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48" r:id="rId5"/>
  </p:sldMasterIdLst>
  <p:notesMasterIdLst>
    <p:notesMasterId r:id="rId45"/>
  </p:notesMasterIdLst>
  <p:sldIdLst>
    <p:sldId id="8477" r:id="rId6"/>
    <p:sldId id="8497" r:id="rId7"/>
    <p:sldId id="8478" r:id="rId8"/>
    <p:sldId id="8479" r:id="rId9"/>
    <p:sldId id="8480" r:id="rId10"/>
    <p:sldId id="8481" r:id="rId11"/>
    <p:sldId id="8499" r:id="rId12"/>
    <p:sldId id="8448" r:id="rId13"/>
    <p:sldId id="8520" r:id="rId14"/>
    <p:sldId id="8521" r:id="rId15"/>
    <p:sldId id="8503" r:id="rId16"/>
    <p:sldId id="8382" r:id="rId17"/>
    <p:sldId id="8485" r:id="rId18"/>
    <p:sldId id="3963" r:id="rId19"/>
    <p:sldId id="9116" r:id="rId20"/>
    <p:sldId id="9117" r:id="rId21"/>
    <p:sldId id="1842" r:id="rId22"/>
    <p:sldId id="2603" r:id="rId23"/>
    <p:sldId id="8462" r:id="rId24"/>
    <p:sldId id="840" r:id="rId25"/>
    <p:sldId id="8450" r:id="rId26"/>
    <p:sldId id="8492" r:id="rId27"/>
    <p:sldId id="3876" r:id="rId28"/>
    <p:sldId id="8519" r:id="rId29"/>
    <p:sldId id="817" r:id="rId30"/>
    <p:sldId id="867" r:id="rId31"/>
    <p:sldId id="9112" r:id="rId32"/>
    <p:sldId id="8484" r:id="rId33"/>
    <p:sldId id="8517" r:id="rId34"/>
    <p:sldId id="9115" r:id="rId35"/>
    <p:sldId id="9114" r:id="rId36"/>
    <p:sldId id="8437" r:id="rId37"/>
    <p:sldId id="9113" r:id="rId38"/>
    <p:sldId id="8534" r:id="rId39"/>
    <p:sldId id="372" r:id="rId40"/>
    <p:sldId id="8385" r:id="rId41"/>
    <p:sldId id="8514" r:id="rId42"/>
    <p:sldId id="8446" r:id="rId43"/>
    <p:sldId id="1729" r:id="rId44"/>
  </p:sldIdLst>
  <p:sldSz cx="12436475" cy="6994525"/>
  <p:notesSz cx="6858000" cy="2581275"/>
  <p:defaultTex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662A55AF-265B-42B3-9CB6-40C6288A9B30}">
          <p14:sldIdLst>
            <p14:sldId id="8477"/>
            <p14:sldId id="8497"/>
          </p14:sldIdLst>
        </p14:section>
        <p14:section name="Intro" id="{21DB325F-9D70-452D-873B-2FF77119E055}">
          <p14:sldIdLst>
            <p14:sldId id="8478"/>
            <p14:sldId id="8479"/>
            <p14:sldId id="8480"/>
            <p14:sldId id="8481"/>
            <p14:sldId id="8499"/>
          </p14:sldIdLst>
        </p14:section>
        <p14:section name="Customer benefits" id="{012C3E6C-8E5F-4F7F-B7F8-10AEBD749061}">
          <p14:sldIdLst>
            <p14:sldId id="8448"/>
            <p14:sldId id="8520"/>
            <p14:sldId id="8521"/>
            <p14:sldId id="8503"/>
            <p14:sldId id="8382"/>
            <p14:sldId id="8485"/>
            <p14:sldId id="3963"/>
            <p14:sldId id="9116"/>
            <p14:sldId id="9117"/>
            <p14:sldId id="1842"/>
            <p14:sldId id="2603"/>
            <p14:sldId id="8462"/>
            <p14:sldId id="840"/>
          </p14:sldIdLst>
        </p14:section>
        <p14:section name="Partner Opportunity" id="{D98D3A53-3A15-4778-A925-A5D99B0555A5}">
          <p14:sldIdLst>
            <p14:sldId id="8450"/>
            <p14:sldId id="8492"/>
            <p14:sldId id="3876"/>
            <p14:sldId id="8519"/>
            <p14:sldId id="817"/>
            <p14:sldId id="867"/>
            <p14:sldId id="9112"/>
            <p14:sldId id="8484"/>
            <p14:sldId id="8517"/>
            <p14:sldId id="9115"/>
            <p14:sldId id="9114"/>
          </p14:sldIdLst>
        </p14:section>
        <p14:section name="Getting started" id="{AA9C7BA5-E06F-4797-8C3B-279C50DE905E}">
          <p14:sldIdLst>
            <p14:sldId id="8437"/>
            <p14:sldId id="9113"/>
            <p14:sldId id="8534"/>
            <p14:sldId id="372"/>
            <p14:sldId id="8385"/>
            <p14:sldId id="8514"/>
            <p14:sldId id="8446"/>
            <p14:sldId id="172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76"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FFFFFF"/>
    <a:srgbClr val="0078D4"/>
    <a:srgbClr val="D3D3D3"/>
    <a:srgbClr val="B0B0B0"/>
    <a:srgbClr val="C4E0F5"/>
    <a:srgbClr val="DFDFDF"/>
    <a:srgbClr val="C8C8C8"/>
    <a:srgbClr val="F4C8B8"/>
    <a:srgbClr val="D93B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91701" autoAdjust="0"/>
  </p:normalViewPr>
  <p:slideViewPr>
    <p:cSldViewPr snapToGrid="0" snapToObjects="1">
      <p:cViewPr varScale="1">
        <p:scale>
          <a:sx n="62" d="100"/>
          <a:sy n="62" d="100"/>
        </p:scale>
        <p:origin x="102" y="648"/>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D1B54-0B36-7A4E-913A-A21C02273F89}" type="datetimeFigureOut">
              <a:rPr lang="en-US" smtClean="0"/>
              <a:t>9/25/2020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2D3714-B553-A044-BA72-366907BA36B5}" type="slidenum">
              <a:rPr lang="en-US" smtClean="0"/>
              <a:t>‹#›</a:t>
            </a:fld>
            <a:endParaRPr lang="en-US"/>
          </a:p>
        </p:txBody>
      </p:sp>
    </p:spTree>
    <p:extLst>
      <p:ext uri="{BB962C8B-B14F-4D97-AF65-F5344CB8AC3E}">
        <p14:creationId xmlns:p14="http://schemas.microsoft.com/office/powerpoint/2010/main" val="772004882"/>
      </p:ext>
    </p:extLst>
  </p:cSld>
  <p:clrMap bg1="lt1" tx1="dk1" bg2="lt2" tx2="dk2" accent1="accent1" accent2="accent2" accent3="accent3" accent4="accent4" accent5="accent5" accent6="accent6" hlink="hlink" folHlink="folHlink"/>
  <p:notesStyle>
    <a:lvl1pPr marL="0" algn="l" defTabSz="932688" rtl="0" eaLnBrk="1" latinLnBrk="0" hangingPunct="1">
      <a:defRPr sz="1224" kern="1200">
        <a:solidFill>
          <a:schemeClr val="tx1"/>
        </a:solidFill>
        <a:latin typeface="+mn-lt"/>
        <a:ea typeface="+mn-ea"/>
        <a:cs typeface="+mn-cs"/>
      </a:defRPr>
    </a:lvl1pPr>
    <a:lvl2pPr marL="466344" algn="l" defTabSz="932688" rtl="0" eaLnBrk="1" latinLnBrk="0" hangingPunct="1">
      <a:defRPr sz="1224" kern="1200">
        <a:solidFill>
          <a:schemeClr val="tx1"/>
        </a:solidFill>
        <a:latin typeface="+mn-lt"/>
        <a:ea typeface="+mn-ea"/>
        <a:cs typeface="+mn-cs"/>
      </a:defRPr>
    </a:lvl2pPr>
    <a:lvl3pPr marL="932688" algn="l" defTabSz="932688" rtl="0" eaLnBrk="1" latinLnBrk="0" hangingPunct="1">
      <a:defRPr sz="1224" kern="1200">
        <a:solidFill>
          <a:schemeClr val="tx1"/>
        </a:solidFill>
        <a:latin typeface="+mn-lt"/>
        <a:ea typeface="+mn-ea"/>
        <a:cs typeface="+mn-cs"/>
      </a:defRPr>
    </a:lvl3pPr>
    <a:lvl4pPr marL="1399032" algn="l" defTabSz="932688" rtl="0" eaLnBrk="1" latinLnBrk="0" hangingPunct="1">
      <a:defRPr sz="1224" kern="1200">
        <a:solidFill>
          <a:schemeClr val="tx1"/>
        </a:solidFill>
        <a:latin typeface="+mn-lt"/>
        <a:ea typeface="+mn-ea"/>
        <a:cs typeface="+mn-cs"/>
      </a:defRPr>
    </a:lvl4pPr>
    <a:lvl5pPr marL="1865376" algn="l" defTabSz="932688" rtl="0" eaLnBrk="1" latinLnBrk="0" hangingPunct="1">
      <a:defRPr sz="1224" kern="1200">
        <a:solidFill>
          <a:schemeClr val="tx1"/>
        </a:solidFill>
        <a:latin typeface="+mn-lt"/>
        <a:ea typeface="+mn-ea"/>
        <a:cs typeface="+mn-cs"/>
      </a:defRPr>
    </a:lvl5pPr>
    <a:lvl6pPr marL="2331720" algn="l" defTabSz="932688" rtl="0" eaLnBrk="1" latinLnBrk="0" hangingPunct="1">
      <a:defRPr sz="1224" kern="1200">
        <a:solidFill>
          <a:schemeClr val="tx1"/>
        </a:solidFill>
        <a:latin typeface="+mn-lt"/>
        <a:ea typeface="+mn-ea"/>
        <a:cs typeface="+mn-cs"/>
      </a:defRPr>
    </a:lvl6pPr>
    <a:lvl7pPr marL="2798064" algn="l" defTabSz="932688" rtl="0" eaLnBrk="1" latinLnBrk="0" hangingPunct="1">
      <a:defRPr sz="1224" kern="1200">
        <a:solidFill>
          <a:schemeClr val="tx1"/>
        </a:solidFill>
        <a:latin typeface="+mn-lt"/>
        <a:ea typeface="+mn-ea"/>
        <a:cs typeface="+mn-cs"/>
      </a:defRPr>
    </a:lvl7pPr>
    <a:lvl8pPr marL="3264408" algn="l" defTabSz="932688" rtl="0" eaLnBrk="1" latinLnBrk="0" hangingPunct="1">
      <a:defRPr sz="1224" kern="1200">
        <a:solidFill>
          <a:schemeClr val="tx1"/>
        </a:solidFill>
        <a:latin typeface="+mn-lt"/>
        <a:ea typeface="+mn-ea"/>
        <a:cs typeface="+mn-cs"/>
      </a:defRPr>
    </a:lvl8pPr>
    <a:lvl9pPr marL="3730752" algn="l" defTabSz="932688" rtl="0" eaLnBrk="1" latinLnBrk="0" hangingPunct="1">
      <a:defRPr sz="12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a01.safelinks.protection.outlook.com/?url=http://techaisle.com/&amp;data=02|01|v-dimc@microsoft.com|b8536647c63c457401b908d5ee72374b|72f988bf86f141af91ab2d7cd011db47|1|0|636677096695815515&amp;sdata=IBtQ1V%2BzbE0jhW8NS5INNhseKHcSHRz3GMGKRC86BZU%3D&amp;reserved=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dc-community.com/2018/11/01/worldwide-smb-2019-prediction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5F2D3714-B553-A044-BA72-366907BA36B5}" type="slidenum">
              <a:rPr lang="en-US" smtClean="0"/>
              <a:t>1</a:t>
            </a:fld>
            <a:endParaRPr lang="en-US"/>
          </a:p>
        </p:txBody>
      </p:sp>
    </p:spTree>
    <p:extLst>
      <p:ext uri="{BB962C8B-B14F-4D97-AF65-F5344CB8AC3E}">
        <p14:creationId xmlns:p14="http://schemas.microsoft.com/office/powerpoint/2010/main" val="446273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1200" dirty="0">
                <a:solidFill>
                  <a:srgbClr val="0D0D0D"/>
                </a:solidFill>
                <a:latin typeface="Segoe UI" panose="020B0502040204020203" pitchFamily="34" charset="0"/>
                <a:cs typeface="Segoe UI" panose="020B0502040204020203" pitchFamily="34" charset="0"/>
              </a:rPr>
              <a:t>Besides backward compatibility, here are the commitments:</a:t>
            </a:r>
            <a:br>
              <a:rPr lang="en-US" sz="1200" dirty="0">
                <a:solidFill>
                  <a:srgbClr val="0D0D0D"/>
                </a:solidFill>
                <a:latin typeface="Segoe UI" panose="020B0502040204020203" pitchFamily="34" charset="0"/>
                <a:cs typeface="Segoe UI" panose="020B0502040204020203" pitchFamily="34" charset="0"/>
              </a:rPr>
            </a:br>
            <a:endParaRPr lang="en-US" sz="1200" dirty="0">
              <a:solidFill>
                <a:srgbClr val="0D0D0D"/>
              </a:solidFill>
              <a:latin typeface="Segoe UI" panose="020B0502040204020203" pitchFamily="34" charset="0"/>
              <a:cs typeface="Segoe UI" panose="020B0502040204020203" pitchFamily="34" charset="0"/>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US" sz="1200" b="1" dirty="0">
                <a:solidFill>
                  <a:srgbClr val="0D0D0D"/>
                </a:solidFill>
                <a:latin typeface="Segoe UI" panose="020B0502040204020203" pitchFamily="34" charset="0"/>
                <a:cs typeface="Segoe UI" panose="020B0502040204020203" pitchFamily="34" charset="0"/>
              </a:rPr>
              <a:t>Monitor health</a:t>
            </a:r>
            <a:r>
              <a:rPr lang="en-US" sz="1200" dirty="0">
                <a:solidFill>
                  <a:srgbClr val="0D0D0D"/>
                </a:solidFill>
                <a:latin typeface="Segoe UI" panose="020B0502040204020203" pitchFamily="34" charset="0"/>
                <a:cs typeface="Segoe UI" panose="020B0502040204020203" pitchFamily="34" charset="0"/>
              </a:rPr>
              <a:t> of 3</a:t>
            </a:r>
            <a:r>
              <a:rPr lang="en-US" sz="1200" baseline="30000" dirty="0">
                <a:solidFill>
                  <a:srgbClr val="0D0D0D"/>
                </a:solidFill>
                <a:latin typeface="Segoe UI" panose="020B0502040204020203" pitchFamily="34" charset="0"/>
                <a:cs typeface="Segoe UI" panose="020B0502040204020203" pitchFamily="34" charset="0"/>
              </a:rPr>
              <a:t>rd</a:t>
            </a:r>
            <a:r>
              <a:rPr lang="en-US" sz="1200" dirty="0">
                <a:solidFill>
                  <a:srgbClr val="0D0D0D"/>
                </a:solidFill>
                <a:latin typeface="Segoe UI" panose="020B0502040204020203" pitchFamily="34" charset="0"/>
                <a:cs typeface="Segoe UI" panose="020B0502040204020203" pitchFamily="34" charset="0"/>
              </a:rPr>
              <a:t> party add-ins: Microsoft  continue to proactively monitor app and add-in health, We remediate detected incompatibilities or engage with developers when needed. Ready for modern desktop is a great resource for you to verity the compatibility of the add-ins</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1200" dirty="0">
              <a:solidFill>
                <a:srgbClr val="0D0D0D"/>
              </a:solidFill>
              <a:latin typeface="Segoe UI" panose="020B0502040204020203" pitchFamily="34" charset="0"/>
              <a:cs typeface="Segoe UI" panose="020B0502040204020203" pitchFamily="34" charset="0"/>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US" sz="1200" b="1" dirty="0">
                <a:solidFill>
                  <a:srgbClr val="0D0D0D"/>
                </a:solidFill>
                <a:latin typeface="Segoe UI" panose="020B0502040204020203" pitchFamily="34" charset="0"/>
                <a:cs typeface="Segoe UI" panose="020B0502040204020203" pitchFamily="34" charset="0"/>
              </a:rPr>
              <a:t>Assessment Tools </a:t>
            </a:r>
            <a:r>
              <a:rPr lang="en-US" sz="1200" dirty="0">
                <a:solidFill>
                  <a:srgbClr val="0D0D0D"/>
                </a:solidFill>
                <a:latin typeface="Segoe UI" panose="020B0502040204020203" pitchFamily="34" charset="0"/>
                <a:cs typeface="Segoe UI" panose="020B0502040204020203" pitchFamily="34" charset="0"/>
              </a:rPr>
              <a:t>: Microsoft will provide tools and resources like Office readiness toolkit, desktop analytics &amp; ready for modern desktop to help with your compatibility assessment along with guidance.</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1200" dirty="0">
              <a:solidFill>
                <a:srgbClr val="0D0D0D"/>
              </a:solidFill>
              <a:latin typeface="Segoe UI" panose="020B0502040204020203" pitchFamily="34" charset="0"/>
              <a:cs typeface="Segoe UI" panose="020B0502040204020203" pitchFamily="34" charset="0"/>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US" sz="1200" b="1" dirty="0">
                <a:solidFill>
                  <a:srgbClr val="0D0D0D"/>
                </a:solidFill>
                <a:latin typeface="Segoe UI" panose="020B0502040204020203" pitchFamily="34" charset="0"/>
                <a:cs typeface="Segoe UI" panose="020B0502040204020203" pitchFamily="34" charset="0"/>
              </a:rPr>
              <a:t>Assistance</a:t>
            </a:r>
            <a:r>
              <a:rPr lang="en-US" sz="1200" dirty="0">
                <a:solidFill>
                  <a:srgbClr val="0D0D0D"/>
                </a:solidFill>
                <a:latin typeface="Segoe UI" panose="020B0502040204020203" pitchFamily="34" charset="0"/>
                <a:cs typeface="Segoe UI" panose="020B0502040204020203" pitchFamily="34" charset="0"/>
              </a:rPr>
              <a:t>: Microsoft will continue providing assistance to help you with your transition to Office 365 through programs to assure ongoing compatibility assistance.</a:t>
            </a:r>
          </a:p>
          <a:p>
            <a:endParaRPr lang="en-US" sz="1200"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9/25/2020 8:16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30893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Segoe UI" panose="020B0502040204020203" pitchFamily="34" charset="0"/>
                <a:cs typeface="Segoe UI" panose="020B0502040204020203" pitchFamily="34" charset="0"/>
              </a:rPr>
              <a:t>Key Points</a:t>
            </a:r>
            <a:r>
              <a:rPr lang="en-US" sz="1200" dirty="0">
                <a:latin typeface="Segoe UI" panose="020B0502040204020203" pitchFamily="34" charset="0"/>
                <a:cs typeface="Segoe UI" panose="020B0502040204020203" pitchFamily="34" charset="0"/>
              </a:rPr>
              <a:t> </a:t>
            </a: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Office 365 has all the apps SMBs know and love, with the latest features and functionality, across web, mobile, PC and Mac</a:t>
            </a: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Compared to Office 2019, the latest released perpetual version of Office, there is a huge gap in functionality with Office 365</a:t>
            </a:r>
          </a:p>
          <a:p>
            <a:pPr marL="628650" lvl="1"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Every version of Office has added great functionality and value on top of what was already available before…</a:t>
            </a:r>
          </a:p>
          <a:p>
            <a:pPr marL="628650" lvl="1"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Office 365 has all of that and more – Intelligence, Collab, Security and Accessibility, TCO</a:t>
            </a:r>
          </a:p>
          <a:p>
            <a:pPr marL="171450" lvl="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And what is important to understand – Microsoft keeps adding even more value to Office 365  month after month – it really is the best version of Office ever</a:t>
            </a:r>
          </a:p>
          <a:p>
            <a:pPr marL="171450" lvl="0" indent="-171450">
              <a:buFont typeface="Arial" panose="020B0604020202020204" pitchFamily="34" charset="0"/>
              <a:buChar char="•"/>
            </a:pPr>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C4325AB5-F4F9-42C5-838C-E3CA91840858}"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04097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9/25/2020 8:16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43270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330">
              <a:spcAft>
                <a:spcPts val="400"/>
              </a:spcAft>
            </a:pPr>
            <a:r>
              <a:rPr lang="en-US" sz="1200" dirty="0">
                <a:solidFill>
                  <a:srgbClr val="0078D4"/>
                </a:solidFill>
                <a:latin typeface="Segoe UI" panose="020B0502040204020203" pitchFamily="34" charset="0"/>
                <a:ea typeface="Segoe UI Black" panose="020B0A02040204020203" pitchFamily="34" charset="0"/>
                <a:cs typeface="Segoe UI" panose="020B0502040204020203" pitchFamily="34" charset="0"/>
              </a:rPr>
              <a:t>Remember the opening of this deck, which listed reasons SMBs consider cloud services? Key reasons are:</a:t>
            </a:r>
            <a:endParaRPr lang="en-US" sz="1200" baseline="30000" dirty="0">
              <a:solidFill>
                <a:srgbClr val="0078D4"/>
              </a:solidFill>
              <a:latin typeface="Segoe UI" panose="020B0502040204020203" pitchFamily="34" charset="0"/>
              <a:ea typeface="Segoe UI Black" panose="020B0A02040204020203" pitchFamily="34" charset="0"/>
              <a:cs typeface="Segoe UI" panose="020B0502040204020203" pitchFamily="34" charset="0"/>
            </a:endParaRPr>
          </a:p>
          <a:p>
            <a:pPr marL="285695" indent="-285695" defTabSz="932509">
              <a:lnSpc>
                <a:spcPct val="90000"/>
              </a:lnSpc>
              <a:spcAft>
                <a:spcPts val="600"/>
              </a:spcAft>
              <a:buFont typeface="Arial" panose="020B0604020202020204" pitchFamily="34" charset="0"/>
              <a:buChar char="•"/>
            </a:pPr>
            <a:r>
              <a:rPr lang="en-US" sz="1200" dirty="0">
                <a:solidFill>
                  <a:srgbClr val="000000"/>
                </a:solidFill>
                <a:latin typeface="Segoe UI" panose="020B0502040204020203" pitchFamily="34" charset="0"/>
                <a:cs typeface="Segoe UI" panose="020B0502040204020203" pitchFamily="34" charset="0"/>
              </a:rPr>
              <a:t>Cost savings</a:t>
            </a:r>
          </a:p>
          <a:p>
            <a:pPr marL="285695" indent="-285695" defTabSz="932509">
              <a:lnSpc>
                <a:spcPct val="90000"/>
              </a:lnSpc>
              <a:spcAft>
                <a:spcPts val="600"/>
              </a:spcAft>
              <a:buFont typeface="Arial" panose="020B0604020202020204" pitchFamily="34" charset="0"/>
              <a:buChar char="•"/>
            </a:pPr>
            <a:r>
              <a:rPr lang="en-US" sz="1200" dirty="0">
                <a:solidFill>
                  <a:srgbClr val="000000"/>
                </a:solidFill>
                <a:latin typeface="Segoe UI" panose="020B0502040204020203" pitchFamily="34" charset="0"/>
                <a:cs typeface="Segoe UI" panose="020B0502040204020203" pitchFamily="34" charset="0"/>
              </a:rPr>
              <a:t>Improved security</a:t>
            </a:r>
          </a:p>
          <a:p>
            <a:pPr marL="285695" indent="-285695" defTabSz="932509">
              <a:lnSpc>
                <a:spcPct val="90000"/>
              </a:lnSpc>
              <a:spcAft>
                <a:spcPts val="600"/>
              </a:spcAft>
              <a:buFont typeface="Arial" panose="020B0604020202020204" pitchFamily="34" charset="0"/>
              <a:buChar char="•"/>
            </a:pPr>
            <a:r>
              <a:rPr lang="en-US" sz="1200" dirty="0">
                <a:solidFill>
                  <a:srgbClr val="000000"/>
                </a:solidFill>
                <a:latin typeface="Segoe UI" panose="020B0502040204020203" pitchFamily="34" charset="0"/>
                <a:cs typeface="Segoe UI" panose="020B0502040204020203" pitchFamily="34" charset="0"/>
              </a:rPr>
              <a:t>Easy access to documents and applications from multiple locations.</a:t>
            </a:r>
          </a:p>
          <a:p>
            <a:pPr marL="285695" indent="-285695" defTabSz="932509">
              <a:lnSpc>
                <a:spcPct val="90000"/>
              </a:lnSpc>
              <a:spcAft>
                <a:spcPts val="600"/>
              </a:spcAft>
              <a:buFont typeface="Arial" panose="020B0604020202020204" pitchFamily="34" charset="0"/>
              <a:buChar char="•"/>
            </a:pPr>
            <a:endParaRPr lang="en-US" sz="1200" dirty="0">
              <a:solidFill>
                <a:srgbClr val="000000"/>
              </a:solidFill>
              <a:latin typeface="Segoe UI" panose="020B0502040204020203" pitchFamily="34" charset="0"/>
              <a:cs typeface="Segoe UI" panose="020B0502040204020203" pitchFamily="34" charset="0"/>
            </a:endParaRPr>
          </a:p>
          <a:p>
            <a:pPr marL="0" indent="0" defTabSz="932509">
              <a:lnSpc>
                <a:spcPct val="90000"/>
              </a:lnSpc>
              <a:spcAft>
                <a:spcPts val="600"/>
              </a:spcAft>
              <a:buFont typeface="Arial" panose="020B0604020202020204" pitchFamily="34" charset="0"/>
              <a:buNone/>
            </a:pPr>
            <a:r>
              <a:rPr lang="en-US" sz="1200" dirty="0">
                <a:solidFill>
                  <a:srgbClr val="000000"/>
                </a:solidFill>
                <a:latin typeface="Segoe UI" panose="020B0502040204020203" pitchFamily="34" charset="0"/>
                <a:cs typeface="Segoe UI" panose="020B0502040204020203" pitchFamily="34" charset="0"/>
              </a:rPr>
              <a:t>Office 365 is a solution that offers improved security and teamwork capabilities that maps to key SMB challenges.</a:t>
            </a:r>
          </a:p>
          <a:p>
            <a:pPr marL="0" indent="0" defTabSz="932509">
              <a:lnSpc>
                <a:spcPct val="90000"/>
              </a:lnSpc>
              <a:spcAft>
                <a:spcPts val="600"/>
              </a:spcAft>
              <a:buFont typeface="Arial" panose="020B0604020202020204" pitchFamily="34" charset="0"/>
              <a:buNone/>
            </a:pPr>
            <a:endParaRPr lang="en-US" sz="1200" dirty="0">
              <a:solidFill>
                <a:srgbClr val="000000"/>
              </a:solidFill>
              <a:latin typeface="Segoe UI" panose="020B0502040204020203" pitchFamily="34" charset="0"/>
              <a:cs typeface="Segoe UI" panose="020B0502040204020203" pitchFamily="34" charset="0"/>
            </a:endParaRPr>
          </a:p>
          <a:p>
            <a:pPr marL="0" indent="0" defTabSz="932509">
              <a:lnSpc>
                <a:spcPct val="90000"/>
              </a:lnSpc>
              <a:spcAft>
                <a:spcPts val="600"/>
              </a:spcAft>
              <a:buFont typeface="Arial" panose="020B0604020202020204" pitchFamily="34" charset="0"/>
              <a:buNone/>
            </a:pPr>
            <a:r>
              <a:rPr lang="en-US" sz="1200" dirty="0">
                <a:solidFill>
                  <a:srgbClr val="000000"/>
                </a:solidFill>
                <a:latin typeface="Segoe UI" panose="020B0502040204020203" pitchFamily="34" charset="0"/>
                <a:cs typeface="Segoe UI" panose="020B0502040204020203" pitchFamily="34" charset="0"/>
              </a:rPr>
              <a:t>And of course, refreshing laptops is part of the process in moving customers to modern.</a:t>
            </a:r>
          </a:p>
          <a:p>
            <a:pPr marL="0" marR="0" lvl="0" indent="0" algn="l" defTabSz="932688" rtl="0" eaLnBrk="1" fontAlgn="auto" latinLnBrk="0" hangingPunct="1">
              <a:lnSpc>
                <a:spcPct val="100000"/>
              </a:lnSpc>
              <a:spcBef>
                <a:spcPts val="0"/>
              </a:spcBef>
              <a:spcAft>
                <a:spcPts val="0"/>
              </a:spcAft>
              <a:buClrTx/>
              <a:buSzTx/>
              <a:buFontTx/>
              <a:buNone/>
              <a:tabLst/>
              <a:defRPr/>
            </a:pPr>
            <a:endParaRPr lang="en-US" sz="1200" dirty="0">
              <a:latin typeface="Segoe UI" panose="020B0502040204020203" pitchFamily="34" charset="0"/>
              <a:cs typeface="Segoe UI" panose="020B0502040204020203" pitchFamily="34" charset="0"/>
            </a:endParaRPr>
          </a:p>
          <a:p>
            <a:pPr marL="0" marR="0" lvl="0" indent="0" algn="l" defTabSz="932688"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When you are talking with SMBs, you will have more success if you address their deep concerns with high transition effort, low quality, and cost.  Education on the benefits of Windows 10 is also needed. </a:t>
            </a:r>
            <a:r>
              <a:rPr lang="en-US" sz="1200" i="1" dirty="0">
                <a:solidFill>
                  <a:schemeClr val="accent1">
                    <a:lumMod val="50000"/>
                    <a:lumOff val="50000"/>
                  </a:schemeClr>
                </a:solidFill>
                <a:latin typeface="Segoe UI" panose="020B0502040204020203" pitchFamily="34" charset="0"/>
                <a:cs typeface="Segoe UI" panose="020B0502040204020203" pitchFamily="34" charset="0"/>
              </a:rPr>
              <a:t>BDMs in small companies lack the IT support structure that would be more attuned to the benefits and therefore do not understand the key differences between Windows 10 and their current OS. </a:t>
            </a:r>
          </a:p>
          <a:p>
            <a:pPr marL="285750" marR="0" lvl="0" indent="-285750" algn="l" defTabSz="9326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Segoe UI" panose="020B0502040204020203" pitchFamily="34" charset="0"/>
                <a:cs typeface="Segoe UI" panose="020B0502040204020203" pitchFamily="34" charset="0"/>
              </a:rPr>
              <a:t>Many at smaller orgs say they would be motivated to upgrade only if they had no other choice and it was required. </a:t>
            </a:r>
          </a:p>
          <a:p>
            <a:pPr marL="285750" marR="0" lvl="0" indent="-285750" algn="l" defTabSz="9326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Segoe UI" panose="020B0502040204020203" pitchFamily="34" charset="0"/>
                <a:cs typeface="Segoe UI" panose="020B0502040204020203" pitchFamily="34" charset="0"/>
              </a:rPr>
              <a:t>Most respondents </a:t>
            </a:r>
            <a:r>
              <a:rPr lang="en-US" sz="1200" b="1" dirty="0">
                <a:latin typeface="Segoe UI" panose="020B0502040204020203" pitchFamily="34" charset="0"/>
                <a:cs typeface="Segoe UI" panose="020B0502040204020203" pitchFamily="34" charset="0"/>
              </a:rPr>
              <a:t>feel happy with their current situation or do not see how Windows 10 can increase productivity</a:t>
            </a:r>
            <a:r>
              <a:rPr lang="en-US" sz="1200" dirty="0">
                <a:latin typeface="Segoe UI" panose="020B0502040204020203" pitchFamily="34" charset="0"/>
                <a:cs typeface="Segoe UI" panose="020B0502040204020203" pitchFamily="34" charset="0"/>
              </a:rPr>
              <a:t>. </a:t>
            </a:r>
          </a:p>
          <a:p>
            <a:pPr marL="285750" marR="0" lvl="0" indent="-285750" algn="l" defTabSz="9326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Segoe UI" panose="020B0502040204020203" pitchFamily="34" charset="0"/>
                <a:cs typeface="Segoe UI" panose="020B0502040204020203" pitchFamily="34" charset="0"/>
              </a:rPr>
              <a:t>This audience is especially curious about new features, compatibility, and cost.</a:t>
            </a:r>
          </a:p>
          <a:p>
            <a:endParaRPr lang="en-US" sz="1200" dirty="0">
              <a:latin typeface="Segoe UI" panose="020B0502040204020203" pitchFamily="34" charset="0"/>
              <a:cs typeface="Segoe UI" panose="020B0502040204020203" pitchFamily="34" charset="0"/>
            </a:endParaRPr>
          </a:p>
          <a:p>
            <a:pPr marL="0" marR="0" lvl="0" indent="0" algn="l" defTabSz="932688"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Messaging for mid-size organizations should highlight key security and productivity benefits, while highlighting ways to save on costs. Many ITDMs/BDMs are </a:t>
            </a:r>
            <a:r>
              <a:rPr lang="en-US" sz="1200" b="1" dirty="0">
                <a:latin typeface="Segoe UI" panose="020B0502040204020203" pitchFamily="34" charset="0"/>
                <a:cs typeface="Segoe UI" panose="020B0502040204020203" pitchFamily="34" charset="0"/>
              </a:rPr>
              <a:t>unaware of what kind of technology/security improvements Windows 10 can offer</a:t>
            </a:r>
            <a:r>
              <a:rPr lang="en-US" sz="1200" dirty="0">
                <a:latin typeface="Segoe UI" panose="020B0502040204020203" pitchFamily="34" charset="0"/>
                <a:cs typeface="Segoe UI" panose="020B0502040204020203" pitchFamily="34" charset="0"/>
              </a:rPr>
              <a:t>.  </a:t>
            </a:r>
          </a:p>
          <a:p>
            <a:pPr marL="285750" marR="0" lvl="0" indent="-285750" algn="l" defTabSz="9326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Segoe UI" panose="020B0502040204020203" pitchFamily="34" charset="0"/>
                <a:cs typeface="Segoe UI" panose="020B0502040204020203" pitchFamily="34" charset="0"/>
              </a:rPr>
              <a:t>Medium orgs like the idea of ease of use with improved functionality. However, most do not cite increased productivity as a motivating factor to update.</a:t>
            </a:r>
          </a:p>
          <a:p>
            <a:pPr marL="285750" marR="0" lvl="0" indent="-285750" algn="l" defTabSz="9326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Segoe UI" panose="020B0502040204020203" pitchFamily="34" charset="0"/>
                <a:cs typeface="Segoe UI" panose="020B0502040204020203" pitchFamily="34" charset="0"/>
              </a:rPr>
              <a:t>Price also plays a role in medium orgs. </a:t>
            </a:r>
          </a:p>
          <a:p>
            <a:pPr marL="285750" marR="0" lvl="0" indent="-285750" algn="l" defTabSz="9326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Segoe UI" panose="020B0502040204020203" pitchFamily="34" charset="0"/>
                <a:cs typeface="Segoe UI" panose="020B0502040204020203" pitchFamily="34" charset="0"/>
              </a:rPr>
              <a:t>However, some still state that they are worried that Windows 10 is not as strong a product and need further persuasion.</a:t>
            </a:r>
          </a:p>
          <a:p>
            <a:pPr marL="285750" marR="0" lvl="0" indent="-285750" algn="l" defTabSz="93268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Segoe UI" panose="020B0502040204020203" pitchFamily="34" charset="0"/>
              <a:cs typeface="Segoe UI" panose="020B0502040204020203" pitchFamily="34" charset="0"/>
            </a:endParaRPr>
          </a:p>
          <a:p>
            <a:pPr marL="0" marR="0" lvl="0" indent="0" algn="l" defTabSz="932688" rtl="0" eaLnBrk="1" fontAlgn="auto" latinLnBrk="0" hangingPunct="1">
              <a:lnSpc>
                <a:spcPct val="100000"/>
              </a:lnSpc>
              <a:spcBef>
                <a:spcPts val="0"/>
              </a:spcBef>
              <a:spcAft>
                <a:spcPts val="0"/>
              </a:spcAft>
              <a:buClrTx/>
              <a:buSzTx/>
              <a:buFontTx/>
              <a:buNone/>
              <a:tabLst/>
              <a:defRPr/>
            </a:pPr>
            <a:endParaRPr lang="en-US" sz="1200" dirty="0">
              <a:latin typeface="Segoe UI" panose="020B0502040204020203" pitchFamily="34" charset="0"/>
              <a:cs typeface="Segoe UI" panose="020B0502040204020203" pitchFamily="34" charset="0"/>
            </a:endParaRPr>
          </a:p>
          <a:p>
            <a:pPr marL="0" marR="0" lvl="0" indent="0" algn="l" defTabSz="932688" rtl="0" eaLnBrk="1" fontAlgn="auto" latinLnBrk="0" hangingPunct="1">
              <a:lnSpc>
                <a:spcPct val="100000"/>
              </a:lnSpc>
              <a:spcBef>
                <a:spcPts val="0"/>
              </a:spcBef>
              <a:spcAft>
                <a:spcPts val="0"/>
              </a:spcAft>
              <a:buClrTx/>
              <a:buSzTx/>
              <a:buFontTx/>
              <a:buNone/>
              <a:tabLst/>
              <a:defRPr/>
            </a:pPr>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5F2D3714-B553-A044-BA72-366907BA36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284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B9F0533-C7D6-46FE-B0A4-8044D98A40B6}"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a16="http://schemas.microsoft.com/office/drawing/2014/main" id="{8F0D48CC-CA9F-442A-9BCB-2F5BBE8DD85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77811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dirty="0">
                <a:latin typeface="Segoe UI" panose="020B0502040204020203" pitchFamily="34" charset="0"/>
                <a:cs typeface="Segoe UI" panose="020B0502040204020203" pitchFamily="34" charset="0"/>
              </a:rPr>
              <a:t>These are the Security features included with Windows 7</a:t>
            </a:r>
          </a:p>
          <a:p>
            <a:endParaRPr lang="en-US" dirty="0"/>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F07C1-8A19-484E-AC3C-5173F345901A}" type="datetime1">
              <a:rPr kumimoji="0" lang="en-US" sz="1800" b="0" i="0" u="none" strike="noStrike" kern="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9/25/2020</a:t>
            </a:fld>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6B70A6-6008-47FD-9CA9-C2B8B348C4A2}" type="slidenum">
              <a:rPr kumimoji="0" lang="en-US" sz="1800" b="0" i="0" u="none" strike="noStrike" kern="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endParaRPr>
          </a:p>
        </p:txBody>
      </p:sp>
      <p:sp>
        <p:nvSpPr>
          <p:cNvPr id="8" name="Header Placeholder 7"/>
          <p:cNvSpPr>
            <a:spLocks noGrp="1"/>
          </p:cNvSpPr>
          <p:nvPr>
            <p:ph type="hd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endParaRPr>
          </a:p>
        </p:txBody>
      </p:sp>
      <p:sp>
        <p:nvSpPr>
          <p:cNvPr id="14" name="Slide Image Placeholder 13"/>
          <p:cNvSpPr>
            <a:spLocks noGrp="1" noRot="1" noChangeAspect="1"/>
          </p:cNvSpPr>
          <p:nvPr>
            <p:ph type="sldImg"/>
          </p:nvPr>
        </p:nvSpPr>
        <p:spPr/>
      </p:sp>
    </p:spTree>
    <p:extLst>
      <p:ext uri="{BB962C8B-B14F-4D97-AF65-F5344CB8AC3E}">
        <p14:creationId xmlns:p14="http://schemas.microsoft.com/office/powerpoint/2010/main" val="1557713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Animation:</a:t>
            </a:r>
          </a:p>
          <a:p>
            <a:pPr marL="0" marR="0" lvl="0" indent="0" algn="l" defTabSz="932688"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Starts with the Windows 7 Features.</a:t>
            </a:r>
          </a:p>
          <a:p>
            <a:pPr marL="0" marR="0" lvl="0" indent="0" algn="l" defTabSz="932688"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First click: These are the Security and Functionality Features added when you upgrade to Windows 10 Pro</a:t>
            </a:r>
          </a:p>
          <a:p>
            <a:pPr marL="0" marR="0" lvl="0" indent="0" algn="l" defTabSz="932688"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Second Click: And these are the Management and Productivity features added</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F07C1-8A19-484E-AC3C-5173F345901A}" type="datetime1">
              <a:rPr kumimoji="0" lang="en-US" sz="1800" b="0" i="0" u="none" strike="noStrike" kern="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9/25/2020</a:t>
            </a:fld>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6B70A6-6008-47FD-9CA9-C2B8B348C4A2}" type="slidenum">
              <a:rPr kumimoji="0" lang="en-US" sz="1800" b="0" i="0" u="none" strike="noStrike" kern="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endParaRPr>
          </a:p>
        </p:txBody>
      </p:sp>
      <p:sp>
        <p:nvSpPr>
          <p:cNvPr id="8" name="Header Placeholder 7"/>
          <p:cNvSpPr>
            <a:spLocks noGrp="1"/>
          </p:cNvSpPr>
          <p:nvPr>
            <p:ph type="hd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endParaRPr>
          </a:p>
        </p:txBody>
      </p:sp>
      <p:sp>
        <p:nvSpPr>
          <p:cNvPr id="14" name="Slide Image Placeholder 13"/>
          <p:cNvSpPr>
            <a:spLocks noGrp="1" noRot="1" noChangeAspect="1"/>
          </p:cNvSpPr>
          <p:nvPr>
            <p:ph type="sldImg"/>
          </p:nvPr>
        </p:nvSpPr>
        <p:spPr/>
      </p:sp>
    </p:spTree>
    <p:extLst>
      <p:ext uri="{BB962C8B-B14F-4D97-AF65-F5344CB8AC3E}">
        <p14:creationId xmlns:p14="http://schemas.microsoft.com/office/powerpoint/2010/main" val="1141318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9/25/2020 8:16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71124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70000" lnSpcReduction="20000"/>
          </a:bodyPr>
          <a:lstStyle/>
          <a:p>
            <a:r>
              <a:rPr lang="en-US" sz="1200" dirty="0">
                <a:latin typeface="Segoe UI" panose="020B0502040204020203" pitchFamily="34" charset="0"/>
                <a:cs typeface="Segoe UI" panose="020B0502040204020203" pitchFamily="34" charset="0"/>
              </a:rPr>
              <a:t>The best experience is on a modern device and for many customers, the fastest way to get to Windows 10 is via a new device.</a:t>
            </a:r>
          </a:p>
          <a:p>
            <a:endParaRPr lang="en-US" sz="1200" dirty="0">
              <a:latin typeface="Segoe UI" panose="020B0502040204020203" pitchFamily="34" charset="0"/>
              <a:cs typeface="Segoe UI" panose="020B0502040204020203" pitchFamily="34" charset="0"/>
            </a:endParaRPr>
          </a:p>
          <a:p>
            <a:r>
              <a:rPr lang="en-US" sz="1200" dirty="0">
                <a:latin typeface="Segoe UI" panose="020B0502040204020203" pitchFamily="34" charset="0"/>
                <a:cs typeface="Segoe UI" panose="020B0502040204020203" pitchFamily="34" charset="0"/>
              </a:rPr>
              <a:t>Most modern devices with Windows 10 support touch, pen, voice and gesture inputs and many new devices also feature Windows Hello, allowing users to move beyond passwords and login with biometrics such as face and fingerprints.</a:t>
            </a:r>
          </a:p>
          <a:p>
            <a:endParaRPr lang="en-US" sz="1200" dirty="0">
              <a:latin typeface="Segoe UI" panose="020B0502040204020203" pitchFamily="34" charset="0"/>
              <a:cs typeface="Segoe UI" panose="020B0502040204020203" pitchFamily="34" charset="0"/>
            </a:endParaRPr>
          </a:p>
          <a:p>
            <a:r>
              <a:rPr lang="en-US" sz="1200" dirty="0">
                <a:latin typeface="Segoe UI" panose="020B0502040204020203" pitchFamily="34" charset="0"/>
                <a:cs typeface="Segoe UI" panose="020B0502040204020203" pitchFamily="34" charset="0"/>
              </a:rPr>
              <a:t>Compared to a four year old laptop, new devices start up faster, are more secure, have better performance, better multitasking and all-day battery life.</a:t>
            </a:r>
          </a:p>
          <a:p>
            <a:endParaRPr lang="en-US" sz="1200" dirty="0">
              <a:latin typeface="Segoe UI" panose="020B0502040204020203" pitchFamily="34" charset="0"/>
              <a:cs typeface="Segoe UI" panose="020B0502040204020203" pitchFamily="34" charset="0"/>
            </a:endParaRPr>
          </a:p>
          <a:p>
            <a:r>
              <a:rPr lang="en-US" sz="1200" dirty="0">
                <a:latin typeface="Segoe UI" panose="020B0502040204020203" pitchFamily="34" charset="0"/>
                <a:cs typeface="Segoe UI" panose="020B0502040204020203" pitchFamily="34" charset="0"/>
              </a:rPr>
              <a:t>And new devices can save money by being cheaper to maintain than a four-year old clunker.</a:t>
            </a:r>
          </a:p>
          <a:p>
            <a:endParaRPr lang="en-US" sz="1200" dirty="0">
              <a:latin typeface="Segoe UI" panose="020B0502040204020203" pitchFamily="34" charset="0"/>
              <a:cs typeface="Segoe UI" panose="020B0502040204020203" pitchFamily="34" charset="0"/>
            </a:endParaRPr>
          </a:p>
          <a:p>
            <a:pPr lvl="0"/>
            <a:r>
              <a:rPr lang="en-US" sz="1200" dirty="0">
                <a:latin typeface="Segoe UI" panose="020B0502040204020203" pitchFamily="34" charset="0"/>
                <a:cs typeface="Segoe UI" panose="020B0502040204020203" pitchFamily="34" charset="0"/>
              </a:rPr>
              <a:t>*PCs older than 4 years are 3x as likely to need repairs, resulting in 128 hours of lost productivity—a cost of both time and money; SMB PC Study, </a:t>
            </a:r>
            <a:r>
              <a:rPr lang="en-US" sz="1200" dirty="0" err="1">
                <a:latin typeface="Segoe UI" panose="020B0502040204020203" pitchFamily="34" charset="0"/>
                <a:cs typeface="Segoe UI" panose="020B0502040204020203" pitchFamily="34" charset="0"/>
                <a:hlinkClick r:id="rId3"/>
              </a:rPr>
              <a:t>Techaisle</a:t>
            </a:r>
            <a:r>
              <a:rPr lang="en-US" sz="1200" dirty="0">
                <a:latin typeface="Segoe UI" panose="020B0502040204020203" pitchFamily="34" charset="0"/>
                <a:cs typeface="Segoe UI" panose="020B0502040204020203" pitchFamily="34" charset="0"/>
              </a:rPr>
              <a:t>, 2018</a:t>
            </a:r>
          </a:p>
          <a:p>
            <a:r>
              <a:rPr lang="en-AU" sz="1200" dirty="0">
                <a:latin typeface="Segoe UI" panose="020B0502040204020203" pitchFamily="34" charset="0"/>
                <a:cs typeface="Segoe UI" panose="020B0502040204020203" pitchFamily="34" charset="0"/>
              </a:rPr>
              <a:t>**Password free sign in; </a:t>
            </a:r>
            <a:r>
              <a:rPr lang="en-US" sz="1200" dirty="0">
                <a:latin typeface="Segoe UI" panose="020B0502040204020203" pitchFamily="34" charset="0"/>
                <a:cs typeface="Segoe UI" panose="020B0502040204020203" pitchFamily="34" charset="0"/>
              </a:rPr>
              <a:t>Windows Hello with biometrics specialized hardware, a fingerprint reader, illuminated IR sensor, or other biometric sensor is required. Hardware-based protection of the Windows Hello credential/keys requires TPM 1.2 or greater. If no TPM exists or is configured, credentials/keys protection will be software-based.</a:t>
            </a:r>
          </a:p>
          <a:p>
            <a:r>
              <a:rPr lang="en-AU" sz="1200" dirty="0">
                <a:latin typeface="Segoe UI" panose="020B0502040204020203" pitchFamily="34" charset="0"/>
                <a:cs typeface="Segoe UI" panose="020B0502040204020203" pitchFamily="34" charset="0"/>
              </a:rPr>
              <a:t>1 28% faster start up time;</a:t>
            </a:r>
            <a:r>
              <a:rPr lang="en-US" sz="1200" dirty="0">
                <a:latin typeface="Segoe UI" panose="020B0502040204020203" pitchFamily="34" charset="0"/>
                <a:cs typeface="Segoe UI" panose="020B0502040204020203" pitchFamily="34" charset="0"/>
              </a:rPr>
              <a:t> Testing conducted by Principled Technologies in July 2015 in a closed lab environment using OEM factory default images on a representative sample of Windows 7 devices. Each boot test was run 10 times and the averages compared. Average improvement in startup was 28%;</a:t>
            </a:r>
          </a:p>
          <a:p>
            <a:r>
              <a:rPr lang="en-AU" sz="1200" dirty="0">
                <a:latin typeface="Segoe UI" panose="020B0502040204020203" pitchFamily="34" charset="0"/>
                <a:cs typeface="Segoe UI" panose="020B0502040204020203" pitchFamily="34" charset="0"/>
              </a:rPr>
              <a:t>2 33% reduction is security incidents;</a:t>
            </a:r>
            <a:r>
              <a:rPr lang="en-US" sz="1200" dirty="0">
                <a:latin typeface="Segoe UI" panose="020B0502040204020203" pitchFamily="34" charset="0"/>
                <a:cs typeface="Segoe UI" panose="020B0502040204020203" pitchFamily="34" charset="0"/>
              </a:rPr>
              <a:t> Forrester, The Total Economic Impact™ Of Microsoft Windows </a:t>
            </a:r>
          </a:p>
          <a:p>
            <a:r>
              <a:rPr lang="en-AU" sz="1200" dirty="0">
                <a:latin typeface="Segoe UI" panose="020B0502040204020203" pitchFamily="34" charset="0"/>
                <a:cs typeface="Segoe UI" panose="020B0502040204020203" pitchFamily="34" charset="0"/>
              </a:rPr>
              <a:t>3 2.5x better performance; </a:t>
            </a:r>
            <a:r>
              <a:rPr lang="en-US" sz="1200" dirty="0">
                <a:latin typeface="Segoe UI" panose="020B0502040204020203" pitchFamily="34" charset="0"/>
                <a:cs typeface="Segoe UI" panose="020B0502040204020203" pitchFamily="34" charset="0"/>
              </a:rPr>
              <a:t> Performance of 6th Gen Intel® Core™ processors in Windows 10 devices, based on measured </a:t>
            </a:r>
            <a:r>
              <a:rPr lang="en-US" sz="1200" dirty="0" err="1">
                <a:latin typeface="Segoe UI" panose="020B0502040204020203" pitchFamily="34" charset="0"/>
                <a:cs typeface="Segoe UI" panose="020B0502040204020203" pitchFamily="34" charset="0"/>
              </a:rPr>
              <a:t>SYSmark</a:t>
            </a:r>
            <a:r>
              <a:rPr lang="en-US" sz="1200" dirty="0">
                <a:latin typeface="Segoe UI" panose="020B0502040204020203" pitchFamily="34" charset="0"/>
                <a:cs typeface="Segoe UI" panose="020B0502040204020203" pitchFamily="34" charset="0"/>
              </a:rPr>
              <a:t> 2014, Comparisons based on Intel® Core™ i5-6200U vs. Intel® Core™ i5-520UM on Windows 10 PC;</a:t>
            </a:r>
          </a:p>
          <a:p>
            <a:r>
              <a:rPr lang="en-US" sz="1200" dirty="0">
                <a:latin typeface="Segoe UI" panose="020B0502040204020203" pitchFamily="34" charset="0"/>
                <a:cs typeface="Segoe UI" panose="020B0502040204020203" pitchFamily="34" charset="0"/>
              </a:rPr>
              <a:t>4 65% faster at multi-tasking; As measured by SEG562, an office productivity and multitasking workload using Microsoft Word* (save to PDF), Excel* (</a:t>
            </a:r>
            <a:r>
              <a:rPr lang="en-US" sz="1200" dirty="0" err="1">
                <a:latin typeface="Segoe UI" panose="020B0502040204020203" pitchFamily="34" charset="0"/>
                <a:cs typeface="Segoe UI" panose="020B0502040204020203" pitchFamily="34" charset="0"/>
              </a:rPr>
              <a:t>recalc</a:t>
            </a:r>
            <a:r>
              <a:rPr lang="en-US" sz="1200" dirty="0">
                <a:latin typeface="Segoe UI" panose="020B0502040204020203" pitchFamily="34" charset="0"/>
                <a:cs typeface="Segoe UI" panose="020B0502040204020203" pitchFamily="34" charset="0"/>
              </a:rPr>
              <a:t>), PowerPoint* (slide sort), and </a:t>
            </a:r>
            <a:r>
              <a:rPr lang="en-US" sz="1200" dirty="0" err="1">
                <a:latin typeface="Segoe UI" panose="020B0502040204020203" pitchFamily="34" charset="0"/>
                <a:cs typeface="Segoe UI" panose="020B0502040204020203" pitchFamily="34" charset="0"/>
              </a:rPr>
              <a:t>NXPowerLite</a:t>
            </a:r>
            <a:r>
              <a:rPr lang="en-US" sz="1200" dirty="0">
                <a:latin typeface="Segoe UI" panose="020B0502040204020203" pitchFamily="34" charset="0"/>
                <a:cs typeface="Segoe UI" panose="020B0502040204020203" pitchFamily="34" charset="0"/>
              </a:rPr>
              <a:t> Desktop* (to shrink contents with office documents, kind of like compression), all while playing video in the background (simulating the watching of a business training or webcast.</a:t>
            </a:r>
          </a:p>
          <a:p>
            <a:r>
              <a:rPr lang="en-US" sz="1200" dirty="0">
                <a:latin typeface="Segoe UI" panose="020B0502040204020203" pitchFamily="34" charset="0"/>
                <a:cs typeface="Segoe UI" panose="020B0502040204020203" pitchFamily="34" charset="0"/>
              </a:rPr>
              <a:t>5 3x longer battery life than a 5-year-old PC; Performance of 6th Gen Intel® Core™ processors in Windows 10 devices, estimated based on Windows 8.1 Local HD Video Playback Power, Comparisons based on Intel® Core™ i5-6200U vs. Intel® Core™ i5-520UM</a:t>
            </a:r>
          </a:p>
        </p:txBody>
      </p:sp>
      <p:sp>
        <p:nvSpPr>
          <p:cNvPr id="6" name="Date Placeholder 5"/>
          <p:cNvSpPr>
            <a:spLocks noGrp="1"/>
          </p:cNvSpPr>
          <p:nvPr>
            <p:ph type="dt" idx="1"/>
          </p:nvPr>
        </p:nvSpPr>
        <p:spPr/>
        <p:txBody>
          <a:bodyPr/>
          <a:lstStyle/>
          <a:p>
            <a:pPr marL="0" marR="0" lvl="0" indent="0" algn="l" defTabSz="932688"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836" b="0" i="0" u="none" strike="noStrike" kern="1200" cap="none" spc="0" normalizeH="0" baseline="0" noProof="0" smtClean="0">
                <a:ln>
                  <a:noFill/>
                </a:ln>
                <a:solidFill>
                  <a:srgbClr val="282828"/>
                </a:solidFill>
                <a:effectLst/>
                <a:uLnTx/>
                <a:uFillTx/>
                <a:latin typeface="Segoe UI"/>
                <a:ea typeface="+mn-ea"/>
                <a:cs typeface="+mn-cs"/>
              </a:rPr>
              <a:pPr marL="0" marR="0" lvl="0" indent="0" algn="l" defTabSz="932688" rtl="0" eaLnBrk="1" fontAlgn="auto" latinLnBrk="0" hangingPunct="1">
                <a:lnSpc>
                  <a:spcPct val="100000"/>
                </a:lnSpc>
                <a:spcBef>
                  <a:spcPts val="0"/>
                </a:spcBef>
                <a:spcAft>
                  <a:spcPts val="0"/>
                </a:spcAft>
                <a:buClrTx/>
                <a:buSzTx/>
                <a:buFontTx/>
                <a:buNone/>
                <a:tabLst/>
                <a:defRPr/>
              </a:pPr>
              <a:t>9/25/2020 8:16 AM</a:t>
            </a:fld>
            <a:endParaRPr kumimoji="0" lang="en-US" sz="1836" b="0" i="0" u="none" strike="noStrike" kern="1200" cap="none" spc="0" normalizeH="0" baseline="0" noProof="0">
              <a:ln>
                <a:noFill/>
              </a:ln>
              <a:solidFill>
                <a:srgbClr val="282828"/>
              </a:solidFill>
              <a:effectLst/>
              <a:uLnTx/>
              <a:uFillTx/>
              <a:latin typeface="Segoe UI"/>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B4008EB6-D09E-4580-8CD6-DDB14511944F}" type="slidenum">
              <a:rPr kumimoji="0" lang="en-US" sz="80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a:ln>
                <a:noFill/>
              </a:ln>
              <a:solidFill>
                <a:srgbClr val="000000"/>
              </a:solidFill>
              <a:effectLst/>
              <a:uLnTx/>
              <a:uFillTx/>
              <a:latin typeface="Segoe UI"/>
              <a:ea typeface="+mn-ea"/>
              <a:cs typeface="+mn-cs"/>
            </a:endParaRPr>
          </a:p>
        </p:txBody>
      </p:sp>
      <p:sp>
        <p:nvSpPr>
          <p:cNvPr id="10" name="Slide Image Placeholder 9">
            <a:extLst>
              <a:ext uri="{FF2B5EF4-FFF2-40B4-BE49-F238E27FC236}">
                <a16:creationId xmlns:a16="http://schemas.microsoft.com/office/drawing/2014/main" id="{2F18AAA6-485E-4E23-9849-00DC8A1BF977}"/>
              </a:ext>
            </a:extLst>
          </p:cNvPr>
          <p:cNvSpPr>
            <a:spLocks noGrp="1" noRot="1" noChangeAspect="1"/>
          </p:cNvSpPr>
          <p:nvPr>
            <p:ph type="sldImg"/>
          </p:nvPr>
        </p:nvSpPr>
        <p:spPr>
          <a:xfrm>
            <a:off x="0" y="0"/>
            <a:ext cx="4114800" cy="2314575"/>
          </a:xfrm>
        </p:spPr>
      </p:sp>
      <p:sp>
        <p:nvSpPr>
          <p:cNvPr id="11" name="TextBox 10">
            <a:extLst>
              <a:ext uri="{FF2B5EF4-FFF2-40B4-BE49-F238E27FC236}">
                <a16:creationId xmlns:a16="http://schemas.microsoft.com/office/drawing/2014/main" id="{651ABBB3-D74C-404F-9B82-E3AEB55DB821}"/>
              </a:ext>
            </a:extLst>
          </p:cNvPr>
          <p:cNvSpPr txBox="1"/>
          <p:nvPr/>
        </p:nvSpPr>
        <p:spPr>
          <a:xfrm>
            <a:off x="4572000" y="773400"/>
            <a:ext cx="4114800" cy="276999"/>
          </a:xfrm>
          <a:prstGeom prst="rect">
            <a:avLst/>
          </a:prstGeom>
          <a:noFill/>
        </p:spPr>
        <p:txBody>
          <a:bodyPr wrap="square" lIns="0" tIns="0" rIns="0" bIns="0" rtlCol="0" anchor="t">
            <a:spAutoFit/>
          </a:bodyPr>
          <a:lstStyle/>
          <a:p>
            <a:pPr marL="0" marR="0" lvl="0" indent="0" algn="l" defTabSz="932688"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100" normalizeH="0" baseline="0" noProof="0">
                <a:ln>
                  <a:noFill/>
                </a:ln>
                <a:solidFill>
                  <a:srgbClr val="FFFFFF"/>
                </a:solidFill>
                <a:effectLst/>
                <a:uLnTx/>
                <a:uFillTx/>
                <a:latin typeface="Segoe UI"/>
                <a:ea typeface="+mn-ea"/>
                <a:cs typeface="+mn-cs"/>
              </a:rPr>
              <a:t>“…”</a:t>
            </a:r>
          </a:p>
        </p:txBody>
      </p:sp>
      <p:sp>
        <p:nvSpPr>
          <p:cNvPr id="12" name="TextBox 11">
            <a:extLst>
              <a:ext uri="{FF2B5EF4-FFF2-40B4-BE49-F238E27FC236}">
                <a16:creationId xmlns:a16="http://schemas.microsoft.com/office/drawing/2014/main" id="{8B1205EE-263D-4F3E-AEE7-9A47B9AF41EA}"/>
              </a:ext>
            </a:extLst>
          </p:cNvPr>
          <p:cNvSpPr txBox="1"/>
          <p:nvPr/>
        </p:nvSpPr>
        <p:spPr>
          <a:xfrm>
            <a:off x="6141720" y="2462905"/>
            <a:ext cx="2854691" cy="4051005"/>
          </a:xfrm>
          <a:prstGeom prst="rect">
            <a:avLst/>
          </a:prstGeom>
          <a:solidFill>
            <a:schemeClr val="bg1">
              <a:lumMod val="95000"/>
            </a:schemeClr>
          </a:solidFill>
        </p:spPr>
        <p:txBody>
          <a:bodyPr wrap="square" rtlCol="0">
            <a:noAutofit/>
          </a:bodyPr>
          <a:lstStyle/>
          <a:p>
            <a:pPr marL="0" marR="0" lvl="0" indent="0" algn="l" defTabSz="932688"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50" normalizeH="0" baseline="0" noProof="0">
                <a:ln>
                  <a:noFill/>
                </a:ln>
                <a:solidFill>
                  <a:srgbClr val="000000"/>
                </a:solidFill>
                <a:effectLst/>
                <a:uLnTx/>
                <a:uFillTx/>
                <a:latin typeface="Segoe UI Semibold"/>
                <a:ea typeface="+mn-ea"/>
                <a:cs typeface="+mn-cs"/>
              </a:rPr>
              <a:t>Key points to land</a:t>
            </a:r>
          </a:p>
          <a:p>
            <a:pPr marL="342900" marR="0" lvl="0" indent="-342900" algn="l" defTabSz="932688"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mn-cs"/>
              </a:rPr>
              <a:t>Text</a:t>
            </a:r>
          </a:p>
          <a:p>
            <a:pPr marL="342900" marR="0" lvl="0" indent="-342900" algn="l" defTabSz="932688"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mn-cs"/>
              </a:rPr>
              <a:t>Text</a:t>
            </a:r>
          </a:p>
          <a:p>
            <a:pPr marL="342900" marR="0" lvl="0" indent="-342900" algn="l" defTabSz="932688"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mn-cs"/>
              </a:rPr>
              <a:t>Text</a:t>
            </a:r>
            <a:endParaRPr kumimoji="0" lang="en-US" sz="1836"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146241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Segoe UI" panose="020B0502040204020203" pitchFamily="34" charset="0"/>
                <a:cs typeface="Segoe UI" panose="020B0502040204020203" pitchFamily="34" charset="0"/>
              </a:rPr>
              <a:t>This is the current Surface for Business device lineup—a portfolio of personal and collaborative devices to fit the needs of nearly any business user. </a:t>
            </a:r>
          </a:p>
          <a:p>
            <a:endParaRPr lang="en-US" sz="12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It starts with Surface Go, the smallest of our devices targeted for business users. As the smallest and lightest device in our lineup, Surface Go is the ultimate mobility solution. Targeted toward first line workers and K-8 students,  Surface Go is easy to carry anywhere. Just like with Surface Pro, Surface Go will feature LTE SKUs—coming later this year. </a:t>
            </a:r>
          </a:p>
          <a:p>
            <a:pPr marL="0" indent="0">
              <a:buFont typeface="Arial" panose="020B0604020202020204" pitchFamily="34" charset="0"/>
              <a:buNone/>
            </a:pPr>
            <a:endParaRPr lang="en-US" sz="12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Next up is the Surface Pro, our most popular device and the biggest driver of revenue across the portfolio. Surface Pro is the ultimate 2-in-1 device for the mobile worker. Surface Pro possesses the power customers need to run their apps with the versatility to work from anywhere. We are currently in our sixth generation of the Surface Pro line, and have released LTE SKUs in the last year for even greater mobility. </a:t>
            </a:r>
          </a:p>
          <a:p>
            <a:pPr marL="0" indent="0">
              <a:buFont typeface="Arial" panose="020B0604020202020204" pitchFamily="34" charset="0"/>
              <a:buNone/>
            </a:pPr>
            <a:endParaRPr lang="en-US" sz="1200" b="1"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The Surface Laptop represents our more traditional laptop form factor. Surface Laptop 2 for Business is now a key addition to the business portfolio with Windows 10 Pro standard, Advanced Exchange service, and Alcantara covered keyboards. Surface Laptop comes in a number of colors, and celebrates a style and personalization narrative for business users. </a:t>
            </a:r>
          </a:p>
          <a:p>
            <a:pPr marL="0" indent="0">
              <a:buFont typeface="Arial" panose="020B0604020202020204" pitchFamily="34" charset="0"/>
              <a:buNone/>
            </a:pPr>
            <a:endParaRPr lang="en-US" sz="12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The Surface Book 2 boasts powerhouse performance in a 2-in-1 form factor. Designed for power users like engineers and creatives, the Surface Book lineup is among the most performant devices in the portfolio. Book also is able to detach from its keyboard for use as a fully functional Windows 10 tablet. Surface Book 2 is the latest model in the line. </a:t>
            </a:r>
          </a:p>
          <a:p>
            <a:pPr marL="0" indent="0">
              <a:buFont typeface="Arial" panose="020B0604020202020204" pitchFamily="34" charset="0"/>
              <a:buNone/>
            </a:pPr>
            <a:endParaRPr lang="en-US" sz="12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Surface Studio 2 is our take on a more versatile desktop PC. With high-end processors, graphics cards, a lot of RAM, a 28” display, and 4K resolution, Surface Studio is the Surface desktop solution for power users and creative types. The Zero-Gravity hinge enables users to lower the device from the traditional desktop mode into “drafting” mode which allows users to draw on the Surface Studio screen with Surface Pen, just like they would on a drafting board. </a:t>
            </a:r>
          </a:p>
          <a:p>
            <a:pPr marL="0" indent="0">
              <a:buFont typeface="Arial" panose="020B0604020202020204" pitchFamily="34" charset="0"/>
              <a:buNone/>
            </a:pPr>
            <a:endParaRPr lang="en-US" sz="12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Finally, we get to the Surface Hub 2S—the ultimate device for team work. The original Surface Hub is a large screen, collaboration device that comes in two form factors: 55” and 84”. Now, we have announced the Surface Hub 2S which will be available in calendar year 2019 Q2. Surface Hub 2S will provide new user and </a:t>
            </a:r>
            <a:r>
              <a:rPr lang="en-US" sz="1200" dirty="0" err="1">
                <a:latin typeface="Segoe UI" panose="020B0502040204020203" pitchFamily="34" charset="0"/>
                <a:cs typeface="Segoe UI" panose="020B0502040204020203" pitchFamily="34" charset="0"/>
              </a:rPr>
              <a:t>collaborayion</a:t>
            </a:r>
            <a:r>
              <a:rPr lang="en-US" sz="1200" dirty="0">
                <a:latin typeface="Segoe UI" panose="020B0502040204020203" pitchFamily="34" charset="0"/>
                <a:cs typeface="Segoe UI" panose="020B0502040204020203" pitchFamily="34" charset="0"/>
              </a:rPr>
              <a:t> experiences in a more dynamic set of display and modalities, all on a 50.5”, 4K+ display. Surface Hub 2S will be available in 2020. </a:t>
            </a:r>
          </a:p>
          <a:p>
            <a:pPr marL="0" indent="0">
              <a:buFont typeface="Arial" panose="020B0604020202020204" pitchFamily="34" charset="0"/>
              <a:buNone/>
            </a:pPr>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75B61B-E6C7-4B3D-8093-336C977D0C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71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kern="1200" dirty="0">
                <a:solidFill>
                  <a:schemeClr val="tx1"/>
                </a:solidFill>
                <a:effectLst/>
                <a:latin typeface="Segoe UI" panose="020B0502040204020203" pitchFamily="34" charset="0"/>
                <a:ea typeface="+mn-ea"/>
                <a:cs typeface="Segoe UI" panose="020B0502040204020203" pitchFamily="34" charset="0"/>
              </a:rPr>
              <a:t>Microsoft has created three marketing kits for partners that want support to grow their business.  Depending on the market segment the partner wants to approach, partners can use Teamwork or Get modern play kits to acquire customers.</a:t>
            </a:r>
          </a:p>
          <a:p>
            <a:endParaRPr lang="en-US" sz="1200" b="0" u="none" kern="1200" dirty="0">
              <a:solidFill>
                <a:schemeClr val="tx1"/>
              </a:solidFill>
              <a:effectLst/>
              <a:latin typeface="Segoe UI" panose="020B0502040204020203" pitchFamily="34" charset="0"/>
              <a:ea typeface="+mn-ea"/>
              <a:cs typeface="Segoe UI" panose="020B0502040204020203" pitchFamily="34" charset="0"/>
            </a:endParaRPr>
          </a:p>
          <a:p>
            <a:r>
              <a:rPr lang="en-US" sz="1200" b="0" u="none" kern="1200" dirty="0">
                <a:solidFill>
                  <a:schemeClr val="tx1"/>
                </a:solidFill>
                <a:effectLst/>
                <a:latin typeface="Segoe UI" panose="020B0502040204020203" pitchFamily="34" charset="0"/>
                <a:ea typeface="+mn-ea"/>
                <a:cs typeface="Segoe UI" panose="020B0502040204020203" pitchFamily="34" charset="0"/>
              </a:rPr>
              <a:t>The Get Modern play offers opportunity to retain customers on legacy solutions and get them set up for additional services.</a:t>
            </a:r>
          </a:p>
          <a:p>
            <a:endParaRPr lang="en-US" sz="1200" b="1" u="sng" kern="1200" dirty="0">
              <a:solidFill>
                <a:schemeClr val="tx1"/>
              </a:solidFill>
              <a:effectLst/>
              <a:latin typeface="Segoe UI" panose="020B0502040204020203" pitchFamily="34" charset="0"/>
              <a:ea typeface="+mn-ea"/>
              <a:cs typeface="Segoe UI" panose="020B0502040204020203" pitchFamily="34" charset="0"/>
            </a:endParaRPr>
          </a:p>
          <a:p>
            <a:r>
              <a:rPr lang="en-US" sz="1200" b="1" u="sng" kern="1200" dirty="0">
                <a:solidFill>
                  <a:schemeClr val="tx1"/>
                </a:solidFill>
                <a:effectLst/>
                <a:latin typeface="Segoe UI" panose="020B0502040204020203" pitchFamily="34" charset="0"/>
                <a:ea typeface="+mn-ea"/>
                <a:cs typeface="Segoe UI" panose="020B0502040204020203" pitchFamily="34" charset="0"/>
              </a:rPr>
              <a:t>TEAMWORK</a:t>
            </a:r>
          </a:p>
          <a:p>
            <a:endParaRPr lang="en-US" sz="1200" b="1" kern="1200" dirty="0">
              <a:solidFill>
                <a:schemeClr val="tx1"/>
              </a:solidFill>
              <a:effectLst/>
              <a:latin typeface="Segoe UI" panose="020B0502040204020203" pitchFamily="34" charset="0"/>
              <a:ea typeface="+mn-ea"/>
              <a:cs typeface="Segoe UI" panose="020B0502040204020203" pitchFamily="34" charset="0"/>
            </a:endParaRPr>
          </a:p>
          <a:p>
            <a:r>
              <a:rPr lang="en-US" sz="1200" kern="1200" dirty="0">
                <a:solidFill>
                  <a:schemeClr val="tx1"/>
                </a:solidFill>
                <a:effectLst/>
                <a:latin typeface="Segoe UI" panose="020B0502040204020203" pitchFamily="34" charset="0"/>
                <a:ea typeface="+mn-ea"/>
                <a:cs typeface="Segoe UI" panose="020B0502040204020203" pitchFamily="34" charset="0"/>
              </a:rPr>
              <a:t>This play is perfect for customers new to Microsoft. You can help customers make work better. Use play kit to move customers off freemium products to business class email and a chance to try out Office 365.</a:t>
            </a:r>
          </a:p>
          <a:p>
            <a:r>
              <a:rPr lang="en-US" sz="1200" kern="1200" dirty="0">
                <a:solidFill>
                  <a:schemeClr val="tx1"/>
                </a:solidFill>
                <a:effectLst/>
                <a:latin typeface="Segoe UI" panose="020B0502040204020203" pitchFamily="34" charset="0"/>
                <a:ea typeface="+mn-ea"/>
                <a:cs typeface="Segoe UI" panose="020B0502040204020203" pitchFamily="34" charset="0"/>
              </a:rPr>
              <a:t> </a:t>
            </a:r>
          </a:p>
          <a:p>
            <a:pPr marL="228600" indent="-228600">
              <a:buAutoNum type="arabicPeriod"/>
            </a:pPr>
            <a:r>
              <a:rPr lang="en-US" sz="1200" kern="1200" dirty="0">
                <a:solidFill>
                  <a:schemeClr val="tx1"/>
                </a:solidFill>
                <a:effectLst/>
                <a:latin typeface="Segoe UI" panose="020B0502040204020203" pitchFamily="34" charset="0"/>
                <a:ea typeface="+mn-ea"/>
                <a:cs typeface="Segoe UI" panose="020B0502040204020203" pitchFamily="34" charset="0"/>
              </a:rPr>
              <a:t>“Me” product: OneDrive (syncing, sharing, simultaneous co-authoring)</a:t>
            </a:r>
          </a:p>
          <a:p>
            <a:pPr marL="228600" indent="-228600">
              <a:buAutoNum type="arabicPeriod"/>
            </a:pPr>
            <a:r>
              <a:rPr lang="en-US" sz="1200" kern="1200" dirty="0">
                <a:solidFill>
                  <a:schemeClr val="tx1"/>
                </a:solidFill>
                <a:effectLst/>
                <a:latin typeface="Segoe UI" panose="020B0502040204020203" pitchFamily="34" charset="0"/>
                <a:ea typeface="+mn-ea"/>
                <a:cs typeface="Segoe UI" panose="020B0502040204020203" pitchFamily="34" charset="0"/>
              </a:rPr>
              <a:t>“We” products: Microsoft Teams (new approach to collaboration and data management) that leverages </a:t>
            </a:r>
            <a:r>
              <a:rPr lang="en-US" sz="1200" kern="1200" dirty="0" err="1">
                <a:solidFill>
                  <a:schemeClr val="tx1"/>
                </a:solidFill>
                <a:effectLst/>
                <a:latin typeface="Segoe UI" panose="020B0502040204020203" pitchFamily="34" charset="0"/>
                <a:ea typeface="+mn-ea"/>
                <a:cs typeface="Segoe UI" panose="020B0502040204020203" pitchFamily="34" charset="0"/>
              </a:rPr>
              <a:t>Sharepoint</a:t>
            </a:r>
            <a:r>
              <a:rPr lang="en-US" sz="1200" kern="1200" dirty="0">
                <a:solidFill>
                  <a:schemeClr val="tx1"/>
                </a:solidFill>
                <a:effectLst/>
                <a:latin typeface="Segoe UI" panose="020B0502040204020203" pitchFamily="34" charset="0"/>
                <a:ea typeface="+mn-ea"/>
                <a:cs typeface="Segoe UI" panose="020B0502040204020203" pitchFamily="34" charset="0"/>
              </a:rPr>
              <a:t> capabilities</a:t>
            </a:r>
          </a:p>
          <a:p>
            <a:endParaRPr lang="en-US" sz="1200" b="1" u="sng" kern="1200" dirty="0">
              <a:solidFill>
                <a:schemeClr val="tx1"/>
              </a:solidFill>
              <a:effectLst/>
              <a:latin typeface="Segoe UI" panose="020B0502040204020203" pitchFamily="34" charset="0"/>
              <a:ea typeface="+mn-ea"/>
              <a:cs typeface="Segoe UI" panose="020B0502040204020203" pitchFamily="34" charset="0"/>
            </a:endParaRPr>
          </a:p>
          <a:p>
            <a:r>
              <a:rPr lang="en-US" sz="1200" b="1" u="sng" kern="1200" dirty="0">
                <a:solidFill>
                  <a:schemeClr val="tx1"/>
                </a:solidFill>
                <a:effectLst/>
                <a:latin typeface="Segoe UI" panose="020B0502040204020203" pitchFamily="34" charset="0"/>
                <a:ea typeface="+mn-ea"/>
                <a:cs typeface="Segoe UI" panose="020B0502040204020203" pitchFamily="34" charset="0"/>
              </a:rPr>
              <a:t>GET MODERN</a:t>
            </a:r>
            <a:br>
              <a:rPr lang="en-US" sz="1200" b="1" u="sng" kern="1200" dirty="0">
                <a:solidFill>
                  <a:schemeClr val="tx1"/>
                </a:solidFill>
                <a:effectLst/>
                <a:latin typeface="Segoe UI" panose="020B0502040204020203" pitchFamily="34" charset="0"/>
                <a:ea typeface="+mn-ea"/>
                <a:cs typeface="Segoe UI" panose="020B0502040204020203" pitchFamily="34" charset="0"/>
              </a:rPr>
            </a:br>
            <a:endParaRPr lang="en-US" sz="1200" b="1"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l" defTabSz="932688"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panose="020B0502040204020203" pitchFamily="34" charset="0"/>
                <a:ea typeface="+mn-ea"/>
                <a:cs typeface="Segoe UI" panose="020B0502040204020203" pitchFamily="34" charset="0"/>
              </a:rPr>
              <a:t>This play is aimed at customers running legacy products reaching end of support by 2020, including </a:t>
            </a:r>
            <a:r>
              <a:rPr lang="en-US" sz="1200" b="0" kern="1200" dirty="0">
                <a:solidFill>
                  <a:schemeClr val="tx1"/>
                </a:solidFill>
                <a:effectLst/>
                <a:latin typeface="Segoe UI" panose="020B0502040204020203" pitchFamily="34" charset="0"/>
                <a:ea typeface="+mn-ea"/>
                <a:cs typeface="Segoe UI" panose="020B0502040204020203" pitchFamily="34" charset="0"/>
              </a:rPr>
              <a:t>Windows 7 and Office 2010</a:t>
            </a:r>
            <a:r>
              <a:rPr lang="en-US" sz="1200" kern="1200" dirty="0">
                <a:solidFill>
                  <a:schemeClr val="tx1"/>
                </a:solidFill>
                <a:effectLst/>
                <a:latin typeface="Segoe UI" panose="020B0502040204020203" pitchFamily="34" charset="0"/>
                <a:ea typeface="+mn-ea"/>
                <a:cs typeface="Segoe UI" panose="020B0502040204020203" pitchFamily="34" charset="0"/>
              </a:rPr>
              <a:t>. Use play kit to offer modern applications with high customer value, that provide both an online and offline experience.</a:t>
            </a:r>
          </a:p>
          <a:p>
            <a:pPr marL="228600" indent="-228600">
              <a:buAutoNum type="arabicPeriod"/>
            </a:pPr>
            <a:r>
              <a:rPr lang="en-US" sz="1200" kern="1200" dirty="0">
                <a:solidFill>
                  <a:schemeClr val="tx1"/>
                </a:solidFill>
                <a:effectLst/>
                <a:latin typeface="Segoe UI" panose="020B0502040204020203" pitchFamily="34" charset="0"/>
                <a:ea typeface="+mn-ea"/>
                <a:cs typeface="Segoe UI" panose="020B0502040204020203" pitchFamily="34" charset="0"/>
              </a:rPr>
              <a:t>Email: cost savings, simplified management, and increased capabilities.</a:t>
            </a:r>
          </a:p>
          <a:p>
            <a:pPr marL="228600" indent="-228600">
              <a:buAutoNum type="arabicPeriod"/>
            </a:pPr>
            <a:r>
              <a:rPr lang="en-US" sz="1200" kern="1200" dirty="0">
                <a:solidFill>
                  <a:schemeClr val="tx1"/>
                </a:solidFill>
                <a:effectLst/>
                <a:latin typeface="Segoe UI" panose="020B0502040204020203" pitchFamily="34" charset="0"/>
                <a:ea typeface="+mn-ea"/>
                <a:cs typeface="Segoe UI" panose="020B0502040204020203" pitchFamily="34" charset="0"/>
              </a:rPr>
              <a:t>Bundle Migration:  in a single bill through the CSP Program </a:t>
            </a:r>
          </a:p>
          <a:p>
            <a:pPr marL="228600" indent="-228600">
              <a:buAutoNum type="arabicPeriod"/>
            </a:pPr>
            <a:r>
              <a:rPr lang="en-US" sz="1200" kern="1200" dirty="0">
                <a:solidFill>
                  <a:schemeClr val="tx1"/>
                </a:solidFill>
                <a:effectLst/>
                <a:latin typeface="Segoe UI" panose="020B0502040204020203" pitchFamily="34" charset="0"/>
                <a:ea typeface="+mn-ea"/>
                <a:cs typeface="Segoe UI" panose="020B0502040204020203" pitchFamily="34" charset="0"/>
              </a:rPr>
              <a:t>Device refresh opportunity</a:t>
            </a:r>
          </a:p>
          <a:p>
            <a:r>
              <a:rPr lang="en-US" sz="1200" kern="1200" dirty="0">
                <a:solidFill>
                  <a:schemeClr val="tx1"/>
                </a:solidFill>
                <a:effectLst/>
                <a:latin typeface="Segoe UI" panose="020B0502040204020203" pitchFamily="34" charset="0"/>
                <a:ea typeface="+mn-ea"/>
                <a:cs typeface="Segoe UI" panose="020B0502040204020203" pitchFamily="34" charset="0"/>
              </a:rPr>
              <a:t> </a:t>
            </a:r>
          </a:p>
          <a:p>
            <a:endParaRPr lang="en-US" sz="1200" b="1" kern="1200" dirty="0">
              <a:solidFill>
                <a:schemeClr val="tx1"/>
              </a:solidFill>
              <a:effectLst/>
              <a:latin typeface="Segoe UI" panose="020B0502040204020203" pitchFamily="34" charset="0"/>
              <a:ea typeface="+mn-ea"/>
              <a:cs typeface="Segoe UI" panose="020B0502040204020203" pitchFamily="34" charset="0"/>
            </a:endParaRPr>
          </a:p>
          <a:p>
            <a:endParaRPr lang="en-US" sz="1200" b="1" kern="1200" dirty="0">
              <a:solidFill>
                <a:schemeClr val="tx1"/>
              </a:solidFill>
              <a:effectLst/>
              <a:latin typeface="Segoe UI" panose="020B0502040204020203" pitchFamily="34" charset="0"/>
              <a:ea typeface="+mn-ea"/>
              <a:cs typeface="Segoe UI" panose="020B0502040204020203" pitchFamily="34" charset="0"/>
            </a:endParaRPr>
          </a:p>
          <a:p>
            <a:r>
              <a:rPr lang="en-US" sz="1200" b="1" u="sng" kern="1200" dirty="0">
                <a:solidFill>
                  <a:schemeClr val="tx1"/>
                </a:solidFill>
                <a:effectLst/>
                <a:latin typeface="Segoe UI" panose="020B0502040204020203" pitchFamily="34" charset="0"/>
                <a:ea typeface="+mn-ea"/>
                <a:cs typeface="Segoe UI" panose="020B0502040204020203" pitchFamily="34" charset="0"/>
              </a:rPr>
              <a:t>SECURITY</a:t>
            </a:r>
          </a:p>
          <a:p>
            <a:endParaRPr lang="en-US" sz="1200" b="0" kern="1200" dirty="0">
              <a:solidFill>
                <a:schemeClr val="tx1"/>
              </a:solidFill>
              <a:effectLst/>
              <a:latin typeface="Segoe UI" panose="020B0502040204020203" pitchFamily="34" charset="0"/>
              <a:ea typeface="+mn-ea"/>
              <a:cs typeface="Segoe UI" panose="020B0502040204020203" pitchFamily="34" charset="0"/>
            </a:endParaRPr>
          </a:p>
          <a:p>
            <a:r>
              <a:rPr lang="en-US" sz="1200" kern="1200" dirty="0">
                <a:solidFill>
                  <a:schemeClr val="tx1"/>
                </a:solidFill>
                <a:effectLst/>
                <a:latin typeface="Segoe UI" panose="020B0502040204020203" pitchFamily="34" charset="0"/>
                <a:ea typeface="+mn-ea"/>
                <a:cs typeface="Segoe UI" panose="020B0502040204020203" pitchFamily="34" charset="0"/>
              </a:rPr>
              <a:t>Help valued customers protect themselves against cyberthreats and improve compliance.</a:t>
            </a:r>
            <a:r>
              <a:rPr kumimoji="0" lang="en-US" sz="1200" b="0" i="0" u="none" strike="noStrike" kern="1200" cap="none" spc="0" normalizeH="0" baseline="0" noProof="0" dirty="0">
                <a:ln>
                  <a:noFill/>
                </a:ln>
                <a:solidFill>
                  <a:srgbClr val="0078D4"/>
                </a:solidFill>
                <a:effectLst/>
                <a:uLnTx/>
                <a:uFillTx/>
                <a:latin typeface="Segoe UI" panose="020B0502040204020203" pitchFamily="34" charset="0"/>
                <a:ea typeface="+mn-ea"/>
                <a:cs typeface="Segoe UI" panose="020B0502040204020203" pitchFamily="34" charset="0"/>
              </a:rPr>
              <a:t> The 2018 </a:t>
            </a:r>
            <a:r>
              <a:rPr kumimoji="0" lang="en-US" sz="1200" b="0" i="0" u="none" strike="noStrike" kern="1200" cap="none" spc="0" normalizeH="0" baseline="0" noProof="0" dirty="0" err="1">
                <a:ln>
                  <a:noFill/>
                </a:ln>
                <a:solidFill>
                  <a:srgbClr val="0078D4"/>
                </a:solidFill>
                <a:effectLst/>
                <a:uLnTx/>
                <a:uFillTx/>
                <a:latin typeface="Segoe UI" panose="020B0502040204020203" pitchFamily="34" charset="0"/>
                <a:ea typeface="+mn-ea"/>
                <a:cs typeface="Segoe UI" panose="020B0502040204020203" pitchFamily="34" charset="0"/>
              </a:rPr>
              <a:t>Ponemon</a:t>
            </a:r>
            <a:r>
              <a:rPr kumimoji="0" lang="en-US" sz="1200" b="0" i="0" u="none" strike="noStrike" kern="1200" cap="none" spc="0" normalizeH="0" baseline="0" noProof="0" dirty="0">
                <a:ln>
                  <a:noFill/>
                </a:ln>
                <a:solidFill>
                  <a:srgbClr val="0078D4"/>
                </a:solidFill>
                <a:effectLst/>
                <a:uLnTx/>
                <a:uFillTx/>
                <a:latin typeface="Segoe UI" panose="020B0502040204020203" pitchFamily="34" charset="0"/>
                <a:ea typeface="+mn-ea"/>
                <a:cs typeface="Segoe UI" panose="020B0502040204020203" pitchFamily="34" charset="0"/>
              </a:rPr>
              <a:t> study found that 58% </a:t>
            </a:r>
            <a:r>
              <a:rPr kumimoji="0" lang="en-US" sz="1200"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of breaches took place at small businesses.  Help protect customers against malware and phishing with advanced security offerings built in Microsoft 365 Business.</a:t>
            </a:r>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kern="1200" dirty="0">
                <a:solidFill>
                  <a:schemeClr val="tx1"/>
                </a:solidFill>
                <a:effectLst/>
                <a:latin typeface="Segoe UI" panose="020B0502040204020203" pitchFamily="34" charset="0"/>
                <a:ea typeface="+mn-ea"/>
                <a:cs typeface="Segoe UI" panose="020B0502040204020203" pitchFamily="34" charset="0"/>
              </a:rPr>
              <a:t> </a:t>
            </a:r>
          </a:p>
          <a:p>
            <a:r>
              <a:rPr lang="en-US" sz="1200" kern="1200" dirty="0">
                <a:solidFill>
                  <a:schemeClr val="tx1"/>
                </a:solidFill>
                <a:effectLst/>
                <a:latin typeface="Segoe UI" panose="020B0502040204020203" pitchFamily="34" charset="0"/>
                <a:ea typeface="+mn-ea"/>
                <a:cs typeface="Segoe UI" panose="020B0502040204020203" pitchFamily="34" charset="0"/>
              </a:rPr>
              <a:t>Add additional value with security training and monitoring services. Use Microsoft Secure Score tool. Tasks that you can perform on behalf of your customers to ensure they are secure. Reporting and conversation starter to improve their security and compliance status. </a:t>
            </a:r>
            <a:endParaRPr lang="en-US" sz="1200" b="0" kern="1200" dirty="0">
              <a:solidFill>
                <a:schemeClr val="tx1"/>
              </a:solidFill>
              <a:effectLst/>
              <a:latin typeface="Segoe UI" panose="020B0502040204020203" pitchFamily="34" charset="0"/>
              <a:ea typeface="+mn-ea"/>
              <a:cs typeface="Segoe UI" panose="020B0502040204020203" pitchFamily="34" charset="0"/>
            </a:endParaRPr>
          </a:p>
          <a:p>
            <a:endParaRPr lang="en-US" sz="1200" b="0" kern="1200" dirty="0">
              <a:solidFill>
                <a:schemeClr val="tx1"/>
              </a:solidFill>
              <a:effectLst/>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1748A-C3F1-4DCC-BEC0-0C96C4C835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317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Segoe UI" panose="020B0502040204020203" pitchFamily="34" charset="0"/>
                <a:ea typeface="+mn-ea"/>
                <a:cs typeface="Segoe UI" panose="020B0502040204020203" pitchFamily="34" charset="0"/>
              </a:rPr>
              <a:t>So what are we doing to help accelerate the transformation for you and your customers?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1748A-C3F1-4DCC-BEC0-0C96C4C835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810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5F2D3714-B553-A044-BA72-366907BA36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789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Segoe UI" panose="020B0502040204020203" pitchFamily="34" charset="0"/>
                <a:ea typeface="+mn-ea"/>
                <a:cs typeface="Segoe UI" panose="020B0502040204020203" pitchFamily="34" charset="0"/>
              </a:rPr>
              <a:t>Managed services help SMB partners stay engaged with customers. </a:t>
            </a:r>
            <a:r>
              <a:rPr lang="en-US" sz="1200" i="1" kern="1200" dirty="0">
                <a:solidFill>
                  <a:schemeClr val="tx1"/>
                </a:solidFill>
                <a:effectLst/>
                <a:latin typeface="Segoe UI" panose="020B0502040204020203" pitchFamily="34" charset="0"/>
                <a:ea typeface="+mn-ea"/>
                <a:cs typeface="Segoe UI" panose="020B0502040204020203" pitchFamily="34" charset="0"/>
              </a:rPr>
              <a:t> </a:t>
            </a:r>
            <a:r>
              <a:rPr lang="en-US" sz="1200" kern="1200" dirty="0">
                <a:solidFill>
                  <a:schemeClr val="tx1"/>
                </a:solidFill>
                <a:effectLst/>
                <a:latin typeface="Segoe UI" panose="020B0502040204020203" pitchFamily="34" charset="0"/>
                <a:ea typeface="+mn-ea"/>
                <a:cs typeface="Segoe UI" panose="020B0502040204020203" pitchFamily="34" charset="0"/>
              </a:rPr>
              <a:t>Many customers will not want to manage their Teams environment. According to one partner quoted in the July 2019 Forrester TEI survey on Teamwork”</a:t>
            </a:r>
          </a:p>
          <a:p>
            <a:pPr marL="0" marR="0" lvl="0" indent="0" algn="l" defTabSz="932688"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panose="020B0502040204020203" pitchFamily="34" charset="0"/>
                <a:ea typeface="+mn-ea"/>
                <a:cs typeface="Segoe UI" panose="020B0502040204020203" pitchFamily="34" charset="0"/>
              </a:rPr>
              <a:t>“During deployment they ask, ‘Can you just operate the whole thing for me?’” </a:t>
            </a:r>
          </a:p>
          <a:p>
            <a:endParaRPr lang="en-US" sz="1200" i="1"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l" defTabSz="932688"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l" defTabSz="932688"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panose="020B0502040204020203" pitchFamily="34" charset="0"/>
                <a:ea typeface="+mn-ea"/>
                <a:cs typeface="Segoe UI" panose="020B0502040204020203" pitchFamily="34" charset="0"/>
              </a:rPr>
              <a:t>From July 2019 Forrester TEI survey on Teamwork</a:t>
            </a:r>
          </a:p>
          <a:p>
            <a:endParaRPr lang="en-US" dirty="0">
              <a:effectLst/>
              <a:latin typeface="Segoe UI" panose="020B0502040204020203" pitchFamily="34" charset="0"/>
              <a:cs typeface="Segoe UI" panose="020B0502040204020203" pitchFamily="34" charset="0"/>
            </a:endParaRPr>
          </a:p>
          <a:p>
            <a:r>
              <a:rPr lang="en-US" dirty="0">
                <a:effectLst/>
                <a:latin typeface="Segoe UI" panose="020B0502040204020203" pitchFamily="34" charset="0"/>
                <a:cs typeface="Segoe UI" panose="020B0502040204020203" pitchFamily="34" charset="0"/>
              </a:rPr>
              <a:t>Managed services opportunities have grown for partners in both the SMB and enterprise spaces. This can include anything from basic user support to outsourced IT management of teamwork solutions to white-glove meeting room management services. This is becoming more important as many partners deliver value as services and attempt to create longer-lasting, more strategic relationships with customers. Managed services can provide better margins than project-based work once scale is achieved. It also delivers predictable, recurring revenues, which make it easier to invest in the business. </a:t>
            </a:r>
            <a:endParaRPr lang="en-US"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A5D03D-415A-43DD-B121-810B420562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9944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A5D03D-415A-43DD-B121-810B420562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227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Segoe UI" panose="020B0502040204020203" pitchFamily="34" charset="0"/>
                <a:ea typeface="+mn-ea"/>
                <a:cs typeface="Segoe UI" panose="020B0502040204020203" pitchFamily="34" charset="0"/>
              </a:rPr>
              <a:t>Partners can offer a number of critical services and bring additional value to Surface for Business deals.</a:t>
            </a: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kern="1200" dirty="0">
                <a:solidFill>
                  <a:schemeClr val="tx1"/>
                </a:solidFill>
                <a:effectLst/>
                <a:latin typeface="Segoe UI" panose="020B0502040204020203" pitchFamily="34" charset="0"/>
                <a:ea typeface="+mn-ea"/>
                <a:cs typeface="Segoe UI" panose="020B0502040204020203" pitchFamily="34" charset="0"/>
              </a:rPr>
              <a:t>Beyond widening the breadth of customers we can touch with Surface, channel partners offer a number of additional services that provide a whole product solution for customers. This is especially true for enterprise customers who </a:t>
            </a:r>
            <a:r>
              <a:rPr lang="en-US" sz="1200" dirty="0">
                <a:latin typeface="Segoe UI" panose="020B0502040204020203" pitchFamily="34" charset="0"/>
                <a:cs typeface="Segoe UI" panose="020B0502040204020203" pitchFamily="34" charset="0"/>
              </a:rPr>
              <a:t>often require more complex services and transactional support. Note that the End Customer Investment Funds (ECIF) budget can be used to invest in these services, and drive acceleration and customer satisfaction. </a:t>
            </a:r>
          </a:p>
          <a:p>
            <a:endParaRPr lang="en-US" sz="1200" dirty="0">
              <a:solidFill>
                <a:schemeClr val="accent1"/>
              </a:solidFill>
              <a:latin typeface="Segoe UI" panose="020B0502040204020203" pitchFamily="34" charset="0"/>
              <a:cs typeface="Segoe UI" panose="020B0502040204020203" pitchFamily="34" charset="0"/>
            </a:endParaRPr>
          </a:p>
          <a:p>
            <a:r>
              <a:rPr lang="en-US" sz="1200" b="1" dirty="0">
                <a:solidFill>
                  <a:schemeClr val="accent1"/>
                </a:solidFill>
                <a:latin typeface="Segoe UI" panose="020B0502040204020203" pitchFamily="34" charset="0"/>
                <a:cs typeface="Segoe UI" panose="020B0502040204020203" pitchFamily="34" charset="0"/>
              </a:rPr>
              <a:t>Value added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Segoe UI" panose="020B0502040204020203" pitchFamily="34" charset="0"/>
                <a:cs typeface="Segoe UI" panose="020B0502040204020203" pitchFamily="34" charset="0"/>
              </a:rPr>
              <a:t>Asset tagging, 24 hour replacement, etching, kitting, buy and hold, imaging</a:t>
            </a:r>
          </a:p>
          <a:p>
            <a:endParaRPr lang="en-US" sz="1200" dirty="0">
              <a:solidFill>
                <a:schemeClr val="accent1"/>
              </a:solidFill>
              <a:latin typeface="Segoe UI" panose="020B0502040204020203" pitchFamily="34" charset="0"/>
              <a:cs typeface="Segoe UI" panose="020B0502040204020203" pitchFamily="34" charset="0"/>
            </a:endParaRPr>
          </a:p>
          <a:p>
            <a:r>
              <a:rPr lang="en-US" sz="1200" b="1" dirty="0">
                <a:latin typeface="Segoe UI" panose="020B0502040204020203" pitchFamily="34" charset="0"/>
                <a:cs typeface="Segoe UI" panose="020B0502040204020203" pitchFamily="34" charset="0"/>
              </a:rPr>
              <a:t>Transactional support</a:t>
            </a: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Pre-sales technical support, warranty and accessory attach, 3rd party or Microsoft white-labeled services offerings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latin typeface="Segoe UI" panose="020B0502040204020203" pitchFamily="34" charset="0"/>
              <a:cs typeface="Segoe UI" panose="020B0502040204020203" pitchFamily="34" charset="0"/>
            </a:endParaRPr>
          </a:p>
          <a:p>
            <a:r>
              <a:rPr lang="en-US" sz="1200" b="1" dirty="0">
                <a:latin typeface="Segoe UI" panose="020B0502040204020203" pitchFamily="34" charset="0"/>
                <a:cs typeface="Segoe UI" panose="020B0502040204020203" pitchFamily="34" charset="0"/>
              </a:rPr>
              <a:t>Financing</a:t>
            </a: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Ease of purchase, credit offerings, subscription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solidFill>
                <a:latin typeface="Segoe UI" panose="020B0502040204020203" pitchFamily="34" charset="0"/>
                <a:cs typeface="Segoe UI" panose="020B0502040204020203" pitchFamily="34" charset="0"/>
              </a:rPr>
              <a:t>Deployment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1"/>
                </a:solidFill>
                <a:latin typeface="Segoe UI" panose="020B0502040204020203" pitchFamily="34" charset="0"/>
                <a:cs typeface="Segoe UI" panose="020B0502040204020203" pitchFamily="34" charset="0"/>
              </a:rPr>
              <a:t>Windows </a:t>
            </a:r>
            <a:r>
              <a:rPr lang="en-US" sz="1200" dirty="0" err="1">
                <a:solidFill>
                  <a:schemeClr val="accent1"/>
                </a:solidFill>
                <a:latin typeface="Segoe UI" panose="020B0502040204020203" pitchFamily="34" charset="0"/>
                <a:cs typeface="Segoe UI" panose="020B0502040204020203" pitchFamily="34" charset="0"/>
              </a:rPr>
              <a:t>AutoPilot</a:t>
            </a:r>
            <a:r>
              <a:rPr lang="en-US" sz="1200" dirty="0">
                <a:solidFill>
                  <a:schemeClr val="accent1"/>
                </a:solidFill>
                <a:latin typeface="Segoe UI" panose="020B0502040204020203" pitchFamily="34" charset="0"/>
                <a:cs typeface="Segoe UI" panose="020B0502040204020203" pitchFamily="34" charset="0"/>
              </a:rPr>
              <a:t> and Microsoft 365 deployments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solidFill>
                <a:latin typeface="Segoe UI" panose="020B0502040204020203" pitchFamily="34" charset="0"/>
                <a:cs typeface="Segoe UI" panose="020B0502040204020203" pitchFamily="34" charset="0"/>
              </a:rPr>
              <a:t>After-sale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1"/>
                </a:solidFill>
                <a:latin typeface="Segoe UI" panose="020B0502040204020203" pitchFamily="34" charset="0"/>
                <a:cs typeface="Segoe UI" panose="020B0502040204020203" pitchFamily="34" charset="0"/>
              </a:rPr>
              <a:t>Post sales technical support, end-user training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75B61B-E6C7-4B3D-8093-336C977D0C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840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egoe UI" panose="020B0502040204020203" pitchFamily="34" charset="0"/>
                <a:ea typeface="+mn-ea"/>
                <a:cs typeface="Segoe UI" panose="020B0502040204020203" pitchFamily="34" charset="0"/>
              </a:rPr>
              <a:t>Here is a specific example of how adding accessories and warranties can help you retire quota more quickly.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egoe UI" panose="020B0502040204020203" pitchFamily="34" charset="0"/>
                <a:ea typeface="+mn-ea"/>
                <a:cs typeface="Segoe UI" panose="020B0502040204020203" pitchFamily="34" charset="0"/>
              </a:rPr>
              <a:t>The key takeaways are:</a:t>
            </a:r>
          </a:p>
          <a:p>
            <a:pPr marL="228600" indent="-228600">
              <a:spcAft>
                <a:spcPts val="600"/>
              </a:spcAft>
              <a:buFont typeface="+mj-lt"/>
              <a:buAutoNum type="arabicPeriod"/>
            </a:pPr>
            <a:r>
              <a:rPr lang="en-US" sz="1200" dirty="0">
                <a:latin typeface="Segoe UI" panose="020B0502040204020203" pitchFamily="34" charset="0"/>
                <a:cs typeface="Segoe UI" panose="020B0502040204020203" pitchFamily="34" charset="0"/>
              </a:rPr>
              <a:t>Selling Surface additions increases the revenue by over 40% when attaching 100% accessories and warranties to the deal. </a:t>
            </a:r>
          </a:p>
          <a:p>
            <a:pPr marL="228600" indent="-228600">
              <a:spcAft>
                <a:spcPts val="600"/>
              </a:spcAft>
              <a:buFont typeface="+mj-lt"/>
              <a:buAutoNum type="arabicPeriod"/>
            </a:pPr>
            <a:r>
              <a:rPr lang="en-US" sz="1200" dirty="0">
                <a:latin typeface="Segoe UI" panose="020B0502040204020203" pitchFamily="34" charset="0"/>
                <a:cs typeface="Segoe UI" panose="020B0502040204020203" pitchFamily="34" charset="0"/>
              </a:rPr>
              <a:t>On average we only attach 43 docks to 100 devices – i.e. we are leaving money at the table 57% of the time. See our average attach rates in the left column.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Segoe UI" panose="020B0502040204020203" pitchFamily="34" charset="0"/>
              <a:ea typeface="+mn-ea"/>
              <a:cs typeface="Segoe UI" panose="020B0502040204020203" pitchFamily="34" charset="0"/>
            </a:endParaRPr>
          </a:p>
          <a:p>
            <a:endParaRPr lang="en-US" sz="1200" b="0" kern="1200" dirty="0">
              <a:solidFill>
                <a:schemeClr val="tx1"/>
              </a:solidFill>
              <a:effectLst/>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75B61B-E6C7-4B3D-8093-336C977D0C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653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Segoe UI" panose="020B0502040204020203" pitchFamily="34" charset="0"/>
                <a:ea typeface="+mn-ea"/>
                <a:cs typeface="Segoe UI" panose="020B0502040204020203" pitchFamily="34" charset="0"/>
              </a:rPr>
              <a:t>When partners sell teamwork, they are increasingly attaching adoption and change management (ACM) services, according to a July 2019 Forrester TEI survey on Teamwork. This is because deploying the technology is no guarantee of adoption, when people first need to change the way they work. Adding</a:t>
            </a:r>
            <a:r>
              <a:rPr lang="en-US" sz="1200" dirty="0">
                <a:latin typeface="Segoe UI" panose="020B0502040204020203" pitchFamily="34" charset="0"/>
                <a:ea typeface="Calibri" panose="020F0502020204030204" pitchFamily="34" charset="0"/>
                <a:cs typeface="Segoe UI" panose="020B0502040204020203" pitchFamily="34" charset="0"/>
              </a:rPr>
              <a:t> people-oriented services can help customers use technology to work better.</a:t>
            </a:r>
            <a:endParaRPr lang="en-US" sz="1200" kern="1200" dirty="0">
              <a:solidFill>
                <a:schemeClr val="tx1"/>
              </a:solidFill>
              <a:effectLst/>
              <a:latin typeface="Segoe UI" panose="020B0502040204020203" pitchFamily="34" charset="0"/>
              <a:ea typeface="+mn-ea"/>
              <a:cs typeface="Segoe UI" panose="020B0502040204020203" pitchFamily="34" charset="0"/>
            </a:endParaRP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kern="1200" dirty="0">
                <a:solidFill>
                  <a:schemeClr val="tx1"/>
                </a:solidFill>
                <a:effectLst/>
                <a:latin typeface="Segoe UI" panose="020B0502040204020203" pitchFamily="34" charset="0"/>
                <a:ea typeface="+mn-ea"/>
                <a:cs typeface="Segoe UI" panose="020B0502040204020203" pitchFamily="34" charset="0"/>
              </a:rPr>
              <a:t>ACM services are typically a combination of customer self-directed activities and partner services, both one-time and ongoing. ACM is important to factor into teamwork programs from the very beginning, and partners often begin by understanding how users are currently working and the company culture. A person-based approach makes ACM planning and success easier.</a:t>
            </a: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l" defTabSz="932688"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panose="020B0502040204020203" pitchFamily="34" charset="0"/>
                <a:ea typeface="+mn-ea"/>
                <a:cs typeface="Segoe UI" panose="020B0502040204020203" pitchFamily="34" charset="0"/>
              </a:rPr>
              <a:t>For SMBs, change management typically involves user training and other related business consulting opportunities. These</a:t>
            </a:r>
            <a:r>
              <a:rPr lang="en-US" sz="1200" kern="1200" dirty="0">
                <a:solidFill>
                  <a:schemeClr val="tx1"/>
                </a:solidFill>
                <a:latin typeface="Segoe UI" panose="020B0502040204020203" pitchFamily="34" charset="0"/>
                <a:ea typeface="+mn-ea"/>
                <a:cs typeface="Segoe UI" panose="020B0502040204020203" pitchFamily="34" charset="0"/>
              </a:rPr>
              <a:t> include selling some training days and providing a training portal where users could learn more about how to use the teamwork solutions.</a:t>
            </a:r>
          </a:p>
          <a:p>
            <a:pPr marL="0" marR="0" lvl="0" indent="0" algn="l" defTabSz="932688"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l" defTabSz="932688"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panose="020B0502040204020203" pitchFamily="34" charset="0"/>
                <a:ea typeface="+mn-ea"/>
                <a:cs typeface="Segoe UI" panose="020B0502040204020203" pitchFamily="34" charset="0"/>
              </a:rPr>
              <a:t>(For larger companies, ACM activities are very heavy initially and often include ongoing services to monitor usage and change how solutions are configured. Managed services of many different kinds are put in place as solutions go live to ensure that users and IT organizations are properly supported and the teamwork solutions deliver the promised value.)</a:t>
            </a:r>
          </a:p>
          <a:p>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A5D03D-415A-43DD-B121-810B420562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641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Segoe UI" panose="020B0502040204020203" pitchFamily="34" charset="0"/>
                <a:ea typeface="Calibri" panose="020F0502020204030204" pitchFamily="34" charset="0"/>
                <a:cs typeface="Segoe UI" panose="020B0502040204020203" pitchFamily="34" charset="0"/>
              </a:rPr>
              <a:t>The SMB landscape and Microsoft are shifting toward cloud services – this is an opportunity to move both your business and your customers toward a modern workplace.</a:t>
            </a:r>
            <a:r>
              <a:rPr lang="en-US" sz="1200" b="0" i="0" u="none" strike="noStrike" kern="1200" baseline="0" dirty="0">
                <a:solidFill>
                  <a:schemeClr val="tx1"/>
                </a:solidFill>
                <a:latin typeface="Segoe UI" panose="020B0502040204020203" pitchFamily="34" charset="0"/>
                <a:ea typeface="+mn-ea"/>
                <a:cs typeface="Segoe UI" panose="020B0502040204020203" pitchFamily="34" charset="0"/>
              </a:rPr>
              <a:t> </a:t>
            </a:r>
          </a:p>
          <a:p>
            <a:endParaRPr lang="en-US" sz="1200" b="0" i="0" u="none" strike="noStrike" kern="1200" baseline="0" dirty="0">
              <a:solidFill>
                <a:schemeClr val="tx1"/>
              </a:solidFill>
              <a:latin typeface="Segoe UI" panose="020B0502040204020203" pitchFamily="34" charset="0"/>
              <a:ea typeface="+mn-ea"/>
              <a:cs typeface="Segoe UI" panose="020B0502040204020203" pitchFamily="34" charset="0"/>
            </a:endParaRPr>
          </a:p>
          <a:p>
            <a:r>
              <a:rPr lang="en-US" sz="1200" b="0" i="0" u="none" strike="noStrike" kern="1200" baseline="0" dirty="0">
                <a:solidFill>
                  <a:schemeClr val="tx1"/>
                </a:solidFill>
                <a:latin typeface="Segoe UI" panose="020B0502040204020203" pitchFamily="34" charset="0"/>
                <a:ea typeface="+mn-ea"/>
                <a:cs typeface="Segoe UI" panose="020B0502040204020203" pitchFamily="34" charset="0"/>
              </a:rPr>
              <a:t>Managed services is the area where partners see the greatest opportunity and are making their largest investments. Managed services provide partners with recurring, predictable revenue which makes longer-term planning and investing possible. Partners also feel that the managed services margins are, or will be, higher than those for project consulting engagements. </a:t>
            </a:r>
          </a:p>
          <a:p>
            <a:endParaRPr lang="en-US" sz="1200" b="0" i="0" u="none" strike="noStrike" kern="1200" baseline="0" dirty="0">
              <a:solidFill>
                <a:schemeClr val="tx1"/>
              </a:solidFill>
              <a:latin typeface="Segoe UI" panose="020B0502040204020203" pitchFamily="34" charset="0"/>
              <a:ea typeface="+mn-ea"/>
              <a:cs typeface="Segoe UI" panose="020B0502040204020203" pitchFamily="34" charset="0"/>
            </a:endParaRPr>
          </a:p>
          <a:p>
            <a:r>
              <a:rPr lang="en-US" sz="1200" dirty="0">
                <a:latin typeface="Segoe UI" panose="020B0502040204020203" pitchFamily="34" charset="0"/>
                <a:cs typeface="Segoe UI" panose="020B0502040204020203" pitchFamily="34" charset="0"/>
              </a:rPr>
              <a:t>Most of these partners are experiencing sizeable upticks in the number of leads and opportunities they are receiving from the SMB space as a result of their Microsoft solutions and go-to-market programs. </a:t>
            </a:r>
          </a:p>
          <a:p>
            <a:endParaRPr lang="en-US" sz="1200" dirty="0">
              <a:latin typeface="Segoe UI" panose="020B0502040204020203" pitchFamily="34" charset="0"/>
              <a:cs typeface="Segoe UI" panose="020B0502040204020203" pitchFamily="34" charset="0"/>
            </a:endParaRPr>
          </a:p>
          <a:p>
            <a:pPr marL="0" marR="0" lvl="0" indent="0" algn="l" defTabSz="932688"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1-Win. Stage 1, which includes licenses and associated deployment and project services brings in standard margins.</a:t>
            </a:r>
          </a:p>
          <a:p>
            <a:pPr marL="0" marR="0" lvl="0" indent="0" algn="l" defTabSz="932688" rtl="0" eaLnBrk="1" fontAlgn="auto" latinLnBrk="0" hangingPunct="1">
              <a:lnSpc>
                <a:spcPct val="100000"/>
              </a:lnSpc>
              <a:spcBef>
                <a:spcPts val="0"/>
              </a:spcBef>
              <a:spcAft>
                <a:spcPts val="0"/>
              </a:spcAft>
              <a:buClrTx/>
              <a:buSzTx/>
              <a:buFontTx/>
              <a:buNone/>
              <a:tabLst/>
              <a:defRPr/>
            </a:pPr>
            <a:endParaRPr lang="en-US" sz="1200" dirty="0">
              <a:latin typeface="Segoe UI" panose="020B0502040204020203" pitchFamily="34" charset="0"/>
              <a:cs typeface="Segoe UI" panose="020B0502040204020203" pitchFamily="34" charset="0"/>
            </a:endParaRPr>
          </a:p>
          <a:p>
            <a:pPr marL="0" marR="0" lvl="0" indent="0" algn="l" defTabSz="932688"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2-Grow. Pull-through project offerings vary significantly across partners, but generally fall into three categories: security and compliance; business intelligence and analytics; and change management and adoption. Engagement sizes range from $5,000 to $20,000 and see attach rates of between 20% and 35% of license deals. Partners can build margin on these projects.</a:t>
            </a:r>
          </a:p>
          <a:p>
            <a:pPr marL="0" marR="0" lvl="0" indent="0" algn="l" defTabSz="932688" rtl="0" eaLnBrk="1" fontAlgn="auto" latinLnBrk="0" hangingPunct="1">
              <a:lnSpc>
                <a:spcPct val="100000"/>
              </a:lnSpc>
              <a:spcBef>
                <a:spcPts val="0"/>
              </a:spcBef>
              <a:spcAft>
                <a:spcPts val="0"/>
              </a:spcAft>
              <a:buClrTx/>
              <a:buSzTx/>
              <a:buFontTx/>
              <a:buNone/>
              <a:tabLst/>
              <a:defRPr/>
            </a:pPr>
            <a:endParaRPr lang="en-US" sz="1200" dirty="0">
              <a:latin typeface="Segoe UI" panose="020B0502040204020203" pitchFamily="34" charset="0"/>
              <a:cs typeface="Segoe UI" panose="020B0502040204020203" pitchFamily="34" charset="0"/>
            </a:endParaRPr>
          </a:p>
          <a:p>
            <a:pPr marL="0" marR="0" lvl="0" indent="0" algn="l" defTabSz="932688"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3-Differentiate with managed service and IP services. Given the need for simplicity and pricing transparency within the SMB space, partners are rapidly creating robust portfolios of managed services tiers to meet the diverse business needs of SMB customers. SMB partners report that SMB customers are very receptive to outsourcing IT support, solution updates, training, and security monitoring, management, and remediation to a trusted third-party partner, particularly since many have limited or no IT staff within their own organizations. These services build the bottom line and deepen relationships.</a:t>
            </a:r>
          </a:p>
          <a:p>
            <a:endParaRPr lang="en-US" sz="1200" dirty="0">
              <a:latin typeface="Segoe UI" panose="020B0502040204020203" pitchFamily="34" charset="0"/>
              <a:cs typeface="Segoe UI" panose="020B0502040204020203" pitchFamily="34" charset="0"/>
            </a:endParaRPr>
          </a:p>
          <a:p>
            <a:r>
              <a:rPr lang="en-US" sz="1200" dirty="0">
                <a:latin typeface="Segoe UI" panose="020B0502040204020203" pitchFamily="34" charset="0"/>
                <a:cs typeface="Segoe UI" panose="020B0502040204020203" pitchFamily="34" charset="0"/>
              </a:rPr>
              <a:t>Microsoft’s most advanced partners are building out resalable and proprietary software solutions aimed at common vertical or horizontal business challenges identified across their customer bases. Partners resell these proprietary offerings to their SMB clientele, with some horizontal solutions, such as packaged SharePoint intranet solutions, achieving attach rates as a high as 50% to 60%. </a:t>
            </a:r>
          </a:p>
        </p:txBody>
      </p:sp>
      <p:sp>
        <p:nvSpPr>
          <p:cNvPr id="4" name="Slide Number Placeholder 3"/>
          <p:cNvSpPr>
            <a:spLocks noGrp="1"/>
          </p:cNvSpPr>
          <p:nvPr>
            <p:ph type="sldNum" sz="quarter" idx="5"/>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5F2D3714-B553-A044-BA72-366907BA36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886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50409" rtl="0" eaLnBrk="1" fontAlgn="auto" latinLnBrk="0" hangingPunct="1">
              <a:lnSpc>
                <a:spcPct val="100000"/>
              </a:lnSpc>
              <a:spcBef>
                <a:spcPts val="0"/>
              </a:spcBef>
              <a:spcAft>
                <a:spcPts val="0"/>
              </a:spcAft>
              <a:buClrTx/>
              <a:buSzTx/>
              <a:buFontTx/>
              <a:buNone/>
              <a:tabLst/>
              <a:defRPr/>
            </a:pPr>
            <a:fld id="{5F2D3714-B553-A044-BA72-366907BA36B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0409"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588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50409" rtl="0" eaLnBrk="1" fontAlgn="auto" latinLnBrk="0" hangingPunct="1">
              <a:lnSpc>
                <a:spcPct val="100000"/>
              </a:lnSpc>
              <a:spcBef>
                <a:spcPts val="0"/>
              </a:spcBef>
              <a:spcAft>
                <a:spcPts val="0"/>
              </a:spcAft>
              <a:buClrTx/>
              <a:buSzTx/>
              <a:buFontTx/>
              <a:buNone/>
              <a:tabLst/>
              <a:defRPr/>
            </a:pPr>
            <a:fld id="{5F2D3714-B553-A044-BA72-366907BA36B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0409"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588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302" rtl="0" eaLnBrk="1" fontAlgn="auto" latinLnBrk="0" hangingPunct="1">
              <a:lnSpc>
                <a:spcPct val="90000"/>
              </a:lnSpc>
              <a:spcBef>
                <a:spcPct val="0"/>
              </a:spcBef>
              <a:spcAft>
                <a:spcPts val="1800"/>
              </a:spcAft>
              <a:buClrTx/>
              <a:buSzTx/>
              <a:buFontTx/>
              <a:buNone/>
              <a:tabLst/>
              <a:defRPr/>
            </a:pPr>
            <a:r>
              <a:rPr lang="en-US" sz="1200" dirty="0">
                <a:latin typeface="Segoe UI" panose="020B0502040204020203" pitchFamily="34" charset="0"/>
                <a:cs typeface="Segoe UI" panose="020B0502040204020203" pitchFamily="34" charset="0"/>
              </a:rPr>
              <a:t>We see SMB technology decision makers moving away from a strategy of squeezing every spark of life out of IT assets toward a more strategic approach to technology adoption. As a result, Microsoft partners can capitalize on growing IT budgets and accelerated refresh cycles.</a:t>
            </a:r>
          </a:p>
          <a:p>
            <a:pPr marL="0" marR="0" lvl="0" indent="0" algn="l" defTabSz="932302" rtl="0" eaLnBrk="1" fontAlgn="auto" latinLnBrk="0" hangingPunct="1">
              <a:lnSpc>
                <a:spcPct val="90000"/>
              </a:lnSpc>
              <a:spcBef>
                <a:spcPct val="0"/>
              </a:spcBef>
              <a:spcAft>
                <a:spcPts val="1800"/>
              </a:spcAft>
              <a:buClrTx/>
              <a:buSzTx/>
              <a:buFontTx/>
              <a:buNone/>
              <a:tabLst/>
              <a:defRPr/>
            </a:pPr>
            <a:endParaRPr lang="en-US" sz="1200" dirty="0">
              <a:latin typeface="Segoe UI" panose="020B0502040204020203" pitchFamily="34" charset="0"/>
              <a:cs typeface="Segoe UI" panose="020B0502040204020203" pitchFamily="34" charset="0"/>
            </a:endParaRPr>
          </a:p>
          <a:p>
            <a:pPr marL="0" marR="0" lvl="0" indent="0" algn="l" defTabSz="932302" rtl="0" eaLnBrk="1" fontAlgn="auto" latinLnBrk="0" hangingPunct="1">
              <a:lnSpc>
                <a:spcPct val="90000"/>
              </a:lnSpc>
              <a:spcBef>
                <a:spcPct val="0"/>
              </a:spcBef>
              <a:spcAft>
                <a:spcPts val="1800"/>
              </a:spcAft>
              <a:buClrTx/>
              <a:buSzTx/>
              <a:buFontTx/>
              <a:buNone/>
              <a:tabLst/>
              <a:defRPr/>
            </a:pPr>
            <a:r>
              <a:rPr lang="en-US" sz="1200" dirty="0">
                <a:solidFill>
                  <a:srgbClr val="333333"/>
                </a:solidFill>
                <a:latin typeface="Segoe UI" panose="020B0502040204020203" pitchFamily="34" charset="0"/>
                <a:cs typeface="Segoe UI" panose="020B0502040204020203" pitchFamily="34" charset="0"/>
              </a:rPr>
              <a:t>IDC, </a:t>
            </a:r>
            <a:r>
              <a:rPr lang="en-US" sz="1200" dirty="0">
                <a:solidFill>
                  <a:srgbClr val="333333"/>
                </a:solidFill>
                <a:latin typeface="Segoe UI" panose="020B0502040204020203" pitchFamily="34" charset="0"/>
                <a:cs typeface="Segoe UI" panose="020B0502040204020203" pitchFamily="34" charset="0"/>
                <a:hlinkClick r:id="rId3"/>
              </a:rPr>
              <a:t>in its trends report in late 2018</a:t>
            </a:r>
            <a:r>
              <a:rPr lang="en-US" sz="1200" dirty="0">
                <a:solidFill>
                  <a:srgbClr val="333333"/>
                </a:solidFill>
                <a:latin typeface="Segoe UI" panose="020B0502040204020203" pitchFamily="34" charset="0"/>
                <a:cs typeface="Segoe UI" panose="020B0502040204020203" pitchFamily="34" charset="0"/>
              </a:rPr>
              <a:t>, expects SMBs to continue shift emphasis from traditional 2nd Platform hardware (PC, server, and network) to 3rd Platform (social, mobile, cloud, and big data) resources and software solutions.</a:t>
            </a:r>
          </a:p>
          <a:p>
            <a:pPr marL="0" marR="0" lvl="0" indent="0" algn="l" defTabSz="932302" rtl="0" eaLnBrk="1" fontAlgn="auto" latinLnBrk="0" hangingPunct="1">
              <a:lnSpc>
                <a:spcPct val="90000"/>
              </a:lnSpc>
              <a:spcBef>
                <a:spcPct val="0"/>
              </a:spcBef>
              <a:spcAft>
                <a:spcPts val="1800"/>
              </a:spcAft>
              <a:buClrTx/>
              <a:buSzTx/>
              <a:buFontTx/>
              <a:buNone/>
              <a:tabLst/>
              <a:defRPr/>
            </a:pPr>
            <a:endParaRPr lang="en-US" sz="1200" dirty="0">
              <a:solidFill>
                <a:srgbClr val="333333"/>
              </a:solidFill>
              <a:latin typeface="Segoe UI" panose="020B0502040204020203" pitchFamily="34" charset="0"/>
              <a:cs typeface="Segoe UI" panose="020B0502040204020203" pitchFamily="34" charset="0"/>
            </a:endParaRPr>
          </a:p>
          <a:p>
            <a:pPr marL="0" marR="0" lvl="0" indent="0" algn="l" defTabSz="932302" rtl="0" eaLnBrk="1" fontAlgn="auto" latinLnBrk="0" hangingPunct="1">
              <a:lnSpc>
                <a:spcPct val="90000"/>
              </a:lnSpc>
              <a:spcBef>
                <a:spcPct val="0"/>
              </a:spcBef>
              <a:spcAft>
                <a:spcPts val="1800"/>
              </a:spcAft>
              <a:buClrTx/>
              <a:buSzTx/>
              <a:buFontTx/>
              <a:buNone/>
              <a:tabLst/>
              <a:defRPr/>
            </a:pPr>
            <a:r>
              <a:rPr lang="en-US" sz="1200" dirty="0" err="1">
                <a:solidFill>
                  <a:srgbClr val="333333"/>
                </a:solidFill>
                <a:latin typeface="Segoe UI" panose="020B0502040204020203" pitchFamily="34" charset="0"/>
                <a:cs typeface="Segoe UI" panose="020B0502040204020203" pitchFamily="34" charset="0"/>
              </a:rPr>
              <a:t>Rightscale’s</a:t>
            </a:r>
            <a:r>
              <a:rPr lang="en-US" sz="1200" dirty="0">
                <a:solidFill>
                  <a:srgbClr val="333333"/>
                </a:solidFill>
                <a:latin typeface="Segoe UI" panose="020B0502040204020203" pitchFamily="34" charset="0"/>
                <a:cs typeface="Segoe UI" panose="020B0502040204020203" pitchFamily="34" charset="0"/>
              </a:rPr>
              <a:t> 2019 state of cloud report finds that SMBs surveyed (330 quantity) are running ¾ of their workloads in the cloud, with 43% using public cloud.</a:t>
            </a:r>
            <a:endParaRPr lang="en-US" sz="1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5F2D3714-B553-A044-BA72-366907BA36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544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0409" rtl="0" eaLnBrk="1" fontAlgn="auto" latinLnBrk="0" hangingPunct="1">
              <a:lnSpc>
                <a:spcPct val="100000"/>
              </a:lnSpc>
              <a:spcBef>
                <a:spcPts val="0"/>
              </a:spcBef>
              <a:spcAft>
                <a:spcPts val="0"/>
              </a:spcAft>
              <a:buClrTx/>
              <a:buSzTx/>
              <a:buFontTx/>
              <a:buNone/>
              <a:tabLst/>
              <a:defRPr/>
            </a:pPr>
            <a:fld id="{5F2D3714-B553-A044-BA72-366907BA36B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0409"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993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Segoe UI" panose="020B0502040204020203" pitchFamily="34" charset="0"/>
                <a:ea typeface="+mn-ea"/>
                <a:cs typeface="Segoe UI" panose="020B0502040204020203" pitchFamily="34" charset="0"/>
              </a:rPr>
              <a:t>So what are we doing to help accelerate the transformation for you and your customers?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1748A-C3F1-4DCC-BEC0-0C96C4C835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513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defTabSz="951121">
              <a:spcAft>
                <a:spcPts val="40"/>
              </a:spcAft>
              <a:buClr>
                <a:srgbClr val="282828"/>
              </a:buClr>
              <a:buFont typeface="+mj-lt"/>
              <a:buAutoNum type="arabicPeriod"/>
              <a:defRPr/>
            </a:pPr>
            <a:r>
              <a:rPr lang="en-US" sz="1200" dirty="0">
                <a:solidFill>
                  <a:srgbClr val="000000"/>
                </a:solidFill>
                <a:latin typeface="Segoe UI" panose="020B0502040204020203" pitchFamily="34" charset="0"/>
                <a:cs typeface="Segoe UI" panose="020B0502040204020203" pitchFamily="34" charset="0"/>
              </a:rPr>
              <a:t>SMB partners find they have the most success in professional services: financial services, legal, consulting, healthcare and manufacturing.</a:t>
            </a:r>
          </a:p>
          <a:p>
            <a:pPr marL="228600" lvl="0" indent="-228600" defTabSz="951121">
              <a:spcAft>
                <a:spcPts val="40"/>
              </a:spcAft>
              <a:buClr>
                <a:srgbClr val="282828"/>
              </a:buClr>
              <a:buFont typeface="+mj-lt"/>
              <a:buAutoNum type="arabicPeriod"/>
              <a:defRPr/>
            </a:pPr>
            <a:r>
              <a:rPr lang="en-US" sz="1200" dirty="0">
                <a:solidFill>
                  <a:srgbClr val="000000"/>
                </a:solidFill>
                <a:latin typeface="Segoe UI" panose="020B0502040204020203" pitchFamily="34" charset="0"/>
                <a:cs typeface="Segoe UI" panose="020B0502040204020203" pitchFamily="34" charset="0"/>
              </a:rPr>
              <a:t>Look for SMBs using perpetual license Office products and those using freemium productivity tools.</a:t>
            </a:r>
          </a:p>
          <a:p>
            <a:pPr marL="0" indent="0">
              <a:buFontTx/>
              <a:buNone/>
            </a:pPr>
            <a:endParaRPr lang="en-AU" sz="1200" dirty="0">
              <a:latin typeface="Segoe UI" panose="020B0502040204020203" pitchFamily="34" charset="0"/>
              <a:cs typeface="Segoe UI" panose="020B0502040204020203" pitchFamily="34" charset="0"/>
            </a:endParaRPr>
          </a:p>
          <a:p>
            <a:pPr marL="0" indent="0">
              <a:buFontTx/>
              <a:buNone/>
            </a:pPr>
            <a:r>
              <a:rPr lang="en-AU" sz="1200" dirty="0">
                <a:latin typeface="Segoe UI" panose="020B0502040204020203" pitchFamily="34" charset="0"/>
                <a:cs typeface="Segoe UI" panose="020B0502040204020203" pitchFamily="34" charset="0"/>
              </a:rPr>
              <a:t>3.   Win the pitch with these customers by associating your pitch with compelling events that are top of mind for the customer.</a:t>
            </a:r>
          </a:p>
          <a:p>
            <a:pPr marL="0" indent="0">
              <a:buFontTx/>
              <a:buNone/>
            </a:pPr>
            <a:endParaRPr lang="en-AU" sz="1200" dirty="0">
              <a:latin typeface="Segoe UI" panose="020B0502040204020203" pitchFamily="34" charset="0"/>
              <a:cs typeface="Segoe UI" panose="020B0502040204020203" pitchFamily="34" charset="0"/>
            </a:endParaRPr>
          </a:p>
          <a:p>
            <a:pPr marL="0" indent="0">
              <a:buFontTx/>
              <a:buNone/>
            </a:pPr>
            <a:r>
              <a:rPr lang="en-AU" sz="1200" dirty="0">
                <a:latin typeface="Segoe UI" panose="020B0502040204020203" pitchFamily="34" charset="0"/>
                <a:cs typeface="Segoe UI" panose="020B0502040204020203" pitchFamily="34" charset="0"/>
              </a:rPr>
              <a:t>Scenarios:</a:t>
            </a:r>
          </a:p>
          <a:p>
            <a:pPr>
              <a:spcAft>
                <a:spcPts val="400"/>
              </a:spcAft>
            </a:pPr>
            <a:r>
              <a:rPr lang="en-US" sz="1200" dirty="0">
                <a:solidFill>
                  <a:schemeClr val="tx2"/>
                </a:solidFill>
                <a:latin typeface="Segoe UI" panose="020B0502040204020203" pitchFamily="34" charset="0"/>
                <a:cs typeface="Segoe UI" panose="020B0502040204020203" pitchFamily="34" charset="0"/>
              </a:rPr>
              <a:t>--Help SMBs gain cloud experience as they continue to use familiar productivity tools, including online and offline work options. Apps are always up-to-date.</a:t>
            </a:r>
          </a:p>
          <a:p>
            <a:pPr>
              <a:spcAft>
                <a:spcPts val="400"/>
              </a:spcAft>
            </a:pPr>
            <a:r>
              <a:rPr lang="en-US" sz="1200" dirty="0">
                <a:solidFill>
                  <a:schemeClr val="accent3"/>
                </a:solidFill>
                <a:latin typeface="Segoe UI" panose="020B0502040204020203" pitchFamily="34" charset="0"/>
                <a:cs typeface="Segoe UI" panose="020B0502040204020203" pitchFamily="34" charset="0"/>
              </a:rPr>
              <a:t>--Simplified security​ for </a:t>
            </a:r>
            <a:r>
              <a:rPr lang="en-US" sz="1200" dirty="0" err="1">
                <a:solidFill>
                  <a:schemeClr val="accent3"/>
                </a:solidFill>
                <a:latin typeface="Segoe UI" panose="020B0502040204020203" pitchFamily="34" charset="0"/>
                <a:cs typeface="Segoe UI" panose="020B0502040204020203" pitchFamily="34" charset="0"/>
              </a:rPr>
              <a:t>productivity.</a:t>
            </a:r>
            <a:r>
              <a:rPr lang="en-US" sz="1200" dirty="0" err="1">
                <a:latin typeface="Segoe UI" panose="020B0502040204020203" pitchFamily="34" charset="0"/>
                <a:cs typeface="Segoe UI" panose="020B0502040204020203" pitchFamily="34" charset="0"/>
              </a:rPr>
              <a:t>One</a:t>
            </a:r>
            <a:r>
              <a:rPr lang="en-US" sz="1200" dirty="0">
                <a:latin typeface="Segoe UI" panose="020B0502040204020203" pitchFamily="34" charset="0"/>
                <a:cs typeface="Segoe UI" panose="020B0502040204020203" pitchFamily="34" charset="0"/>
              </a:rPr>
              <a:t> solution to deploy and manage that is continuously up to date and enabled with multi factor authentication.</a:t>
            </a:r>
          </a:p>
          <a:p>
            <a:pPr>
              <a:spcAft>
                <a:spcPts val="400"/>
              </a:spcAft>
            </a:pPr>
            <a:r>
              <a:rPr lang="en-US" sz="1200" dirty="0">
                <a:solidFill>
                  <a:schemeClr val="accent3"/>
                </a:solidFill>
                <a:latin typeface="Segoe UI" panose="020B0502040204020203" pitchFamily="34" charset="0"/>
                <a:cs typeface="Segoe UI" panose="020B0502040204020203" pitchFamily="34" charset="0"/>
              </a:rPr>
              <a:t>--Unmatched collaboration tools ​</a:t>
            </a:r>
            <a:r>
              <a:rPr lang="en-US" sz="1200" dirty="0">
                <a:latin typeface="Segoe UI" panose="020B0502040204020203" pitchFamily="34" charset="0"/>
                <a:cs typeface="Segoe UI" panose="020B0502040204020203" pitchFamily="34" charset="0"/>
              </a:rPr>
              <a:t>support chat, shared docs, and online meetings to help SMBs team up with remote workers, customers, coworkers, and suppliers.</a:t>
            </a:r>
          </a:p>
          <a:p>
            <a:pPr marL="285750" indent="-285750">
              <a:spcAft>
                <a:spcPts val="600"/>
              </a:spcAft>
              <a:buFont typeface="Arial" panose="020B0604020202020204" pitchFamily="34" charset="0"/>
              <a:buChar char="•"/>
            </a:pPr>
            <a:endParaRPr lang="en-US" sz="1200" b="0" kern="1200" dirty="0">
              <a:solidFill>
                <a:schemeClr val="tx1"/>
              </a:solidFill>
              <a:latin typeface="Segoe UI" panose="020B0502040204020203" pitchFamily="34" charset="0"/>
              <a:ea typeface="+mn-ea"/>
              <a:cs typeface="Segoe UI" panose="020B0502040204020203" pitchFamily="34" charset="0"/>
            </a:endParaRPr>
          </a:p>
          <a:p>
            <a:pPr marL="0" indent="0">
              <a:spcAft>
                <a:spcPts val="600"/>
              </a:spcAft>
              <a:buFont typeface="Arial" panose="020B0604020202020204" pitchFamily="34" charset="0"/>
              <a:buNone/>
            </a:pPr>
            <a:r>
              <a:rPr lang="en-US" sz="1200" b="0" kern="1200" dirty="0">
                <a:solidFill>
                  <a:schemeClr val="tx1"/>
                </a:solidFill>
                <a:latin typeface="Segoe UI" panose="020B0502040204020203" pitchFamily="34" charset="0"/>
                <a:ea typeface="+mn-ea"/>
                <a:cs typeface="Segoe UI" panose="020B0502040204020203" pitchFamily="34" charset="0"/>
              </a:rPr>
              <a:t>Approach:</a:t>
            </a:r>
          </a:p>
          <a:p>
            <a:pPr marL="171450" indent="-171450" defTabSz="580101">
              <a:spcBef>
                <a:spcPts val="200"/>
              </a:spcBef>
              <a:buFont typeface="Arial" panose="020B0604020202020204" pitchFamily="34" charset="0"/>
              <a:buChar char="•"/>
            </a:pPr>
            <a:r>
              <a:rPr lang="en-US" sz="1200" kern="0" dirty="0">
                <a:solidFill>
                  <a:schemeClr val="tx2"/>
                </a:solidFill>
                <a:latin typeface="Segoe UI" panose="020B0502040204020203" pitchFamily="34" charset="0"/>
                <a:cs typeface="Segoe UI" panose="020B0502040204020203" pitchFamily="34" charset="0"/>
              </a:rPr>
              <a:t>Listen and learn through business discovery. Earn the right to advise them.</a:t>
            </a:r>
          </a:p>
          <a:p>
            <a:pPr marL="171450" indent="-171450" defTabSz="580101">
              <a:spcBef>
                <a:spcPts val="200"/>
              </a:spcBef>
              <a:buFont typeface="Arial" panose="020B0604020202020204" pitchFamily="34" charset="0"/>
              <a:buChar char="•"/>
            </a:pPr>
            <a:r>
              <a:rPr lang="en-US" sz="1200" kern="0" dirty="0">
                <a:solidFill>
                  <a:schemeClr val="tx2"/>
                </a:solidFill>
                <a:latin typeface="Segoe UI" panose="020B0502040204020203" pitchFamily="34" charset="0"/>
                <a:cs typeface="Segoe UI" panose="020B0502040204020203" pitchFamily="34" charset="0"/>
              </a:rPr>
              <a:t>Propose a solution that’s right for them. Balance addressable pain points with their cloud comfort. </a:t>
            </a:r>
          </a:p>
          <a:p>
            <a:pPr marL="171450" indent="-171450" defTabSz="580101">
              <a:spcBef>
                <a:spcPts val="200"/>
              </a:spcBef>
              <a:buFont typeface="Arial" panose="020B0604020202020204" pitchFamily="34" charset="0"/>
              <a:buChar char="•"/>
            </a:pPr>
            <a:r>
              <a:rPr lang="en-US" sz="1200" kern="0" dirty="0">
                <a:solidFill>
                  <a:schemeClr val="tx2"/>
                </a:solidFill>
                <a:latin typeface="Segoe UI" panose="020B0502040204020203" pitchFamily="34" charset="0"/>
                <a:cs typeface="Segoe UI" panose="020B0502040204020203" pitchFamily="34" charset="0"/>
              </a:rPr>
              <a:t>Focus on how the solution will help their everyday work. Address concerns with empathy and facts</a:t>
            </a:r>
          </a:p>
          <a:p>
            <a:pPr marL="171450" indent="-171450" defTabSz="580101">
              <a:spcBef>
                <a:spcPts val="200"/>
              </a:spcBef>
              <a:buFont typeface="Arial" panose="020B0604020202020204" pitchFamily="34" charset="0"/>
              <a:buChar char="•"/>
            </a:pPr>
            <a:r>
              <a:rPr lang="en-US" sz="1200" kern="0" dirty="0">
                <a:solidFill>
                  <a:schemeClr val="tx2"/>
                </a:solidFill>
                <a:latin typeface="Segoe UI" panose="020B0502040204020203" pitchFamily="34" charset="0"/>
                <a:cs typeface="Segoe UI" panose="020B0502040204020203" pitchFamily="34" charset="0"/>
              </a:rPr>
              <a:t>Spend time validating their concerns in easy-to-understand language.</a:t>
            </a:r>
          </a:p>
          <a:p>
            <a:pPr marL="171450" indent="-171450" defTabSz="580101">
              <a:spcBef>
                <a:spcPts val="200"/>
              </a:spcBef>
              <a:buFont typeface="Arial" panose="020B0604020202020204" pitchFamily="34" charset="0"/>
              <a:buChar char="•"/>
            </a:pPr>
            <a:r>
              <a:rPr lang="en-US" sz="1200" kern="0" dirty="0">
                <a:solidFill>
                  <a:schemeClr val="tx2"/>
                </a:solidFill>
                <a:latin typeface="Segoe UI" panose="020B0502040204020203" pitchFamily="34" charset="0"/>
                <a:cs typeface="Segoe UI" panose="020B0502040204020203" pitchFamily="34" charset="0"/>
              </a:rPr>
              <a:t>Build and present an example offer using the Offer builder tool.</a:t>
            </a:r>
          </a:p>
          <a:p>
            <a:pPr marL="171450" indent="-171450" defTabSz="580101">
              <a:spcBef>
                <a:spcPts val="200"/>
              </a:spcBef>
              <a:buFont typeface="Arial" panose="020B0604020202020204" pitchFamily="34" charset="0"/>
              <a:buChar char="•"/>
            </a:pPr>
            <a:r>
              <a:rPr lang="en-US" sz="1200" kern="0" dirty="0">
                <a:solidFill>
                  <a:schemeClr val="tx2"/>
                </a:solidFill>
                <a:latin typeface="Segoe UI" panose="020B0502040204020203" pitchFamily="34" charset="0"/>
                <a:cs typeface="Segoe UI" panose="020B0502040204020203" pitchFamily="34" charset="0"/>
              </a:rPr>
              <a:t>Discuss managed services based on SMB needs. Emphasize regular reporting that will help justify business value.</a:t>
            </a:r>
          </a:p>
          <a:p>
            <a:pPr marL="285750" marR="0" lvl="0" indent="-285750" algn="l" defTabSz="932688"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en-US" sz="1200" b="0" dirty="0">
              <a:solidFill>
                <a:schemeClr val="tx1"/>
              </a:solidFill>
              <a:latin typeface="Segoe UI" panose="020B0502040204020203" pitchFamily="34" charset="0"/>
              <a:cs typeface="Segoe UI" panose="020B0502040204020203" pitchFamily="34" charset="0"/>
            </a:endParaRPr>
          </a:p>
          <a:p>
            <a:pPr marL="0" indent="0">
              <a:buFontTx/>
              <a:buNone/>
            </a:pPr>
            <a:endParaRPr lang="en-AU" sz="1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5F2D3714-B553-A044-BA72-366907BA36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767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sz="1200" dirty="0">
                <a:latin typeface="Segoe UI" panose="020B0502040204020203" pitchFamily="34" charset="0"/>
                <a:cs typeface="Segoe UI" panose="020B0502040204020203" pitchFamily="34" charset="0"/>
              </a:rPr>
              <a:t>Launchpad offers information and tools to help you understand the key scenarios that can help you sell into customers.</a:t>
            </a:r>
          </a:p>
          <a:p>
            <a:pPr marL="0" indent="0">
              <a:buFontTx/>
              <a:buNone/>
            </a:pPr>
            <a:endParaRPr lang="en-AU" sz="1200" dirty="0">
              <a:latin typeface="Segoe UI" panose="020B0502040204020203" pitchFamily="34" charset="0"/>
              <a:cs typeface="Segoe UI" panose="020B0502040204020203" pitchFamily="34" charset="0"/>
            </a:endParaRPr>
          </a:p>
          <a:p>
            <a:pPr marL="0" indent="0">
              <a:buFontTx/>
              <a:buNone/>
            </a:pPr>
            <a:r>
              <a:rPr lang="en-AU" sz="1200" dirty="0">
                <a:latin typeface="Segoe UI" panose="020B0502040204020203" pitchFamily="34" charset="0"/>
                <a:cs typeface="Segoe UI" panose="020B0502040204020203" pitchFamily="34" charset="0"/>
              </a:rPr>
              <a:t>Use new Launchpad tool to build an example offer to get customers interested. </a:t>
            </a:r>
          </a:p>
          <a:p>
            <a:pPr marL="0" indent="0">
              <a:buFontTx/>
              <a:buNone/>
            </a:pPr>
            <a:r>
              <a:rPr lang="en-AU" sz="1200" dirty="0">
                <a:latin typeface="Segoe UI" panose="020B0502040204020203" pitchFamily="34" charset="0"/>
                <a:cs typeface="Segoe UI" panose="020B0502040204020203" pitchFamily="34" charset="0"/>
              </a:rPr>
              <a:t>Insert license details and your own services.</a:t>
            </a:r>
            <a:endParaRPr lang="en-US" sz="1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72A41D-8A3E-4201-8278-940B02213E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04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Segoe UI" panose="020B0502040204020203" pitchFamily="34" charset="0"/>
                <a:ea typeface="+mn-ea"/>
                <a:cs typeface="Segoe UI" panose="020B0502040204020203" pitchFamily="34" charset="0"/>
              </a:rPr>
              <a:t>Windows Analytics. Windows Analytics is a tool that combined the inventory of your devices with the Ready for Windows data and the known list of compatibility information to give you a single view showing you all of your devices and whether they're ready for this Windows 10 feature update or not. That's the Upgrade Readiness piece. It helps you plan the deployment process for each of these feature updates.</a:t>
            </a:r>
          </a:p>
          <a:p>
            <a:r>
              <a:rPr lang="en-US" sz="1200" kern="1200" dirty="0">
                <a:solidFill>
                  <a:schemeClr val="tx1"/>
                </a:solidFill>
                <a:effectLst/>
                <a:latin typeface="Segoe UI" panose="020B0502040204020203" pitchFamily="34" charset="0"/>
                <a:ea typeface="+mn-ea"/>
                <a:cs typeface="Segoe UI" panose="020B0502040204020203" pitchFamily="34" charset="0"/>
              </a:rPr>
              <a:t>We also have two other components, Update Compliance and Device Health which focus on different areas of proactive insights. On the Update Compliance side, we want to make sure you're fully patched and if you're not fully patched that you understand why you're not fully patched. On the Device Health front we want to be able to identify things that going wrong in your environment and tell about some actions you may need to take in response to slow login or boot times, app crashes, and other things that negatively affect user’s Windows experiences, before they even think to call the helpdesk. Troubleshooting a collection of issues to fix them all once is much easier handling a large group of support calls. </a:t>
            </a: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1A414-BB4E-4FD3-A83D-8E0EBBC0AA31}"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859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15B7-A777-4736-9D88-349FA0A145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18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Segoe UI" panose="020B0502040204020203" pitchFamily="34" charset="0"/>
                <a:cs typeface="Segoe UI" panose="020B0502040204020203" pitchFamily="34" charset="0"/>
              </a:rPr>
              <a:t>Working with SMBs is a not a one-and-done operation, it’s a continuous cycle of learning, marketing, pitching, and selling. Get Modern practice assets from Microsoft help you engage with customers to help them modernize their workplace. </a:t>
            </a:r>
          </a:p>
          <a:p>
            <a:endParaRPr lang="en-US" sz="1200" dirty="0">
              <a:latin typeface="Segoe UI" panose="020B0502040204020203" pitchFamily="34" charset="0"/>
              <a:cs typeface="Segoe UI" panose="020B0502040204020203" pitchFamily="34" charset="0"/>
            </a:endParaRPr>
          </a:p>
          <a:p>
            <a:r>
              <a:rPr lang="en-US" sz="1200" dirty="0">
                <a:latin typeface="Segoe UI" panose="020B0502040204020203" pitchFamily="34" charset="0"/>
                <a:cs typeface="Segoe UI" panose="020B0502040204020203" pitchFamily="34" charset="0"/>
              </a:rPr>
              <a:t>Use the multi-channel, multi-touch assets to build top down and bottom up awareness for businesses to update their software and hardware together and to move from on-premises or freemium solutions to an always updated experience powered by the cloud. </a:t>
            </a:r>
          </a:p>
          <a:p>
            <a:endParaRPr lang="en-US" sz="1200" dirty="0">
              <a:latin typeface="Segoe UI" panose="020B0502040204020203" pitchFamily="34" charset="0"/>
              <a:cs typeface="Segoe UI" panose="020B0502040204020203" pitchFamily="34" charset="0"/>
            </a:endParaRPr>
          </a:p>
          <a:p>
            <a:r>
              <a:rPr lang="en-US" sz="1200" dirty="0">
                <a:latin typeface="Segoe UI" panose="020B0502040204020203" pitchFamily="34" charset="0"/>
                <a:cs typeface="Segoe UI" panose="020B0502040204020203" pitchFamily="34" charset="0"/>
              </a:rPr>
              <a:t>Examine Learn assets to help prepare yourself to sell Teamwork solutions.  Marketing campaign assets help you focus on what customers gain when the adopt new technology, with benefits clearly outlined and sales motions that align to SMB customers needs.  Additional resources help you Sell and Deploy with confidence.</a:t>
            </a: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5F2D3714-B553-A044-BA72-366907BA36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323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9C2F5114-F968-4E76-B1FB-7E87E880E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2380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9/25/2020 8:16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96494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panose="020B0502040204020203" pitchFamily="34" charset="0"/>
                <a:ea typeface="+mn-ea"/>
                <a:cs typeface="Segoe UI" panose="020B0502040204020203" pitchFamily="34" charset="0"/>
              </a:rPr>
              <a:t>Sellers understand the value of compelling moments – contract renewals or end of support deadlines are opportunities to help customers think through next steps that help them break with the past.</a:t>
            </a:r>
            <a:r>
              <a:rPr lang="en-US" sz="1200" b="0" i="0" u="none" strike="noStrike" kern="1200" baseline="0" dirty="0">
                <a:solidFill>
                  <a:schemeClr val="tx1"/>
                </a:solidFill>
                <a:latin typeface="Segoe UI" panose="020B0502040204020203" pitchFamily="34" charset="0"/>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Segoe UI" panose="020B0502040204020203" pitchFamily="34" charset="0"/>
                <a:ea typeface="+mn-ea"/>
                <a:cs typeface="Segoe UI" panose="020B0502040204020203" pitchFamily="34" charset="0"/>
              </a:rPr>
              <a:t>The big compelling moment ahead is end of support for Windows 7 and Office 2010, which will affect millions of customers.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Segoe UI" panose="020B0502040204020203" pitchFamily="34" charset="0"/>
              <a:ea typeface="+mn-ea"/>
              <a:cs typeface="Segoe UI" panose="020B0502040204020203" pitchFamily="34" charset="0"/>
            </a:endParaRPr>
          </a:p>
          <a:p>
            <a:r>
              <a:rPr lang="en-US" sz="1200" kern="1200" dirty="0">
                <a:solidFill>
                  <a:schemeClr val="tx1"/>
                </a:solidFill>
                <a:effectLst/>
                <a:latin typeface="Segoe UI" panose="020B0502040204020203" pitchFamily="34" charset="0"/>
                <a:ea typeface="+mn-ea"/>
                <a:cs typeface="Segoe UI" panose="020B0502040204020203" pitchFamily="34" charset="0"/>
              </a:rPr>
              <a:t>You owe it to customers to alert them to end of support before your competition does and start the planning process. Getting off Windows 7 is a big step, and you can help your customers use the Windows 10 migration process to modernize the way they deploy and manage PCs in the organization. </a:t>
            </a: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b="1" kern="1200" dirty="0">
                <a:solidFill>
                  <a:schemeClr val="tx1"/>
                </a:solidFill>
                <a:effectLst/>
                <a:latin typeface="Segoe UI" panose="020B0502040204020203" pitchFamily="34" charset="0"/>
                <a:ea typeface="+mn-ea"/>
                <a:cs typeface="Segoe UI" panose="020B0502040204020203" pitchFamily="34" charset="0"/>
              </a:rPr>
              <a:t>Support for Windows 7 will end on January 14, 2020. </a:t>
            </a: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kern="1200" dirty="0">
                <a:solidFill>
                  <a:schemeClr val="tx1"/>
                </a:solidFill>
                <a:effectLst/>
                <a:latin typeface="Segoe UI" panose="020B0502040204020203" pitchFamily="34" charset="0"/>
                <a:ea typeface="+mn-ea"/>
                <a:cs typeface="Segoe UI" panose="020B0502040204020203" pitchFamily="34" charset="0"/>
              </a:rPr>
              <a:t>This means Microsoft will no longer provide security updates or technical support for devices running Windows 7 operating systems. For customers who need more time, Microsoft will offer paid per-device Windows 7 Extended Security Updates (ESU) through January 2023.</a:t>
            </a:r>
          </a:p>
          <a:p>
            <a:r>
              <a:rPr lang="en-US" sz="1200" b="1" kern="1200" dirty="0">
                <a:solidFill>
                  <a:schemeClr val="tx1"/>
                </a:solidFill>
                <a:effectLst/>
                <a:latin typeface="Segoe UI" panose="020B0502040204020203" pitchFamily="34" charset="0"/>
                <a:ea typeface="+mn-ea"/>
                <a:cs typeface="Segoe UI" panose="020B0502040204020203" pitchFamily="34" charset="0"/>
              </a:rPr>
              <a:t> </a:t>
            </a:r>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b="1" kern="1200" dirty="0">
                <a:solidFill>
                  <a:schemeClr val="tx1"/>
                </a:solidFill>
                <a:effectLst/>
                <a:latin typeface="Segoe UI" panose="020B0502040204020203" pitchFamily="34" charset="0"/>
                <a:ea typeface="+mn-ea"/>
                <a:cs typeface="Segoe UI" panose="020B0502040204020203" pitchFamily="34" charset="0"/>
              </a:rPr>
              <a:t>In October 2020, extended support for Office 2010 also comes to an end.</a:t>
            </a:r>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b="1" kern="1200" dirty="0">
                <a:solidFill>
                  <a:schemeClr val="tx1"/>
                </a:solidFill>
                <a:effectLst/>
                <a:latin typeface="Segoe UI" panose="020B0502040204020203" pitchFamily="34" charset="0"/>
                <a:ea typeface="+mn-ea"/>
                <a:cs typeface="Segoe UI" panose="020B0502040204020203" pitchFamily="34" charset="0"/>
              </a:rPr>
              <a:t> </a:t>
            </a:r>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b="1" kern="1200" dirty="0">
                <a:solidFill>
                  <a:schemeClr val="tx1"/>
                </a:solidFill>
                <a:effectLst/>
                <a:latin typeface="Segoe UI" panose="020B0502040204020203" pitchFamily="34" charset="0"/>
                <a:ea typeface="+mn-ea"/>
                <a:cs typeface="Segoe UI" panose="020B0502040204020203" pitchFamily="34" charset="0"/>
              </a:rPr>
              <a:t>Furthermore, starting in October 2020, </a:t>
            </a:r>
            <a:r>
              <a:rPr lang="en-US" sz="1200" kern="1200" dirty="0">
                <a:solidFill>
                  <a:schemeClr val="tx1"/>
                </a:solidFill>
                <a:effectLst/>
                <a:latin typeface="Segoe UI" panose="020B0502040204020203" pitchFamily="34" charset="0"/>
                <a:ea typeface="+mn-ea"/>
                <a:cs typeface="Segoe UI" panose="020B0502040204020203" pitchFamily="34" charset="0"/>
              </a:rPr>
              <a:t>connection</a:t>
            </a:r>
            <a:r>
              <a:rPr lang="en-US" sz="1200" b="1" kern="1200" dirty="0">
                <a:solidFill>
                  <a:schemeClr val="tx1"/>
                </a:solidFill>
                <a:effectLst/>
                <a:latin typeface="Segoe UI" panose="020B0502040204020203" pitchFamily="34" charset="0"/>
                <a:ea typeface="+mn-ea"/>
                <a:cs typeface="Segoe UI" panose="020B0502040204020203" pitchFamily="34" charset="0"/>
              </a:rPr>
              <a:t> </a:t>
            </a:r>
            <a:r>
              <a:rPr lang="en-US" sz="1200" kern="1200" dirty="0">
                <a:solidFill>
                  <a:schemeClr val="tx1"/>
                </a:solidFill>
                <a:effectLst/>
                <a:latin typeface="Segoe UI" panose="020B0502040204020203" pitchFamily="34" charset="0"/>
                <a:ea typeface="+mn-ea"/>
                <a:cs typeface="Segoe UI" panose="020B0502040204020203" pitchFamily="34" charset="0"/>
              </a:rPr>
              <a:t>to commercial Office 365 services will no longer be supported through Office 2010 and 2013.  </a:t>
            </a: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b="1" kern="1200" dirty="0">
                <a:solidFill>
                  <a:schemeClr val="tx1"/>
                </a:solidFill>
                <a:effectLst/>
                <a:latin typeface="Segoe UI" panose="020B0502040204020203" pitchFamily="34" charset="0"/>
                <a:ea typeface="+mn-ea"/>
                <a:cs typeface="Segoe UI" panose="020B0502040204020203" pitchFamily="34" charset="0"/>
              </a:rPr>
              <a:t>After October 2023, </a:t>
            </a:r>
            <a:r>
              <a:rPr lang="en-US" sz="1200" kern="1200" dirty="0">
                <a:solidFill>
                  <a:schemeClr val="tx1"/>
                </a:solidFill>
                <a:effectLst/>
                <a:latin typeface="Segoe UI" panose="020B0502040204020203" pitchFamily="34" charset="0"/>
                <a:ea typeface="+mn-ea"/>
                <a:cs typeface="Segoe UI" panose="020B0502040204020203" pitchFamily="34" charset="0"/>
              </a:rPr>
              <a:t>commercial connection will no longer be supported through Office 2016 or previous versions. </a:t>
            </a:r>
          </a:p>
          <a:p>
            <a:r>
              <a:rPr lang="en-US" sz="1200" kern="1200" dirty="0">
                <a:solidFill>
                  <a:schemeClr val="tx1"/>
                </a:solidFill>
                <a:effectLst/>
                <a:latin typeface="Segoe UI" panose="020B0502040204020203" pitchFamily="34" charset="0"/>
                <a:ea typeface="+mn-ea"/>
                <a:cs typeface="Segoe UI" panose="020B0502040204020203" pitchFamily="34" charset="0"/>
              </a:rPr>
              <a:t> </a:t>
            </a:r>
          </a:p>
          <a:p>
            <a:r>
              <a:rPr lang="en-US" sz="1200" kern="1200" dirty="0">
                <a:solidFill>
                  <a:schemeClr val="tx1"/>
                </a:solidFill>
                <a:effectLst/>
                <a:latin typeface="Segoe UI" panose="020B0502040204020203" pitchFamily="34" charset="0"/>
                <a:ea typeface="+mn-ea"/>
                <a:cs typeface="Segoe UI" panose="020B0502040204020203" pitchFamily="34" charset="0"/>
              </a:rPr>
              <a:t>Customers on Windows 7 and/or Office 2010, 2013, or 2016 will need to migrate to a supported version/edition of Windows and/or Office before these dates in order to ensure they remain secure and compliant.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1F9B68-1ECD-4305-B47B-617BDE86DE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625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Segoe UI" panose="020B0502040204020203" pitchFamily="34" charset="0"/>
                <a:ea typeface="+mn-ea"/>
                <a:cs typeface="Segoe UI" panose="020B0502040204020203" pitchFamily="34" charset="0"/>
              </a:rPr>
              <a:t>Workplaces are moving toward a continually connected and updated experience.</a:t>
            </a:r>
          </a:p>
          <a:p>
            <a:pPr marL="0" marR="0" lvl="0" indent="0" algn="l" defTabSz="932688"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l" defTabSz="932688"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Segoe UI" panose="020B0502040204020203" pitchFamily="34" charset="0"/>
                <a:ea typeface="+mn-ea"/>
                <a:cs typeface="Segoe UI" panose="020B0502040204020203" pitchFamily="34" charset="0"/>
              </a:rPr>
              <a:t>Most SMBs are running versions of Office that are nearing end of support are on perpetual licenses. These customers are missing the benefits </a:t>
            </a:r>
            <a:r>
              <a:rPr lang="en-US" sz="1200" b="0" i="0" u="none" strike="noStrike" kern="1200" baseline="0" dirty="0">
                <a:solidFill>
                  <a:schemeClr val="tx1"/>
                </a:solidFill>
                <a:latin typeface="Segoe UI" panose="020B0502040204020203" pitchFamily="34" charset="0"/>
                <a:ea typeface="+mn-ea"/>
                <a:cs typeface="Segoe UI" panose="020B0502040204020203" pitchFamily="34" charset="0"/>
              </a:rPr>
              <a:t>of that connectedness: increased mobile worker productivity, increased collaboration, reduced down-time and use of third-party software. </a:t>
            </a:r>
          </a:p>
          <a:p>
            <a:pPr marL="0" marR="0" lvl="0" indent="0" algn="l" defTabSz="932688"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Segoe UI" panose="020B0502040204020203" pitchFamily="34" charset="0"/>
              <a:ea typeface="+mn-ea"/>
              <a:cs typeface="Segoe UI" panose="020B0502040204020203" pitchFamily="34" charset="0"/>
            </a:endParaRPr>
          </a:p>
          <a:p>
            <a:pPr marL="0" marR="0" lvl="0" indent="0" algn="l" defTabSz="932688"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Segoe UI" panose="020B0502040204020203" pitchFamily="34" charset="0"/>
                <a:ea typeface="+mn-ea"/>
                <a:cs typeface="Segoe UI" panose="020B0502040204020203" pitchFamily="34" charset="0"/>
              </a:rPr>
              <a:t>Partners can use end of support for Office 2010 to move these customers to a modern desktop with Office 365 </a:t>
            </a:r>
            <a:r>
              <a:rPr lang="en-US" sz="1200" b="0" i="0" u="none" strike="noStrike" kern="1200" baseline="0" dirty="0" err="1">
                <a:solidFill>
                  <a:schemeClr val="tx1"/>
                </a:solidFill>
                <a:latin typeface="Segoe UI" panose="020B0502040204020203" pitchFamily="34" charset="0"/>
                <a:ea typeface="+mn-ea"/>
                <a:cs typeface="Segoe UI" panose="020B0502040204020203" pitchFamily="34" charset="0"/>
              </a:rPr>
              <a:t>ProPlus</a:t>
            </a:r>
            <a:r>
              <a:rPr lang="en-US" sz="1200" b="0" i="0" u="none" strike="noStrike" kern="1200" baseline="0" dirty="0">
                <a:solidFill>
                  <a:schemeClr val="tx1"/>
                </a:solidFill>
                <a:latin typeface="Segoe UI" panose="020B0502040204020203" pitchFamily="34" charset="0"/>
                <a:ea typeface="+mn-ea"/>
                <a:cs typeface="Segoe UI" panose="020B0502040204020203" pitchFamily="34" charset="0"/>
              </a:rPr>
              <a:t>.</a:t>
            </a:r>
          </a:p>
          <a:p>
            <a:pPr marL="0" marR="0" lvl="0" indent="0" algn="l" defTabSz="932688"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Segoe UI" panose="020B0502040204020203" pitchFamily="34" charset="0"/>
              <a:ea typeface="+mn-ea"/>
              <a:cs typeface="Segoe UI" panose="020B0502040204020203" pitchFamily="34" charset="0"/>
            </a:endParaRPr>
          </a:p>
          <a:p>
            <a:pPr marL="0" marR="0" lvl="0" indent="0" algn="l" defTabSz="932688"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Segoe UI" panose="020B0502040204020203" pitchFamily="34" charset="0"/>
                <a:ea typeface="+mn-ea"/>
                <a:cs typeface="Segoe UI" panose="020B0502040204020203" pitchFamily="34" charset="0"/>
              </a:rPr>
              <a:t>Likewise, the immense success of Windows 7 means many laptops and desktops will need to be replaced or updated. </a:t>
            </a:r>
          </a:p>
          <a:p>
            <a:pPr marL="0" marR="0" lvl="0" indent="0" algn="l" defTabSz="932688"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Segoe UI" panose="020B0502040204020203" pitchFamily="34" charset="0"/>
              <a:ea typeface="+mn-ea"/>
              <a:cs typeface="Segoe UI" panose="020B0502040204020203" pitchFamily="34" charset="0"/>
            </a:endParaRP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95F973D2-A50C-4577-8225-9ABE1F88EB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239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302" rtl="0" eaLnBrk="1" fontAlgn="auto" latinLnBrk="0" hangingPunct="1">
              <a:lnSpc>
                <a:spcPct val="90000"/>
              </a:lnSpc>
              <a:spcBef>
                <a:spcPct val="0"/>
              </a:spcBef>
              <a:spcAft>
                <a:spcPts val="1800"/>
              </a:spcAft>
              <a:buClrTx/>
              <a:buSzTx/>
              <a:buFontTx/>
              <a:buNone/>
              <a:tabLst/>
              <a:defRPr/>
            </a:pPr>
            <a:r>
              <a:rPr lang="en-US" sz="1200" dirty="0">
                <a:latin typeface="Segoe UI" panose="020B0502040204020203" pitchFamily="34" charset="0"/>
                <a:cs typeface="Segoe UI" panose="020B0502040204020203" pitchFamily="34" charset="0"/>
              </a:rPr>
              <a:t>In recent years, we’ve seen cost-conscious SMBs upgrade PCs only when productivity suffers. </a:t>
            </a:r>
            <a:r>
              <a:rPr lang="en-US" sz="1200" spc="0" dirty="0">
                <a:latin typeface="Segoe UI" panose="020B0502040204020203" pitchFamily="34" charset="0"/>
                <a:cs typeface="Segoe UI" panose="020B0502040204020203" pitchFamily="34" charset="0"/>
              </a:rPr>
              <a:t>Aging hardware and software are now holding back many SMBs, including the large volume running Windows 7 and</a:t>
            </a:r>
            <a:r>
              <a:rPr lang="en-US" sz="1200" dirty="0">
                <a:latin typeface="Segoe UI" panose="020B0502040204020203" pitchFamily="34" charset="0"/>
                <a:cs typeface="Segoe UI" panose="020B0502040204020203" pitchFamily="34" charset="0"/>
              </a:rPr>
              <a:t> </a:t>
            </a:r>
            <a:r>
              <a:rPr lang="en-US" sz="1200" spc="0" dirty="0">
                <a:latin typeface="Segoe UI" panose="020B0502040204020203" pitchFamily="34" charset="0"/>
                <a:cs typeface="Segoe UI" panose="020B0502040204020203" pitchFamily="34" charset="0"/>
              </a:rPr>
              <a:t> Office 2010.  The total cost of ownership of these old systems is more than the cost of a new PC. SMBs appear to be acknowledging this, with a majority saying they will be buying new PCs in the year. </a:t>
            </a:r>
            <a:r>
              <a:rPr lang="en-US" sz="1200" dirty="0">
                <a:latin typeface="Segoe UI" panose="020B0502040204020203" pitchFamily="34" charset="0"/>
                <a:cs typeface="Segoe UI" panose="020B0502040204020203" pitchFamily="34" charset="0"/>
              </a:rPr>
              <a:t>A 2018 </a:t>
            </a:r>
            <a:r>
              <a:rPr lang="en-US" sz="1200" b="0" dirty="0" err="1">
                <a:latin typeface="Segoe UI" panose="020B0502040204020203" pitchFamily="34" charset="0"/>
                <a:cs typeface="Segoe UI" panose="020B0502040204020203" pitchFamily="34" charset="0"/>
              </a:rPr>
              <a:t>TechAisle</a:t>
            </a:r>
            <a:r>
              <a:rPr lang="en-US" sz="1200" b="0" dirty="0">
                <a:latin typeface="Segoe UI" panose="020B0502040204020203" pitchFamily="34" charset="0"/>
                <a:cs typeface="Segoe UI" panose="020B0502040204020203" pitchFamily="34" charset="0"/>
              </a:rPr>
              <a:t> SMB PC Study for Microsoft showed that 70% of the smaller SMBs state purchase intent and the number increases to 74% for the larger SMBs.</a:t>
            </a:r>
          </a:p>
          <a:p>
            <a:pPr marL="285750" lvl="0" indent="-285750" defTabSz="932302">
              <a:spcAft>
                <a:spcPts val="1800"/>
              </a:spcAft>
              <a:buFont typeface="Arial" panose="020B0604020202020204" pitchFamily="34" charset="0"/>
              <a:buChar char="•"/>
              <a:defRPr/>
            </a:pPr>
            <a:endParaRPr lang="en-US" sz="1200" spc="0" dirty="0">
              <a:gradFill>
                <a:gsLst>
                  <a:gs pos="1250">
                    <a:srgbClr val="2F2F2F"/>
                  </a:gs>
                  <a:gs pos="100000">
                    <a:srgbClr val="2F2F2F"/>
                  </a:gs>
                </a:gsLst>
                <a:lin ang="5400000" scaled="0"/>
              </a:gradFill>
              <a:latin typeface="Segoe UI" panose="020B0502040204020203" pitchFamily="34" charset="0"/>
              <a:cs typeface="Segoe UI" panose="020B0502040204020203" pitchFamily="34" charset="0"/>
            </a:endParaRPr>
          </a:p>
          <a:p>
            <a:r>
              <a:rPr lang="en-US" sz="1200" b="0" i="0" u="none" strike="noStrike" kern="1200" baseline="0" dirty="0">
                <a:solidFill>
                  <a:schemeClr val="tx1"/>
                </a:solidFill>
                <a:latin typeface="Segoe UI" panose="020B0502040204020203" pitchFamily="34" charset="0"/>
                <a:ea typeface="+mn-ea"/>
                <a:cs typeface="Segoe UI" panose="020B0502040204020203" pitchFamily="34" charset="0"/>
              </a:rPr>
              <a:t>When SMBs do upgrade to Microsoft 365</a:t>
            </a:r>
            <a:r>
              <a:rPr lang="en-US" sz="1200" b="1" i="0" u="none" strike="noStrike" kern="1200" baseline="0" dirty="0">
                <a:solidFill>
                  <a:schemeClr val="tx1"/>
                </a:solidFill>
                <a:latin typeface="Segoe UI" panose="020B0502040204020203" pitchFamily="34" charset="0"/>
                <a:ea typeface="+mn-ea"/>
                <a:cs typeface="Segoe UI" panose="020B0502040204020203" pitchFamily="34" charset="0"/>
              </a:rPr>
              <a:t>,  </a:t>
            </a:r>
            <a:r>
              <a:rPr lang="en-US" sz="1200" b="0" i="0" u="none" strike="noStrike" kern="1200" baseline="0" dirty="0">
                <a:solidFill>
                  <a:schemeClr val="tx1"/>
                </a:solidFill>
                <a:latin typeface="Segoe UI" panose="020B0502040204020203" pitchFamily="34" charset="0"/>
                <a:ea typeface="+mn-ea"/>
                <a:cs typeface="Segoe UI" panose="020B0502040204020203" pitchFamily="34" charset="0"/>
              </a:rPr>
              <a:t>they typically do so because they want the benefits of file sharing, remote access, and data security. SMBs who upgrade to Microsoft 365 cite </a:t>
            </a:r>
            <a:r>
              <a:rPr lang="en-US" sz="1200" b="1" i="0" u="none" strike="noStrike" kern="1200" baseline="0" dirty="0">
                <a:solidFill>
                  <a:schemeClr val="tx1"/>
                </a:solidFill>
                <a:latin typeface="Segoe UI" panose="020B0502040204020203" pitchFamily="34" charset="0"/>
                <a:ea typeface="+mn-ea"/>
                <a:cs typeface="Segoe UI" panose="020B0502040204020203" pitchFamily="34" charset="0"/>
              </a:rPr>
              <a:t>multiple benefits, </a:t>
            </a:r>
            <a:r>
              <a:rPr lang="en-US" sz="1200" b="0" i="0" u="none" strike="noStrike" kern="1200" baseline="0" dirty="0">
                <a:solidFill>
                  <a:schemeClr val="tx1"/>
                </a:solidFill>
                <a:latin typeface="Segoe UI" panose="020B0502040204020203" pitchFamily="34" charset="0"/>
                <a:ea typeface="+mn-ea"/>
                <a:cs typeface="Segoe UI" panose="020B0502040204020203" pitchFamily="34" charset="0"/>
              </a:rPr>
              <a:t>including ~45 hours of increased mobile worker productivity per mobile worker, 17% reduction on time spent on decision making, increased collaboration, reduced down-time and use of third-party software. </a:t>
            </a:r>
          </a:p>
          <a:p>
            <a:endParaRPr lang="en-US" sz="1200" b="0" i="0" u="none" strike="noStrike" kern="1200" baseline="0" dirty="0">
              <a:solidFill>
                <a:schemeClr val="tx1"/>
              </a:solidFill>
              <a:latin typeface="Segoe UI" panose="020B0502040204020203" pitchFamily="34" charset="0"/>
              <a:ea typeface="+mn-ea"/>
              <a:cs typeface="Segoe UI" panose="020B0502040204020203" pitchFamily="34" charset="0"/>
            </a:endParaRPr>
          </a:p>
          <a:p>
            <a:r>
              <a:rPr lang="en-US" sz="1200" dirty="0">
                <a:latin typeface="Segoe UI" panose="020B0502040204020203" pitchFamily="34" charset="0"/>
                <a:cs typeface="Segoe UI" panose="020B0502040204020203" pitchFamily="34" charset="0"/>
              </a:rPr>
              <a:t>Many SMBs are also concerned about their ability to protect their business from cyberattacks and keep their data safe—but lack basic protection against the most common threats. A recent Microsoft survey of SMBs and found that 71 percent feel vulnerable to a cyberattack, jumping to 87 percent for businesses that have already experienced a breach. </a:t>
            </a:r>
            <a:r>
              <a:rPr lang="en-US" sz="1200" b="0" i="0" u="none" strike="noStrike" kern="1200" baseline="0" dirty="0">
                <a:solidFill>
                  <a:schemeClr val="tx1"/>
                </a:solidFill>
                <a:latin typeface="Segoe UI" panose="020B0502040204020203" pitchFamily="34" charset="0"/>
                <a:ea typeface="+mn-ea"/>
                <a:cs typeface="Segoe UI" panose="020B0502040204020203" pitchFamily="34" charset="0"/>
              </a:rPr>
              <a:t>The advanced security features in Microsoft 365 offer a comprehensive solution to </a:t>
            </a:r>
            <a:r>
              <a:rPr lang="en-US" sz="1200" dirty="0">
                <a:latin typeface="Segoe UI" panose="020B0502040204020203" pitchFamily="34" charset="0"/>
                <a:cs typeface="Segoe UI" panose="020B0502040204020203" pitchFamily="34" charset="0"/>
              </a:rPr>
              <a:t>protect SMBs from cyberthreats and safeguard sensitive information</a:t>
            </a:r>
            <a:r>
              <a:rPr lang="en-US" sz="1200" b="0" i="0" u="none" strike="noStrike" kern="1200" baseline="0" dirty="0">
                <a:solidFill>
                  <a:schemeClr val="tx1"/>
                </a:solidFill>
                <a:latin typeface="Segoe UI" panose="020B0502040204020203" pitchFamily="34" charset="0"/>
                <a:ea typeface="+mn-ea"/>
                <a:cs typeface="Segoe UI" panose="020B0502040204020203" pitchFamily="34" charset="0"/>
              </a:rPr>
              <a:t>.</a:t>
            </a:r>
          </a:p>
          <a:p>
            <a:endParaRPr lang="en-US" sz="1200" b="0" i="0" u="none" strike="noStrike" kern="1200" spc="0" baseline="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5F2D3714-B553-A044-BA72-366907BA36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300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9C2F5114-F968-4E76-B1FB-7E87E880E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639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Segoe UI" panose="020B0502040204020203" pitchFamily="34" charset="0"/>
                <a:ea typeface="+mn-ea"/>
                <a:cs typeface="Segoe UI" panose="020B0502040204020203" pitchFamily="34" charset="0"/>
              </a:rPr>
              <a:t>So what are we doing to help accelerate the transformation for you and your customers?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1748A-C3F1-4DCC-BEC0-0C96C4C835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677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Segoe UI" panose="020B0502040204020203" pitchFamily="34" charset="0"/>
                <a:cs typeface="Segoe UI" panose="020B0502040204020203" pitchFamily="34" charset="0"/>
              </a:rPr>
              <a:t>These are top concerns voiced by customers </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9/25/2020 8:16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24219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38157" y="3090314"/>
            <a:ext cx="9590081" cy="1828800"/>
          </a:xfrm>
          <a:noFill/>
        </p:spPr>
        <p:txBody>
          <a:bodyPr lIns="0" tIns="0" rIns="0" bIns="182880" anchor="b" anchorCtr="0"/>
          <a:lstStyle>
            <a:lvl1pPr>
              <a:defRPr sz="5400" strike="noStrike" spc="-150" baseline="0">
                <a:solidFill>
                  <a:srgbClr val="000000"/>
                </a:solidFill>
              </a:defRPr>
            </a:lvl1pPr>
          </a:lstStyle>
          <a:p>
            <a:r>
              <a:rPr lang="en-US"/>
              <a:t>Microsoft 365</a:t>
            </a:r>
            <a:br>
              <a:rPr lang="en-US"/>
            </a:br>
            <a:r>
              <a:rPr lang="en-US"/>
              <a:t>title or event name</a:t>
            </a:r>
          </a:p>
        </p:txBody>
      </p:sp>
      <p:sp>
        <p:nvSpPr>
          <p:cNvPr id="5" name="Text Placeholder 4"/>
          <p:cNvSpPr>
            <a:spLocks noGrp="1"/>
          </p:cNvSpPr>
          <p:nvPr>
            <p:ph type="body" sz="quarter" idx="12" hasCustomPrompt="1"/>
          </p:nvPr>
        </p:nvSpPr>
        <p:spPr>
          <a:xfrm>
            <a:off x="434976" y="4935118"/>
            <a:ext cx="9590081" cy="964256"/>
          </a:xfrm>
          <a:noFill/>
        </p:spPr>
        <p:txBody>
          <a:bodyPr lIns="0" tIns="0" rIns="0" bIns="0">
            <a:noAutofit/>
          </a:bodyPr>
          <a:lstStyle>
            <a:lvl1pPr marL="0" indent="0">
              <a:lnSpc>
                <a:spcPct val="100000"/>
              </a:lnSpc>
              <a:spcBef>
                <a:spcPts val="0"/>
              </a:spcBef>
              <a:buNone/>
              <a:defRPr sz="1600" spc="0" baseline="0">
                <a:solidFill>
                  <a:srgbClr val="000000"/>
                </a:solidFill>
                <a:latin typeface="+mn-lt"/>
              </a:defRPr>
            </a:lvl1pPr>
          </a:lstStyle>
          <a:p>
            <a:pPr lvl="0"/>
            <a:r>
              <a:rPr lang="en-US"/>
              <a:t>Author name</a:t>
            </a:r>
          </a:p>
          <a:p>
            <a:pPr lvl="0"/>
            <a:r>
              <a:rPr lang="en-US"/>
              <a:t>Date</a:t>
            </a:r>
          </a:p>
        </p:txBody>
      </p:sp>
      <p:pic>
        <p:nvPicPr>
          <p:cNvPr id="18" name="Picture 17">
            <a:extLst>
              <a:ext uri="{FF2B5EF4-FFF2-40B4-BE49-F238E27FC236}">
                <a16:creationId xmlns:a16="http://schemas.microsoft.com/office/drawing/2014/main" id="{9F4A718E-6F7C-414B-B5B4-AA6809C768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8157" y="445839"/>
            <a:ext cx="914400" cy="194005"/>
          </a:xfrm>
          <a:prstGeom prst="rect">
            <a:avLst/>
          </a:prstGeom>
        </p:spPr>
      </p:pic>
    </p:spTree>
    <p:extLst>
      <p:ext uri="{BB962C8B-B14F-4D97-AF65-F5344CB8AC3E}">
        <p14:creationId xmlns:p14="http://schemas.microsoft.com/office/powerpoint/2010/main" val="1262833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blue">
    <p:bg>
      <p:bgPr>
        <a:solidFill>
          <a:srgbClr val="0278D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A1BD43-4947-4C7D-B1C8-B6C8FC3789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7277" y="445842"/>
            <a:ext cx="914400" cy="194945"/>
          </a:xfrm>
          <a:prstGeom prst="rect">
            <a:avLst/>
          </a:prstGeom>
        </p:spPr>
      </p:pic>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38157" y="3090314"/>
            <a:ext cx="9590081" cy="1828800"/>
          </a:xfrm>
          <a:noFill/>
        </p:spPr>
        <p:txBody>
          <a:bodyPr lIns="0" tIns="0" rIns="0" bIns="182880" anchor="b" anchorCtr="0"/>
          <a:lstStyle>
            <a:lvl1pPr>
              <a:defRPr sz="5400" strike="noStrike" spc="-150" baseline="0">
                <a:solidFill>
                  <a:schemeClr val="bg2"/>
                </a:solidFill>
              </a:defRPr>
            </a:lvl1pPr>
          </a:lstStyle>
          <a:p>
            <a:r>
              <a:rPr lang="en-US"/>
              <a:t>Microsoft 365</a:t>
            </a:r>
            <a:br>
              <a:rPr lang="en-US"/>
            </a:br>
            <a:r>
              <a:rPr lang="en-US"/>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34976" y="4935118"/>
            <a:ext cx="9590081" cy="964256"/>
          </a:xfrm>
          <a:noFill/>
        </p:spPr>
        <p:txBody>
          <a:bodyPr lIns="0" tIns="0" rIns="0" bIns="0">
            <a:noAutofit/>
          </a:bodyPr>
          <a:lstStyle>
            <a:lvl1pPr marL="0" indent="0">
              <a:lnSpc>
                <a:spcPct val="100000"/>
              </a:lnSpc>
              <a:spcBef>
                <a:spcPts val="0"/>
              </a:spcBef>
              <a:buNone/>
              <a:defRPr sz="1600" spc="0" baseline="0">
                <a:solidFill>
                  <a:schemeClr val="bg2"/>
                </a:solidFill>
                <a:latin typeface="+mn-lt"/>
              </a:defRPr>
            </a:lvl1pPr>
          </a:lstStyle>
          <a:p>
            <a:pPr lvl="0"/>
            <a:r>
              <a:rPr lang="en-US"/>
              <a:t>Author name</a:t>
            </a:r>
          </a:p>
          <a:p>
            <a:pPr lvl="0"/>
            <a:r>
              <a:rPr lang="en-US"/>
              <a:t>Date</a:t>
            </a:r>
          </a:p>
        </p:txBody>
      </p:sp>
    </p:spTree>
    <p:extLst>
      <p:ext uri="{BB962C8B-B14F-4D97-AF65-F5344CB8AC3E}">
        <p14:creationId xmlns:p14="http://schemas.microsoft.com/office/powerpoint/2010/main" val="17632294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13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rgbClr val="0278D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CC91DB-941A-E240-A37A-831C3FCD90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6"/>
          </a:xfrm>
          <a:prstGeom prst="rect">
            <a:avLst/>
          </a:prstGeom>
        </p:spPr>
      </p:pic>
      <p:sp>
        <p:nvSpPr>
          <p:cNvPr id="7" name="Rectangle 6">
            <a:extLst>
              <a:ext uri="{FF2B5EF4-FFF2-40B4-BE49-F238E27FC236}">
                <a16:creationId xmlns:a16="http://schemas.microsoft.com/office/drawing/2014/main" id="{C3610320-2CFA-0D4B-9880-030A74B96935}"/>
              </a:ext>
            </a:extLst>
          </p:cNvPr>
          <p:cNvSpPr/>
          <p:nvPr userDrawn="1"/>
        </p:nvSpPr>
        <p:spPr bwMode="auto">
          <a:xfrm>
            <a:off x="0" y="-1"/>
            <a:ext cx="11998318" cy="6994525"/>
          </a:xfrm>
          <a:prstGeom prst="rect">
            <a:avLst/>
          </a:prstGeom>
          <a:gradFill flip="none" rotWithShape="1">
            <a:gsLst>
              <a:gs pos="0">
                <a:schemeClr val="tx1">
                  <a:alpha val="46000"/>
                </a:schemeClr>
              </a:gs>
              <a:gs pos="100000">
                <a:schemeClr val="tx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a:extLst>
              <a:ext uri="{FF2B5EF4-FFF2-40B4-BE49-F238E27FC236}">
                <a16:creationId xmlns:a16="http://schemas.microsoft.com/office/drawing/2014/main" id="{FCA1BD43-4947-4C7D-B1C8-B6C8FC3789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37277" y="445842"/>
            <a:ext cx="914400" cy="194945"/>
          </a:xfrm>
          <a:prstGeom prst="rect">
            <a:avLst/>
          </a:prstGeom>
        </p:spPr>
      </p:pic>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38157" y="3090314"/>
            <a:ext cx="9590081" cy="1828800"/>
          </a:xfrm>
          <a:noFill/>
        </p:spPr>
        <p:txBody>
          <a:bodyPr lIns="0" tIns="0" rIns="0" bIns="182880" anchor="b" anchorCtr="0"/>
          <a:lstStyle>
            <a:lvl1pPr>
              <a:defRPr sz="5400" strike="noStrike" spc="-150" baseline="0">
                <a:solidFill>
                  <a:schemeClr val="bg2"/>
                </a:solidFill>
              </a:defRPr>
            </a:lvl1pPr>
          </a:lstStyle>
          <a:p>
            <a:r>
              <a:rPr lang="en-US"/>
              <a:t>Microsoft 365</a:t>
            </a:r>
            <a:br>
              <a:rPr lang="en-US"/>
            </a:br>
            <a:r>
              <a:rPr lang="en-US"/>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34976" y="4935118"/>
            <a:ext cx="9590081" cy="964256"/>
          </a:xfrm>
          <a:noFill/>
        </p:spPr>
        <p:txBody>
          <a:bodyPr lIns="0" tIns="0" rIns="0" bIns="0">
            <a:noAutofit/>
          </a:bodyPr>
          <a:lstStyle>
            <a:lvl1pPr marL="0" indent="0">
              <a:lnSpc>
                <a:spcPct val="100000"/>
              </a:lnSpc>
              <a:spcBef>
                <a:spcPts val="0"/>
              </a:spcBef>
              <a:buNone/>
              <a:defRPr sz="1600" spc="0" baseline="0">
                <a:solidFill>
                  <a:schemeClr val="bg2"/>
                </a:solidFill>
                <a:latin typeface="+mn-lt"/>
              </a:defRPr>
            </a:lvl1pPr>
          </a:lstStyle>
          <a:p>
            <a:pPr lvl="0"/>
            <a:r>
              <a:rPr lang="en-US"/>
              <a:t>Author name</a:t>
            </a:r>
          </a:p>
          <a:p>
            <a:pPr lvl="0"/>
            <a:r>
              <a:rPr lang="en-US"/>
              <a:t>Date</a:t>
            </a:r>
          </a:p>
        </p:txBody>
      </p:sp>
    </p:spTree>
    <p:extLst>
      <p:ext uri="{BB962C8B-B14F-4D97-AF65-F5344CB8AC3E}">
        <p14:creationId xmlns:p14="http://schemas.microsoft.com/office/powerpoint/2010/main" val="28415963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46087" y="1892808"/>
            <a:ext cx="11567160" cy="773032"/>
          </a:xfrm>
        </p:spPr>
        <p:txBody>
          <a:bodyPr wrap="square" lIns="0" tIns="0" rIns="0" bIns="0">
            <a:spAutoFit/>
          </a:bodyPr>
          <a:lstStyle>
            <a:lvl1pPr marL="0" indent="0">
              <a:lnSpc>
                <a:spcPct val="90000"/>
              </a:lnSpc>
              <a:spcBef>
                <a:spcPts val="0"/>
              </a:spcBef>
              <a:spcAft>
                <a:spcPts val="1300"/>
              </a:spcAft>
              <a:buNone/>
              <a:defRPr sz="2600" b="0" i="0">
                <a:solidFill>
                  <a:srgbClr val="000000"/>
                </a:solidFill>
                <a:latin typeface="+mn-lt"/>
              </a:defRPr>
            </a:lvl1pPr>
            <a:lvl2pPr marL="0" indent="0">
              <a:lnSpc>
                <a:spcPct val="100000"/>
              </a:lnSpc>
              <a:spcBef>
                <a:spcPts val="0"/>
              </a:spcBef>
              <a:spcAft>
                <a:spcPts val="400"/>
              </a:spcAft>
              <a:buNone/>
              <a:defRPr sz="1600">
                <a:solidFill>
                  <a:srgbClr val="000000"/>
                </a:solidFill>
                <a:latin typeface="+mj-lt"/>
              </a:defRPr>
            </a:lvl2pPr>
            <a:lvl3pPr marL="457200" indent="0">
              <a:spcBef>
                <a:spcPts val="0"/>
              </a:spcBef>
              <a:spcAft>
                <a:spcPts val="1300"/>
              </a:spcAft>
              <a:buNone/>
              <a:defRPr sz="2000">
                <a:solidFill>
                  <a:srgbClr val="000000"/>
                </a:solidFill>
              </a:defRPr>
            </a:lvl3pPr>
            <a:lvl4pPr marL="685800" indent="0">
              <a:spcBef>
                <a:spcPts val="0"/>
              </a:spcBef>
              <a:spcAft>
                <a:spcPts val="1300"/>
              </a:spcAft>
              <a:buNone/>
              <a:defRPr sz="2000"/>
            </a:lvl4pPr>
            <a:lvl5pPr marL="914400" indent="0">
              <a:buNone/>
              <a:defRPr/>
            </a:lvl5pPr>
          </a:lstStyle>
          <a:p>
            <a:pPr lvl="0"/>
            <a:r>
              <a:rPr lang="en-US"/>
              <a:t>First level Segoe UI 26pt</a:t>
            </a:r>
          </a:p>
          <a:p>
            <a:pPr lvl="1"/>
            <a:r>
              <a:rPr lang="en-US"/>
              <a:t>Second level Segoe UI 16pt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34975" y="449264"/>
            <a:ext cx="11563350" cy="754061"/>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Tree>
    <p:extLst>
      <p:ext uri="{BB962C8B-B14F-4D97-AF65-F5344CB8AC3E}">
        <p14:creationId xmlns:p14="http://schemas.microsoft.com/office/powerpoint/2010/main" val="235447480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body slide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46088" y="2184023"/>
            <a:ext cx="11567160" cy="1247521"/>
          </a:xfrm>
        </p:spPr>
        <p:txBody>
          <a:bodyPr wrap="square" lIns="0" tIns="0" rIns="0" bIns="0">
            <a:spAutoFit/>
          </a:bodyPr>
          <a:lstStyle>
            <a:lvl1pPr marL="274320" indent="-274320">
              <a:lnSpc>
                <a:spcPct val="90000"/>
              </a:lnSpc>
              <a:spcBef>
                <a:spcPts val="0"/>
              </a:spcBef>
              <a:spcAft>
                <a:spcPts val="1300"/>
              </a:spcAft>
              <a:buClr>
                <a:srgbClr val="000000"/>
              </a:buClr>
              <a:buSzPct val="77000"/>
              <a:buFont typeface="Arial" panose="020B0604020202020204" pitchFamily="34" charset="0"/>
              <a:buChar char="•"/>
              <a:defRPr sz="2600" b="0" i="0">
                <a:solidFill>
                  <a:srgbClr val="000000"/>
                </a:solidFill>
                <a:latin typeface="+mn-lt"/>
              </a:defRPr>
            </a:lvl1pPr>
            <a:lvl2pPr marL="548640" indent="-228600">
              <a:lnSpc>
                <a:spcPct val="90000"/>
              </a:lnSpc>
              <a:spcBef>
                <a:spcPts val="0"/>
              </a:spcBef>
              <a:spcAft>
                <a:spcPts val="1300"/>
              </a:spcAft>
              <a:buClr>
                <a:srgbClr val="000000"/>
              </a:buClr>
              <a:buSzPct val="77000"/>
              <a:buFont typeface="Arial" panose="020B0604020202020204" pitchFamily="34" charset="0"/>
              <a:buChar char="•"/>
              <a:defRPr sz="2000">
                <a:solidFill>
                  <a:srgbClr val="000000"/>
                </a:solidFill>
              </a:defRPr>
            </a:lvl2pPr>
            <a:lvl3pPr marL="822960" indent="-228600">
              <a:spcBef>
                <a:spcPts val="0"/>
              </a:spcBef>
              <a:spcAft>
                <a:spcPts val="1300"/>
              </a:spcAft>
              <a:buClr>
                <a:srgbClr val="000000"/>
              </a:buClr>
              <a:buSzPct val="77000"/>
              <a:buFont typeface="Arial" panose="020B0604020202020204" pitchFamily="34" charset="0"/>
              <a:buChar char="•"/>
              <a:defRPr sz="2000">
                <a:solidFill>
                  <a:srgbClr val="000000"/>
                </a:solidFill>
              </a:defRPr>
            </a:lvl3pPr>
            <a:lvl4pPr marL="685800" indent="0">
              <a:spcBef>
                <a:spcPts val="0"/>
              </a:spcBef>
              <a:spcAft>
                <a:spcPts val="1300"/>
              </a:spcAft>
              <a:buNone/>
              <a:defRPr sz="2000"/>
            </a:lvl4pPr>
            <a:lvl5pPr marL="914400"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34975" y="449264"/>
            <a:ext cx="11563350" cy="773112"/>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34974" y="1105407"/>
            <a:ext cx="11567160" cy="304699"/>
          </a:xfrm>
        </p:spPr>
        <p:txBody>
          <a:bodyPr wrap="square" lIns="0" tIns="0" rIns="0" bIns="0">
            <a:spAutoFit/>
          </a:bodyPr>
          <a:lstStyle>
            <a:lvl1pPr marL="0" indent="0">
              <a:lnSpc>
                <a:spcPct val="90000"/>
              </a:lnSpc>
              <a:spcBef>
                <a:spcPts val="0"/>
              </a:spcBef>
              <a:spcAft>
                <a:spcPts val="1300"/>
              </a:spcAft>
              <a:buNone/>
              <a:defRPr sz="2200" b="0" i="0">
                <a:solidFill>
                  <a:srgbClr val="000000"/>
                </a:solidFill>
                <a:latin typeface="+mn-lt"/>
              </a:defRPr>
            </a:lvl1pPr>
            <a:lvl2pPr marL="228600" indent="0">
              <a:lnSpc>
                <a:spcPct val="90000"/>
              </a:lnSpc>
              <a:spcBef>
                <a:spcPts val="0"/>
              </a:spcBef>
              <a:spcAft>
                <a:spcPts val="1300"/>
              </a:spcAft>
              <a:buNone/>
              <a:defRPr sz="2000">
                <a:solidFill>
                  <a:schemeClr val="tx2"/>
                </a:solidFill>
              </a:defRPr>
            </a:lvl2pPr>
            <a:lvl3pPr marL="457200" indent="0">
              <a:spcBef>
                <a:spcPts val="0"/>
              </a:spcBef>
              <a:spcAft>
                <a:spcPts val="1300"/>
              </a:spcAft>
              <a:buNone/>
              <a:defRPr sz="2000"/>
            </a:lvl3pPr>
            <a:lvl4pPr marL="685800" indent="0">
              <a:spcBef>
                <a:spcPts val="0"/>
              </a:spcBef>
              <a:spcAft>
                <a:spcPts val="1300"/>
              </a:spcAft>
              <a:buNone/>
              <a:defRPr sz="2000"/>
            </a:lvl4pPr>
            <a:lvl5pPr marL="914400" indent="0">
              <a:buNone/>
              <a:defRPr/>
            </a:lvl5pPr>
          </a:lstStyle>
          <a:p>
            <a:pPr lvl="0"/>
            <a:r>
              <a:rPr lang="en-US"/>
              <a:t>Subtitle Segoe UI 22pt</a:t>
            </a:r>
          </a:p>
        </p:txBody>
      </p:sp>
    </p:spTree>
    <p:extLst>
      <p:ext uri="{BB962C8B-B14F-4D97-AF65-F5344CB8AC3E}">
        <p14:creationId xmlns:p14="http://schemas.microsoft.com/office/powerpoint/2010/main" val="350970786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mp; body slide (with bullet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34975" y="449264"/>
            <a:ext cx="11563350" cy="773112"/>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34974" y="1105407"/>
            <a:ext cx="11567160" cy="304699"/>
          </a:xfrm>
        </p:spPr>
        <p:txBody>
          <a:bodyPr wrap="square" lIns="0" tIns="0" rIns="0" bIns="0">
            <a:spAutoFit/>
          </a:bodyPr>
          <a:lstStyle>
            <a:lvl1pPr marL="0" indent="0">
              <a:lnSpc>
                <a:spcPct val="90000"/>
              </a:lnSpc>
              <a:spcBef>
                <a:spcPts val="0"/>
              </a:spcBef>
              <a:spcAft>
                <a:spcPts val="1300"/>
              </a:spcAft>
              <a:buNone/>
              <a:defRPr sz="2200" b="0" i="0">
                <a:solidFill>
                  <a:srgbClr val="000000"/>
                </a:solidFill>
                <a:latin typeface="+mn-lt"/>
              </a:defRPr>
            </a:lvl1pPr>
            <a:lvl2pPr marL="228600" indent="0">
              <a:lnSpc>
                <a:spcPct val="90000"/>
              </a:lnSpc>
              <a:spcBef>
                <a:spcPts val="0"/>
              </a:spcBef>
              <a:spcAft>
                <a:spcPts val="1300"/>
              </a:spcAft>
              <a:buNone/>
              <a:defRPr sz="2000">
                <a:solidFill>
                  <a:schemeClr val="tx2"/>
                </a:solidFill>
              </a:defRPr>
            </a:lvl2pPr>
            <a:lvl3pPr marL="457200" indent="0">
              <a:spcBef>
                <a:spcPts val="0"/>
              </a:spcBef>
              <a:spcAft>
                <a:spcPts val="1300"/>
              </a:spcAft>
              <a:buNone/>
              <a:defRPr sz="2000"/>
            </a:lvl3pPr>
            <a:lvl4pPr marL="685800" indent="0">
              <a:spcBef>
                <a:spcPts val="0"/>
              </a:spcBef>
              <a:spcAft>
                <a:spcPts val="1300"/>
              </a:spcAft>
              <a:buNone/>
              <a:defRPr sz="2000"/>
            </a:lvl4pPr>
            <a:lvl5pPr marL="914400" indent="0">
              <a:buNone/>
              <a:defRPr/>
            </a:lvl5pPr>
          </a:lstStyle>
          <a:p>
            <a:pPr lvl="0"/>
            <a:r>
              <a:rPr lang="en-US"/>
              <a:t>Subtitle Segoe UI 22pt</a:t>
            </a:r>
          </a:p>
        </p:txBody>
      </p:sp>
    </p:spTree>
    <p:extLst>
      <p:ext uri="{BB962C8B-B14F-4D97-AF65-F5344CB8AC3E}">
        <p14:creationId xmlns:p14="http://schemas.microsoft.com/office/powerpoint/2010/main" val="111644953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34975" y="449264"/>
            <a:ext cx="11563350" cy="77311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32060481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Graphic layout: three columns graphic and text">
    <p:spTree>
      <p:nvGrpSpPr>
        <p:cNvPr id="1" name=""/>
        <p:cNvGrpSpPr/>
        <p:nvPr/>
      </p:nvGrpSpPr>
      <p:grpSpPr>
        <a:xfrm>
          <a:off x="0" y="0"/>
          <a:ext cx="0" cy="0"/>
          <a:chOff x="0" y="0"/>
          <a:chExt cx="0" cy="0"/>
        </a:xfrm>
      </p:grpSpPr>
      <p:sp>
        <p:nvSpPr>
          <p:cNvPr id="16" name="Content Placeholder 15"/>
          <p:cNvSpPr>
            <a:spLocks noGrp="1"/>
          </p:cNvSpPr>
          <p:nvPr>
            <p:ph sz="quarter" idx="17" hasCustomPrompt="1"/>
          </p:nvPr>
        </p:nvSpPr>
        <p:spPr>
          <a:xfrm>
            <a:off x="615577" y="1797803"/>
            <a:ext cx="3351990" cy="2858788"/>
          </a:xfrm>
        </p:spPr>
        <p:txBody>
          <a:bodyPr anchor="ctr">
            <a:noAutofit/>
          </a:bodyPr>
          <a:lstStyle>
            <a:lvl1pPr marL="0" indent="0" algn="ctr">
              <a:buNone/>
              <a:defRPr sz="2000">
                <a:solidFill>
                  <a:schemeClr val="tx2"/>
                </a:solidFill>
                <a:latin typeface="+mj-lt"/>
              </a:defRPr>
            </a:lvl1pPr>
          </a:lstStyle>
          <a:p>
            <a:pPr lvl="0"/>
            <a:r>
              <a:rPr lang="en-US"/>
              <a:t> </a:t>
            </a:r>
          </a:p>
        </p:txBody>
      </p:sp>
      <p:sp>
        <p:nvSpPr>
          <p:cNvPr id="17" name="Content Placeholder 15"/>
          <p:cNvSpPr>
            <a:spLocks noGrp="1"/>
          </p:cNvSpPr>
          <p:nvPr userDrawn="1">
            <p:ph sz="quarter" idx="18" hasCustomPrompt="1"/>
          </p:nvPr>
        </p:nvSpPr>
        <p:spPr>
          <a:xfrm>
            <a:off x="4542243" y="1797803"/>
            <a:ext cx="3351990" cy="2858788"/>
          </a:xfrm>
        </p:spPr>
        <p:txBody>
          <a:bodyPr anchor="ctr">
            <a:noAutofit/>
          </a:bodyPr>
          <a:lstStyle>
            <a:lvl1pPr marL="0" indent="0" algn="ctr">
              <a:buNone/>
              <a:defRPr sz="2000">
                <a:solidFill>
                  <a:schemeClr val="tx2"/>
                </a:solidFill>
                <a:latin typeface="+mj-lt"/>
              </a:defRPr>
            </a:lvl1pPr>
          </a:lstStyle>
          <a:p>
            <a:pPr lvl="0"/>
            <a:r>
              <a:rPr lang="en-US"/>
              <a:t> </a:t>
            </a:r>
          </a:p>
        </p:txBody>
      </p:sp>
      <p:sp>
        <p:nvSpPr>
          <p:cNvPr id="18" name="Content Placeholder 15"/>
          <p:cNvSpPr>
            <a:spLocks noGrp="1"/>
          </p:cNvSpPr>
          <p:nvPr userDrawn="1">
            <p:ph sz="quarter" idx="19" hasCustomPrompt="1"/>
          </p:nvPr>
        </p:nvSpPr>
        <p:spPr>
          <a:xfrm>
            <a:off x="8471275" y="1797803"/>
            <a:ext cx="3351990" cy="2858788"/>
          </a:xfrm>
        </p:spPr>
        <p:txBody>
          <a:bodyPr anchor="ctr">
            <a:noAutofit/>
          </a:bodyPr>
          <a:lstStyle>
            <a:lvl1pPr marL="0" indent="0" algn="ctr">
              <a:buNone/>
              <a:defRPr sz="2000">
                <a:solidFill>
                  <a:schemeClr val="tx2"/>
                </a:solidFill>
                <a:latin typeface="+mj-lt"/>
              </a:defRPr>
            </a:lvl1pPr>
          </a:lstStyle>
          <a:p>
            <a:pPr lvl="0"/>
            <a:r>
              <a:rPr lang="en-US"/>
              <a:t> </a:t>
            </a:r>
          </a:p>
        </p:txBody>
      </p:sp>
      <p:sp>
        <p:nvSpPr>
          <p:cNvPr id="13" name="Text Placeholder 4">
            <a:extLst>
              <a:ext uri="{FF2B5EF4-FFF2-40B4-BE49-F238E27FC236}">
                <a16:creationId xmlns:a16="http://schemas.microsoft.com/office/drawing/2014/main" id="{FB052D15-67DF-4845-863F-FEC853640A9E}"/>
              </a:ext>
            </a:extLst>
          </p:cNvPr>
          <p:cNvSpPr>
            <a:spLocks noGrp="1"/>
          </p:cNvSpPr>
          <p:nvPr userDrawn="1">
            <p:ph type="body" sz="quarter" idx="11" hasCustomPrompt="1"/>
          </p:nvPr>
        </p:nvSpPr>
        <p:spPr>
          <a:xfrm>
            <a:off x="434975" y="5026024"/>
            <a:ext cx="3700401" cy="1087477"/>
          </a:xfrm>
        </p:spPr>
        <p:txBody>
          <a:bodyPr lIns="0" tIns="0" rIns="0" bIns="0"/>
          <a:lstStyle>
            <a:lvl1pPr marL="0" indent="0">
              <a:lnSpc>
                <a:spcPct val="100000"/>
              </a:lnSpc>
              <a:spcBef>
                <a:spcPts val="0"/>
              </a:spcBef>
              <a:spcAft>
                <a:spcPts val="800"/>
              </a:spcAft>
              <a:buNone/>
              <a:defRPr sz="1600" b="1">
                <a:solidFill>
                  <a:schemeClr val="accent1"/>
                </a:solidFill>
                <a:latin typeface="+mj-lt"/>
              </a:defRPr>
            </a:lvl1pPr>
            <a:lvl2pPr marL="0" marR="0" indent="0" algn="l" defTabSz="932742" rtl="0" eaLnBrk="1" fontAlgn="auto" latinLnBrk="0" hangingPunct="1">
              <a:lnSpc>
                <a:spcPct val="100000"/>
              </a:lnSpc>
              <a:spcBef>
                <a:spcPts val="0"/>
              </a:spcBef>
              <a:spcAft>
                <a:spcPts val="800"/>
              </a:spcAft>
              <a:buClrTx/>
              <a:buSzPct val="90000"/>
              <a:buFont typeface="Arial" panose="020B0604020202020204" pitchFamily="34" charset="0"/>
              <a:buNone/>
              <a:tabLst/>
              <a:defRPr sz="1200">
                <a:solidFill>
                  <a:srgbClr val="000000"/>
                </a:solidFill>
              </a:defRPr>
            </a:lvl2pPr>
            <a:lvl3pPr marL="457200" indent="0">
              <a:buNone/>
              <a:defRPr/>
            </a:lvl3pPr>
            <a:lvl4pPr marL="685800" indent="0">
              <a:buNone/>
              <a:defRPr/>
            </a:lvl4pPr>
            <a:lvl5pPr marL="914400" indent="0">
              <a:buNone/>
              <a:defRPr/>
            </a:lvl5pPr>
          </a:lstStyle>
          <a:p>
            <a:pPr lvl="0"/>
            <a:r>
              <a:rPr lang="en-US"/>
              <a:t>Paragraph title Segoe UI </a:t>
            </a:r>
            <a:r>
              <a:rPr lang="en-US" err="1"/>
              <a:t>Semibold</a:t>
            </a:r>
            <a:r>
              <a:rPr lang="en-US"/>
              <a:t> 16</a:t>
            </a:r>
          </a:p>
          <a:p>
            <a:pPr lvl="1"/>
            <a:r>
              <a:rPr lang="en-US"/>
              <a:t>Body copy Segoe Regular 12.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ext Placeholder 4">
            <a:extLst>
              <a:ext uri="{FF2B5EF4-FFF2-40B4-BE49-F238E27FC236}">
                <a16:creationId xmlns:a16="http://schemas.microsoft.com/office/drawing/2014/main" id="{A5ECD4C7-D870-4003-9FA8-85EBBED87940}"/>
              </a:ext>
            </a:extLst>
          </p:cNvPr>
          <p:cNvSpPr>
            <a:spLocks noGrp="1"/>
          </p:cNvSpPr>
          <p:nvPr userDrawn="1">
            <p:ph type="body" sz="quarter" idx="12" hasCustomPrompt="1"/>
          </p:nvPr>
        </p:nvSpPr>
        <p:spPr>
          <a:xfrm>
            <a:off x="4367212" y="5026024"/>
            <a:ext cx="3695701" cy="1087477"/>
          </a:xfrm>
        </p:spPr>
        <p:txBody>
          <a:bodyPr lIns="0" tIns="0" rIns="0" bIns="0"/>
          <a:lstStyle>
            <a:lvl1pPr marL="0" indent="0">
              <a:lnSpc>
                <a:spcPct val="100000"/>
              </a:lnSpc>
              <a:spcBef>
                <a:spcPts val="0"/>
              </a:spcBef>
              <a:spcAft>
                <a:spcPts val="800"/>
              </a:spcAft>
              <a:buNone/>
              <a:defRPr sz="1600">
                <a:solidFill>
                  <a:schemeClr val="accent1"/>
                </a:solidFill>
                <a:latin typeface="+mj-lt"/>
              </a:defRPr>
            </a:lvl1pPr>
            <a:lvl2pPr marL="0" marR="0" indent="0" algn="l" defTabSz="932742" rtl="0" eaLnBrk="1" fontAlgn="auto" latinLnBrk="0" hangingPunct="1">
              <a:lnSpc>
                <a:spcPct val="100000"/>
              </a:lnSpc>
              <a:spcBef>
                <a:spcPts val="0"/>
              </a:spcBef>
              <a:spcAft>
                <a:spcPts val="800"/>
              </a:spcAft>
              <a:buClrTx/>
              <a:buSzPct val="90000"/>
              <a:buFont typeface="Arial" panose="020B0604020202020204" pitchFamily="34" charset="0"/>
              <a:buNone/>
              <a:tabLst/>
              <a:defRPr sz="1200">
                <a:solidFill>
                  <a:srgbClr val="000000"/>
                </a:solidFill>
              </a:defRPr>
            </a:lvl2pPr>
            <a:lvl3pPr marL="457200" indent="0">
              <a:buNone/>
              <a:defRPr/>
            </a:lvl3pPr>
            <a:lvl4pPr marL="685800" indent="0">
              <a:buNone/>
              <a:defRPr/>
            </a:lvl4pPr>
            <a:lvl5pPr marL="914400" indent="0">
              <a:buNone/>
              <a:defRPr/>
            </a:lvl5pPr>
          </a:lstStyle>
          <a:p>
            <a:pPr lvl="0"/>
            <a:r>
              <a:rPr lang="en-US"/>
              <a:t>Paragraph title Segoe UI </a:t>
            </a:r>
            <a:r>
              <a:rPr lang="en-US" err="1"/>
              <a:t>Semibold</a:t>
            </a:r>
            <a:r>
              <a:rPr lang="en-US"/>
              <a:t> 16</a:t>
            </a:r>
          </a:p>
          <a:p>
            <a:pPr lvl="1"/>
            <a:r>
              <a:rPr lang="en-US"/>
              <a:t>Body copy Segoe Regular 12.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5" name="Text Placeholder 4">
            <a:extLst>
              <a:ext uri="{FF2B5EF4-FFF2-40B4-BE49-F238E27FC236}">
                <a16:creationId xmlns:a16="http://schemas.microsoft.com/office/drawing/2014/main" id="{AA9BECBA-B2CC-4EE6-B54E-9ADB03EB2595}"/>
              </a:ext>
            </a:extLst>
          </p:cNvPr>
          <p:cNvSpPr>
            <a:spLocks noGrp="1"/>
          </p:cNvSpPr>
          <p:nvPr userDrawn="1">
            <p:ph type="body" sz="quarter" idx="13" hasCustomPrompt="1"/>
          </p:nvPr>
        </p:nvSpPr>
        <p:spPr>
          <a:xfrm>
            <a:off x="8289925" y="5026024"/>
            <a:ext cx="3708401" cy="1087477"/>
          </a:xfrm>
        </p:spPr>
        <p:txBody>
          <a:bodyPr lIns="0" tIns="0" rIns="0" bIns="0"/>
          <a:lstStyle>
            <a:lvl1pPr marL="0" indent="0">
              <a:lnSpc>
                <a:spcPct val="100000"/>
              </a:lnSpc>
              <a:spcBef>
                <a:spcPts val="0"/>
              </a:spcBef>
              <a:spcAft>
                <a:spcPts val="800"/>
              </a:spcAft>
              <a:buNone/>
              <a:defRPr sz="1600">
                <a:solidFill>
                  <a:schemeClr val="accent1"/>
                </a:solidFill>
                <a:latin typeface="+mj-lt"/>
              </a:defRPr>
            </a:lvl1pPr>
            <a:lvl2pPr marL="0" marR="0" indent="0" algn="l" defTabSz="932742" rtl="0" eaLnBrk="1" fontAlgn="auto" latinLnBrk="0" hangingPunct="1">
              <a:lnSpc>
                <a:spcPct val="100000"/>
              </a:lnSpc>
              <a:spcBef>
                <a:spcPts val="0"/>
              </a:spcBef>
              <a:spcAft>
                <a:spcPts val="800"/>
              </a:spcAft>
              <a:buClrTx/>
              <a:buSzPct val="90000"/>
              <a:buFont typeface="Arial" panose="020B0604020202020204" pitchFamily="34" charset="0"/>
              <a:buNone/>
              <a:tabLst/>
              <a:defRPr sz="1200">
                <a:solidFill>
                  <a:srgbClr val="000000"/>
                </a:solidFill>
              </a:defRPr>
            </a:lvl2pPr>
            <a:lvl3pPr marL="457200" indent="0">
              <a:buNone/>
              <a:defRPr/>
            </a:lvl3pPr>
            <a:lvl4pPr marL="685800" indent="0">
              <a:buNone/>
              <a:defRPr/>
            </a:lvl4pPr>
            <a:lvl5pPr marL="914400" indent="0">
              <a:buNone/>
              <a:defRPr/>
            </a:lvl5pPr>
          </a:lstStyle>
          <a:p>
            <a:pPr lvl="0"/>
            <a:r>
              <a:rPr lang="en-US"/>
              <a:t>Paragraph title Segoe UI bold 16</a:t>
            </a:r>
          </a:p>
          <a:p>
            <a:pPr lvl="1"/>
            <a:r>
              <a:rPr lang="en-US"/>
              <a:t>Body copy Segoe Regular 12.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21" name="Title Placeholder 1">
            <a:extLst>
              <a:ext uri="{FF2B5EF4-FFF2-40B4-BE49-F238E27FC236}">
                <a16:creationId xmlns:a16="http://schemas.microsoft.com/office/drawing/2014/main" id="{EAFD200A-3DF9-4474-9DED-3FA763E3486B}"/>
              </a:ext>
            </a:extLst>
          </p:cNvPr>
          <p:cNvSpPr>
            <a:spLocks noGrp="1"/>
          </p:cNvSpPr>
          <p:nvPr>
            <p:ph type="title" hasCustomPrompt="1"/>
          </p:nvPr>
        </p:nvSpPr>
        <p:spPr>
          <a:xfrm>
            <a:off x="434975" y="449264"/>
            <a:ext cx="11563350" cy="773112"/>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22" name="Text Placeholder 3">
            <a:extLst>
              <a:ext uri="{FF2B5EF4-FFF2-40B4-BE49-F238E27FC236}">
                <a16:creationId xmlns:a16="http://schemas.microsoft.com/office/drawing/2014/main" id="{68F7DB87-6144-4ECD-A57E-9A1C6D7FA893}"/>
              </a:ext>
            </a:extLst>
          </p:cNvPr>
          <p:cNvSpPr>
            <a:spLocks noGrp="1"/>
          </p:cNvSpPr>
          <p:nvPr>
            <p:ph type="body" sz="quarter" idx="20" hasCustomPrompt="1"/>
          </p:nvPr>
        </p:nvSpPr>
        <p:spPr>
          <a:xfrm>
            <a:off x="434974" y="1105407"/>
            <a:ext cx="11567160" cy="360099"/>
          </a:xfrm>
        </p:spPr>
        <p:txBody>
          <a:bodyPr wrap="square" lIns="0" tIns="0" rIns="0" bIns="0">
            <a:spAutoFit/>
          </a:bodyPr>
          <a:lstStyle>
            <a:lvl1pPr marL="0" indent="0">
              <a:lnSpc>
                <a:spcPct val="90000"/>
              </a:lnSpc>
              <a:spcBef>
                <a:spcPts val="0"/>
              </a:spcBef>
              <a:spcAft>
                <a:spcPts val="1300"/>
              </a:spcAft>
              <a:buNone/>
              <a:defRPr sz="2600" b="0" i="0">
                <a:solidFill>
                  <a:srgbClr val="000000"/>
                </a:solidFill>
                <a:latin typeface="+mn-lt"/>
              </a:defRPr>
            </a:lvl1pPr>
            <a:lvl2pPr marL="228600" indent="0">
              <a:lnSpc>
                <a:spcPct val="90000"/>
              </a:lnSpc>
              <a:spcBef>
                <a:spcPts val="0"/>
              </a:spcBef>
              <a:spcAft>
                <a:spcPts val="1300"/>
              </a:spcAft>
              <a:buNone/>
              <a:defRPr sz="2000">
                <a:solidFill>
                  <a:schemeClr val="tx2"/>
                </a:solidFill>
              </a:defRPr>
            </a:lvl2pPr>
            <a:lvl3pPr marL="457200" indent="0">
              <a:spcBef>
                <a:spcPts val="0"/>
              </a:spcBef>
              <a:spcAft>
                <a:spcPts val="1300"/>
              </a:spcAft>
              <a:buNone/>
              <a:defRPr sz="2000"/>
            </a:lvl3pPr>
            <a:lvl4pPr marL="685800" indent="0">
              <a:spcBef>
                <a:spcPts val="0"/>
              </a:spcBef>
              <a:spcAft>
                <a:spcPts val="1300"/>
              </a:spcAft>
              <a:buNone/>
              <a:defRPr sz="2000"/>
            </a:lvl4pPr>
            <a:lvl5pPr marL="914400" indent="0">
              <a:buNone/>
              <a:defRPr/>
            </a:lvl5pPr>
          </a:lstStyle>
          <a:p>
            <a:pPr lvl="0"/>
            <a:r>
              <a:rPr lang="en-US"/>
              <a:t>Subtitle Segoe UI 26pt</a:t>
            </a:r>
          </a:p>
        </p:txBody>
      </p:sp>
    </p:spTree>
    <p:extLst>
      <p:ext uri="{BB962C8B-B14F-4D97-AF65-F5344CB8AC3E}">
        <p14:creationId xmlns:p14="http://schemas.microsoft.com/office/powerpoint/2010/main" val="34223090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Photo layou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334125" y="0"/>
            <a:ext cx="6102349" cy="6994525"/>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2000">
                <a:solidFill>
                  <a:schemeClr val="bg2"/>
                </a:solidFill>
                <a:latin typeface="+mj-lt"/>
              </a:defRPr>
            </a:lvl1pPr>
          </a:lstStyle>
          <a:p>
            <a:r>
              <a:rPr lang="en-US"/>
              <a:t>Drop photo here</a:t>
            </a:r>
          </a:p>
        </p:txBody>
      </p:sp>
      <p:sp>
        <p:nvSpPr>
          <p:cNvPr id="9" name="Title Placeholder 1">
            <a:extLst>
              <a:ext uri="{FF2B5EF4-FFF2-40B4-BE49-F238E27FC236}">
                <a16:creationId xmlns:a16="http://schemas.microsoft.com/office/drawing/2014/main" id="{513C2FD7-D7BD-4C2F-86B5-C06DBDEA1A7E}"/>
              </a:ext>
            </a:extLst>
          </p:cNvPr>
          <p:cNvSpPr>
            <a:spLocks noGrp="1"/>
          </p:cNvSpPr>
          <p:nvPr>
            <p:ph type="title" hasCustomPrompt="1"/>
          </p:nvPr>
        </p:nvSpPr>
        <p:spPr>
          <a:xfrm>
            <a:off x="434975" y="449264"/>
            <a:ext cx="5667375" cy="773112"/>
          </a:xfrm>
          <a:prstGeom prst="rect">
            <a:avLst/>
          </a:prstGeom>
        </p:spPr>
        <p:txBody>
          <a:bodyPr vert="horz" wrap="square" lIns="0" tIns="164592" rIns="0" bIns="0" rtlCol="0" anchor="t">
            <a:noAutofit/>
          </a:bodyPr>
          <a:lstStyle>
            <a:lvl1pPr>
              <a:defRPr>
                <a:solidFill>
                  <a:srgbClr val="000000"/>
                </a:solidFill>
                <a:latin typeface="+mj-lt"/>
                <a:cs typeface="Segoe UI Semibold" panose="020B0702040204020203" pitchFamily="34" charset="0"/>
              </a:defRPr>
            </a:lvl1pPr>
          </a:lstStyle>
          <a:p>
            <a:r>
              <a:rPr lang="en-US"/>
              <a:t>Heading Segoe UI </a:t>
            </a:r>
            <a:r>
              <a:rPr lang="en-US" err="1"/>
              <a:t>Semibold</a:t>
            </a:r>
            <a:r>
              <a:rPr lang="en-US"/>
              <a:t> 32pt</a:t>
            </a:r>
          </a:p>
        </p:txBody>
      </p:sp>
      <p:sp>
        <p:nvSpPr>
          <p:cNvPr id="10" name="Text Placeholder 3">
            <a:extLst>
              <a:ext uri="{FF2B5EF4-FFF2-40B4-BE49-F238E27FC236}">
                <a16:creationId xmlns:a16="http://schemas.microsoft.com/office/drawing/2014/main" id="{3419C2D4-B9DE-4F6D-B9CF-5C48FC4F94A7}"/>
              </a:ext>
            </a:extLst>
          </p:cNvPr>
          <p:cNvSpPr>
            <a:spLocks noGrp="1"/>
          </p:cNvSpPr>
          <p:nvPr>
            <p:ph type="body" sz="quarter" idx="12" hasCustomPrompt="1"/>
          </p:nvPr>
        </p:nvSpPr>
        <p:spPr>
          <a:xfrm>
            <a:off x="434974" y="1798134"/>
            <a:ext cx="5669242" cy="312008"/>
          </a:xfrm>
        </p:spPr>
        <p:txBody>
          <a:bodyPr wrap="square" lIns="0" tIns="0" rIns="0" bIns="0">
            <a:spAutoFit/>
          </a:bodyPr>
          <a:lstStyle>
            <a:lvl1pPr marL="0" indent="0">
              <a:lnSpc>
                <a:spcPct val="110000"/>
              </a:lnSpc>
              <a:spcBef>
                <a:spcPts val="0"/>
              </a:spcBef>
              <a:spcAft>
                <a:spcPts val="1000"/>
              </a:spcAft>
              <a:buNone/>
              <a:defRPr sz="2000" b="0" i="0">
                <a:solidFill>
                  <a:srgbClr val="000000"/>
                </a:solidFill>
                <a:latin typeface="+mn-lt"/>
              </a:defRPr>
            </a:lvl1pPr>
            <a:lvl2pPr marL="228600" indent="0">
              <a:lnSpc>
                <a:spcPct val="90000"/>
              </a:lnSpc>
              <a:spcBef>
                <a:spcPts val="0"/>
              </a:spcBef>
              <a:spcAft>
                <a:spcPts val="1300"/>
              </a:spcAft>
              <a:buNone/>
              <a:defRPr sz="2000">
                <a:solidFill>
                  <a:schemeClr val="tx2"/>
                </a:solidFill>
              </a:defRPr>
            </a:lvl2pPr>
            <a:lvl3pPr marL="457200" indent="0">
              <a:spcBef>
                <a:spcPts val="0"/>
              </a:spcBef>
              <a:spcAft>
                <a:spcPts val="1300"/>
              </a:spcAft>
              <a:buNone/>
              <a:defRPr sz="2000"/>
            </a:lvl3pPr>
            <a:lvl4pPr marL="685800" indent="0">
              <a:spcBef>
                <a:spcPts val="0"/>
              </a:spcBef>
              <a:spcAft>
                <a:spcPts val="1300"/>
              </a:spcAft>
              <a:buNone/>
              <a:defRPr sz="2000"/>
            </a:lvl4pPr>
            <a:lvl5pPr marL="914400" indent="0">
              <a:buNone/>
              <a:defRPr/>
            </a:lvl5pPr>
          </a:lstStyle>
          <a:p>
            <a:pPr lvl="0"/>
            <a:r>
              <a:rPr lang="en-US"/>
              <a:t>Subtitle Segoe UI 20pt</a:t>
            </a:r>
          </a:p>
        </p:txBody>
      </p:sp>
    </p:spTree>
    <p:extLst>
      <p:ext uri="{BB962C8B-B14F-4D97-AF65-F5344CB8AC3E}">
        <p14:creationId xmlns:p14="http://schemas.microsoft.com/office/powerpoint/2010/main" val="4241704166"/>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hoto layou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334125" y="0"/>
            <a:ext cx="6102349" cy="6994525"/>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2000">
                <a:solidFill>
                  <a:schemeClr val="bg2"/>
                </a:solidFill>
                <a:latin typeface="+mj-lt"/>
              </a:defRPr>
            </a:lvl1pPr>
          </a:lstStyle>
          <a:p>
            <a:r>
              <a:rPr lang="en-US"/>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434975" y="449264"/>
            <a:ext cx="5667375" cy="773112"/>
          </a:xfrm>
          <a:prstGeom prst="rect">
            <a:avLst/>
          </a:prstGeom>
        </p:spPr>
        <p:txBody>
          <a:bodyPr vert="horz" wrap="square" lIns="0" tIns="164592" rIns="0" bIns="0" rtlCol="0" anchor="t">
            <a:noAutofit/>
          </a:bodyPr>
          <a:lstStyle>
            <a:lvl1pPr>
              <a:defRPr/>
            </a:lvl1pPr>
          </a:lstStyle>
          <a:p>
            <a:r>
              <a:rPr lang="en-US"/>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34975" y="2188559"/>
            <a:ext cx="5667374" cy="2624741"/>
          </a:xfrm>
        </p:spPr>
        <p:txBody>
          <a:bodyPr wrap="square" lIns="0" tIns="0" rIns="0" bIns="0">
            <a:noAutofit/>
          </a:bodyPr>
          <a:lstStyle>
            <a:lvl1pPr marL="0" marR="0" indent="0" algn="l" defTabSz="932742" rtl="0" eaLnBrk="1" fontAlgn="auto" latinLnBrk="0" hangingPunct="1">
              <a:lnSpc>
                <a:spcPct val="90000"/>
              </a:lnSpc>
              <a:spcBef>
                <a:spcPts val="0"/>
              </a:spcBef>
              <a:spcAft>
                <a:spcPts val="2600"/>
              </a:spcAft>
              <a:buClrTx/>
              <a:buSzPct val="90000"/>
              <a:buFont typeface="Wingdings" panose="05000000000000000000" pitchFamily="2" charset="2"/>
              <a:buNone/>
              <a:tabLst/>
              <a:defRPr sz="2000" b="0" i="0">
                <a:solidFill>
                  <a:srgbClr val="000000"/>
                </a:solidFill>
                <a:latin typeface="+mn-lt"/>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57200" indent="0">
              <a:buNone/>
              <a:defRPr/>
            </a:lvl3pPr>
            <a:lvl4pPr marL="685800" indent="0">
              <a:buNone/>
              <a:defRPr/>
            </a:lvl4pPr>
            <a:lvl5pPr marL="914400" indent="0">
              <a:buNone/>
              <a:defRPr/>
            </a:lvl5pPr>
          </a:lstStyle>
          <a:p>
            <a:pPr lvl="0"/>
            <a:r>
              <a:rPr lang="pt-BR"/>
              <a:t>Subhead Segoe UI 20pt</a:t>
            </a:r>
          </a:p>
          <a:p>
            <a:pPr lvl="0"/>
            <a:r>
              <a:rPr lang="pt-BR"/>
              <a:t>Subhead Segoe UI 20pt</a:t>
            </a:r>
          </a:p>
          <a:p>
            <a:pPr lvl="0"/>
            <a:r>
              <a:rPr lang="pt-BR"/>
              <a:t>Subhead Segoe UI 20pt</a:t>
            </a:r>
          </a:p>
        </p:txBody>
      </p:sp>
    </p:spTree>
    <p:extLst>
      <p:ext uri="{BB962C8B-B14F-4D97-AF65-F5344CB8AC3E}">
        <p14:creationId xmlns:p14="http://schemas.microsoft.com/office/powerpoint/2010/main" val="133339609"/>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975" y="444500"/>
            <a:ext cx="11563350" cy="758825"/>
          </a:xfrm>
          <a:prstGeom prst="rect">
            <a:avLst/>
          </a:prstGeom>
        </p:spPr>
        <p:txBody>
          <a:bodyPr vert="horz" wrap="square" lIns="0" tIns="164592" rIns="0" bIns="0" rtlCol="0" anchor="t">
            <a:noAutofit/>
          </a:bodyPr>
          <a:lstStyle/>
          <a:p>
            <a:r>
              <a:rPr lang="en-US"/>
              <a:t>Click to edit Master title style</a:t>
            </a:r>
          </a:p>
        </p:txBody>
      </p:sp>
      <p:sp>
        <p:nvSpPr>
          <p:cNvPr id="4" name="Text Placeholder 3"/>
          <p:cNvSpPr>
            <a:spLocks noGrp="1"/>
          </p:cNvSpPr>
          <p:nvPr>
            <p:ph type="body" idx="1"/>
          </p:nvPr>
        </p:nvSpPr>
        <p:spPr>
          <a:xfrm>
            <a:off x="446088" y="1903774"/>
            <a:ext cx="11563350" cy="1301895"/>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61249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4" r:id="rId3"/>
    <p:sldLayoutId id="2147483855" r:id="rId4"/>
    <p:sldLayoutId id="2147483856" r:id="rId5"/>
    <p:sldLayoutId id="2147483858" r:id="rId6"/>
    <p:sldLayoutId id="2147483876" r:id="rId7"/>
    <p:sldLayoutId id="2147483889" r:id="rId8"/>
    <p:sldLayoutId id="2147483890" r:id="rId9"/>
    <p:sldLayoutId id="2147484102" r:id="rId10"/>
    <p:sldLayoutId id="2147484120" r:id="rId11"/>
  </p:sldLayoutIdLst>
  <p:transition>
    <p:fade/>
  </p:transition>
  <p:txStyles>
    <p:titleStyle>
      <a:lvl1pPr algn="l" defTabSz="932742" rtl="0" eaLnBrk="1" latinLnBrk="0" hangingPunct="1">
        <a:lnSpc>
          <a:spcPct val="90000"/>
        </a:lnSpc>
        <a:spcBef>
          <a:spcPct val="0"/>
        </a:spcBef>
        <a:buNone/>
        <a:defRPr lang="en-US" sz="3200" b="0" kern="1200" cap="none" spc="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73">
          <p15:clr>
            <a:srgbClr val="C35EA4"/>
          </p15:clr>
        </p15:guide>
        <p15:guide id="4" pos="1517">
          <p15:clr>
            <a:srgbClr val="C35EA4"/>
          </p15:clr>
        </p15:guide>
        <p15:guide id="5" pos="2608">
          <p15:clr>
            <a:srgbClr val="C35EA4"/>
          </p15:clr>
        </p15:guide>
        <p15:guide id="6" pos="2751">
          <p15:clr>
            <a:srgbClr val="C35EA4"/>
          </p15:clr>
        </p15:guide>
        <p15:guide id="7" pos="3844">
          <p15:clr>
            <a:srgbClr val="C35EA4"/>
          </p15:clr>
        </p15:guide>
        <p15:guide id="8" pos="3989">
          <p15:clr>
            <a:srgbClr val="C35EA4"/>
          </p15:clr>
        </p15:guide>
        <p15:guide id="9" pos="5079">
          <p15:clr>
            <a:srgbClr val="C35EA4"/>
          </p15:clr>
        </p15:guide>
        <p15:guide id="10" pos="5222">
          <p15:clr>
            <a:srgbClr val="C35EA4"/>
          </p15:clr>
        </p15:guide>
        <p15:guide id="11" pos="6317">
          <p15:clr>
            <a:srgbClr val="C35EA4"/>
          </p15:clr>
        </p15:guide>
        <p15:guide id="12" pos="6460">
          <p15:clr>
            <a:srgbClr val="C35EA4"/>
          </p15:clr>
        </p15:guide>
        <p15:guide id="16" pos="274">
          <p15:clr>
            <a:srgbClr val="F26B43"/>
          </p15:clr>
        </p15:guide>
        <p15:guide id="17" pos="7558">
          <p15:clr>
            <a:srgbClr val="F26B43"/>
          </p15:clr>
        </p15:guide>
        <p15:guide id="18" orient="horz" pos="758">
          <p15:clr>
            <a:srgbClr val="5ACBF0"/>
          </p15:clr>
        </p15:guide>
        <p15:guide id="19" orient="horz" pos="1372">
          <p15:clr>
            <a:srgbClr val="5ACBF0"/>
          </p15:clr>
        </p15:guide>
        <p15:guide id="20" orient="horz" pos="612">
          <p15:clr>
            <a:srgbClr val="5ACBF0"/>
          </p15:clr>
        </p15:guide>
        <p15:guide id="21" orient="horz" pos="1515">
          <p15:clr>
            <a:srgbClr val="5ACBF0"/>
          </p15:clr>
        </p15:guide>
        <p15:guide id="22" orient="horz" pos="2127">
          <p15:clr>
            <a:srgbClr val="5ACBF0"/>
          </p15:clr>
        </p15:guide>
        <p15:guide id="23" orient="horz" pos="2275">
          <p15:clr>
            <a:srgbClr val="5ACBF0"/>
          </p15:clr>
        </p15:guide>
        <p15:guide id="25" orient="horz" pos="280">
          <p15:clr>
            <a:srgbClr val="F26B43"/>
          </p15:clr>
        </p15:guide>
        <p15:guide id="26" orient="horz" pos="4127">
          <p15:clr>
            <a:srgbClr val="F26B43"/>
          </p15:clr>
        </p15:guide>
        <p15:guide id="27" orient="horz" pos="2889">
          <p15:clr>
            <a:srgbClr val="5ACBF0"/>
          </p15:clr>
        </p15:guide>
        <p15:guide id="28" orient="horz" pos="3032">
          <p15:clr>
            <a:srgbClr val="5ACBF0"/>
          </p15:clr>
        </p15:guide>
        <p15:guide id="29" orient="horz" pos="3648">
          <p15:clr>
            <a:srgbClr val="5ACBF0"/>
          </p15:clr>
        </p15:guide>
        <p15:guide id="30" orient="horz" pos="3792">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hyperlink" Target="https://www.microsoft.com/en-us/download/details.aspx?id=55983" TargetMode="External"/><Relationship Id="rId7"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developer.microsoft.com/en-us/windows/ready-for-windows/#/" TargetMode="External"/><Relationship Id="rId5" Type="http://schemas.openxmlformats.org/officeDocument/2006/relationships/hyperlink" Target="https://docs.microsoft.com/en-us/fasttrack/win-10-desktop-app-assure" TargetMode="External"/><Relationship Id="rId10" Type="http://schemas.openxmlformats.org/officeDocument/2006/relationships/image" Target="../media/image19.emf"/><Relationship Id="rId4" Type="http://schemas.openxmlformats.org/officeDocument/2006/relationships/hyperlink" Target="https://docs.microsoft.com/en-us/windows/deployment/update/windows-analytics-overview" TargetMode="External"/><Relationship Id="rId9" Type="http://schemas.openxmlformats.org/officeDocument/2006/relationships/image" Target="../media/image18.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cloudblogs.microsoft.com/microsoftsecure/2018/05/24/adding-transparency-and-context-into-industry-av-test-result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png"/><Relationship Id="rId7"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7.emf"/><Relationship Id="rId5" Type="http://schemas.openxmlformats.org/officeDocument/2006/relationships/image" Target="../media/image26.emf"/><Relationship Id="rId10" Type="http://schemas.openxmlformats.org/officeDocument/2006/relationships/image" Target="../media/image31.emf"/><Relationship Id="rId4" Type="http://schemas.openxmlformats.org/officeDocument/2006/relationships/image" Target="../media/image25.png"/><Relationship Id="rId9"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hyperlink" Target="https://aka.ms/mwsmb"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5.emf"/><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9.emf"/><Relationship Id="rId4" Type="http://schemas.openxmlformats.org/officeDocument/2006/relationships/image" Target="../media/image38.emf"/></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emf"/><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emf"/><Relationship Id="rId2" Type="http://schemas.openxmlformats.org/officeDocument/2006/relationships/notesSlide" Target="../notesSlides/notesSlide25.xml"/><Relationship Id="rId16" Type="http://schemas.openxmlformats.org/officeDocument/2006/relationships/image" Target="../media/image56.emf"/><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emf"/><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emf"/></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8.tif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info.flexerasoftware.com/SLO-WP-State-of-the-Cloud-2019-Thank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15.emf"/><Relationship Id="rId4" Type="http://schemas.openxmlformats.org/officeDocument/2006/relationships/image" Target="../media/image14.emf"/></Relationships>
</file>

<file path=ppt/slides/_rels/slide33.xml.rels><?xml version="1.0" encoding="UTF-8" standalone="yes"?>
<Relationships xmlns="http://schemas.openxmlformats.org/package/2006/relationships"><Relationship Id="rId3" Type="http://schemas.openxmlformats.org/officeDocument/2006/relationships/hyperlink" Target="aka.ms/mwsmb"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hyperlink" Target="https://docs.microsoft.com/deployoffice/use-the-readiness-toolkit-to-assess-application-compatibility-for-office-365-pro" TargetMode="External"/><Relationship Id="rId5" Type="http://schemas.openxmlformats.org/officeDocument/2006/relationships/hyperlink" Target="https://docs.microsoft.com/windows/deployment/update/windows-analytics-overview" TargetMode="External"/><Relationship Id="rId4" Type="http://schemas.openxmlformats.org/officeDocument/2006/relationships/hyperlink" Target="http://aka.ms/partnerlaunchpad"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hyperlink" Target="http://aka.ms/partnerlaunchpad" TargetMode="Externa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emf"/></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hyperlink" Target="https://go.microsoft.com/fwlink/p/?linkid=859119" TargetMode="External"/><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8" Type="http://schemas.openxmlformats.org/officeDocument/2006/relationships/image" Target="../media/image71.emf"/><Relationship Id="rId13" Type="http://schemas.openxmlformats.org/officeDocument/2006/relationships/hyperlink" Target="https://aka.ms/mwsmb" TargetMode="External"/><Relationship Id="rId3" Type="http://schemas.openxmlformats.org/officeDocument/2006/relationships/hyperlink" Target="https://docs.microsoft.com/en-us/microsoft-365/enterprise/desktop-deployment-center-home" TargetMode="External"/><Relationship Id="rId7" Type="http://schemas.openxmlformats.org/officeDocument/2006/relationships/hyperlink" Target="https://testdrive.office.com/business/small-business-solutions" TargetMode="External"/><Relationship Id="rId12" Type="http://schemas.openxmlformats.org/officeDocument/2006/relationships/hyperlink" Target="https://www.microsoft.com/microsoft-365/partners/launchpad/offer-builder"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hyperlink" Target="https://demos.microsoft.com/login" TargetMode="External"/><Relationship Id="rId11" Type="http://schemas.openxmlformats.org/officeDocument/2006/relationships/image" Target="../media/image74.emf"/><Relationship Id="rId5" Type="http://schemas.openxmlformats.org/officeDocument/2006/relationships/hyperlink" Target="http://aka.ms/productivitylibrary" TargetMode="External"/><Relationship Id="rId10" Type="http://schemas.openxmlformats.org/officeDocument/2006/relationships/image" Target="../media/image73.emf"/><Relationship Id="rId4" Type="http://schemas.openxmlformats.org/officeDocument/2006/relationships/hyperlink" Target="https://docs.microsoft.com/office365/admin/setup/setup?view=o365-worldwide&amp;tabs=BusPremium" TargetMode="External"/><Relationship Id="rId9" Type="http://schemas.openxmlformats.org/officeDocument/2006/relationships/image" Target="../media/image72.emf"/></Relationships>
</file>

<file path=ppt/slides/_rels/slide38.xml.rels><?xml version="1.0" encoding="UTF-8" standalone="yes"?>
<Relationships xmlns="http://schemas.openxmlformats.org/package/2006/relationships"><Relationship Id="rId8" Type="http://schemas.openxmlformats.org/officeDocument/2006/relationships/hyperlink" Target="http://www.microsoft.com/windowsforbusiness/end-of-windows-7-support" TargetMode="External"/><Relationship Id="rId3" Type="http://schemas.openxmlformats.org/officeDocument/2006/relationships/image" Target="../media/image75.tiff"/><Relationship Id="rId7" Type="http://schemas.openxmlformats.org/officeDocument/2006/relationships/hyperlink" Target="https://products.office.com/office-2010-end-of-support" TargetMode="External"/><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hyperlink" Target="https://docs.microsoft.com/en-us/microsoft-365/enterprise/desktop-deployment-center-home" TargetMode="External"/><Relationship Id="rId5" Type="http://schemas.openxmlformats.org/officeDocument/2006/relationships/hyperlink" Target="https://docs.microsoft.com/en-us/deployoffice/use-the-readiness-toolkit-to-assess-application-compatibility-for-office-365-pro" TargetMode="External"/><Relationship Id="rId4" Type="http://schemas.openxmlformats.org/officeDocument/2006/relationships/hyperlink" Target="https://docs.microsoft.com/windows/deployment/update/windows-analytics-overview"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880BE5-BE0D-4F85-852E-0C1D47C7B063}"/>
              </a:ext>
            </a:extLst>
          </p:cNvPr>
          <p:cNvSpPr/>
          <p:nvPr/>
        </p:nvSpPr>
        <p:spPr bwMode="auto">
          <a:xfrm>
            <a:off x="0" y="5050729"/>
            <a:ext cx="12436474" cy="194379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448"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itle 2">
            <a:extLst>
              <a:ext uri="{FF2B5EF4-FFF2-40B4-BE49-F238E27FC236}">
                <a16:creationId xmlns:a16="http://schemas.microsoft.com/office/drawing/2014/main" id="{7E1FA4B1-A214-403A-818B-58805D7D82F9}"/>
              </a:ext>
            </a:extLst>
          </p:cNvPr>
          <p:cNvSpPr>
            <a:spLocks noGrp="1"/>
          </p:cNvSpPr>
          <p:nvPr>
            <p:ph type="title"/>
          </p:nvPr>
        </p:nvSpPr>
        <p:spPr/>
        <p:txBody>
          <a:bodyPr/>
          <a:lstStyle/>
          <a:p>
            <a:r>
              <a:rPr lang="en-US" sz="6100" dirty="0">
                <a:solidFill>
                  <a:schemeClr val="bg1"/>
                </a:solidFill>
                <a:cs typeface="Segoe UI Light"/>
              </a:rPr>
              <a:t>Get Modern</a:t>
            </a:r>
            <a:br>
              <a:rPr lang="en-US" sz="6100" dirty="0">
                <a:cs typeface="Segoe UI Light" panose="020B0502040204020203" pitchFamily="34" charset="0"/>
              </a:rPr>
            </a:br>
            <a:r>
              <a:rPr lang="en-US" sz="6100" dirty="0">
                <a:solidFill>
                  <a:schemeClr val="bg1"/>
                </a:solidFill>
                <a:cs typeface="Segoe UI Light"/>
              </a:rPr>
              <a:t>Opportunity for Partners</a:t>
            </a:r>
            <a:endParaRPr lang="en-US" sz="6100" b="1" dirty="0">
              <a:solidFill>
                <a:schemeClr val="bg1"/>
              </a:solidFill>
              <a:cs typeface="Segoe UI Light"/>
            </a:endParaRPr>
          </a:p>
        </p:txBody>
      </p:sp>
      <p:sp>
        <p:nvSpPr>
          <p:cNvPr id="4" name="Text Placeholder 3">
            <a:extLst>
              <a:ext uri="{FF2B5EF4-FFF2-40B4-BE49-F238E27FC236}">
                <a16:creationId xmlns:a16="http://schemas.microsoft.com/office/drawing/2014/main" id="{BD32157C-AF82-4EF3-89D4-6CED5FF3DE65}"/>
              </a:ext>
            </a:extLst>
          </p:cNvPr>
          <p:cNvSpPr>
            <a:spLocks noGrp="1"/>
          </p:cNvSpPr>
          <p:nvPr>
            <p:ph type="body" sz="quarter" idx="12"/>
          </p:nvPr>
        </p:nvSpPr>
        <p:spPr>
          <a:xfrm>
            <a:off x="438156" y="5385424"/>
            <a:ext cx="9973169" cy="964119"/>
          </a:xfrm>
        </p:spPr>
        <p:txBody>
          <a:bodyPr vert="horz" wrap="square" lIns="0" tIns="0" rIns="0" bIns="0" rtlCol="0" anchor="t">
            <a:noAutofit/>
          </a:bodyPr>
          <a:lstStyle/>
          <a:p>
            <a:r>
              <a:rPr lang="en-AU" sz="3050" dirty="0">
                <a:solidFill>
                  <a:schemeClr val="accent1"/>
                </a:solidFill>
                <a:latin typeface="+mj-lt"/>
                <a:cs typeface="Segoe UI Light"/>
              </a:rPr>
              <a:t>Offer best-in-class productivity apps on a new </a:t>
            </a:r>
            <a:br>
              <a:rPr lang="en-AU" sz="3050" dirty="0">
                <a:solidFill>
                  <a:schemeClr val="accent1"/>
                </a:solidFill>
                <a:latin typeface="+mj-lt"/>
                <a:cs typeface="Segoe UI Light"/>
              </a:rPr>
            </a:br>
            <a:r>
              <a:rPr lang="en-AU" sz="3050" dirty="0">
                <a:solidFill>
                  <a:schemeClr val="accent1"/>
                </a:solidFill>
                <a:latin typeface="+mj-lt"/>
                <a:cs typeface="Segoe UI Light"/>
              </a:rPr>
              <a:t>Windows 10 device to replace end-of-support solutions</a:t>
            </a:r>
            <a:endParaRPr lang="en-US" sz="3050" dirty="0">
              <a:solidFill>
                <a:schemeClr val="accent1"/>
              </a:solidFill>
              <a:latin typeface="+mj-lt"/>
              <a:cs typeface="Segoe UI Light"/>
            </a:endParaRPr>
          </a:p>
        </p:txBody>
      </p:sp>
    </p:spTree>
    <p:extLst>
      <p:ext uri="{BB962C8B-B14F-4D97-AF65-F5344CB8AC3E}">
        <p14:creationId xmlns:p14="http://schemas.microsoft.com/office/powerpoint/2010/main" val="382536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AA4B4-B111-024E-99BD-4BB253A04575}"/>
              </a:ext>
            </a:extLst>
          </p:cNvPr>
          <p:cNvSpPr>
            <a:spLocks noGrp="1"/>
          </p:cNvSpPr>
          <p:nvPr>
            <p:ph type="title"/>
          </p:nvPr>
        </p:nvSpPr>
        <p:spPr/>
        <p:txBody>
          <a:bodyPr/>
          <a:lstStyle/>
          <a:p>
            <a:r>
              <a:rPr lang="en-US"/>
              <a:t>Microsoft </a:t>
            </a:r>
            <a:r>
              <a:rPr lang="en-US">
                <a:solidFill>
                  <a:schemeClr val="accent1"/>
                </a:solidFill>
              </a:rPr>
              <a:t>compatibility</a:t>
            </a:r>
            <a:r>
              <a:rPr lang="en-US"/>
              <a:t> promises and findings</a:t>
            </a:r>
            <a:br>
              <a:rPr lang="en-US"/>
            </a:br>
            <a:endParaRPr lang="en-US"/>
          </a:p>
        </p:txBody>
      </p:sp>
      <p:cxnSp>
        <p:nvCxnSpPr>
          <p:cNvPr id="34" name="Straight Connector 33">
            <a:extLst>
              <a:ext uri="{FF2B5EF4-FFF2-40B4-BE49-F238E27FC236}">
                <a16:creationId xmlns:a16="http://schemas.microsoft.com/office/drawing/2014/main" id="{8ADED024-6663-5740-8644-1B396C1C85C0}"/>
              </a:ext>
            </a:extLst>
          </p:cNvPr>
          <p:cNvCxnSpPr/>
          <p:nvPr/>
        </p:nvCxnSpPr>
        <p:spPr>
          <a:xfrm>
            <a:off x="6542097" y="3373613"/>
            <a:ext cx="2407428" cy="0"/>
          </a:xfrm>
          <a:prstGeom prst="line">
            <a:avLst/>
          </a:prstGeom>
          <a:ln w="28575">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BB7A861-5FCE-3F41-B6EC-BB4D25E651F8}"/>
              </a:ext>
            </a:extLst>
          </p:cNvPr>
          <p:cNvCxnSpPr/>
          <p:nvPr/>
        </p:nvCxnSpPr>
        <p:spPr>
          <a:xfrm>
            <a:off x="9519300" y="3373613"/>
            <a:ext cx="2407428" cy="0"/>
          </a:xfrm>
          <a:prstGeom prst="line">
            <a:avLst/>
          </a:prstGeom>
          <a:ln w="28575">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5699829-4D81-AE40-A81A-2B6AB1481846}"/>
              </a:ext>
            </a:extLst>
          </p:cNvPr>
          <p:cNvCxnSpPr/>
          <p:nvPr/>
        </p:nvCxnSpPr>
        <p:spPr>
          <a:xfrm>
            <a:off x="625360" y="3373613"/>
            <a:ext cx="2407428" cy="0"/>
          </a:xfrm>
          <a:prstGeom prst="line">
            <a:avLst/>
          </a:prstGeom>
          <a:ln w="28575">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195777A-3F08-0D48-B62D-127D2125C8B4}"/>
              </a:ext>
            </a:extLst>
          </p:cNvPr>
          <p:cNvCxnSpPr/>
          <p:nvPr/>
        </p:nvCxnSpPr>
        <p:spPr>
          <a:xfrm>
            <a:off x="3564893" y="3373613"/>
            <a:ext cx="2407428" cy="0"/>
          </a:xfrm>
          <a:prstGeom prst="line">
            <a:avLst/>
          </a:prstGeom>
          <a:ln w="28575">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1CDAD7C2-F266-7742-BB17-4B8C5A47EEBD}"/>
              </a:ext>
            </a:extLst>
          </p:cNvPr>
          <p:cNvSpPr/>
          <p:nvPr/>
        </p:nvSpPr>
        <p:spPr>
          <a:xfrm>
            <a:off x="6542097" y="3524946"/>
            <a:ext cx="2407428" cy="1492716"/>
          </a:xfrm>
          <a:prstGeom prst="rect">
            <a:avLst/>
          </a:prstGeom>
        </p:spPr>
        <p:txBody>
          <a:bodyPr wrap="square">
            <a:spAutoFit/>
          </a:bodyPr>
          <a:lstStyle/>
          <a:p>
            <a:pPr marL="0" marR="0" lvl="0" indent="0" algn="l" defTabSz="932742" rtl="0" eaLnBrk="1" fontAlgn="base"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0070C0"/>
                </a:solidFill>
                <a:effectLst/>
                <a:uLnTx/>
                <a:uFillTx/>
                <a:ea typeface="+mn-ea"/>
                <a:cs typeface="+mn-cs"/>
              </a:rPr>
              <a:t>Assessment tools</a:t>
            </a:r>
          </a:p>
          <a:p>
            <a:pPr defTabSz="932563">
              <a:defRPr/>
            </a:pPr>
            <a:r>
              <a:rPr lang="en-US" sz="1400" dirty="0">
                <a:solidFill>
                  <a:srgbClr val="0D0D0D"/>
                </a:solidFill>
                <a:cs typeface="Segoe UI" panose="020B0502040204020203" pitchFamily="34" charset="0"/>
              </a:rPr>
              <a:t>Do analysis of existing Office and Windows environments with </a:t>
            </a:r>
          </a:p>
          <a:p>
            <a:pPr marL="0" marR="0" lvl="0" indent="0" algn="l" defTabSz="932563" rtl="0" eaLnBrk="1" fontAlgn="auto" latinLnBrk="0" hangingPunct="1">
              <a:lnSpc>
                <a:spcPct val="100000"/>
              </a:lnSpc>
              <a:spcBef>
                <a:spcPts val="0"/>
              </a:spcBef>
              <a:spcAft>
                <a:spcPts val="0"/>
              </a:spcAft>
              <a:buClrTx/>
              <a:buSzTx/>
              <a:buFontTx/>
              <a:buNone/>
              <a:tabLst/>
              <a:defRPr/>
            </a:pPr>
            <a:r>
              <a:rPr lang="en-US" sz="1400" dirty="0">
                <a:cs typeface="Segoe UI" panose="020B0502040204020203" pitchFamily="34" charset="0"/>
                <a:hlinkClick r:id="rId3"/>
              </a:rPr>
              <a:t>Office readiness toolkit</a:t>
            </a:r>
            <a:r>
              <a:rPr kumimoji="0" lang="en-US" sz="1400" b="0" i="0" u="none" strike="noStrike" kern="1200" cap="none" spc="0" normalizeH="0" baseline="0" noProof="0">
                <a:ln>
                  <a:noFill/>
                </a:ln>
                <a:solidFill>
                  <a:schemeClr val="accent1"/>
                </a:solidFill>
                <a:effectLst/>
                <a:uLnTx/>
                <a:uFillTx/>
                <a:ea typeface="+mn-ea"/>
                <a:cs typeface="Segoe UI" panose="020B0502040204020203" pitchFamily="34" charset="0"/>
              </a:rPr>
              <a:t> </a:t>
            </a:r>
            <a:br>
              <a:rPr kumimoji="0" lang="en-US" sz="1400" b="0" i="0" u="none" strike="noStrike" kern="1200" cap="none" spc="0" normalizeH="0" baseline="0" noProof="0">
                <a:ln>
                  <a:noFill/>
                </a:ln>
                <a:solidFill>
                  <a:schemeClr val="accent1"/>
                </a:solidFill>
                <a:effectLst/>
                <a:uLnTx/>
                <a:uFillTx/>
                <a:ea typeface="+mn-ea"/>
                <a:cs typeface="Segoe UI" panose="020B0502040204020203" pitchFamily="34" charset="0"/>
              </a:rPr>
            </a:br>
            <a:r>
              <a:rPr lang="en-US" sz="1400">
                <a:solidFill>
                  <a:srgbClr val="0D0D0D"/>
                </a:solidFill>
                <a:cs typeface="Segoe UI" panose="020B0502040204020203" pitchFamily="34" charset="0"/>
              </a:rPr>
              <a:t>and</a:t>
            </a:r>
            <a:r>
              <a:rPr kumimoji="0" lang="en-US" sz="1400" b="0" i="0" u="none" strike="noStrike" kern="1200" cap="none" spc="0" normalizeH="0" baseline="0" noProof="0">
                <a:ln>
                  <a:noFill/>
                </a:ln>
                <a:solidFill>
                  <a:srgbClr val="0D0D0D"/>
                </a:solidFill>
                <a:effectLst/>
                <a:uLnTx/>
                <a:uFillTx/>
                <a:ea typeface="+mn-ea"/>
                <a:cs typeface="Segoe UI" panose="020B0502040204020203" pitchFamily="34" charset="0"/>
              </a:rPr>
              <a:t> </a:t>
            </a:r>
            <a:r>
              <a:rPr kumimoji="0" lang="en-US" sz="1400" b="0" i="0" u="none" strike="noStrike" kern="1200" cap="none" spc="0" normalizeH="0" baseline="0" noProof="0">
                <a:ln>
                  <a:noFill/>
                </a:ln>
                <a:solidFill>
                  <a:srgbClr val="0D0D0D"/>
                </a:solidFill>
                <a:effectLst/>
                <a:uLnTx/>
                <a:uFillTx/>
                <a:ea typeface="+mn-ea"/>
                <a:cs typeface="Segoe UI" panose="020B0502040204020203" pitchFamily="34" charset="0"/>
                <a:hlinkClick r:id="rId4"/>
              </a:rPr>
              <a:t>Windows Analytics </a:t>
            </a:r>
            <a:endParaRPr kumimoji="0" lang="en-US" sz="1400" b="0" i="0" u="none" strike="noStrike" kern="1200" cap="none" spc="0" normalizeH="0" baseline="0" noProof="0">
              <a:ln>
                <a:noFill/>
              </a:ln>
              <a:solidFill>
                <a:srgbClr val="0D0D0D"/>
              </a:solidFill>
              <a:effectLst/>
              <a:uLnTx/>
              <a:uFillTx/>
              <a:ea typeface="+mn-ea"/>
              <a:cs typeface="Segoe UI" panose="020B0502040204020203" pitchFamily="34" charset="0"/>
            </a:endParaRPr>
          </a:p>
        </p:txBody>
      </p:sp>
      <p:sp>
        <p:nvSpPr>
          <p:cNvPr id="39" name="Text Placeholder 6">
            <a:extLst>
              <a:ext uri="{FF2B5EF4-FFF2-40B4-BE49-F238E27FC236}">
                <a16:creationId xmlns:a16="http://schemas.microsoft.com/office/drawing/2014/main" id="{665B996F-F629-504B-BB90-3A0EFC78BE18}"/>
              </a:ext>
            </a:extLst>
          </p:cNvPr>
          <p:cNvSpPr txBox="1">
            <a:spLocks/>
          </p:cNvSpPr>
          <p:nvPr/>
        </p:nvSpPr>
        <p:spPr>
          <a:xfrm>
            <a:off x="9519300" y="3524946"/>
            <a:ext cx="2407428" cy="1436291"/>
          </a:xfrm>
          <a:prstGeom prst="rect">
            <a:avLst/>
          </a:prstGeom>
        </p:spPr>
        <p:txBody>
          <a:bodyPr/>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600"/>
              </a:spcAft>
              <a:buClrTx/>
              <a:buSzPct val="90000"/>
              <a:buFont typeface="Wingdings" panose="05000000000000000000" pitchFamily="2" charset="2"/>
              <a:buNone/>
              <a:tabLst/>
              <a:defRPr/>
            </a:pPr>
            <a:r>
              <a:rPr kumimoji="0" lang="en-US" sz="1600" b="1" i="0" u="none" strike="noStrike" kern="1200" cap="none" spc="0" normalizeH="0" baseline="0" noProof="0">
                <a:ln>
                  <a:noFill/>
                </a:ln>
                <a:solidFill>
                  <a:srgbClr val="0070C0"/>
                </a:solidFill>
                <a:effectLst/>
                <a:uLnTx/>
                <a:uFillTx/>
                <a:ea typeface="+mn-ea"/>
                <a:cs typeface="+mn-cs"/>
              </a:rPr>
              <a:t>Ongoing assistance</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1200" cap="none" spc="0" normalizeH="0" baseline="0" noProof="0" dirty="0">
                <a:ln>
                  <a:noFill/>
                </a:ln>
                <a:solidFill>
                  <a:srgbClr val="000000"/>
                </a:solidFill>
                <a:effectLst/>
                <a:uLnTx/>
                <a:uFillTx/>
                <a:ea typeface="+mn-ea"/>
                <a:cs typeface="Segoe UI" panose="020B0502040204020203" pitchFamily="34" charset="0"/>
                <a:hlinkClick r:id="rId5"/>
              </a:rPr>
              <a:t>Desktop app assure</a:t>
            </a:r>
            <a:r>
              <a:rPr kumimoji="0" lang="en-US" altLang="en-US" sz="1400" b="0" i="0" u="none" strike="noStrike" kern="1200" cap="none" spc="0" normalizeH="0" baseline="0" noProof="0">
                <a:ln>
                  <a:noFill/>
                </a:ln>
                <a:solidFill>
                  <a:srgbClr val="000000"/>
                </a:solidFill>
                <a:effectLst/>
                <a:uLnTx/>
                <a:uFillTx/>
                <a:ea typeface="+mn-ea"/>
                <a:cs typeface="Segoe UI" panose="020B0502040204020203" pitchFamily="34" charset="0"/>
              </a:rPr>
              <a:t> and FastTrack support</a:t>
            </a:r>
            <a:r>
              <a:rPr kumimoji="0" lang="en-US" altLang="en-US" sz="1400" b="0" i="0" u="none" strike="noStrike" kern="1200" cap="none" spc="0" normalizeH="0" baseline="0" noProof="0" dirty="0">
                <a:ln>
                  <a:noFill/>
                </a:ln>
                <a:solidFill>
                  <a:srgbClr val="000000"/>
                </a:solidFill>
                <a:effectLst/>
                <a:uLnTx/>
                <a:uFillTx/>
                <a:ea typeface="+mn-ea"/>
                <a:cs typeface="Segoe UI" panose="020B0502040204020203" pitchFamily="34" charset="0"/>
              </a:rPr>
              <a:t>**</a:t>
            </a:r>
            <a:r>
              <a:rPr kumimoji="0" lang="en-US" altLang="en-US" sz="1400" b="0" i="0" u="none" strike="noStrike" kern="1200" cap="none" spc="0" normalizeH="0" baseline="0" noProof="0">
                <a:ln>
                  <a:noFill/>
                </a:ln>
                <a:solidFill>
                  <a:srgbClr val="000000"/>
                </a:solidFill>
                <a:effectLst/>
                <a:uLnTx/>
                <a:uFillTx/>
                <a:ea typeface="+mn-ea"/>
                <a:cs typeface="Segoe UI" panose="020B0502040204020203" pitchFamily="34" charset="0"/>
              </a:rPr>
              <a:t> </a:t>
            </a:r>
          </a:p>
        </p:txBody>
      </p:sp>
      <p:sp>
        <p:nvSpPr>
          <p:cNvPr id="40" name="Text Placeholder 6">
            <a:extLst>
              <a:ext uri="{FF2B5EF4-FFF2-40B4-BE49-F238E27FC236}">
                <a16:creationId xmlns:a16="http://schemas.microsoft.com/office/drawing/2014/main" id="{9FA2C1F9-9F84-4041-93A2-A6134D904649}"/>
              </a:ext>
            </a:extLst>
          </p:cNvPr>
          <p:cNvSpPr txBox="1">
            <a:spLocks/>
          </p:cNvSpPr>
          <p:nvPr/>
        </p:nvSpPr>
        <p:spPr>
          <a:xfrm>
            <a:off x="587689" y="3524946"/>
            <a:ext cx="2482770" cy="1436291"/>
          </a:xfrm>
          <a:prstGeom prst="rect">
            <a:avLst/>
          </a:prstGeom>
        </p:spPr>
        <p:txBody>
          <a:bodyPr/>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base" latinLnBrk="0" hangingPunct="1">
              <a:lnSpc>
                <a:spcPct val="100000"/>
              </a:lnSpc>
              <a:spcBef>
                <a:spcPts val="0"/>
              </a:spcBef>
              <a:spcAft>
                <a:spcPts val="600"/>
              </a:spcAft>
              <a:buClrTx/>
              <a:buSzPct val="90000"/>
              <a:buFont typeface="Wingdings" panose="05000000000000000000" pitchFamily="2" charset="2"/>
              <a:buNone/>
              <a:tabLst/>
              <a:defRPr/>
            </a:pPr>
            <a:r>
              <a:rPr kumimoji="0" lang="en-US" sz="1600" b="1" i="0" u="none" strike="noStrike" kern="1200" cap="none" spc="0" normalizeH="0" baseline="0" noProof="0">
                <a:ln>
                  <a:noFill/>
                </a:ln>
                <a:solidFill>
                  <a:srgbClr val="0070C0"/>
                </a:solidFill>
                <a:effectLst/>
                <a:uLnTx/>
                <a:uFillTx/>
                <a:ea typeface="+mn-ea"/>
                <a:cs typeface="+mn-cs"/>
              </a:rPr>
              <a:t>Backward compatibility</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1200" cap="none" spc="0" normalizeH="0" baseline="0" noProof="0">
                <a:ln>
                  <a:noFill/>
                </a:ln>
                <a:solidFill>
                  <a:srgbClr val="000000"/>
                </a:solidFill>
                <a:effectLst/>
                <a:uLnTx/>
                <a:uFillTx/>
                <a:ea typeface="+mn-ea"/>
                <a:cs typeface="Segoe UI" panose="020B0502040204020203" pitchFamily="34" charset="0"/>
              </a:rPr>
              <a:t>Object model unchanged from Office 2013. </a:t>
            </a:r>
            <a:r>
              <a:rPr kumimoji="0" lang="en-US" altLang="en-US" sz="1400" b="1" i="0" u="none" strike="noStrike" kern="1200" cap="none" spc="0" normalizeH="0" baseline="0" noProof="0">
                <a:ln>
                  <a:noFill/>
                </a:ln>
                <a:solidFill>
                  <a:srgbClr val="000000"/>
                </a:solidFill>
                <a:effectLst/>
                <a:uLnTx/>
                <a:uFillTx/>
                <a:ea typeface="+mn-ea"/>
                <a:cs typeface="Segoe UI" panose="020B0502040204020203" pitchFamily="34" charset="0"/>
              </a:rPr>
              <a:t>99%</a:t>
            </a:r>
            <a:r>
              <a:rPr kumimoji="0" lang="en-US" altLang="en-US" sz="1400" b="0" i="0" u="none" strike="noStrike" kern="1200" cap="none" spc="0" normalizeH="0" baseline="0" noProof="0">
                <a:ln>
                  <a:noFill/>
                </a:ln>
                <a:solidFill>
                  <a:srgbClr val="000000"/>
                </a:solidFill>
                <a:effectLst/>
                <a:uLnTx/>
                <a:uFillTx/>
                <a:ea typeface="+mn-ea"/>
                <a:cs typeface="Segoe UI" panose="020B0502040204020203" pitchFamily="34" charset="0"/>
              </a:rPr>
              <a:t> of third-party add-ins are compatible with Office 365</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endParaRPr lang="en-US" altLang="en-US" sz="140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lang="en-US" altLang="en-US" sz="1400">
                <a:cs typeface="Segoe UI" panose="020B0502040204020203" pitchFamily="34" charset="0"/>
              </a:rPr>
              <a:t>Only </a:t>
            </a:r>
            <a:r>
              <a:rPr lang="en-US" altLang="en-US" sz="1400" b="1">
                <a:cs typeface="Segoe UI" panose="020B0502040204020203" pitchFamily="34" charset="0"/>
              </a:rPr>
              <a:t>0.16</a:t>
            </a:r>
            <a:r>
              <a:rPr lang="en-US" altLang="en-US" sz="1400" b="1" dirty="0">
                <a:cs typeface="Segoe UI" panose="020B0502040204020203" pitchFamily="34" charset="0"/>
              </a:rPr>
              <a:t>%*</a:t>
            </a:r>
            <a:r>
              <a:rPr lang="en-US" altLang="en-US" sz="1400">
                <a:cs typeface="Segoe UI" panose="020B0502040204020203" pitchFamily="34" charset="0"/>
              </a:rPr>
              <a:t> of apps we have encountered are not compatible with Windows 10</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endParaRPr lang="en-US" altLang="en-US" sz="140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endParaRPr lang="en-US" altLang="en-US" sz="140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endParaRPr lang="en-US" altLang="en-US" sz="1400">
              <a:cs typeface="Segoe UI" panose="020B0502040204020203" pitchFamily="34" charset="0"/>
            </a:endParaRPr>
          </a:p>
        </p:txBody>
      </p:sp>
      <p:sp>
        <p:nvSpPr>
          <p:cNvPr id="41" name="Text Placeholder 6">
            <a:extLst>
              <a:ext uri="{FF2B5EF4-FFF2-40B4-BE49-F238E27FC236}">
                <a16:creationId xmlns:a16="http://schemas.microsoft.com/office/drawing/2014/main" id="{2E2BC588-4666-BD4E-A5E0-20569EB79E31}"/>
              </a:ext>
            </a:extLst>
          </p:cNvPr>
          <p:cNvSpPr txBox="1">
            <a:spLocks/>
          </p:cNvSpPr>
          <p:nvPr/>
        </p:nvSpPr>
        <p:spPr>
          <a:xfrm>
            <a:off x="3564893" y="3524946"/>
            <a:ext cx="2407428" cy="1436291"/>
          </a:xfrm>
          <a:prstGeom prst="rect">
            <a:avLst/>
          </a:prstGeom>
        </p:spPr>
        <p:txBody>
          <a:bodyPr/>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base" latinLnBrk="0" hangingPunct="1">
              <a:lnSpc>
                <a:spcPct val="100000"/>
              </a:lnSpc>
              <a:spcBef>
                <a:spcPts val="0"/>
              </a:spcBef>
              <a:spcAft>
                <a:spcPts val="600"/>
              </a:spcAft>
              <a:buClrTx/>
              <a:buSzPct val="90000"/>
              <a:buFont typeface="Wingdings" panose="05000000000000000000" pitchFamily="2" charset="2"/>
              <a:buNone/>
              <a:tabLst/>
              <a:defRPr/>
            </a:pPr>
            <a:r>
              <a:rPr lang="en-US" sz="1600" b="1">
                <a:solidFill>
                  <a:srgbClr val="0070C0"/>
                </a:solidFill>
              </a:rPr>
              <a:t>Third-p</a:t>
            </a:r>
            <a:r>
              <a:rPr kumimoji="0" lang="en-US" sz="1600" b="1" i="0" u="none" strike="noStrike" kern="1200" cap="none" spc="0" normalizeH="0" baseline="0" noProof="0">
                <a:ln>
                  <a:noFill/>
                </a:ln>
                <a:solidFill>
                  <a:srgbClr val="0070C0"/>
                </a:solidFill>
                <a:effectLst/>
                <a:uLnTx/>
                <a:uFillTx/>
                <a:ea typeface="+mn-ea"/>
                <a:cs typeface="+mn-cs"/>
              </a:rPr>
              <a:t>arty add-ins</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1200" cap="none" spc="0" normalizeH="0" baseline="0" noProof="0">
                <a:ln>
                  <a:noFill/>
                </a:ln>
                <a:solidFill>
                  <a:srgbClr val="000000"/>
                </a:solidFill>
                <a:effectLst/>
                <a:uLnTx/>
                <a:uFillTx/>
                <a:ea typeface="+mn-ea"/>
                <a:cs typeface="Segoe UI" panose="020B0502040204020203" pitchFamily="34" charset="0"/>
              </a:rPr>
              <a:t>Proactively monitor add-in health and work with developers</a:t>
            </a:r>
            <a:r>
              <a:rPr lang="en-US" altLang="en-US" sz="1400">
                <a:cs typeface="Segoe UI" panose="020B0502040204020203" pitchFamily="34" charset="0"/>
              </a:rPr>
              <a:t> through </a:t>
            </a:r>
            <a:r>
              <a:rPr lang="en-US" altLang="en-US" sz="1400" u="sng">
                <a:solidFill>
                  <a:schemeClr val="accent1"/>
                </a:solidFill>
                <a:cs typeface="Segoe UI" panose="020B0502040204020203" pitchFamily="34" charset="0"/>
              </a:rPr>
              <a:t>r</a:t>
            </a:r>
            <a:r>
              <a:rPr kumimoji="0" lang="en-US" sz="1400" b="0" i="0" u="none" strike="noStrike" kern="1200" cap="none" spc="0" normalizeH="0" baseline="0" noProof="0" dirty="0" err="1">
                <a:ln>
                  <a:noFill/>
                </a:ln>
                <a:solidFill>
                  <a:schemeClr val="accent1"/>
                </a:solidFill>
                <a:effectLst/>
                <a:uLnTx/>
                <a:uFillTx/>
                <a:ea typeface="+mn-ea"/>
                <a:cs typeface="Segoe UI" panose="020B0502040204020203" pitchFamily="34" charset="0"/>
                <a:hlinkClick r:id="rId6">
                  <a:extLst>
                    <a:ext uri="{A12FA001-AC4F-418D-AE19-62706E023703}">
                      <ahyp:hlinkClr xmlns:ahyp="http://schemas.microsoft.com/office/drawing/2018/hyperlinkcolor" val="tx"/>
                    </a:ext>
                  </a:extLst>
                </a:hlinkClick>
              </a:rPr>
              <a:t>eady</a:t>
            </a:r>
            <a:r>
              <a:rPr kumimoji="0" lang="en-US" sz="1400" b="0" i="0" u="none" strike="noStrike" kern="1200" cap="none" spc="0" normalizeH="0" baseline="0" noProof="0">
                <a:ln>
                  <a:noFill/>
                </a:ln>
                <a:solidFill>
                  <a:schemeClr val="accent1"/>
                </a:solidFill>
                <a:effectLst/>
                <a:uLnTx/>
                <a:uFillTx/>
                <a:ea typeface="+mn-ea"/>
                <a:cs typeface="Segoe UI" panose="020B0502040204020203" pitchFamily="34" charset="0"/>
                <a:hlinkClick r:id="rId6">
                  <a:extLst>
                    <a:ext uri="{A12FA001-AC4F-418D-AE19-62706E023703}">
                      <ahyp:hlinkClr xmlns:ahyp="http://schemas.microsoft.com/office/drawing/2018/hyperlinkcolor" val="tx"/>
                    </a:ext>
                  </a:extLst>
                </a:hlinkClick>
              </a:rPr>
              <a:t> for modern desktop</a:t>
            </a:r>
            <a:r>
              <a:rPr kumimoji="0" lang="en-US" sz="1400" b="0" i="0" strike="noStrike" kern="1200" cap="none" spc="0" normalizeH="0" baseline="0" noProof="0">
                <a:ln>
                  <a:noFill/>
                </a:ln>
                <a:solidFill>
                  <a:schemeClr val="accent6">
                    <a:lumMod val="10000"/>
                  </a:schemeClr>
                </a:solidFill>
                <a:effectLst/>
                <a:uLnTx/>
                <a:uFillTx/>
                <a:ea typeface="+mn-ea"/>
                <a:cs typeface="Segoe UI" panose="020B0502040204020203" pitchFamily="34" charset="0"/>
              </a:rPr>
              <a:t> page </a:t>
            </a:r>
          </a:p>
        </p:txBody>
      </p:sp>
      <p:pic>
        <p:nvPicPr>
          <p:cNvPr id="43" name="Picture 42">
            <a:extLst>
              <a:ext uri="{FF2B5EF4-FFF2-40B4-BE49-F238E27FC236}">
                <a16:creationId xmlns:a16="http://schemas.microsoft.com/office/drawing/2014/main" id="{001D6F20-AB26-D94E-BF44-7F0AB21C8E07}"/>
              </a:ext>
            </a:extLst>
          </p:cNvPr>
          <p:cNvPicPr>
            <a:picLocks noChangeAspect="1"/>
          </p:cNvPicPr>
          <p:nvPr/>
        </p:nvPicPr>
        <p:blipFill>
          <a:blip r:embed="rId7"/>
          <a:stretch>
            <a:fillRect/>
          </a:stretch>
        </p:blipFill>
        <p:spPr>
          <a:xfrm>
            <a:off x="1321074" y="2025082"/>
            <a:ext cx="1016000" cy="1003300"/>
          </a:xfrm>
          <a:prstGeom prst="rect">
            <a:avLst/>
          </a:prstGeom>
        </p:spPr>
      </p:pic>
      <p:pic>
        <p:nvPicPr>
          <p:cNvPr id="44" name="Picture 43">
            <a:extLst>
              <a:ext uri="{FF2B5EF4-FFF2-40B4-BE49-F238E27FC236}">
                <a16:creationId xmlns:a16="http://schemas.microsoft.com/office/drawing/2014/main" id="{EE5EA806-1A8D-4F46-9D10-05DAE0AF5B91}"/>
              </a:ext>
            </a:extLst>
          </p:cNvPr>
          <p:cNvPicPr>
            <a:picLocks noChangeAspect="1"/>
          </p:cNvPicPr>
          <p:nvPr/>
        </p:nvPicPr>
        <p:blipFill>
          <a:blip r:embed="rId8"/>
          <a:stretch>
            <a:fillRect/>
          </a:stretch>
        </p:blipFill>
        <p:spPr>
          <a:xfrm>
            <a:off x="4362918" y="1946545"/>
            <a:ext cx="811378" cy="1081837"/>
          </a:xfrm>
          <a:prstGeom prst="rect">
            <a:avLst/>
          </a:prstGeom>
        </p:spPr>
      </p:pic>
      <p:pic>
        <p:nvPicPr>
          <p:cNvPr id="45" name="Picture 44">
            <a:extLst>
              <a:ext uri="{FF2B5EF4-FFF2-40B4-BE49-F238E27FC236}">
                <a16:creationId xmlns:a16="http://schemas.microsoft.com/office/drawing/2014/main" id="{2D310CA2-C8BB-AD42-AF1B-BB2D5C83350A}"/>
              </a:ext>
            </a:extLst>
          </p:cNvPr>
          <p:cNvPicPr>
            <a:picLocks noChangeAspect="1"/>
          </p:cNvPicPr>
          <p:nvPr/>
        </p:nvPicPr>
        <p:blipFill>
          <a:blip r:embed="rId9"/>
          <a:stretch>
            <a:fillRect/>
          </a:stretch>
        </p:blipFill>
        <p:spPr>
          <a:xfrm>
            <a:off x="10003052" y="2105930"/>
            <a:ext cx="1439925" cy="922452"/>
          </a:xfrm>
          <a:prstGeom prst="rect">
            <a:avLst/>
          </a:prstGeom>
        </p:spPr>
      </p:pic>
      <p:pic>
        <p:nvPicPr>
          <p:cNvPr id="46" name="Picture 45">
            <a:extLst>
              <a:ext uri="{FF2B5EF4-FFF2-40B4-BE49-F238E27FC236}">
                <a16:creationId xmlns:a16="http://schemas.microsoft.com/office/drawing/2014/main" id="{71955D6C-1559-6F49-B1AA-FE163B2AFC7A}"/>
              </a:ext>
            </a:extLst>
          </p:cNvPr>
          <p:cNvPicPr>
            <a:picLocks noChangeAspect="1"/>
          </p:cNvPicPr>
          <p:nvPr/>
        </p:nvPicPr>
        <p:blipFill>
          <a:blip r:embed="rId10"/>
          <a:stretch>
            <a:fillRect/>
          </a:stretch>
        </p:blipFill>
        <p:spPr>
          <a:xfrm>
            <a:off x="7129861" y="1948882"/>
            <a:ext cx="1231900" cy="1079500"/>
          </a:xfrm>
          <a:prstGeom prst="rect">
            <a:avLst/>
          </a:prstGeom>
        </p:spPr>
      </p:pic>
      <p:sp>
        <p:nvSpPr>
          <p:cNvPr id="28" name="Text Placeholder 6">
            <a:extLst>
              <a:ext uri="{FF2B5EF4-FFF2-40B4-BE49-F238E27FC236}">
                <a16:creationId xmlns:a16="http://schemas.microsoft.com/office/drawing/2014/main" id="{B3EB6B1D-B991-4130-A162-5AAD99350BE1}"/>
              </a:ext>
            </a:extLst>
          </p:cNvPr>
          <p:cNvSpPr txBox="1">
            <a:spLocks/>
          </p:cNvSpPr>
          <p:nvPr/>
        </p:nvSpPr>
        <p:spPr>
          <a:xfrm>
            <a:off x="497072" y="6397752"/>
            <a:ext cx="6422711" cy="1436291"/>
          </a:xfrm>
          <a:prstGeom prst="rect">
            <a:avLst/>
          </a:prstGeom>
        </p:spPr>
        <p:txBody>
          <a:bodyPr/>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600"/>
              </a:spcAft>
              <a:buClrTx/>
              <a:buSzPct val="90000"/>
              <a:buFont typeface="Wingdings" panose="05000000000000000000" pitchFamily="2" charset="2"/>
              <a:buNone/>
              <a:tabLst/>
              <a:defRPr/>
            </a:pPr>
            <a:r>
              <a:rPr kumimoji="0" lang="en-US" sz="1200" i="0" u="none" strike="noStrike" kern="1200" cap="none" spc="0" normalizeH="0" baseline="0" noProof="0">
                <a:ln>
                  <a:noFill/>
                </a:ln>
                <a:solidFill>
                  <a:schemeClr val="accent6">
                    <a:lumMod val="10000"/>
                  </a:schemeClr>
                </a:solidFill>
                <a:effectLst/>
                <a:uLnTx/>
                <a:uFillTx/>
                <a:latin typeface="Segoe UI"/>
                <a:ea typeface="+mn-ea"/>
                <a:cs typeface="+mn-cs"/>
              </a:rPr>
              <a:t>*</a:t>
            </a:r>
            <a:r>
              <a:rPr kumimoji="0" lang="en-US" sz="1200" i="0" u="none" strike="noStrike" kern="1200" cap="none" spc="0" normalizeH="0" baseline="0" noProof="0" dirty="0">
                <a:ln>
                  <a:noFill/>
                </a:ln>
                <a:solidFill>
                  <a:schemeClr val="accent6">
                    <a:lumMod val="10000"/>
                  </a:schemeClr>
                </a:solidFill>
                <a:effectLst/>
                <a:uLnTx/>
                <a:uFillTx/>
                <a:latin typeface="Segoe UI"/>
                <a:ea typeface="+mn-ea"/>
                <a:cs typeface="+mn-cs"/>
              </a:rPr>
              <a:t> Based on Microsoft </a:t>
            </a:r>
            <a:r>
              <a:rPr kumimoji="0" lang="en-US" sz="1200" i="0" u="none" strike="noStrike" kern="1200" cap="none" spc="0" normalizeH="0" baseline="0" noProof="0" dirty="0" err="1">
                <a:ln>
                  <a:noFill/>
                </a:ln>
                <a:solidFill>
                  <a:schemeClr val="accent6">
                    <a:lumMod val="10000"/>
                  </a:schemeClr>
                </a:solidFill>
                <a:effectLst/>
                <a:uLnTx/>
                <a:uFillTx/>
                <a:latin typeface="Segoe UI"/>
                <a:ea typeface="+mn-ea"/>
                <a:cs typeface="+mn-cs"/>
              </a:rPr>
              <a:t>analysi</a:t>
            </a:r>
            <a:r>
              <a:rPr lang="en-US" sz="1200" dirty="0">
                <a:solidFill>
                  <a:schemeClr val="accent6">
                    <a:lumMod val="10000"/>
                  </a:schemeClr>
                </a:solidFill>
                <a:latin typeface="Segoe UI"/>
              </a:rPr>
              <a:t>s of Windows 7 apps through Desktop app assure program</a:t>
            </a:r>
            <a:endParaRPr kumimoji="0" lang="en-US" sz="1200" i="0" u="none" strike="noStrike" kern="1200" cap="none" spc="0" normalizeH="0" baseline="0" noProof="0" dirty="0">
              <a:ln>
                <a:noFill/>
              </a:ln>
              <a:solidFill>
                <a:schemeClr val="accent6">
                  <a:lumMod val="10000"/>
                </a:schemeClr>
              </a:solidFill>
              <a:effectLst/>
              <a:uLnTx/>
              <a:uFillTx/>
              <a:latin typeface="Segoe UI"/>
              <a:ea typeface="+mn-ea"/>
              <a:cs typeface="+mn-cs"/>
            </a:endParaRPr>
          </a:p>
          <a:p>
            <a:pPr marL="0" marR="0" lvl="0" indent="0" algn="l" defTabSz="932742" rtl="0" eaLnBrk="1" fontAlgn="auto" latinLnBrk="0" hangingPunct="1">
              <a:lnSpc>
                <a:spcPct val="100000"/>
              </a:lnSpc>
              <a:spcBef>
                <a:spcPts val="0"/>
              </a:spcBef>
              <a:spcAft>
                <a:spcPts val="600"/>
              </a:spcAft>
              <a:buClrTx/>
              <a:buSzPct val="90000"/>
              <a:buFont typeface="Wingdings" panose="05000000000000000000" pitchFamily="2" charset="2"/>
              <a:buNone/>
              <a:tabLst/>
              <a:defRPr/>
            </a:pPr>
            <a:r>
              <a:rPr kumimoji="0" lang="en-US" sz="1200" i="0" u="none" strike="noStrike" kern="1200" cap="none" spc="0" normalizeH="0" baseline="0" noProof="0" dirty="0">
                <a:ln>
                  <a:noFill/>
                </a:ln>
                <a:solidFill>
                  <a:schemeClr val="accent6">
                    <a:lumMod val="10000"/>
                  </a:schemeClr>
                </a:solidFill>
                <a:effectLst/>
                <a:uLnTx/>
                <a:uFillTx/>
                <a:latin typeface="Segoe UI"/>
                <a:ea typeface="+mn-ea"/>
                <a:cs typeface="+mn-cs"/>
              </a:rPr>
              <a:t>**</a:t>
            </a:r>
            <a:r>
              <a:rPr kumimoji="0" lang="en-US" sz="1200" i="0" u="none" strike="noStrike" kern="1200" cap="none" spc="0" normalizeH="0" baseline="0" noProof="0">
                <a:ln>
                  <a:noFill/>
                </a:ln>
                <a:solidFill>
                  <a:schemeClr val="accent6">
                    <a:lumMod val="10000"/>
                  </a:schemeClr>
                </a:solidFill>
                <a:effectLst/>
                <a:uLnTx/>
                <a:uFillTx/>
                <a:latin typeface="Segoe UI"/>
                <a:ea typeface="+mn-ea"/>
                <a:cs typeface="+mn-cs"/>
              </a:rPr>
              <a:t>For customers over 150 users </a:t>
            </a:r>
            <a:endParaRPr kumimoji="0" lang="en-US" altLang="en-US" sz="1200" i="0" u="none" strike="noStrike" kern="1200" cap="none" spc="0" normalizeH="0" baseline="0" noProof="0">
              <a:ln>
                <a:noFill/>
              </a:ln>
              <a:solidFill>
                <a:schemeClr val="accent6">
                  <a:lumMod val="10000"/>
                </a:schemeClr>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1901428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A08769-D4FD-7148-B0A2-A2A9458DB3CD}"/>
              </a:ext>
            </a:extLst>
          </p:cNvPr>
          <p:cNvSpPr>
            <a:spLocks noGrp="1"/>
          </p:cNvSpPr>
          <p:nvPr>
            <p:ph type="title"/>
          </p:nvPr>
        </p:nvSpPr>
        <p:spPr/>
        <p:txBody>
          <a:bodyPr/>
          <a:lstStyle/>
          <a:p>
            <a:r>
              <a:rPr lang="en-US"/>
              <a:t>Always up to date, </a:t>
            </a:r>
            <a:r>
              <a:rPr lang="en-US">
                <a:solidFill>
                  <a:schemeClr val="accent1"/>
                </a:solidFill>
              </a:rPr>
              <a:t>enriched with new apps and features</a:t>
            </a:r>
            <a:br>
              <a:rPr lang="en-US"/>
            </a:br>
            <a:endParaRPr lang="en-US"/>
          </a:p>
        </p:txBody>
      </p:sp>
      <p:sp>
        <p:nvSpPr>
          <p:cNvPr id="138" name="Rectangle 137">
            <a:extLst>
              <a:ext uri="{FF2B5EF4-FFF2-40B4-BE49-F238E27FC236}">
                <a16:creationId xmlns:a16="http://schemas.microsoft.com/office/drawing/2014/main" id="{377B9FDC-2117-464E-AF3D-0A3101D10CF4}"/>
              </a:ext>
            </a:extLst>
          </p:cNvPr>
          <p:cNvSpPr/>
          <p:nvPr/>
        </p:nvSpPr>
        <p:spPr bwMode="auto">
          <a:xfrm>
            <a:off x="335302" y="1659527"/>
            <a:ext cx="11663023" cy="73622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a:solidFill>
                  <a:schemeClr val="bg1"/>
                </a:solidFill>
                <a:latin typeface="+mj-lt"/>
              </a:rPr>
              <a:t>Office 365</a:t>
            </a:r>
            <a:endParaRPr lang="en-US" sz="2400">
              <a:solidFill>
                <a:schemeClr val="bg1"/>
              </a:solidFill>
              <a:latin typeface="+mj-lt"/>
              <a:ea typeface="Segoe UI" pitchFamily="34" charset="0"/>
              <a:cs typeface="Segoe UI" pitchFamily="34" charset="0"/>
            </a:endParaRPr>
          </a:p>
        </p:txBody>
      </p:sp>
      <p:grpSp>
        <p:nvGrpSpPr>
          <p:cNvPr id="149" name="Group 148">
            <a:extLst>
              <a:ext uri="{FF2B5EF4-FFF2-40B4-BE49-F238E27FC236}">
                <a16:creationId xmlns:a16="http://schemas.microsoft.com/office/drawing/2014/main" id="{296D83F2-4E54-CE46-BE68-F421A0ACAFD6}"/>
              </a:ext>
            </a:extLst>
          </p:cNvPr>
          <p:cNvGrpSpPr/>
          <p:nvPr/>
        </p:nvGrpSpPr>
        <p:grpSpPr>
          <a:xfrm>
            <a:off x="2649620" y="5359678"/>
            <a:ext cx="7143808" cy="450808"/>
            <a:chOff x="4542449" y="2289089"/>
            <a:chExt cx="7005363" cy="442072"/>
          </a:xfrm>
        </p:grpSpPr>
        <p:sp>
          <p:nvSpPr>
            <p:cNvPr id="180" name="TextBox 179">
              <a:extLst>
                <a:ext uri="{FF2B5EF4-FFF2-40B4-BE49-F238E27FC236}">
                  <a16:creationId xmlns:a16="http://schemas.microsoft.com/office/drawing/2014/main" id="{34CEF436-67A1-4349-ADD1-9A40DEDE0166}"/>
                </a:ext>
              </a:extLst>
            </p:cNvPr>
            <p:cNvSpPr txBox="1"/>
            <p:nvPr/>
          </p:nvSpPr>
          <p:spPr>
            <a:xfrm>
              <a:off x="4542449" y="2379149"/>
              <a:ext cx="1369995" cy="223789"/>
            </a:xfrm>
            <a:prstGeom prst="rect">
              <a:avLst/>
            </a:prstGeom>
            <a:noFill/>
          </p:spPr>
          <p:txBody>
            <a:bodyPr wrap="square" lIns="0" tIns="0" rIns="0" bIns="0" rtlCol="0">
              <a:noAutofit/>
            </a:bodyPr>
            <a:lstStyle/>
            <a:p>
              <a:pPr marL="0" marR="0" lvl="0" indent="0" algn="l" defTabSz="527622" rtl="0" eaLnBrk="1" fontAlgn="auto" latinLnBrk="0" hangingPunct="1">
                <a:lnSpc>
                  <a:spcPct val="100000"/>
                </a:lnSpc>
                <a:spcBef>
                  <a:spcPts val="0"/>
                </a:spcBef>
                <a:spcAft>
                  <a:spcPts val="1020"/>
                </a:spcAft>
                <a:buClrTx/>
                <a:buSzPct val="90000"/>
                <a:buFontTx/>
                <a:buNone/>
                <a:tabLst/>
                <a:defRPr/>
              </a:pPr>
              <a:r>
                <a:rPr kumimoji="0" lang="en-US" sz="1632" b="1"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Office 2010</a:t>
              </a:r>
            </a:p>
          </p:txBody>
        </p:sp>
        <p:sp>
          <p:nvSpPr>
            <p:cNvPr id="181" name="TextBox 180">
              <a:extLst>
                <a:ext uri="{FF2B5EF4-FFF2-40B4-BE49-F238E27FC236}">
                  <a16:creationId xmlns:a16="http://schemas.microsoft.com/office/drawing/2014/main" id="{662C34A1-B865-EB48-B1EC-F410251535F2}"/>
                </a:ext>
              </a:extLst>
            </p:cNvPr>
            <p:cNvSpPr txBox="1"/>
            <p:nvPr/>
          </p:nvSpPr>
          <p:spPr>
            <a:xfrm>
              <a:off x="5817893" y="2289089"/>
              <a:ext cx="5729919" cy="442072"/>
            </a:xfrm>
            <a:prstGeom prst="rect">
              <a:avLst/>
            </a:prstGeom>
            <a:noFill/>
          </p:spPr>
          <p:txBody>
            <a:bodyPr wrap="square" lIns="182828" tIns="146262" rIns="182828" bIns="146262" rtlCol="0">
              <a:spAutoFit/>
            </a:bodyPr>
            <a:lstStyle/>
            <a:p>
              <a:pPr marL="0" marR="0" lvl="0" indent="0" algn="l" defTabSz="932563" rtl="0" eaLnBrk="1" fontAlgn="auto" latinLnBrk="0" hangingPunct="1">
                <a:lnSpc>
                  <a:spcPct val="90000"/>
                </a:lnSpc>
                <a:spcBef>
                  <a:spcPts val="0"/>
                </a:spcBef>
                <a:spcAft>
                  <a:spcPts val="612"/>
                </a:spcAft>
                <a:buClrTx/>
                <a:buSzTx/>
                <a:buFontTx/>
                <a:buNone/>
                <a:tabLst/>
                <a:defRPr/>
              </a:pP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MRU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File tab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Backstage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Sparklines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Protected view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Trusted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Documents</a:t>
              </a:r>
            </a:p>
          </p:txBody>
        </p:sp>
      </p:grpSp>
      <p:grpSp>
        <p:nvGrpSpPr>
          <p:cNvPr id="150" name="Group 149">
            <a:extLst>
              <a:ext uri="{FF2B5EF4-FFF2-40B4-BE49-F238E27FC236}">
                <a16:creationId xmlns:a16="http://schemas.microsoft.com/office/drawing/2014/main" id="{51E43752-47AD-9142-B6BD-8491E09F392E}"/>
              </a:ext>
            </a:extLst>
          </p:cNvPr>
          <p:cNvGrpSpPr/>
          <p:nvPr/>
        </p:nvGrpSpPr>
        <p:grpSpPr>
          <a:xfrm>
            <a:off x="497188" y="4427628"/>
            <a:ext cx="11364492" cy="764279"/>
            <a:chOff x="482600" y="4425949"/>
            <a:chExt cx="11144250" cy="749467"/>
          </a:xfrm>
        </p:grpSpPr>
        <p:grpSp>
          <p:nvGrpSpPr>
            <p:cNvPr id="172" name="Group 171">
              <a:extLst>
                <a:ext uri="{FF2B5EF4-FFF2-40B4-BE49-F238E27FC236}">
                  <a16:creationId xmlns:a16="http://schemas.microsoft.com/office/drawing/2014/main" id="{0657A2A3-21E0-F940-809C-B5AE8D5AF71E}"/>
                </a:ext>
              </a:extLst>
            </p:cNvPr>
            <p:cNvGrpSpPr/>
            <p:nvPr/>
          </p:nvGrpSpPr>
          <p:grpSpPr>
            <a:xfrm>
              <a:off x="1202104" y="4425949"/>
              <a:ext cx="9674431" cy="442071"/>
              <a:chOff x="5258980" y="2289089"/>
              <a:chExt cx="8445942" cy="434329"/>
            </a:xfrm>
          </p:grpSpPr>
          <p:sp>
            <p:nvSpPr>
              <p:cNvPr id="178" name="TextBox 177">
                <a:extLst>
                  <a:ext uri="{FF2B5EF4-FFF2-40B4-BE49-F238E27FC236}">
                    <a16:creationId xmlns:a16="http://schemas.microsoft.com/office/drawing/2014/main" id="{0A555970-75CF-994F-ADDC-A6AC144BC104}"/>
                  </a:ext>
                </a:extLst>
              </p:cNvPr>
              <p:cNvSpPr txBox="1"/>
              <p:nvPr/>
            </p:nvSpPr>
            <p:spPr>
              <a:xfrm>
                <a:off x="5258980" y="2391849"/>
                <a:ext cx="1369995" cy="223789"/>
              </a:xfrm>
              <a:prstGeom prst="rect">
                <a:avLst/>
              </a:prstGeom>
              <a:noFill/>
            </p:spPr>
            <p:txBody>
              <a:bodyPr wrap="square" lIns="0" tIns="0" rIns="0" bIns="0" rtlCol="0">
                <a:noAutofit/>
              </a:bodyPr>
              <a:lstStyle/>
              <a:p>
                <a:pPr marL="0" marR="0" lvl="0" indent="0" algn="l" defTabSz="527622" rtl="0" eaLnBrk="1" fontAlgn="auto" latinLnBrk="0" hangingPunct="1">
                  <a:lnSpc>
                    <a:spcPct val="100000"/>
                  </a:lnSpc>
                  <a:spcBef>
                    <a:spcPts val="0"/>
                  </a:spcBef>
                  <a:spcAft>
                    <a:spcPts val="1020"/>
                  </a:spcAft>
                  <a:buClrTx/>
                  <a:buSzPct val="90000"/>
                  <a:buFontTx/>
                  <a:buNone/>
                  <a:tabLst/>
                  <a:defRPr/>
                </a:pPr>
                <a:r>
                  <a:rPr kumimoji="0" lang="en-US" sz="1632" b="1"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Office 2013</a:t>
                </a:r>
              </a:p>
            </p:txBody>
          </p:sp>
          <p:sp>
            <p:nvSpPr>
              <p:cNvPr id="179" name="TextBox 178">
                <a:extLst>
                  <a:ext uri="{FF2B5EF4-FFF2-40B4-BE49-F238E27FC236}">
                    <a16:creationId xmlns:a16="http://schemas.microsoft.com/office/drawing/2014/main" id="{B7445B0F-4088-9A45-B639-F24303AC78BF}"/>
                  </a:ext>
                </a:extLst>
              </p:cNvPr>
              <p:cNvSpPr txBox="1"/>
              <p:nvPr/>
            </p:nvSpPr>
            <p:spPr>
              <a:xfrm>
                <a:off x="6268279" y="2289089"/>
                <a:ext cx="7436643" cy="434329"/>
              </a:xfrm>
              <a:prstGeom prst="rect">
                <a:avLst/>
              </a:prstGeom>
              <a:noFill/>
            </p:spPr>
            <p:txBody>
              <a:bodyPr wrap="square" lIns="182828" tIns="146262" rIns="182828" bIns="146262" rtlCol="0">
                <a:spAutoFit/>
              </a:bodyPr>
              <a:lstStyle/>
              <a:p>
                <a:pPr marL="0" marR="0" lvl="0" indent="0" algn="l" defTabSz="932563" rtl="0" eaLnBrk="1" fontAlgn="auto" latinLnBrk="0" hangingPunct="1">
                  <a:lnSpc>
                    <a:spcPct val="90000"/>
                  </a:lnSpc>
                  <a:spcBef>
                    <a:spcPts val="0"/>
                  </a:spcBef>
                  <a:spcAft>
                    <a:spcPts val="612"/>
                  </a:spcAft>
                  <a:buClrTx/>
                  <a:buSzTx/>
                  <a:buFontTx/>
                  <a:buNone/>
                  <a:tabLst/>
                  <a:defRPr/>
                </a:pP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Templates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Presentation mode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Object zoom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Quick Analysis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Flashfill</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Chart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Recommendations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Expand and Collapse</a:t>
                </a:r>
              </a:p>
            </p:txBody>
          </p:sp>
        </p:grpSp>
        <p:grpSp>
          <p:nvGrpSpPr>
            <p:cNvPr id="173" name="Group 172">
              <a:extLst>
                <a:ext uri="{FF2B5EF4-FFF2-40B4-BE49-F238E27FC236}">
                  <a16:creationId xmlns:a16="http://schemas.microsoft.com/office/drawing/2014/main" id="{EE387BF8-A5E5-4941-916C-6F346E2B535A}"/>
                </a:ext>
              </a:extLst>
            </p:cNvPr>
            <p:cNvGrpSpPr/>
            <p:nvPr/>
          </p:nvGrpSpPr>
          <p:grpSpPr>
            <a:xfrm>
              <a:off x="482600" y="4898418"/>
              <a:ext cx="11144250" cy="276998"/>
              <a:chOff x="323850" y="5489093"/>
              <a:chExt cx="11144250" cy="276998"/>
            </a:xfrm>
          </p:grpSpPr>
          <p:cxnSp>
            <p:nvCxnSpPr>
              <p:cNvPr id="174" name="Straight Connector 173">
                <a:extLst>
                  <a:ext uri="{FF2B5EF4-FFF2-40B4-BE49-F238E27FC236}">
                    <a16:creationId xmlns:a16="http://schemas.microsoft.com/office/drawing/2014/main" id="{6DE9480D-320E-784D-B5E1-8DF1AB1A1ACA}"/>
                  </a:ext>
                </a:extLst>
              </p:cNvPr>
              <p:cNvCxnSpPr>
                <a:cxnSpLocks/>
              </p:cNvCxnSpPr>
              <p:nvPr/>
            </p:nvCxnSpPr>
            <p:spPr>
              <a:xfrm>
                <a:off x="323850" y="5625699"/>
                <a:ext cx="1114425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grpSp>
            <p:nvGrpSpPr>
              <p:cNvPr id="175" name="Group 174">
                <a:extLst>
                  <a:ext uri="{FF2B5EF4-FFF2-40B4-BE49-F238E27FC236}">
                    <a16:creationId xmlns:a16="http://schemas.microsoft.com/office/drawing/2014/main" id="{814AB04C-4689-9747-8684-7B5CB634413D}"/>
                  </a:ext>
                </a:extLst>
              </p:cNvPr>
              <p:cNvGrpSpPr/>
              <p:nvPr/>
            </p:nvGrpSpPr>
            <p:grpSpPr>
              <a:xfrm rot="16200000">
                <a:off x="5751476" y="5489092"/>
                <a:ext cx="276998" cy="276999"/>
                <a:chOff x="6593098" y="7669101"/>
                <a:chExt cx="914400" cy="914400"/>
              </a:xfrm>
            </p:grpSpPr>
            <p:sp>
              <p:nvSpPr>
                <p:cNvPr id="176" name="Oval 175">
                  <a:extLst>
                    <a:ext uri="{FF2B5EF4-FFF2-40B4-BE49-F238E27FC236}">
                      <a16:creationId xmlns:a16="http://schemas.microsoft.com/office/drawing/2014/main" id="{367DADFC-24A0-6D44-9941-391475B0DAED}"/>
                    </a:ext>
                  </a:extLst>
                </p:cNvPr>
                <p:cNvSpPr/>
                <p:nvPr/>
              </p:nvSpPr>
              <p:spPr bwMode="auto">
                <a:xfrm>
                  <a:off x="6593098" y="7669101"/>
                  <a:ext cx="914400" cy="914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7" name="Plus Sign 132">
                  <a:extLst>
                    <a:ext uri="{FF2B5EF4-FFF2-40B4-BE49-F238E27FC236}">
                      <a16:creationId xmlns:a16="http://schemas.microsoft.com/office/drawing/2014/main" id="{05DD3D33-BA25-B548-A026-E1E4AA424EEE}"/>
                    </a:ext>
                  </a:extLst>
                </p:cNvPr>
                <p:cNvSpPr/>
                <p:nvPr/>
              </p:nvSpPr>
              <p:spPr bwMode="auto">
                <a:xfrm>
                  <a:off x="6751904" y="7827907"/>
                  <a:ext cx="596787" cy="596788"/>
                </a:xfrm>
                <a:prstGeom prst="mathPlus">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grpSp>
        <p:nvGrpSpPr>
          <p:cNvPr id="151" name="Group 150">
            <a:extLst>
              <a:ext uri="{FF2B5EF4-FFF2-40B4-BE49-F238E27FC236}">
                <a16:creationId xmlns:a16="http://schemas.microsoft.com/office/drawing/2014/main" id="{4B86486C-225A-2D45-8FD0-CEAB1B74DCFC}"/>
              </a:ext>
            </a:extLst>
          </p:cNvPr>
          <p:cNvGrpSpPr/>
          <p:nvPr/>
        </p:nvGrpSpPr>
        <p:grpSpPr>
          <a:xfrm>
            <a:off x="497188" y="3495578"/>
            <a:ext cx="11364492" cy="764280"/>
            <a:chOff x="482600" y="3099397"/>
            <a:chExt cx="11144250" cy="749468"/>
          </a:xfrm>
        </p:grpSpPr>
        <p:grpSp>
          <p:nvGrpSpPr>
            <p:cNvPr id="161" name="Group 160">
              <a:extLst>
                <a:ext uri="{FF2B5EF4-FFF2-40B4-BE49-F238E27FC236}">
                  <a16:creationId xmlns:a16="http://schemas.microsoft.com/office/drawing/2014/main" id="{A2447E04-C4CC-7C43-8FEB-F222160908C8}"/>
                </a:ext>
              </a:extLst>
            </p:cNvPr>
            <p:cNvGrpSpPr/>
            <p:nvPr/>
          </p:nvGrpSpPr>
          <p:grpSpPr>
            <a:xfrm>
              <a:off x="830073" y="3099397"/>
              <a:ext cx="10556083" cy="442071"/>
              <a:chOff x="4934188" y="2289088"/>
              <a:chExt cx="9215639" cy="434329"/>
            </a:xfrm>
          </p:grpSpPr>
          <p:sp>
            <p:nvSpPr>
              <p:cNvPr id="167" name="TextBox 166">
                <a:extLst>
                  <a:ext uri="{FF2B5EF4-FFF2-40B4-BE49-F238E27FC236}">
                    <a16:creationId xmlns:a16="http://schemas.microsoft.com/office/drawing/2014/main" id="{46364E3E-A531-564F-93D7-9B3993CD5B31}"/>
                  </a:ext>
                </a:extLst>
              </p:cNvPr>
              <p:cNvSpPr txBox="1"/>
              <p:nvPr/>
            </p:nvSpPr>
            <p:spPr>
              <a:xfrm>
                <a:off x="4934188" y="2391849"/>
                <a:ext cx="1298900" cy="223789"/>
              </a:xfrm>
              <a:prstGeom prst="rect">
                <a:avLst/>
              </a:prstGeom>
              <a:noFill/>
            </p:spPr>
            <p:txBody>
              <a:bodyPr wrap="square" lIns="0" tIns="0" rIns="0" bIns="0" rtlCol="0">
                <a:noAutofit/>
              </a:bodyPr>
              <a:lstStyle/>
              <a:p>
                <a:pPr marL="0" marR="0" lvl="0" indent="0" algn="l" defTabSz="527622" rtl="0" eaLnBrk="1" fontAlgn="auto" latinLnBrk="0" hangingPunct="1">
                  <a:lnSpc>
                    <a:spcPct val="100000"/>
                  </a:lnSpc>
                  <a:spcBef>
                    <a:spcPts val="0"/>
                  </a:spcBef>
                  <a:spcAft>
                    <a:spcPts val="1020"/>
                  </a:spcAft>
                  <a:buClrTx/>
                  <a:buSzPct val="90000"/>
                  <a:buFontTx/>
                  <a:buNone/>
                  <a:tabLst/>
                  <a:defRPr/>
                </a:pPr>
                <a:r>
                  <a:rPr kumimoji="0" lang="en-US" sz="1632" b="1"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Office 2016</a:t>
                </a:r>
              </a:p>
            </p:txBody>
          </p:sp>
          <p:sp>
            <p:nvSpPr>
              <p:cNvPr id="171" name="TextBox 170">
                <a:extLst>
                  <a:ext uri="{FF2B5EF4-FFF2-40B4-BE49-F238E27FC236}">
                    <a16:creationId xmlns:a16="http://schemas.microsoft.com/office/drawing/2014/main" id="{CBEBACAF-2A57-F744-B093-3FE2636AFAF0}"/>
                  </a:ext>
                </a:extLst>
              </p:cNvPr>
              <p:cNvSpPr txBox="1"/>
              <p:nvPr/>
            </p:nvSpPr>
            <p:spPr>
              <a:xfrm>
                <a:off x="5943975" y="2289088"/>
                <a:ext cx="8205852" cy="434329"/>
              </a:xfrm>
              <a:prstGeom prst="rect">
                <a:avLst/>
              </a:prstGeom>
              <a:noFill/>
            </p:spPr>
            <p:txBody>
              <a:bodyPr wrap="square" lIns="182828" tIns="146262" rIns="182828" bIns="146262" rtlCol="0">
                <a:spAutoFit/>
              </a:bodyPr>
              <a:lstStyle/>
              <a:p>
                <a:pPr marL="0" marR="0" lvl="0" indent="0" algn="l" defTabSz="932563" rtl="0" eaLnBrk="1" fontAlgn="auto" latinLnBrk="0" hangingPunct="1">
                  <a:lnSpc>
                    <a:spcPct val="90000"/>
                  </a:lnSpc>
                  <a:spcBef>
                    <a:spcPts val="0"/>
                  </a:spcBef>
                  <a:spcAft>
                    <a:spcPts val="612"/>
                  </a:spcAft>
                  <a:buClrTx/>
                  <a:buSzTx/>
                  <a:buFontTx/>
                  <a:buNone/>
                  <a:tabLst/>
                  <a:defRPr/>
                </a:pPr>
                <a:r>
                  <a:rPr kumimoji="0" lang="en-US" sz="1122"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Treemap</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Sunbursts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Tellme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Smart Lookup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Office 365 Groups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One-click forecasting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Weather forecast (Mac)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Outlook Recent Items</a:t>
                </a:r>
              </a:p>
            </p:txBody>
          </p:sp>
        </p:grpSp>
        <p:grpSp>
          <p:nvGrpSpPr>
            <p:cNvPr id="162" name="Group 161">
              <a:extLst>
                <a:ext uri="{FF2B5EF4-FFF2-40B4-BE49-F238E27FC236}">
                  <a16:creationId xmlns:a16="http://schemas.microsoft.com/office/drawing/2014/main" id="{01A966FE-0BD1-C545-AF53-0D904B2914F9}"/>
                </a:ext>
              </a:extLst>
            </p:cNvPr>
            <p:cNvGrpSpPr/>
            <p:nvPr/>
          </p:nvGrpSpPr>
          <p:grpSpPr>
            <a:xfrm>
              <a:off x="482600" y="3571867"/>
              <a:ext cx="11144250" cy="276998"/>
              <a:chOff x="323850" y="5489093"/>
              <a:chExt cx="11144250" cy="276998"/>
            </a:xfrm>
          </p:grpSpPr>
          <p:cxnSp>
            <p:nvCxnSpPr>
              <p:cNvPr id="163" name="Straight Connector 162">
                <a:extLst>
                  <a:ext uri="{FF2B5EF4-FFF2-40B4-BE49-F238E27FC236}">
                    <a16:creationId xmlns:a16="http://schemas.microsoft.com/office/drawing/2014/main" id="{C90D989E-D238-7C4B-8AA0-3E365DB70978}"/>
                  </a:ext>
                </a:extLst>
              </p:cNvPr>
              <p:cNvCxnSpPr>
                <a:cxnSpLocks/>
              </p:cNvCxnSpPr>
              <p:nvPr/>
            </p:nvCxnSpPr>
            <p:spPr>
              <a:xfrm>
                <a:off x="323850" y="5625699"/>
                <a:ext cx="1114425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1002ECBB-6F15-C44F-BD5C-F6C8553206EE}"/>
                  </a:ext>
                </a:extLst>
              </p:cNvPr>
              <p:cNvGrpSpPr/>
              <p:nvPr/>
            </p:nvGrpSpPr>
            <p:grpSpPr>
              <a:xfrm rot="16200000">
                <a:off x="5751476" y="5489092"/>
                <a:ext cx="276998" cy="276999"/>
                <a:chOff x="6593098" y="7669101"/>
                <a:chExt cx="914400" cy="914400"/>
              </a:xfrm>
            </p:grpSpPr>
            <p:sp>
              <p:nvSpPr>
                <p:cNvPr id="165" name="Oval 164">
                  <a:extLst>
                    <a:ext uri="{FF2B5EF4-FFF2-40B4-BE49-F238E27FC236}">
                      <a16:creationId xmlns:a16="http://schemas.microsoft.com/office/drawing/2014/main" id="{26E40047-9CD8-CA4C-A908-F89FE204AC59}"/>
                    </a:ext>
                  </a:extLst>
                </p:cNvPr>
                <p:cNvSpPr/>
                <p:nvPr/>
              </p:nvSpPr>
              <p:spPr bwMode="auto">
                <a:xfrm>
                  <a:off x="6593098" y="7669101"/>
                  <a:ext cx="914400" cy="914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6" name="Plus Sign 124">
                  <a:extLst>
                    <a:ext uri="{FF2B5EF4-FFF2-40B4-BE49-F238E27FC236}">
                      <a16:creationId xmlns:a16="http://schemas.microsoft.com/office/drawing/2014/main" id="{AE4410CF-3435-8D44-92B7-5829778631B7}"/>
                    </a:ext>
                  </a:extLst>
                </p:cNvPr>
                <p:cNvSpPr/>
                <p:nvPr/>
              </p:nvSpPr>
              <p:spPr bwMode="auto">
                <a:xfrm>
                  <a:off x="6751904" y="7827907"/>
                  <a:ext cx="596787" cy="596788"/>
                </a:xfrm>
                <a:prstGeom prst="mathPlus">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grpSp>
        <p:nvGrpSpPr>
          <p:cNvPr id="152" name="Group 151">
            <a:extLst>
              <a:ext uri="{FF2B5EF4-FFF2-40B4-BE49-F238E27FC236}">
                <a16:creationId xmlns:a16="http://schemas.microsoft.com/office/drawing/2014/main" id="{02C67124-41C8-FA49-84D7-03E5017F3262}"/>
              </a:ext>
            </a:extLst>
          </p:cNvPr>
          <p:cNvGrpSpPr/>
          <p:nvPr/>
        </p:nvGrpSpPr>
        <p:grpSpPr>
          <a:xfrm>
            <a:off x="434975" y="2563524"/>
            <a:ext cx="11870563" cy="764284"/>
            <a:chOff x="421592" y="3099393"/>
            <a:chExt cx="11640514" cy="749472"/>
          </a:xfrm>
        </p:grpSpPr>
        <p:grpSp>
          <p:nvGrpSpPr>
            <p:cNvPr id="153" name="Group 152">
              <a:extLst>
                <a:ext uri="{FF2B5EF4-FFF2-40B4-BE49-F238E27FC236}">
                  <a16:creationId xmlns:a16="http://schemas.microsoft.com/office/drawing/2014/main" id="{06A83828-64FA-1048-B4D7-719C9DC122D9}"/>
                </a:ext>
              </a:extLst>
            </p:cNvPr>
            <p:cNvGrpSpPr/>
            <p:nvPr/>
          </p:nvGrpSpPr>
          <p:grpSpPr>
            <a:xfrm>
              <a:off x="421592" y="3099393"/>
              <a:ext cx="11640514" cy="442071"/>
              <a:chOff x="4577577" y="2289084"/>
              <a:chExt cx="10162365" cy="434329"/>
            </a:xfrm>
          </p:grpSpPr>
          <p:sp>
            <p:nvSpPr>
              <p:cNvPr id="159" name="TextBox 158">
                <a:extLst>
                  <a:ext uri="{FF2B5EF4-FFF2-40B4-BE49-F238E27FC236}">
                    <a16:creationId xmlns:a16="http://schemas.microsoft.com/office/drawing/2014/main" id="{7D62AF79-FBF9-7A4E-8F7D-1009DB3C8BE2}"/>
                  </a:ext>
                </a:extLst>
              </p:cNvPr>
              <p:cNvSpPr txBox="1"/>
              <p:nvPr/>
            </p:nvSpPr>
            <p:spPr>
              <a:xfrm>
                <a:off x="4577577" y="2393204"/>
                <a:ext cx="1298900" cy="223789"/>
              </a:xfrm>
              <a:prstGeom prst="rect">
                <a:avLst/>
              </a:prstGeom>
              <a:noFill/>
            </p:spPr>
            <p:txBody>
              <a:bodyPr wrap="square" lIns="0" tIns="0" rIns="0" bIns="0" rtlCol="0">
                <a:noAutofit/>
              </a:bodyPr>
              <a:lstStyle/>
              <a:p>
                <a:pPr marL="0" marR="0" lvl="0" indent="0" algn="l" defTabSz="527622" rtl="0" eaLnBrk="1" fontAlgn="auto" latinLnBrk="0" hangingPunct="1">
                  <a:lnSpc>
                    <a:spcPct val="100000"/>
                  </a:lnSpc>
                  <a:spcBef>
                    <a:spcPts val="0"/>
                  </a:spcBef>
                  <a:spcAft>
                    <a:spcPts val="1020"/>
                  </a:spcAft>
                  <a:buClrTx/>
                  <a:buSzPct val="90000"/>
                  <a:buFontTx/>
                  <a:buNone/>
                  <a:tabLst/>
                  <a:defRPr/>
                </a:pPr>
                <a:r>
                  <a:rPr kumimoji="0" lang="en-US" sz="1632" b="1"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Office 2019</a:t>
                </a:r>
              </a:p>
            </p:txBody>
          </p:sp>
          <p:sp>
            <p:nvSpPr>
              <p:cNvPr id="160" name="TextBox 159">
                <a:extLst>
                  <a:ext uri="{FF2B5EF4-FFF2-40B4-BE49-F238E27FC236}">
                    <a16:creationId xmlns:a16="http://schemas.microsoft.com/office/drawing/2014/main" id="{9EEDDC91-E604-4148-BAAE-68EC73E03C26}"/>
                  </a:ext>
                </a:extLst>
              </p:cNvPr>
              <p:cNvSpPr txBox="1"/>
              <p:nvPr/>
            </p:nvSpPr>
            <p:spPr>
              <a:xfrm>
                <a:off x="5609539" y="2289084"/>
                <a:ext cx="9130403" cy="434329"/>
              </a:xfrm>
              <a:prstGeom prst="rect">
                <a:avLst/>
              </a:prstGeom>
              <a:noFill/>
            </p:spPr>
            <p:txBody>
              <a:bodyPr wrap="square" lIns="182828" tIns="146262" rIns="182828" bIns="146262" rtlCol="0">
                <a:spAutoFit/>
              </a:bodyPr>
              <a:lstStyle/>
              <a:p>
                <a:pPr marL="0" marR="0" lvl="0" indent="0" algn="l" defTabSz="932563" rtl="0" eaLnBrk="1" fontAlgn="auto" latinLnBrk="0" hangingPunct="1">
                  <a:lnSpc>
                    <a:spcPct val="90000"/>
                  </a:lnSpc>
                  <a:spcBef>
                    <a:spcPts val="0"/>
                  </a:spcBef>
                  <a:spcAft>
                    <a:spcPts val="612"/>
                  </a:spcAft>
                  <a:buClrTx/>
                  <a:buSzTx/>
                  <a:buFontTx/>
                  <a:buNone/>
                  <a:tabLst/>
                  <a:defRPr/>
                </a:pP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Morph &amp; Zoom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2D Maps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Funnel Charts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New Excel Functions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Focused Inbox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Black Theme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Focus Mode (Mac)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Accessibility Checker  </a:t>
                </a:r>
                <a:r>
                  <a:rPr kumimoji="0" lang="en-US" sz="1122"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  </a:t>
                </a:r>
                <a:r>
                  <a:rPr kumimoji="0" lang="en-US" sz="1122"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Click to Run</a:t>
                </a:r>
              </a:p>
            </p:txBody>
          </p:sp>
        </p:grpSp>
        <p:grpSp>
          <p:nvGrpSpPr>
            <p:cNvPr id="154" name="Group 153">
              <a:extLst>
                <a:ext uri="{FF2B5EF4-FFF2-40B4-BE49-F238E27FC236}">
                  <a16:creationId xmlns:a16="http://schemas.microsoft.com/office/drawing/2014/main" id="{A8917D8C-6AA0-384E-BAB0-7C1A617572C2}"/>
                </a:ext>
              </a:extLst>
            </p:cNvPr>
            <p:cNvGrpSpPr/>
            <p:nvPr/>
          </p:nvGrpSpPr>
          <p:grpSpPr>
            <a:xfrm>
              <a:off x="482600" y="3571867"/>
              <a:ext cx="11144250" cy="276998"/>
              <a:chOff x="323850" y="5489093"/>
              <a:chExt cx="11144250" cy="276998"/>
            </a:xfrm>
          </p:grpSpPr>
          <p:cxnSp>
            <p:nvCxnSpPr>
              <p:cNvPr id="155" name="Straight Connector 154">
                <a:extLst>
                  <a:ext uri="{FF2B5EF4-FFF2-40B4-BE49-F238E27FC236}">
                    <a16:creationId xmlns:a16="http://schemas.microsoft.com/office/drawing/2014/main" id="{7BA5EE4B-1F9D-8F40-B384-885928BB6D7D}"/>
                  </a:ext>
                </a:extLst>
              </p:cNvPr>
              <p:cNvCxnSpPr>
                <a:cxnSpLocks/>
              </p:cNvCxnSpPr>
              <p:nvPr/>
            </p:nvCxnSpPr>
            <p:spPr>
              <a:xfrm>
                <a:off x="323850" y="5625699"/>
                <a:ext cx="1114425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grpSp>
            <p:nvGrpSpPr>
              <p:cNvPr id="156" name="Group 155">
                <a:extLst>
                  <a:ext uri="{FF2B5EF4-FFF2-40B4-BE49-F238E27FC236}">
                    <a16:creationId xmlns:a16="http://schemas.microsoft.com/office/drawing/2014/main" id="{E0E506AD-E491-B74A-8A11-A02AE974EEFD}"/>
                  </a:ext>
                </a:extLst>
              </p:cNvPr>
              <p:cNvGrpSpPr/>
              <p:nvPr/>
            </p:nvGrpSpPr>
            <p:grpSpPr>
              <a:xfrm rot="16200000">
                <a:off x="5751476" y="5489092"/>
                <a:ext cx="276998" cy="276999"/>
                <a:chOff x="6593098" y="7669101"/>
                <a:chExt cx="914400" cy="914400"/>
              </a:xfrm>
            </p:grpSpPr>
            <p:sp>
              <p:nvSpPr>
                <p:cNvPr id="157" name="Oval 156">
                  <a:extLst>
                    <a:ext uri="{FF2B5EF4-FFF2-40B4-BE49-F238E27FC236}">
                      <a16:creationId xmlns:a16="http://schemas.microsoft.com/office/drawing/2014/main" id="{0D40D799-6AFF-E24E-BB15-2B85BFEEE784}"/>
                    </a:ext>
                  </a:extLst>
                </p:cNvPr>
                <p:cNvSpPr/>
                <p:nvPr/>
              </p:nvSpPr>
              <p:spPr bwMode="auto">
                <a:xfrm>
                  <a:off x="6593098" y="7669101"/>
                  <a:ext cx="914400" cy="914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8" name="Plus Sign 116">
                  <a:extLst>
                    <a:ext uri="{FF2B5EF4-FFF2-40B4-BE49-F238E27FC236}">
                      <a16:creationId xmlns:a16="http://schemas.microsoft.com/office/drawing/2014/main" id="{BEE4BFA5-DE19-1644-95D7-1C5DB22D147B}"/>
                    </a:ext>
                  </a:extLst>
                </p:cNvPr>
                <p:cNvSpPr/>
                <p:nvPr/>
              </p:nvSpPr>
              <p:spPr bwMode="auto">
                <a:xfrm>
                  <a:off x="6751904" y="7827907"/>
                  <a:ext cx="596787" cy="596788"/>
                </a:xfrm>
                <a:prstGeom prst="mathPlus">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spTree>
    <p:extLst>
      <p:ext uri="{BB962C8B-B14F-4D97-AF65-F5344CB8AC3E}">
        <p14:creationId xmlns:p14="http://schemas.microsoft.com/office/powerpoint/2010/main" val="75449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anim calcmode="lin" valueType="num">
                                      <p:cBhvr>
                                        <p:cTn id="8" dur="1000" fill="hold"/>
                                        <p:tgtEl>
                                          <p:spTgt spid="149"/>
                                        </p:tgtEl>
                                        <p:attrNameLst>
                                          <p:attrName>ppt_x</p:attrName>
                                        </p:attrNameLst>
                                      </p:cBhvr>
                                      <p:tavLst>
                                        <p:tav tm="0">
                                          <p:val>
                                            <p:strVal val="#ppt_x"/>
                                          </p:val>
                                        </p:tav>
                                        <p:tav tm="100000">
                                          <p:val>
                                            <p:strVal val="#ppt_x"/>
                                          </p:val>
                                        </p:tav>
                                      </p:tavLst>
                                    </p:anim>
                                    <p:anim calcmode="lin" valueType="num">
                                      <p:cBhvr>
                                        <p:cTn id="9" dur="1000" fill="hold"/>
                                        <p:tgtEl>
                                          <p:spTgt spid="1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0"/>
                                        </p:tgtEl>
                                        <p:attrNameLst>
                                          <p:attrName>style.visibility</p:attrName>
                                        </p:attrNameLst>
                                      </p:cBhvr>
                                      <p:to>
                                        <p:strVal val="visible"/>
                                      </p:to>
                                    </p:set>
                                    <p:animEffect transition="in" filter="fade">
                                      <p:cBhvr>
                                        <p:cTn id="13" dur="1000"/>
                                        <p:tgtEl>
                                          <p:spTgt spid="150"/>
                                        </p:tgtEl>
                                      </p:cBhvr>
                                    </p:animEffect>
                                    <p:anim calcmode="lin" valueType="num">
                                      <p:cBhvr>
                                        <p:cTn id="14" dur="1000" fill="hold"/>
                                        <p:tgtEl>
                                          <p:spTgt spid="150"/>
                                        </p:tgtEl>
                                        <p:attrNameLst>
                                          <p:attrName>ppt_x</p:attrName>
                                        </p:attrNameLst>
                                      </p:cBhvr>
                                      <p:tavLst>
                                        <p:tav tm="0">
                                          <p:val>
                                            <p:strVal val="#ppt_x"/>
                                          </p:val>
                                        </p:tav>
                                        <p:tav tm="100000">
                                          <p:val>
                                            <p:strVal val="#ppt_x"/>
                                          </p:val>
                                        </p:tav>
                                      </p:tavLst>
                                    </p:anim>
                                    <p:anim calcmode="lin" valueType="num">
                                      <p:cBhvr>
                                        <p:cTn id="15" dur="1000" fill="hold"/>
                                        <p:tgtEl>
                                          <p:spTgt spid="15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1"/>
                                        </p:tgtEl>
                                        <p:attrNameLst>
                                          <p:attrName>style.visibility</p:attrName>
                                        </p:attrNameLst>
                                      </p:cBhvr>
                                      <p:to>
                                        <p:strVal val="visible"/>
                                      </p:to>
                                    </p:set>
                                    <p:animEffect transition="in" filter="fade">
                                      <p:cBhvr>
                                        <p:cTn id="19" dur="1000"/>
                                        <p:tgtEl>
                                          <p:spTgt spid="151"/>
                                        </p:tgtEl>
                                      </p:cBhvr>
                                    </p:animEffect>
                                    <p:anim calcmode="lin" valueType="num">
                                      <p:cBhvr>
                                        <p:cTn id="20" dur="1000" fill="hold"/>
                                        <p:tgtEl>
                                          <p:spTgt spid="151"/>
                                        </p:tgtEl>
                                        <p:attrNameLst>
                                          <p:attrName>ppt_x</p:attrName>
                                        </p:attrNameLst>
                                      </p:cBhvr>
                                      <p:tavLst>
                                        <p:tav tm="0">
                                          <p:val>
                                            <p:strVal val="#ppt_x"/>
                                          </p:val>
                                        </p:tav>
                                        <p:tav tm="100000">
                                          <p:val>
                                            <p:strVal val="#ppt_x"/>
                                          </p:val>
                                        </p:tav>
                                      </p:tavLst>
                                    </p:anim>
                                    <p:anim calcmode="lin" valueType="num">
                                      <p:cBhvr>
                                        <p:cTn id="21" dur="1000" fill="hold"/>
                                        <p:tgtEl>
                                          <p:spTgt spid="15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52"/>
                                        </p:tgtEl>
                                        <p:attrNameLst>
                                          <p:attrName>style.visibility</p:attrName>
                                        </p:attrNameLst>
                                      </p:cBhvr>
                                      <p:to>
                                        <p:strVal val="visible"/>
                                      </p:to>
                                    </p:set>
                                    <p:animEffect transition="in" filter="fade">
                                      <p:cBhvr>
                                        <p:cTn id="25" dur="1000"/>
                                        <p:tgtEl>
                                          <p:spTgt spid="152"/>
                                        </p:tgtEl>
                                      </p:cBhvr>
                                    </p:animEffect>
                                    <p:anim calcmode="lin" valueType="num">
                                      <p:cBhvr>
                                        <p:cTn id="26" dur="1000" fill="hold"/>
                                        <p:tgtEl>
                                          <p:spTgt spid="152"/>
                                        </p:tgtEl>
                                        <p:attrNameLst>
                                          <p:attrName>ppt_x</p:attrName>
                                        </p:attrNameLst>
                                      </p:cBhvr>
                                      <p:tavLst>
                                        <p:tav tm="0">
                                          <p:val>
                                            <p:strVal val="#ppt_x"/>
                                          </p:val>
                                        </p:tav>
                                        <p:tav tm="100000">
                                          <p:val>
                                            <p:strVal val="#ppt_x"/>
                                          </p:val>
                                        </p:tav>
                                      </p:tavLst>
                                    </p:anim>
                                    <p:anim calcmode="lin" valueType="num">
                                      <p:cBhvr>
                                        <p:cTn id="27" dur="1000" fill="hold"/>
                                        <p:tgtEl>
                                          <p:spTgt spid="15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fade">
                                      <p:cBhvr>
                                        <p:cTn id="31" dur="1000"/>
                                        <p:tgtEl>
                                          <p:spTgt spid="138"/>
                                        </p:tgtEl>
                                      </p:cBhvr>
                                    </p:animEffect>
                                    <p:anim calcmode="lin" valueType="num">
                                      <p:cBhvr>
                                        <p:cTn id="32" dur="1000" fill="hold"/>
                                        <p:tgtEl>
                                          <p:spTgt spid="138"/>
                                        </p:tgtEl>
                                        <p:attrNameLst>
                                          <p:attrName>ppt_x</p:attrName>
                                        </p:attrNameLst>
                                      </p:cBhvr>
                                      <p:tavLst>
                                        <p:tav tm="0">
                                          <p:val>
                                            <p:strVal val="#ppt_x"/>
                                          </p:val>
                                        </p:tav>
                                        <p:tav tm="100000">
                                          <p:val>
                                            <p:strVal val="#ppt_x"/>
                                          </p:val>
                                        </p:tav>
                                      </p:tavLst>
                                    </p:anim>
                                    <p:anim calcmode="lin" valueType="num">
                                      <p:cBhvr>
                                        <p:cTn id="33"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val 56">
            <a:extLst>
              <a:ext uri="{FF2B5EF4-FFF2-40B4-BE49-F238E27FC236}">
                <a16:creationId xmlns:a16="http://schemas.microsoft.com/office/drawing/2014/main" id="{CAE20675-E76A-4E16-940A-F908947E080E}"/>
              </a:ext>
            </a:extLst>
          </p:cNvPr>
          <p:cNvSpPr/>
          <p:nvPr/>
        </p:nvSpPr>
        <p:spPr bwMode="auto">
          <a:xfrm>
            <a:off x="5335331" y="2545402"/>
            <a:ext cx="419612" cy="419612"/>
          </a:xfrm>
          <a:prstGeom prst="ellipse">
            <a:avLst/>
          </a:prstGeom>
          <a:solidFill>
            <a:schemeClr val="bg2">
              <a:lumMod val="85000"/>
            </a:schemeClr>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defRPr/>
            </a:pPr>
            <a:endParaRPr lang="en-US" sz="1632">
              <a:gradFill>
                <a:gsLst>
                  <a:gs pos="40075">
                    <a:srgbClr val="FFFFFF"/>
                  </a:gs>
                  <a:gs pos="30000">
                    <a:srgbClr val="FFFFFF"/>
                  </a:gs>
                </a:gsLst>
                <a:lin ang="5400000" scaled="0"/>
              </a:gradFill>
              <a:latin typeface="Segoe UI"/>
            </a:endParaRPr>
          </a:p>
        </p:txBody>
      </p:sp>
      <p:sp>
        <p:nvSpPr>
          <p:cNvPr id="53" name="Title 1">
            <a:extLst>
              <a:ext uri="{FF2B5EF4-FFF2-40B4-BE49-F238E27FC236}">
                <a16:creationId xmlns:a16="http://schemas.microsoft.com/office/drawing/2014/main" id="{23A8B379-0C41-4A13-8D81-65E012557266}"/>
              </a:ext>
            </a:extLst>
          </p:cNvPr>
          <p:cNvSpPr txBox="1">
            <a:spLocks/>
          </p:cNvSpPr>
          <p:nvPr/>
        </p:nvSpPr>
        <p:spPr>
          <a:xfrm>
            <a:off x="8115683" y="1491987"/>
            <a:ext cx="4320792" cy="376706"/>
          </a:xfrm>
          <a:prstGeom prst="rect">
            <a:avLst/>
          </a:prstGeom>
        </p:spPr>
        <p:txBody>
          <a:bodyPr vert="horz" wrap="square" lIns="0" tIns="0" rIns="0" bIns="0" rtlCol="0" anchor="ctr">
            <a:spAutoFit/>
          </a:bodyPr>
          <a:lstStyle>
            <a:lvl1pPr algn="l" defTabSz="932742" rtl="0" eaLnBrk="1" latinLnBrk="0" hangingPunct="1">
              <a:lnSpc>
                <a:spcPct val="100000"/>
              </a:lnSpc>
              <a:spcBef>
                <a:spcPct val="0"/>
              </a:spcBef>
              <a:buNone/>
              <a:defRPr lang="en-US" sz="32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51121">
              <a:defRPr/>
            </a:pPr>
            <a:r>
              <a:rPr lang="en-US" sz="2400" b="0" spc="0" dirty="0">
                <a:gradFill>
                  <a:gsLst>
                    <a:gs pos="1250">
                      <a:srgbClr val="1A1A1A"/>
                    </a:gs>
                    <a:gs pos="100000">
                      <a:srgbClr val="1A1A1A"/>
                    </a:gs>
                  </a:gsLst>
                  <a:lin ang="5400000" scaled="0"/>
                </a:gradFill>
              </a:rPr>
              <a:t>Office 365 Business Premium</a:t>
            </a:r>
          </a:p>
        </p:txBody>
      </p:sp>
      <p:sp>
        <p:nvSpPr>
          <p:cNvPr id="2" name="Title 1">
            <a:extLst>
              <a:ext uri="{FF2B5EF4-FFF2-40B4-BE49-F238E27FC236}">
                <a16:creationId xmlns:a16="http://schemas.microsoft.com/office/drawing/2014/main" id="{881931CC-0977-4C12-B469-AA3EA5459945}"/>
              </a:ext>
            </a:extLst>
          </p:cNvPr>
          <p:cNvSpPr>
            <a:spLocks noGrp="1"/>
          </p:cNvSpPr>
          <p:nvPr>
            <p:ph type="title" idx="4294967295"/>
          </p:nvPr>
        </p:nvSpPr>
        <p:spPr>
          <a:xfrm>
            <a:off x="0" y="1487488"/>
            <a:ext cx="3000375" cy="377825"/>
          </a:xfrm>
        </p:spPr>
        <p:txBody>
          <a:bodyPr tIns="0" anchor="ctr"/>
          <a:lstStyle/>
          <a:p>
            <a:pPr algn="r">
              <a:lnSpc>
                <a:spcPct val="100000"/>
              </a:lnSpc>
            </a:pPr>
            <a:r>
              <a:rPr lang="en-US" sz="2400" spc="0" dirty="0"/>
              <a:t>Office Perpetual</a:t>
            </a:r>
          </a:p>
        </p:txBody>
      </p:sp>
      <p:sp>
        <p:nvSpPr>
          <p:cNvPr id="6" name="Rectangle 5">
            <a:extLst>
              <a:ext uri="{FF2B5EF4-FFF2-40B4-BE49-F238E27FC236}">
                <a16:creationId xmlns:a16="http://schemas.microsoft.com/office/drawing/2014/main" id="{D9532E15-87BA-422E-B3DD-98685138959B}"/>
              </a:ext>
            </a:extLst>
          </p:cNvPr>
          <p:cNvSpPr/>
          <p:nvPr/>
        </p:nvSpPr>
        <p:spPr>
          <a:xfrm>
            <a:off x="6035281" y="2388695"/>
            <a:ext cx="5737374" cy="3394584"/>
          </a:xfrm>
          <a:prstGeom prst="rect">
            <a:avLst/>
          </a:prstGeom>
        </p:spPr>
        <p:txBody>
          <a:bodyPr wrap="square">
            <a:spAutoFit/>
          </a:bodyPr>
          <a:lstStyle/>
          <a:p>
            <a:pPr defTabSz="913884">
              <a:lnSpc>
                <a:spcPct val="200000"/>
              </a:lnSpc>
              <a:defRPr/>
            </a:pPr>
            <a:r>
              <a:rPr lang="en-US" spc="48">
                <a:solidFill>
                  <a:srgbClr val="353535"/>
                </a:solidFill>
                <a:cs typeface="Segoe UI Semibold" panose="020B0702040204020203" pitchFamily="34" charset="0"/>
              </a:rPr>
              <a:t>Per User</a:t>
            </a:r>
            <a:endParaRPr lang="en-US" sz="1122" spc="48">
              <a:solidFill>
                <a:srgbClr val="353535"/>
              </a:solidFill>
              <a:cs typeface="Segoe UI Semibold" panose="020B0702040204020203" pitchFamily="34" charset="0"/>
            </a:endParaRPr>
          </a:p>
          <a:p>
            <a:pPr defTabSz="913884">
              <a:lnSpc>
                <a:spcPct val="200000"/>
              </a:lnSpc>
              <a:defRPr/>
            </a:pPr>
            <a:r>
              <a:rPr lang="en-US" spc="48">
                <a:solidFill>
                  <a:srgbClr val="353535"/>
                </a:solidFill>
                <a:cs typeface="Segoe UI Semibold" panose="020B0702040204020203" pitchFamily="34" charset="0"/>
              </a:rPr>
              <a:t>Always up-to-date</a:t>
            </a:r>
            <a:endParaRPr lang="en-US" b="1" spc="48">
              <a:solidFill>
                <a:srgbClr val="353535"/>
              </a:solidFill>
              <a:cs typeface="Segoe UI Semibold" panose="020B0702040204020203" pitchFamily="34" charset="0"/>
            </a:endParaRPr>
          </a:p>
          <a:p>
            <a:pPr defTabSz="913884">
              <a:lnSpc>
                <a:spcPct val="200000"/>
              </a:lnSpc>
              <a:defRPr/>
            </a:pPr>
            <a:r>
              <a:rPr lang="en-US" b="1" spc="48">
                <a:solidFill>
                  <a:srgbClr val="353535"/>
                </a:solidFill>
                <a:cs typeface="Segoe UI Semibold" panose="020B0702040204020203" pitchFamily="34" charset="0"/>
              </a:rPr>
              <a:t>Microsoft Teams </a:t>
            </a:r>
          </a:p>
          <a:p>
            <a:pPr defTabSz="913884">
              <a:lnSpc>
                <a:spcPct val="200000"/>
              </a:lnSpc>
              <a:defRPr/>
            </a:pPr>
            <a:r>
              <a:rPr lang="en-US" b="1" spc="48">
                <a:solidFill>
                  <a:srgbClr val="353535"/>
                </a:solidFill>
                <a:cs typeface="Segoe UI Semibold" panose="020B0702040204020203" pitchFamily="34" charset="0"/>
              </a:rPr>
              <a:t>Real-time collaboration</a:t>
            </a:r>
          </a:p>
          <a:p>
            <a:pPr defTabSz="913884">
              <a:lnSpc>
                <a:spcPct val="200000"/>
              </a:lnSpc>
              <a:defRPr/>
            </a:pPr>
            <a:r>
              <a:rPr lang="en-US" b="1" spc="48">
                <a:solidFill>
                  <a:srgbClr val="353535"/>
                </a:solidFill>
                <a:cs typeface="Segoe UI Semibold" panose="020B0702040204020203" pitchFamily="34" charset="0"/>
              </a:rPr>
              <a:t>Comprehensive security</a:t>
            </a:r>
          </a:p>
          <a:p>
            <a:pPr defTabSz="913884">
              <a:lnSpc>
                <a:spcPct val="200000"/>
              </a:lnSpc>
              <a:defRPr/>
            </a:pPr>
            <a:r>
              <a:rPr lang="en-US" b="1" spc="48">
                <a:solidFill>
                  <a:srgbClr val="353535"/>
                </a:solidFill>
                <a:cs typeface="Segoe UI Semibold" panose="020B0702040204020203" pitchFamily="34" charset="0"/>
              </a:rPr>
              <a:t>Mobile + PC + Mac + browser</a:t>
            </a:r>
          </a:p>
        </p:txBody>
      </p:sp>
      <p:sp>
        <p:nvSpPr>
          <p:cNvPr id="7" name="Rectangle 6">
            <a:extLst>
              <a:ext uri="{FF2B5EF4-FFF2-40B4-BE49-F238E27FC236}">
                <a16:creationId xmlns:a16="http://schemas.microsoft.com/office/drawing/2014/main" id="{9203E89A-EBF5-4A72-8AA5-060456244C19}"/>
              </a:ext>
            </a:extLst>
          </p:cNvPr>
          <p:cNvSpPr/>
          <p:nvPr/>
        </p:nvSpPr>
        <p:spPr>
          <a:xfrm>
            <a:off x="3113128" y="2361890"/>
            <a:ext cx="1912022" cy="1156899"/>
          </a:xfrm>
          <a:prstGeom prst="rect">
            <a:avLst/>
          </a:prstGeom>
        </p:spPr>
        <p:txBody>
          <a:bodyPr wrap="square">
            <a:spAutoFit/>
          </a:bodyPr>
          <a:lstStyle/>
          <a:p>
            <a:pPr algn="r" defTabSz="913884">
              <a:lnSpc>
                <a:spcPct val="200000"/>
              </a:lnSpc>
              <a:defRPr/>
            </a:pPr>
            <a:r>
              <a:rPr lang="en-US">
                <a:gradFill>
                  <a:gsLst>
                    <a:gs pos="2917">
                      <a:srgbClr val="1A1A1A"/>
                    </a:gs>
                    <a:gs pos="30000">
                      <a:srgbClr val="1A1A1A"/>
                    </a:gs>
                  </a:gsLst>
                  <a:lin ang="5400000" scaled="0"/>
                </a:gradFill>
              </a:rPr>
              <a:t>One PC</a:t>
            </a:r>
          </a:p>
          <a:p>
            <a:pPr algn="r" defTabSz="913884">
              <a:lnSpc>
                <a:spcPct val="200000"/>
              </a:lnSpc>
              <a:defRPr/>
            </a:pPr>
            <a:r>
              <a:rPr lang="en-US" spc="48">
                <a:solidFill>
                  <a:srgbClr val="353535"/>
                </a:solidFill>
                <a:cs typeface="Segoe UI Semibold" panose="020B0702040204020203" pitchFamily="34" charset="0"/>
              </a:rPr>
              <a:t>Static features</a:t>
            </a:r>
          </a:p>
        </p:txBody>
      </p:sp>
      <p:grpSp>
        <p:nvGrpSpPr>
          <p:cNvPr id="52" name="Group 51">
            <a:extLst>
              <a:ext uri="{FF2B5EF4-FFF2-40B4-BE49-F238E27FC236}">
                <a16:creationId xmlns:a16="http://schemas.microsoft.com/office/drawing/2014/main" id="{6F3698DC-BFEA-43F2-B9F4-84B8BC4F9B22}"/>
              </a:ext>
            </a:extLst>
          </p:cNvPr>
          <p:cNvGrpSpPr/>
          <p:nvPr/>
        </p:nvGrpSpPr>
        <p:grpSpPr>
          <a:xfrm>
            <a:off x="3404367" y="1135325"/>
            <a:ext cx="1294527" cy="932124"/>
            <a:chOff x="4113774" y="1328738"/>
            <a:chExt cx="1269439" cy="914059"/>
          </a:xfrm>
        </p:grpSpPr>
        <p:sp>
          <p:nvSpPr>
            <p:cNvPr id="51" name="Freeform 30">
              <a:extLst>
                <a:ext uri="{FF2B5EF4-FFF2-40B4-BE49-F238E27FC236}">
                  <a16:creationId xmlns:a16="http://schemas.microsoft.com/office/drawing/2014/main" id="{591278E1-4D83-422E-9E29-3143C291DDB2}"/>
                </a:ext>
              </a:extLst>
            </p:cNvPr>
            <p:cNvSpPr>
              <a:spLocks/>
            </p:cNvSpPr>
            <p:nvPr/>
          </p:nvSpPr>
          <p:spPr bwMode="auto">
            <a:xfrm>
              <a:off x="4373563" y="1328738"/>
              <a:ext cx="1009650" cy="788988"/>
            </a:xfrm>
            <a:custGeom>
              <a:avLst/>
              <a:gdLst>
                <a:gd name="T0" fmla="*/ 0 w 426"/>
                <a:gd name="T1" fmla="*/ 12 h 333"/>
                <a:gd name="T2" fmla="*/ 0 w 426"/>
                <a:gd name="T3" fmla="*/ 12 h 333"/>
                <a:gd name="T4" fmla="*/ 0 w 426"/>
                <a:gd name="T5" fmla="*/ 255 h 333"/>
                <a:gd name="T6" fmla="*/ 12 w 426"/>
                <a:gd name="T7" fmla="*/ 268 h 333"/>
                <a:gd name="T8" fmla="*/ 195 w 426"/>
                <a:gd name="T9" fmla="*/ 268 h 333"/>
                <a:gd name="T10" fmla="*/ 195 w 426"/>
                <a:gd name="T11" fmla="*/ 306 h 333"/>
                <a:gd name="T12" fmla="*/ 130 w 426"/>
                <a:gd name="T13" fmla="*/ 306 h 333"/>
                <a:gd name="T14" fmla="*/ 130 w 426"/>
                <a:gd name="T15" fmla="*/ 333 h 333"/>
                <a:gd name="T16" fmla="*/ 293 w 426"/>
                <a:gd name="T17" fmla="*/ 333 h 333"/>
                <a:gd name="T18" fmla="*/ 293 w 426"/>
                <a:gd name="T19" fmla="*/ 306 h 333"/>
                <a:gd name="T20" fmla="*/ 228 w 426"/>
                <a:gd name="T21" fmla="*/ 306 h 333"/>
                <a:gd name="T22" fmla="*/ 228 w 426"/>
                <a:gd name="T23" fmla="*/ 268 h 333"/>
                <a:gd name="T24" fmla="*/ 413 w 426"/>
                <a:gd name="T25" fmla="*/ 268 h 333"/>
                <a:gd name="T26" fmla="*/ 426 w 426"/>
                <a:gd name="T27" fmla="*/ 255 h 333"/>
                <a:gd name="T28" fmla="*/ 426 w 426"/>
                <a:gd name="T29" fmla="*/ 12 h 333"/>
                <a:gd name="T30" fmla="*/ 413 w 426"/>
                <a:gd name="T31" fmla="*/ 0 h 333"/>
                <a:gd name="T32" fmla="*/ 12 w 426"/>
                <a:gd name="T33" fmla="*/ 0 h 333"/>
                <a:gd name="T34" fmla="*/ 0 w 426"/>
                <a:gd name="T35" fmla="*/ 1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6" h="333">
                  <a:moveTo>
                    <a:pt x="0" y="12"/>
                  </a:moveTo>
                  <a:lnTo>
                    <a:pt x="0" y="12"/>
                  </a:lnTo>
                  <a:lnTo>
                    <a:pt x="0" y="255"/>
                  </a:lnTo>
                  <a:cubicBezTo>
                    <a:pt x="0" y="262"/>
                    <a:pt x="5" y="268"/>
                    <a:pt x="12" y="268"/>
                  </a:cubicBezTo>
                  <a:lnTo>
                    <a:pt x="195" y="268"/>
                  </a:lnTo>
                  <a:lnTo>
                    <a:pt x="195" y="306"/>
                  </a:lnTo>
                  <a:lnTo>
                    <a:pt x="130" y="306"/>
                  </a:lnTo>
                  <a:lnTo>
                    <a:pt x="130" y="333"/>
                  </a:lnTo>
                  <a:lnTo>
                    <a:pt x="293" y="333"/>
                  </a:lnTo>
                  <a:lnTo>
                    <a:pt x="293" y="306"/>
                  </a:lnTo>
                  <a:lnTo>
                    <a:pt x="228" y="306"/>
                  </a:lnTo>
                  <a:lnTo>
                    <a:pt x="228" y="268"/>
                  </a:lnTo>
                  <a:lnTo>
                    <a:pt x="413" y="268"/>
                  </a:lnTo>
                  <a:cubicBezTo>
                    <a:pt x="420" y="268"/>
                    <a:pt x="426" y="262"/>
                    <a:pt x="426" y="255"/>
                  </a:cubicBezTo>
                  <a:lnTo>
                    <a:pt x="426" y="12"/>
                  </a:lnTo>
                  <a:cubicBezTo>
                    <a:pt x="426" y="5"/>
                    <a:pt x="420" y="0"/>
                    <a:pt x="413" y="0"/>
                  </a:cubicBezTo>
                  <a:lnTo>
                    <a:pt x="12" y="0"/>
                  </a:lnTo>
                  <a:cubicBezTo>
                    <a:pt x="5" y="0"/>
                    <a:pt x="0" y="5"/>
                    <a:pt x="0" y="12"/>
                  </a:cubicBezTo>
                  <a:close/>
                </a:path>
              </a:pathLst>
            </a:custGeom>
            <a:solidFill>
              <a:srgbClr val="C1C1C1"/>
            </a:solidFill>
            <a:ln w="0">
              <a:noFill/>
              <a:prstDash val="solid"/>
              <a:round/>
              <a:headEnd/>
              <a:tailEnd/>
            </a:ln>
          </p:spPr>
          <p:txBody>
            <a:bodyPr vert="horz" wrap="square" lIns="93247" tIns="46623" rIns="93247" bIns="46623" numCol="1" anchor="t" anchorCtr="0" compatLnSpc="1">
              <a:prstTxWarp prst="textNoShape">
                <a:avLst/>
              </a:prstTxWarp>
            </a:bodyPr>
            <a:lstStyle/>
            <a:p>
              <a:pPr defTabSz="932384">
                <a:defRPr/>
              </a:pPr>
              <a:endParaRPr lang="en-US" sz="1800">
                <a:solidFill>
                  <a:srgbClr val="1A1A1A"/>
                </a:solidFill>
                <a:latin typeface="Segoe UI"/>
              </a:endParaRPr>
            </a:p>
          </p:txBody>
        </p:sp>
        <p:sp>
          <p:nvSpPr>
            <p:cNvPr id="47" name="Freeform 26">
              <a:extLst>
                <a:ext uri="{FF2B5EF4-FFF2-40B4-BE49-F238E27FC236}">
                  <a16:creationId xmlns:a16="http://schemas.microsoft.com/office/drawing/2014/main" id="{FE2A7974-395D-42FE-8738-25A26B2AD003}"/>
                </a:ext>
              </a:extLst>
            </p:cNvPr>
            <p:cNvSpPr>
              <a:spLocks noEditPoints="1"/>
            </p:cNvSpPr>
            <p:nvPr/>
          </p:nvSpPr>
          <p:spPr bwMode="auto">
            <a:xfrm>
              <a:off x="4113774" y="1500893"/>
              <a:ext cx="424472" cy="741904"/>
            </a:xfrm>
            <a:custGeom>
              <a:avLst/>
              <a:gdLst>
                <a:gd name="T0" fmla="*/ 80 w 213"/>
                <a:gd name="T1" fmla="*/ 320 h 373"/>
                <a:gd name="T2" fmla="*/ 80 w 213"/>
                <a:gd name="T3" fmla="*/ 320 h 373"/>
                <a:gd name="T4" fmla="*/ 133 w 213"/>
                <a:gd name="T5" fmla="*/ 320 h 373"/>
                <a:gd name="T6" fmla="*/ 133 w 213"/>
                <a:gd name="T7" fmla="*/ 346 h 373"/>
                <a:gd name="T8" fmla="*/ 80 w 213"/>
                <a:gd name="T9" fmla="*/ 346 h 373"/>
                <a:gd name="T10" fmla="*/ 80 w 213"/>
                <a:gd name="T11" fmla="*/ 320 h 373"/>
                <a:gd name="T12" fmla="*/ 200 w 213"/>
                <a:gd name="T13" fmla="*/ 373 h 373"/>
                <a:gd name="T14" fmla="*/ 200 w 213"/>
                <a:gd name="T15" fmla="*/ 373 h 373"/>
                <a:gd name="T16" fmla="*/ 213 w 213"/>
                <a:gd name="T17" fmla="*/ 360 h 373"/>
                <a:gd name="T18" fmla="*/ 213 w 213"/>
                <a:gd name="T19" fmla="*/ 13 h 373"/>
                <a:gd name="T20" fmla="*/ 200 w 213"/>
                <a:gd name="T21" fmla="*/ 0 h 373"/>
                <a:gd name="T22" fmla="*/ 13 w 213"/>
                <a:gd name="T23" fmla="*/ 0 h 373"/>
                <a:gd name="T24" fmla="*/ 0 w 213"/>
                <a:gd name="T25" fmla="*/ 13 h 373"/>
                <a:gd name="T26" fmla="*/ 0 w 213"/>
                <a:gd name="T27" fmla="*/ 360 h 373"/>
                <a:gd name="T28" fmla="*/ 13 w 213"/>
                <a:gd name="T29" fmla="*/ 373 h 373"/>
                <a:gd name="T30" fmla="*/ 200 w 213"/>
                <a:gd name="T3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373">
                  <a:moveTo>
                    <a:pt x="80" y="320"/>
                  </a:moveTo>
                  <a:lnTo>
                    <a:pt x="80" y="320"/>
                  </a:lnTo>
                  <a:lnTo>
                    <a:pt x="133" y="320"/>
                  </a:lnTo>
                  <a:lnTo>
                    <a:pt x="133" y="346"/>
                  </a:lnTo>
                  <a:lnTo>
                    <a:pt x="80" y="346"/>
                  </a:lnTo>
                  <a:lnTo>
                    <a:pt x="80" y="320"/>
                  </a:lnTo>
                  <a:close/>
                  <a:moveTo>
                    <a:pt x="200" y="373"/>
                  </a:moveTo>
                  <a:lnTo>
                    <a:pt x="200" y="373"/>
                  </a:lnTo>
                  <a:cubicBezTo>
                    <a:pt x="208" y="373"/>
                    <a:pt x="213" y="367"/>
                    <a:pt x="213" y="360"/>
                  </a:cubicBezTo>
                  <a:lnTo>
                    <a:pt x="213" y="13"/>
                  </a:lnTo>
                  <a:cubicBezTo>
                    <a:pt x="213" y="5"/>
                    <a:pt x="208" y="0"/>
                    <a:pt x="200" y="0"/>
                  </a:cubicBezTo>
                  <a:lnTo>
                    <a:pt x="13" y="0"/>
                  </a:lnTo>
                  <a:cubicBezTo>
                    <a:pt x="6" y="0"/>
                    <a:pt x="0" y="5"/>
                    <a:pt x="0" y="13"/>
                  </a:cubicBezTo>
                  <a:lnTo>
                    <a:pt x="0" y="360"/>
                  </a:lnTo>
                  <a:cubicBezTo>
                    <a:pt x="0" y="367"/>
                    <a:pt x="6" y="373"/>
                    <a:pt x="13" y="373"/>
                  </a:cubicBezTo>
                  <a:lnTo>
                    <a:pt x="200" y="373"/>
                  </a:lnTo>
                  <a:close/>
                </a:path>
              </a:pathLst>
            </a:custGeom>
            <a:solidFill>
              <a:srgbClr val="E6E6E6"/>
            </a:solidFill>
            <a:ln w="0">
              <a:noFill/>
              <a:prstDash val="solid"/>
              <a:round/>
              <a:headEnd/>
              <a:tailEnd/>
            </a:ln>
          </p:spPr>
          <p:txBody>
            <a:bodyPr vert="horz" wrap="square" lIns="93247" tIns="46623" rIns="93247" bIns="46623" numCol="1" anchor="t" anchorCtr="0" compatLnSpc="1">
              <a:prstTxWarp prst="textNoShape">
                <a:avLst/>
              </a:prstTxWarp>
            </a:bodyPr>
            <a:lstStyle/>
            <a:p>
              <a:pPr defTabSz="932384">
                <a:defRPr/>
              </a:pPr>
              <a:endParaRPr lang="en-US" sz="1800">
                <a:solidFill>
                  <a:srgbClr val="1A1A1A"/>
                </a:solidFill>
                <a:latin typeface="Segoe UI"/>
              </a:endParaRPr>
            </a:p>
          </p:txBody>
        </p:sp>
        <p:grpSp>
          <p:nvGrpSpPr>
            <p:cNvPr id="45" name="Group 44">
              <a:extLst>
                <a:ext uri="{FF2B5EF4-FFF2-40B4-BE49-F238E27FC236}">
                  <a16:creationId xmlns:a16="http://schemas.microsoft.com/office/drawing/2014/main" id="{194C56A7-82C6-4D60-A158-FCDAE0C7703E}"/>
                </a:ext>
              </a:extLst>
            </p:cNvPr>
            <p:cNvGrpSpPr/>
            <p:nvPr/>
          </p:nvGrpSpPr>
          <p:grpSpPr>
            <a:xfrm>
              <a:off x="4144083" y="1534887"/>
              <a:ext cx="365125" cy="638175"/>
              <a:chOff x="10191751" y="1525588"/>
              <a:chExt cx="365125" cy="638175"/>
            </a:xfrm>
          </p:grpSpPr>
          <p:sp>
            <p:nvSpPr>
              <p:cNvPr id="44" name="Freeform 26">
                <a:extLst>
                  <a:ext uri="{FF2B5EF4-FFF2-40B4-BE49-F238E27FC236}">
                    <a16:creationId xmlns:a16="http://schemas.microsoft.com/office/drawing/2014/main" id="{57F783C7-7ABC-4DCE-801F-84852B406E46}"/>
                  </a:ext>
                </a:extLst>
              </p:cNvPr>
              <p:cNvSpPr>
                <a:spLocks noEditPoints="1"/>
              </p:cNvSpPr>
              <p:nvPr/>
            </p:nvSpPr>
            <p:spPr bwMode="auto">
              <a:xfrm>
                <a:off x="10191751" y="1525588"/>
                <a:ext cx="365125" cy="638175"/>
              </a:xfrm>
              <a:custGeom>
                <a:avLst/>
                <a:gdLst>
                  <a:gd name="T0" fmla="*/ 80 w 213"/>
                  <a:gd name="T1" fmla="*/ 320 h 373"/>
                  <a:gd name="T2" fmla="*/ 80 w 213"/>
                  <a:gd name="T3" fmla="*/ 320 h 373"/>
                  <a:gd name="T4" fmla="*/ 133 w 213"/>
                  <a:gd name="T5" fmla="*/ 320 h 373"/>
                  <a:gd name="T6" fmla="*/ 133 w 213"/>
                  <a:gd name="T7" fmla="*/ 346 h 373"/>
                  <a:gd name="T8" fmla="*/ 80 w 213"/>
                  <a:gd name="T9" fmla="*/ 346 h 373"/>
                  <a:gd name="T10" fmla="*/ 80 w 213"/>
                  <a:gd name="T11" fmla="*/ 320 h 373"/>
                  <a:gd name="T12" fmla="*/ 200 w 213"/>
                  <a:gd name="T13" fmla="*/ 373 h 373"/>
                  <a:gd name="T14" fmla="*/ 200 w 213"/>
                  <a:gd name="T15" fmla="*/ 373 h 373"/>
                  <a:gd name="T16" fmla="*/ 213 w 213"/>
                  <a:gd name="T17" fmla="*/ 360 h 373"/>
                  <a:gd name="T18" fmla="*/ 213 w 213"/>
                  <a:gd name="T19" fmla="*/ 13 h 373"/>
                  <a:gd name="T20" fmla="*/ 200 w 213"/>
                  <a:gd name="T21" fmla="*/ 0 h 373"/>
                  <a:gd name="T22" fmla="*/ 13 w 213"/>
                  <a:gd name="T23" fmla="*/ 0 h 373"/>
                  <a:gd name="T24" fmla="*/ 0 w 213"/>
                  <a:gd name="T25" fmla="*/ 13 h 373"/>
                  <a:gd name="T26" fmla="*/ 0 w 213"/>
                  <a:gd name="T27" fmla="*/ 360 h 373"/>
                  <a:gd name="T28" fmla="*/ 13 w 213"/>
                  <a:gd name="T29" fmla="*/ 373 h 373"/>
                  <a:gd name="T30" fmla="*/ 200 w 213"/>
                  <a:gd name="T3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373">
                    <a:moveTo>
                      <a:pt x="80" y="320"/>
                    </a:moveTo>
                    <a:lnTo>
                      <a:pt x="80" y="320"/>
                    </a:lnTo>
                    <a:lnTo>
                      <a:pt x="133" y="320"/>
                    </a:lnTo>
                    <a:lnTo>
                      <a:pt x="133" y="346"/>
                    </a:lnTo>
                    <a:lnTo>
                      <a:pt x="80" y="346"/>
                    </a:lnTo>
                    <a:lnTo>
                      <a:pt x="80" y="320"/>
                    </a:lnTo>
                    <a:close/>
                    <a:moveTo>
                      <a:pt x="200" y="373"/>
                    </a:moveTo>
                    <a:lnTo>
                      <a:pt x="200" y="373"/>
                    </a:lnTo>
                    <a:cubicBezTo>
                      <a:pt x="208" y="373"/>
                      <a:pt x="213" y="367"/>
                      <a:pt x="213" y="360"/>
                    </a:cubicBezTo>
                    <a:lnTo>
                      <a:pt x="213" y="13"/>
                    </a:lnTo>
                    <a:cubicBezTo>
                      <a:pt x="213" y="5"/>
                      <a:pt x="208" y="0"/>
                      <a:pt x="200" y="0"/>
                    </a:cubicBezTo>
                    <a:lnTo>
                      <a:pt x="13" y="0"/>
                    </a:lnTo>
                    <a:cubicBezTo>
                      <a:pt x="6" y="0"/>
                      <a:pt x="0" y="5"/>
                      <a:pt x="0" y="13"/>
                    </a:cubicBezTo>
                    <a:lnTo>
                      <a:pt x="0" y="360"/>
                    </a:lnTo>
                    <a:cubicBezTo>
                      <a:pt x="0" y="367"/>
                      <a:pt x="6" y="373"/>
                      <a:pt x="13" y="373"/>
                    </a:cubicBezTo>
                    <a:lnTo>
                      <a:pt x="200" y="373"/>
                    </a:lnTo>
                    <a:close/>
                  </a:path>
                </a:pathLst>
              </a:custGeom>
              <a:solidFill>
                <a:srgbClr val="C1C1C1"/>
              </a:solidFill>
              <a:ln w="0">
                <a:noFill/>
                <a:prstDash val="solid"/>
                <a:round/>
                <a:headEnd/>
                <a:tailEnd/>
              </a:ln>
            </p:spPr>
            <p:txBody>
              <a:bodyPr vert="horz" wrap="square" lIns="93247" tIns="46623" rIns="93247" bIns="46623" numCol="1" anchor="t" anchorCtr="0" compatLnSpc="1">
                <a:prstTxWarp prst="textNoShape">
                  <a:avLst/>
                </a:prstTxWarp>
              </a:bodyPr>
              <a:lstStyle/>
              <a:p>
                <a:pPr defTabSz="932384">
                  <a:defRPr/>
                </a:pPr>
                <a:endParaRPr lang="en-US" sz="1800">
                  <a:solidFill>
                    <a:srgbClr val="1A1A1A"/>
                  </a:solidFill>
                  <a:latin typeface="Segoe UI"/>
                </a:endParaRPr>
              </a:p>
            </p:txBody>
          </p:sp>
          <p:sp>
            <p:nvSpPr>
              <p:cNvPr id="39" name="Rectangle 38">
                <a:extLst>
                  <a:ext uri="{FF2B5EF4-FFF2-40B4-BE49-F238E27FC236}">
                    <a16:creationId xmlns:a16="http://schemas.microsoft.com/office/drawing/2014/main" id="{C6A656E4-B8C2-44BD-B316-3C15B4ABFA66}"/>
                  </a:ext>
                </a:extLst>
              </p:cNvPr>
              <p:cNvSpPr/>
              <p:nvPr/>
            </p:nvSpPr>
            <p:spPr bwMode="auto">
              <a:xfrm>
                <a:off x="10233501" y="1586960"/>
                <a:ext cx="281625" cy="4571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defRPr/>
                </a:pPr>
                <a:endParaRPr lang="en-US" sz="1632">
                  <a:gradFill>
                    <a:gsLst>
                      <a:gs pos="40075">
                        <a:srgbClr val="FFFFFF"/>
                      </a:gs>
                      <a:gs pos="30000">
                        <a:srgbClr val="FFFFFF"/>
                      </a:gs>
                    </a:gsLst>
                    <a:lin ang="5400000" scaled="0"/>
                  </a:gradFill>
                  <a:latin typeface="Segoe UI"/>
                </a:endParaRPr>
              </a:p>
            </p:txBody>
          </p:sp>
          <p:sp>
            <p:nvSpPr>
              <p:cNvPr id="40" name="Rectangle 39">
                <a:extLst>
                  <a:ext uri="{FF2B5EF4-FFF2-40B4-BE49-F238E27FC236}">
                    <a16:creationId xmlns:a16="http://schemas.microsoft.com/office/drawing/2014/main" id="{2E4807F1-FD10-4F92-AE39-AA7F764DF06F}"/>
                  </a:ext>
                </a:extLst>
              </p:cNvPr>
              <p:cNvSpPr/>
              <p:nvPr/>
            </p:nvSpPr>
            <p:spPr bwMode="auto">
              <a:xfrm>
                <a:off x="10233501" y="1676246"/>
                <a:ext cx="281625" cy="45719"/>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defRPr/>
                </a:pPr>
                <a:endParaRPr lang="en-US" sz="1632">
                  <a:gradFill>
                    <a:gsLst>
                      <a:gs pos="40075">
                        <a:srgbClr val="FFFFFF"/>
                      </a:gs>
                      <a:gs pos="30000">
                        <a:srgbClr val="FFFFFF"/>
                      </a:gs>
                    </a:gsLst>
                    <a:lin ang="5400000" scaled="0"/>
                  </a:gradFill>
                  <a:latin typeface="Segoe UI"/>
                </a:endParaRPr>
              </a:p>
            </p:txBody>
          </p:sp>
          <p:sp>
            <p:nvSpPr>
              <p:cNvPr id="41" name="Rectangle 40">
                <a:extLst>
                  <a:ext uri="{FF2B5EF4-FFF2-40B4-BE49-F238E27FC236}">
                    <a16:creationId xmlns:a16="http://schemas.microsoft.com/office/drawing/2014/main" id="{0CF75C92-685E-4C7C-8FFA-0CB4A8ADA6F6}"/>
                  </a:ext>
                </a:extLst>
              </p:cNvPr>
              <p:cNvSpPr/>
              <p:nvPr/>
            </p:nvSpPr>
            <p:spPr bwMode="auto">
              <a:xfrm>
                <a:off x="10233501" y="1775325"/>
                <a:ext cx="281625" cy="4571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defRPr/>
                </a:pPr>
                <a:endParaRPr lang="en-US" sz="1632">
                  <a:gradFill>
                    <a:gsLst>
                      <a:gs pos="40075">
                        <a:srgbClr val="FFFFFF"/>
                      </a:gs>
                      <a:gs pos="30000">
                        <a:srgbClr val="FFFFFF"/>
                      </a:gs>
                    </a:gsLst>
                    <a:lin ang="5400000" scaled="0"/>
                  </a:gradFill>
                  <a:latin typeface="Segoe UI"/>
                </a:endParaRPr>
              </a:p>
            </p:txBody>
          </p:sp>
          <p:sp>
            <p:nvSpPr>
              <p:cNvPr id="46" name="Rectangle 45">
                <a:extLst>
                  <a:ext uri="{FF2B5EF4-FFF2-40B4-BE49-F238E27FC236}">
                    <a16:creationId xmlns:a16="http://schemas.microsoft.com/office/drawing/2014/main" id="{F76F0097-1E77-45BC-B8EB-4B2F8D3A37AE}"/>
                  </a:ext>
                </a:extLst>
              </p:cNvPr>
              <p:cNvSpPr/>
              <p:nvPr/>
            </p:nvSpPr>
            <p:spPr bwMode="auto">
              <a:xfrm>
                <a:off x="10233501" y="2060157"/>
                <a:ext cx="281625" cy="77253"/>
              </a:xfrm>
              <a:prstGeom prst="rect">
                <a:avLst/>
              </a:prstGeom>
              <a:solidFill>
                <a:srgbClr val="C1C1C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defRPr/>
                </a:pPr>
                <a:endParaRPr lang="en-US" sz="1632">
                  <a:gradFill>
                    <a:gsLst>
                      <a:gs pos="40075">
                        <a:srgbClr val="FFFFFF"/>
                      </a:gs>
                      <a:gs pos="30000">
                        <a:srgbClr val="FFFFFF"/>
                      </a:gs>
                    </a:gsLst>
                    <a:lin ang="5400000" scaled="0"/>
                  </a:gradFill>
                  <a:latin typeface="Segoe UI"/>
                </a:endParaRPr>
              </a:p>
            </p:txBody>
          </p:sp>
        </p:grpSp>
      </p:grpSp>
      <p:grpSp>
        <p:nvGrpSpPr>
          <p:cNvPr id="23" name="Group 22">
            <a:extLst>
              <a:ext uri="{FF2B5EF4-FFF2-40B4-BE49-F238E27FC236}">
                <a16:creationId xmlns:a16="http://schemas.microsoft.com/office/drawing/2014/main" id="{4D4E0975-62D8-477D-9861-AD8422DAD252}"/>
              </a:ext>
            </a:extLst>
          </p:cNvPr>
          <p:cNvGrpSpPr/>
          <p:nvPr/>
        </p:nvGrpSpPr>
        <p:grpSpPr>
          <a:xfrm>
            <a:off x="5448271" y="2687682"/>
            <a:ext cx="193734" cy="134218"/>
            <a:chOff x="6001010" y="3000875"/>
            <a:chExt cx="189980" cy="134218"/>
          </a:xfrm>
          <a:solidFill>
            <a:schemeClr val="bg1">
              <a:lumMod val="50000"/>
            </a:schemeClr>
          </a:solidFill>
          <a:effectLst/>
        </p:grpSpPr>
        <p:cxnSp>
          <p:nvCxnSpPr>
            <p:cNvPr id="24" name="Straight Connector 23">
              <a:extLst>
                <a:ext uri="{FF2B5EF4-FFF2-40B4-BE49-F238E27FC236}">
                  <a16:creationId xmlns:a16="http://schemas.microsoft.com/office/drawing/2014/main" id="{A47029A5-727F-4EAA-801F-F26DA6A12417}"/>
                </a:ext>
              </a:extLst>
            </p:cNvPr>
            <p:cNvCxnSpPr>
              <a:cxnSpLocks/>
            </p:cNvCxnSpPr>
            <p:nvPr/>
          </p:nvCxnSpPr>
          <p:spPr>
            <a:xfrm>
              <a:off x="6001010" y="3066573"/>
              <a:ext cx="189980" cy="0"/>
            </a:xfrm>
            <a:prstGeom prst="line">
              <a:avLst/>
            </a:prstGeom>
            <a:grpFill/>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L-Shape 24">
              <a:extLst>
                <a:ext uri="{FF2B5EF4-FFF2-40B4-BE49-F238E27FC236}">
                  <a16:creationId xmlns:a16="http://schemas.microsoft.com/office/drawing/2014/main" id="{4B11B2D0-1215-474C-9180-76E39F22C80B}"/>
                </a:ext>
              </a:extLst>
            </p:cNvPr>
            <p:cNvSpPr/>
            <p:nvPr/>
          </p:nvSpPr>
          <p:spPr bwMode="auto">
            <a:xfrm rot="13463509">
              <a:off x="6037916" y="3000875"/>
              <a:ext cx="134218" cy="134218"/>
            </a:xfrm>
            <a:prstGeom prst="corner">
              <a:avLst>
                <a:gd name="adj1" fmla="val 15032"/>
                <a:gd name="adj2" fmla="val 14017"/>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algn="ctr" defTabSz="931935" fontAlgn="base">
                <a:lnSpc>
                  <a:spcPct val="90000"/>
                </a:lnSpc>
                <a:spcBef>
                  <a:spcPct val="0"/>
                </a:spcBef>
                <a:spcAft>
                  <a:spcPct val="0"/>
                </a:spcAft>
                <a:defRPr/>
              </a:pPr>
              <a:endParaRPr lang="en-US" sz="2856" err="1">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p:txBody>
        </p:sp>
      </p:grpSp>
      <p:grpSp>
        <p:nvGrpSpPr>
          <p:cNvPr id="54" name="Group 53">
            <a:extLst>
              <a:ext uri="{FF2B5EF4-FFF2-40B4-BE49-F238E27FC236}">
                <a16:creationId xmlns:a16="http://schemas.microsoft.com/office/drawing/2014/main" id="{5655A9D1-7A52-44DC-A5C6-718F0CEC5FFF}"/>
              </a:ext>
            </a:extLst>
          </p:cNvPr>
          <p:cNvGrpSpPr/>
          <p:nvPr/>
        </p:nvGrpSpPr>
        <p:grpSpPr>
          <a:xfrm>
            <a:off x="5335331" y="3099389"/>
            <a:ext cx="419612" cy="419612"/>
            <a:chOff x="5890260" y="2495587"/>
            <a:chExt cx="411480" cy="411480"/>
          </a:xfrm>
          <a:effectLst/>
        </p:grpSpPr>
        <p:sp>
          <p:nvSpPr>
            <p:cNvPr id="61" name="Oval 60">
              <a:extLst>
                <a:ext uri="{FF2B5EF4-FFF2-40B4-BE49-F238E27FC236}">
                  <a16:creationId xmlns:a16="http://schemas.microsoft.com/office/drawing/2014/main" id="{358A4529-1475-411A-ACC7-B7A64BFDB596}"/>
                </a:ext>
              </a:extLst>
            </p:cNvPr>
            <p:cNvSpPr/>
            <p:nvPr/>
          </p:nvSpPr>
          <p:spPr bwMode="auto">
            <a:xfrm>
              <a:off x="5890260" y="2495587"/>
              <a:ext cx="411480" cy="411480"/>
            </a:xfrm>
            <a:prstGeom prst="ellipse">
              <a:avLst/>
            </a:prstGeom>
            <a:solidFill>
              <a:schemeClr val="bg2">
                <a:lumMod val="85000"/>
              </a:scheme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7558" rIns="0" bIns="47558" numCol="1" spcCol="0" rtlCol="0" fromWordArt="0" anchor="ctr" anchorCtr="0" forceAA="0" compatLnSpc="1">
              <a:prstTxWarp prst="textNoShape">
                <a:avLst/>
              </a:prstTxWarp>
              <a:noAutofit/>
            </a:bodyPr>
            <a:lstStyle/>
            <a:p>
              <a:pPr algn="ctr" defTabSz="950846" fontAlgn="base">
                <a:spcBef>
                  <a:spcPct val="0"/>
                </a:spcBef>
                <a:spcAft>
                  <a:spcPct val="0"/>
                </a:spcAft>
                <a:defRPr/>
              </a:pPr>
              <a:endParaRPr lang="en-US" sz="1632">
                <a:gradFill>
                  <a:gsLst>
                    <a:gs pos="40075">
                      <a:srgbClr val="FFFFFF"/>
                    </a:gs>
                    <a:gs pos="30000">
                      <a:srgbClr val="FFFFFF"/>
                    </a:gs>
                  </a:gsLst>
                  <a:lin ang="5400000" scaled="0"/>
                </a:gradFill>
                <a:latin typeface="Segoe UI"/>
              </a:endParaRPr>
            </a:p>
          </p:txBody>
        </p:sp>
        <p:grpSp>
          <p:nvGrpSpPr>
            <p:cNvPr id="62" name="Group 61">
              <a:extLst>
                <a:ext uri="{FF2B5EF4-FFF2-40B4-BE49-F238E27FC236}">
                  <a16:creationId xmlns:a16="http://schemas.microsoft.com/office/drawing/2014/main" id="{4C1D2D8F-687E-4D69-8D7B-C20C5BED3420}"/>
                </a:ext>
              </a:extLst>
            </p:cNvPr>
            <p:cNvGrpSpPr/>
            <p:nvPr/>
          </p:nvGrpSpPr>
          <p:grpSpPr>
            <a:xfrm>
              <a:off x="6001010" y="2634218"/>
              <a:ext cx="189980" cy="134218"/>
              <a:chOff x="6001010" y="3000875"/>
              <a:chExt cx="189980" cy="134218"/>
            </a:xfrm>
            <a:solidFill>
              <a:schemeClr val="bg1">
                <a:lumMod val="50000"/>
              </a:schemeClr>
            </a:solidFill>
          </p:grpSpPr>
          <p:cxnSp>
            <p:nvCxnSpPr>
              <p:cNvPr id="63" name="Straight Connector 62">
                <a:extLst>
                  <a:ext uri="{FF2B5EF4-FFF2-40B4-BE49-F238E27FC236}">
                    <a16:creationId xmlns:a16="http://schemas.microsoft.com/office/drawing/2014/main" id="{D53E7D24-AD09-4B94-929F-F0071C17CBE6}"/>
                  </a:ext>
                </a:extLst>
              </p:cNvPr>
              <p:cNvCxnSpPr>
                <a:cxnSpLocks/>
              </p:cNvCxnSpPr>
              <p:nvPr/>
            </p:nvCxnSpPr>
            <p:spPr>
              <a:xfrm>
                <a:off x="6001010" y="3066573"/>
                <a:ext cx="189980" cy="0"/>
              </a:xfrm>
              <a:prstGeom prst="line">
                <a:avLst/>
              </a:prstGeom>
              <a:grpFill/>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4" name="L-Shape 63">
                <a:extLst>
                  <a:ext uri="{FF2B5EF4-FFF2-40B4-BE49-F238E27FC236}">
                    <a16:creationId xmlns:a16="http://schemas.microsoft.com/office/drawing/2014/main" id="{8D1D30E4-7979-4B09-BD0E-38D3694CEC6B}"/>
                  </a:ext>
                </a:extLst>
              </p:cNvPr>
              <p:cNvSpPr/>
              <p:nvPr/>
            </p:nvSpPr>
            <p:spPr bwMode="auto">
              <a:xfrm rot="13463509">
                <a:off x="6037916" y="3000875"/>
                <a:ext cx="134218" cy="134218"/>
              </a:xfrm>
              <a:prstGeom prst="corner">
                <a:avLst>
                  <a:gd name="adj1" fmla="val 15032"/>
                  <a:gd name="adj2" fmla="val 14017"/>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algn="ctr" defTabSz="931935" fontAlgn="base">
                  <a:lnSpc>
                    <a:spcPct val="90000"/>
                  </a:lnSpc>
                  <a:spcBef>
                    <a:spcPct val="0"/>
                  </a:spcBef>
                  <a:spcAft>
                    <a:spcPct val="0"/>
                  </a:spcAft>
                  <a:defRPr/>
                </a:pPr>
                <a:endParaRPr lang="en-US" sz="2856" err="1">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p:txBody>
          </p:sp>
        </p:grpSp>
      </p:grpSp>
      <p:grpSp>
        <p:nvGrpSpPr>
          <p:cNvPr id="17" name="Group 16">
            <a:extLst>
              <a:ext uri="{FF2B5EF4-FFF2-40B4-BE49-F238E27FC236}">
                <a16:creationId xmlns:a16="http://schemas.microsoft.com/office/drawing/2014/main" id="{57047119-7C4E-488F-B1A3-8A312CCE8DF2}"/>
              </a:ext>
            </a:extLst>
          </p:cNvPr>
          <p:cNvGrpSpPr/>
          <p:nvPr/>
        </p:nvGrpSpPr>
        <p:grpSpPr>
          <a:xfrm>
            <a:off x="5335331" y="4207361"/>
            <a:ext cx="419612" cy="429205"/>
            <a:chOff x="5357616" y="5091932"/>
            <a:chExt cx="411480" cy="420886"/>
          </a:xfrm>
          <a:effectLst/>
        </p:grpSpPr>
        <p:sp>
          <p:nvSpPr>
            <p:cNvPr id="71" name="Oval 70">
              <a:extLst>
                <a:ext uri="{FF2B5EF4-FFF2-40B4-BE49-F238E27FC236}">
                  <a16:creationId xmlns:a16="http://schemas.microsoft.com/office/drawing/2014/main" id="{3AEEDF8B-9276-468C-9803-3272F5E090B1}"/>
                </a:ext>
              </a:extLst>
            </p:cNvPr>
            <p:cNvSpPr/>
            <p:nvPr/>
          </p:nvSpPr>
          <p:spPr bwMode="auto">
            <a:xfrm>
              <a:off x="5357616" y="5101338"/>
              <a:ext cx="411480" cy="411480"/>
            </a:xfrm>
            <a:prstGeom prst="ellipse">
              <a:avLst/>
            </a:prstGeom>
            <a:solidFill>
              <a:schemeClr val="accent1"/>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7558" rIns="0" bIns="47558" numCol="1" spcCol="0" rtlCol="0" fromWordArt="0" anchor="ctr" anchorCtr="0" forceAA="0" compatLnSpc="1">
              <a:prstTxWarp prst="textNoShape">
                <a:avLst/>
              </a:prstTxWarp>
              <a:noAutofit/>
            </a:bodyPr>
            <a:lstStyle/>
            <a:p>
              <a:pPr algn="ctr" defTabSz="950846" fontAlgn="base">
                <a:spcBef>
                  <a:spcPct val="0"/>
                </a:spcBef>
                <a:spcAft>
                  <a:spcPct val="0"/>
                </a:spcAft>
                <a:defRPr/>
              </a:pPr>
              <a:endParaRPr lang="en-US" sz="1632">
                <a:gradFill>
                  <a:gsLst>
                    <a:gs pos="40075">
                      <a:srgbClr val="FFFFFF"/>
                    </a:gs>
                    <a:gs pos="30000">
                      <a:srgbClr val="FFFFFF"/>
                    </a:gs>
                  </a:gsLst>
                  <a:lin ang="5400000" scaled="0"/>
                </a:gradFill>
                <a:latin typeface="Segoe UI"/>
              </a:endParaRPr>
            </a:p>
          </p:txBody>
        </p:sp>
        <p:sp>
          <p:nvSpPr>
            <p:cNvPr id="75" name="TextBox 74">
              <a:extLst>
                <a:ext uri="{FF2B5EF4-FFF2-40B4-BE49-F238E27FC236}">
                  <a16:creationId xmlns:a16="http://schemas.microsoft.com/office/drawing/2014/main" id="{5A1F91AF-EA48-4222-96AE-5986EE9E6DFC}"/>
                </a:ext>
              </a:extLst>
            </p:cNvPr>
            <p:cNvSpPr txBox="1"/>
            <p:nvPr/>
          </p:nvSpPr>
          <p:spPr>
            <a:xfrm>
              <a:off x="5458359" y="5091932"/>
              <a:ext cx="214832" cy="376759"/>
            </a:xfrm>
            <a:prstGeom prst="rect">
              <a:avLst/>
            </a:prstGeom>
            <a:noFill/>
          </p:spPr>
          <p:txBody>
            <a:bodyPr wrap="none" lIns="0" tIns="0" rIns="0" bIns="0" rtlCol="0">
              <a:spAutoFit/>
            </a:bodyPr>
            <a:lstStyle/>
            <a:p>
              <a:pPr defTabSz="932384">
                <a:defRPr/>
              </a:pPr>
              <a:r>
                <a:rPr lang="en-US" sz="2448">
                  <a:solidFill>
                    <a:srgbClr val="FFFFFF"/>
                  </a:solidFill>
                  <a:latin typeface="Segoe UI"/>
                </a:rPr>
                <a:t>+</a:t>
              </a:r>
            </a:p>
          </p:txBody>
        </p:sp>
      </p:grpSp>
      <p:grpSp>
        <p:nvGrpSpPr>
          <p:cNvPr id="76" name="Group 75">
            <a:extLst>
              <a:ext uri="{FF2B5EF4-FFF2-40B4-BE49-F238E27FC236}">
                <a16:creationId xmlns:a16="http://schemas.microsoft.com/office/drawing/2014/main" id="{6FB5B9E9-1F5B-40EF-8615-1C4E18C5DE19}"/>
              </a:ext>
            </a:extLst>
          </p:cNvPr>
          <p:cNvGrpSpPr/>
          <p:nvPr/>
        </p:nvGrpSpPr>
        <p:grpSpPr>
          <a:xfrm>
            <a:off x="5335331" y="4770939"/>
            <a:ext cx="419612" cy="429205"/>
            <a:chOff x="5357616" y="5091932"/>
            <a:chExt cx="411480" cy="420886"/>
          </a:xfrm>
          <a:effectLst/>
        </p:grpSpPr>
        <p:sp>
          <p:nvSpPr>
            <p:cNvPr id="77" name="Oval 76">
              <a:extLst>
                <a:ext uri="{FF2B5EF4-FFF2-40B4-BE49-F238E27FC236}">
                  <a16:creationId xmlns:a16="http://schemas.microsoft.com/office/drawing/2014/main" id="{42BD1CF7-A6A2-4A89-B4DA-55A287450B75}"/>
                </a:ext>
              </a:extLst>
            </p:cNvPr>
            <p:cNvSpPr/>
            <p:nvPr/>
          </p:nvSpPr>
          <p:spPr bwMode="auto">
            <a:xfrm>
              <a:off x="5357616" y="5101338"/>
              <a:ext cx="411480" cy="411480"/>
            </a:xfrm>
            <a:prstGeom prst="ellipse">
              <a:avLst/>
            </a:prstGeom>
            <a:solidFill>
              <a:schemeClr val="accent1"/>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7558" rIns="0" bIns="47558" numCol="1" spcCol="0" rtlCol="0" fromWordArt="0" anchor="ctr" anchorCtr="0" forceAA="0" compatLnSpc="1">
              <a:prstTxWarp prst="textNoShape">
                <a:avLst/>
              </a:prstTxWarp>
              <a:noAutofit/>
            </a:bodyPr>
            <a:lstStyle/>
            <a:p>
              <a:pPr algn="ctr" defTabSz="950846" fontAlgn="base">
                <a:spcBef>
                  <a:spcPct val="0"/>
                </a:spcBef>
                <a:spcAft>
                  <a:spcPct val="0"/>
                </a:spcAft>
                <a:defRPr/>
              </a:pPr>
              <a:endParaRPr lang="en-US" sz="1632">
                <a:gradFill>
                  <a:gsLst>
                    <a:gs pos="40075">
                      <a:srgbClr val="FFFFFF"/>
                    </a:gs>
                    <a:gs pos="30000">
                      <a:srgbClr val="FFFFFF"/>
                    </a:gs>
                  </a:gsLst>
                  <a:lin ang="5400000" scaled="0"/>
                </a:gradFill>
                <a:latin typeface="Segoe UI"/>
              </a:endParaRPr>
            </a:p>
          </p:txBody>
        </p:sp>
        <p:sp>
          <p:nvSpPr>
            <p:cNvPr id="78" name="TextBox 77">
              <a:extLst>
                <a:ext uri="{FF2B5EF4-FFF2-40B4-BE49-F238E27FC236}">
                  <a16:creationId xmlns:a16="http://schemas.microsoft.com/office/drawing/2014/main" id="{68363DAA-585C-40D6-9C7C-A253E92B53F5}"/>
                </a:ext>
              </a:extLst>
            </p:cNvPr>
            <p:cNvSpPr txBox="1"/>
            <p:nvPr/>
          </p:nvSpPr>
          <p:spPr>
            <a:xfrm>
              <a:off x="5458359" y="5091932"/>
              <a:ext cx="214832" cy="376759"/>
            </a:xfrm>
            <a:prstGeom prst="rect">
              <a:avLst/>
            </a:prstGeom>
            <a:noFill/>
          </p:spPr>
          <p:txBody>
            <a:bodyPr wrap="none" lIns="0" tIns="0" rIns="0" bIns="0" rtlCol="0">
              <a:spAutoFit/>
            </a:bodyPr>
            <a:lstStyle/>
            <a:p>
              <a:pPr defTabSz="932384">
                <a:defRPr/>
              </a:pPr>
              <a:r>
                <a:rPr lang="en-US" sz="2448">
                  <a:solidFill>
                    <a:srgbClr val="FFFFFF"/>
                  </a:solidFill>
                  <a:latin typeface="Segoe UI"/>
                </a:rPr>
                <a:t>+</a:t>
              </a:r>
            </a:p>
          </p:txBody>
        </p:sp>
      </p:grpSp>
      <p:grpSp>
        <p:nvGrpSpPr>
          <p:cNvPr id="79" name="Group 78">
            <a:extLst>
              <a:ext uri="{FF2B5EF4-FFF2-40B4-BE49-F238E27FC236}">
                <a16:creationId xmlns:a16="http://schemas.microsoft.com/office/drawing/2014/main" id="{FB01B468-6FB6-4C0C-B88C-54CAF240929F}"/>
              </a:ext>
            </a:extLst>
          </p:cNvPr>
          <p:cNvGrpSpPr/>
          <p:nvPr/>
        </p:nvGrpSpPr>
        <p:grpSpPr>
          <a:xfrm>
            <a:off x="5335331" y="5334517"/>
            <a:ext cx="419612" cy="429205"/>
            <a:chOff x="5357616" y="5091932"/>
            <a:chExt cx="411480" cy="420886"/>
          </a:xfrm>
          <a:effectLst/>
        </p:grpSpPr>
        <p:sp>
          <p:nvSpPr>
            <p:cNvPr id="80" name="Oval 79">
              <a:extLst>
                <a:ext uri="{FF2B5EF4-FFF2-40B4-BE49-F238E27FC236}">
                  <a16:creationId xmlns:a16="http://schemas.microsoft.com/office/drawing/2014/main" id="{400F3A4D-C258-4185-BD98-2CE31E79EBEB}"/>
                </a:ext>
              </a:extLst>
            </p:cNvPr>
            <p:cNvSpPr/>
            <p:nvPr/>
          </p:nvSpPr>
          <p:spPr bwMode="auto">
            <a:xfrm>
              <a:off x="5357616" y="5101338"/>
              <a:ext cx="411480" cy="411480"/>
            </a:xfrm>
            <a:prstGeom prst="ellipse">
              <a:avLst/>
            </a:prstGeom>
            <a:solidFill>
              <a:schemeClr val="accent1"/>
            </a:solidFill>
            <a:ln w="1905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7558" rIns="0" bIns="47558" numCol="1" spcCol="0" rtlCol="0" fromWordArt="0" anchor="ctr" anchorCtr="0" forceAA="0" compatLnSpc="1">
              <a:prstTxWarp prst="textNoShape">
                <a:avLst/>
              </a:prstTxWarp>
              <a:noAutofit/>
            </a:bodyPr>
            <a:lstStyle/>
            <a:p>
              <a:pPr algn="ctr" defTabSz="950846" fontAlgn="base">
                <a:spcBef>
                  <a:spcPct val="0"/>
                </a:spcBef>
                <a:spcAft>
                  <a:spcPct val="0"/>
                </a:spcAft>
                <a:defRPr/>
              </a:pPr>
              <a:endParaRPr lang="en-US" sz="1632" err="1">
                <a:gradFill>
                  <a:gsLst>
                    <a:gs pos="40075">
                      <a:srgbClr val="FFFFFF"/>
                    </a:gs>
                    <a:gs pos="30000">
                      <a:srgbClr val="FFFFFF"/>
                    </a:gs>
                  </a:gsLst>
                  <a:lin ang="5400000" scaled="0"/>
                </a:gradFill>
                <a:latin typeface="Segoe UI"/>
              </a:endParaRPr>
            </a:p>
          </p:txBody>
        </p:sp>
        <p:sp>
          <p:nvSpPr>
            <p:cNvPr id="81" name="TextBox 80">
              <a:extLst>
                <a:ext uri="{FF2B5EF4-FFF2-40B4-BE49-F238E27FC236}">
                  <a16:creationId xmlns:a16="http://schemas.microsoft.com/office/drawing/2014/main" id="{53BFA042-6A35-4A8F-AF73-E381285F21DF}"/>
                </a:ext>
              </a:extLst>
            </p:cNvPr>
            <p:cNvSpPr txBox="1"/>
            <p:nvPr/>
          </p:nvSpPr>
          <p:spPr>
            <a:xfrm>
              <a:off x="5458359" y="5091932"/>
              <a:ext cx="214832" cy="376759"/>
            </a:xfrm>
            <a:prstGeom prst="rect">
              <a:avLst/>
            </a:prstGeom>
            <a:noFill/>
          </p:spPr>
          <p:txBody>
            <a:bodyPr wrap="none" lIns="0" tIns="0" rIns="0" bIns="0" rtlCol="0">
              <a:spAutoFit/>
            </a:bodyPr>
            <a:lstStyle/>
            <a:p>
              <a:pPr defTabSz="932384">
                <a:defRPr/>
              </a:pPr>
              <a:r>
                <a:rPr lang="en-US" sz="2448">
                  <a:solidFill>
                    <a:srgbClr val="FFFFFF"/>
                  </a:solidFill>
                  <a:latin typeface="Segoe UI"/>
                </a:rPr>
                <a:t>+</a:t>
              </a:r>
            </a:p>
          </p:txBody>
        </p:sp>
      </p:grpSp>
      <p:grpSp>
        <p:nvGrpSpPr>
          <p:cNvPr id="4" name="Group 3">
            <a:extLst>
              <a:ext uri="{FF2B5EF4-FFF2-40B4-BE49-F238E27FC236}">
                <a16:creationId xmlns:a16="http://schemas.microsoft.com/office/drawing/2014/main" id="{FE1F6AA3-8939-4C66-8566-1253D3064632}"/>
              </a:ext>
            </a:extLst>
          </p:cNvPr>
          <p:cNvGrpSpPr/>
          <p:nvPr/>
        </p:nvGrpSpPr>
        <p:grpSpPr>
          <a:xfrm>
            <a:off x="6404544" y="1217174"/>
            <a:ext cx="1504091" cy="712897"/>
            <a:chOff x="6938752" y="1193100"/>
            <a:chExt cx="1474942" cy="699081"/>
          </a:xfrm>
        </p:grpSpPr>
        <p:sp>
          <p:nvSpPr>
            <p:cNvPr id="56" name="Freeform 16">
              <a:extLst>
                <a:ext uri="{FF2B5EF4-FFF2-40B4-BE49-F238E27FC236}">
                  <a16:creationId xmlns:a16="http://schemas.microsoft.com/office/drawing/2014/main" id="{E53466F7-737B-4A77-8855-22A21B233DB6}"/>
                </a:ext>
              </a:extLst>
            </p:cNvPr>
            <p:cNvSpPr>
              <a:spLocks/>
            </p:cNvSpPr>
            <p:nvPr/>
          </p:nvSpPr>
          <p:spPr bwMode="auto">
            <a:xfrm>
              <a:off x="7067478" y="1518096"/>
              <a:ext cx="509332" cy="318333"/>
            </a:xfrm>
            <a:custGeom>
              <a:avLst/>
              <a:gdLst>
                <a:gd name="T0" fmla="*/ 4 w 227"/>
                <a:gd name="T1" fmla="*/ 107 h 142"/>
                <a:gd name="T2" fmla="*/ 4 w 227"/>
                <a:gd name="T3" fmla="*/ 107 h 142"/>
                <a:gd name="T4" fmla="*/ 16 w 227"/>
                <a:gd name="T5" fmla="*/ 125 h 142"/>
                <a:gd name="T6" fmla="*/ 34 w 227"/>
                <a:gd name="T7" fmla="*/ 137 h 142"/>
                <a:gd name="T8" fmla="*/ 36 w 227"/>
                <a:gd name="T9" fmla="*/ 138 h 142"/>
                <a:gd name="T10" fmla="*/ 87 w 227"/>
                <a:gd name="T11" fmla="*/ 87 h 142"/>
                <a:gd name="T12" fmla="*/ 142 w 227"/>
                <a:gd name="T13" fmla="*/ 142 h 142"/>
                <a:gd name="T14" fmla="*/ 185 w 227"/>
                <a:gd name="T15" fmla="*/ 142 h 142"/>
                <a:gd name="T16" fmla="*/ 201 w 227"/>
                <a:gd name="T17" fmla="*/ 138 h 142"/>
                <a:gd name="T18" fmla="*/ 215 w 227"/>
                <a:gd name="T19" fmla="*/ 129 h 142"/>
                <a:gd name="T20" fmla="*/ 224 w 227"/>
                <a:gd name="T21" fmla="*/ 116 h 142"/>
                <a:gd name="T22" fmla="*/ 227 w 227"/>
                <a:gd name="T23" fmla="*/ 99 h 142"/>
                <a:gd name="T24" fmla="*/ 224 w 227"/>
                <a:gd name="T25" fmla="*/ 82 h 142"/>
                <a:gd name="T26" fmla="*/ 215 w 227"/>
                <a:gd name="T27" fmla="*/ 69 h 142"/>
                <a:gd name="T28" fmla="*/ 201 w 227"/>
                <a:gd name="T29" fmla="*/ 60 h 142"/>
                <a:gd name="T30" fmla="*/ 184 w 227"/>
                <a:gd name="T31" fmla="*/ 56 h 142"/>
                <a:gd name="T32" fmla="*/ 177 w 227"/>
                <a:gd name="T33" fmla="*/ 34 h 142"/>
                <a:gd name="T34" fmla="*/ 163 w 227"/>
                <a:gd name="T35" fmla="*/ 16 h 142"/>
                <a:gd name="T36" fmla="*/ 144 w 227"/>
                <a:gd name="T37" fmla="*/ 4 h 142"/>
                <a:gd name="T38" fmla="*/ 121 w 227"/>
                <a:gd name="T39" fmla="*/ 0 h 142"/>
                <a:gd name="T40" fmla="*/ 105 w 227"/>
                <a:gd name="T41" fmla="*/ 2 h 142"/>
                <a:gd name="T42" fmla="*/ 90 w 227"/>
                <a:gd name="T43" fmla="*/ 7 h 142"/>
                <a:gd name="T44" fmla="*/ 77 w 227"/>
                <a:gd name="T45" fmla="*/ 17 h 142"/>
                <a:gd name="T46" fmla="*/ 67 w 227"/>
                <a:gd name="T47" fmla="*/ 29 h 142"/>
                <a:gd name="T48" fmla="*/ 57 w 227"/>
                <a:gd name="T49" fmla="*/ 28 h 142"/>
                <a:gd name="T50" fmla="*/ 34 w 227"/>
                <a:gd name="T51" fmla="*/ 32 h 142"/>
                <a:gd name="T52" fmla="*/ 16 w 227"/>
                <a:gd name="T53" fmla="*/ 45 h 142"/>
                <a:gd name="T54" fmla="*/ 4 w 227"/>
                <a:gd name="T55" fmla="*/ 63 h 142"/>
                <a:gd name="T56" fmla="*/ 0 w 227"/>
                <a:gd name="T57" fmla="*/ 85 h 142"/>
                <a:gd name="T58" fmla="*/ 4 w 227"/>
                <a:gd name="T59" fmla="*/ 10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142">
                  <a:moveTo>
                    <a:pt x="4" y="107"/>
                  </a:moveTo>
                  <a:lnTo>
                    <a:pt x="4" y="107"/>
                  </a:lnTo>
                  <a:cubicBezTo>
                    <a:pt x="7" y="114"/>
                    <a:pt x="11" y="120"/>
                    <a:pt x="16" y="125"/>
                  </a:cubicBezTo>
                  <a:cubicBezTo>
                    <a:pt x="21" y="130"/>
                    <a:pt x="27" y="134"/>
                    <a:pt x="34" y="137"/>
                  </a:cubicBezTo>
                  <a:cubicBezTo>
                    <a:pt x="35" y="137"/>
                    <a:pt x="35" y="138"/>
                    <a:pt x="36" y="138"/>
                  </a:cubicBezTo>
                  <a:lnTo>
                    <a:pt x="87" y="87"/>
                  </a:lnTo>
                  <a:lnTo>
                    <a:pt x="142" y="142"/>
                  </a:lnTo>
                  <a:lnTo>
                    <a:pt x="185" y="142"/>
                  </a:lnTo>
                  <a:cubicBezTo>
                    <a:pt x="190" y="142"/>
                    <a:pt x="196" y="141"/>
                    <a:pt x="201" y="138"/>
                  </a:cubicBezTo>
                  <a:cubicBezTo>
                    <a:pt x="206" y="136"/>
                    <a:pt x="211" y="133"/>
                    <a:pt x="215" y="129"/>
                  </a:cubicBezTo>
                  <a:cubicBezTo>
                    <a:pt x="219" y="125"/>
                    <a:pt x="222" y="121"/>
                    <a:pt x="224" y="116"/>
                  </a:cubicBezTo>
                  <a:cubicBezTo>
                    <a:pt x="226" y="111"/>
                    <a:pt x="227" y="105"/>
                    <a:pt x="227" y="99"/>
                  </a:cubicBezTo>
                  <a:cubicBezTo>
                    <a:pt x="227" y="93"/>
                    <a:pt x="226" y="87"/>
                    <a:pt x="224" y="82"/>
                  </a:cubicBezTo>
                  <a:cubicBezTo>
                    <a:pt x="222" y="77"/>
                    <a:pt x="218" y="73"/>
                    <a:pt x="215" y="69"/>
                  </a:cubicBezTo>
                  <a:cubicBezTo>
                    <a:pt x="211" y="65"/>
                    <a:pt x="206" y="62"/>
                    <a:pt x="201" y="60"/>
                  </a:cubicBezTo>
                  <a:cubicBezTo>
                    <a:pt x="196" y="57"/>
                    <a:pt x="190" y="56"/>
                    <a:pt x="184" y="56"/>
                  </a:cubicBezTo>
                  <a:cubicBezTo>
                    <a:pt x="183" y="48"/>
                    <a:pt x="181" y="41"/>
                    <a:pt x="177" y="34"/>
                  </a:cubicBezTo>
                  <a:cubicBezTo>
                    <a:pt x="173" y="27"/>
                    <a:pt x="169" y="21"/>
                    <a:pt x="163" y="16"/>
                  </a:cubicBezTo>
                  <a:cubicBezTo>
                    <a:pt x="158" y="11"/>
                    <a:pt x="151" y="7"/>
                    <a:pt x="144" y="4"/>
                  </a:cubicBezTo>
                  <a:cubicBezTo>
                    <a:pt x="137" y="2"/>
                    <a:pt x="129" y="0"/>
                    <a:pt x="121" y="0"/>
                  </a:cubicBezTo>
                  <a:cubicBezTo>
                    <a:pt x="115" y="0"/>
                    <a:pt x="110" y="1"/>
                    <a:pt x="105" y="2"/>
                  </a:cubicBezTo>
                  <a:cubicBezTo>
                    <a:pt x="99" y="4"/>
                    <a:pt x="94" y="5"/>
                    <a:pt x="90" y="7"/>
                  </a:cubicBezTo>
                  <a:cubicBezTo>
                    <a:pt x="85" y="10"/>
                    <a:pt x="81" y="13"/>
                    <a:pt x="77" y="17"/>
                  </a:cubicBezTo>
                  <a:cubicBezTo>
                    <a:pt x="73" y="20"/>
                    <a:pt x="70" y="24"/>
                    <a:pt x="67" y="29"/>
                  </a:cubicBezTo>
                  <a:cubicBezTo>
                    <a:pt x="63" y="28"/>
                    <a:pt x="60" y="28"/>
                    <a:pt x="57" y="28"/>
                  </a:cubicBezTo>
                  <a:cubicBezTo>
                    <a:pt x="49" y="28"/>
                    <a:pt x="41" y="29"/>
                    <a:pt x="34" y="32"/>
                  </a:cubicBezTo>
                  <a:cubicBezTo>
                    <a:pt x="27" y="35"/>
                    <a:pt x="21" y="39"/>
                    <a:pt x="16" y="45"/>
                  </a:cubicBezTo>
                  <a:cubicBezTo>
                    <a:pt x="11" y="50"/>
                    <a:pt x="7" y="56"/>
                    <a:pt x="4" y="63"/>
                  </a:cubicBezTo>
                  <a:cubicBezTo>
                    <a:pt x="1" y="70"/>
                    <a:pt x="0" y="77"/>
                    <a:pt x="0" y="85"/>
                  </a:cubicBezTo>
                  <a:cubicBezTo>
                    <a:pt x="0" y="93"/>
                    <a:pt x="1" y="100"/>
                    <a:pt x="4" y="107"/>
                  </a:cubicBezTo>
                  <a:close/>
                </a:path>
              </a:pathLst>
            </a:custGeom>
            <a:solidFill>
              <a:srgbClr val="C1C1C1"/>
            </a:solidFill>
            <a:ln w="0">
              <a:noFill/>
              <a:prstDash val="solid"/>
              <a:round/>
              <a:headEnd/>
              <a:tailEnd/>
            </a:ln>
          </p:spPr>
          <p:txBody>
            <a:bodyPr vert="horz" wrap="square" lIns="93247" tIns="46623" rIns="93247" bIns="46623" numCol="1" anchor="t" anchorCtr="0" compatLnSpc="1">
              <a:prstTxWarp prst="textNoShape">
                <a:avLst/>
              </a:prstTxWarp>
            </a:bodyPr>
            <a:lstStyle/>
            <a:p>
              <a:pPr defTabSz="932384">
                <a:defRPr/>
              </a:pPr>
              <a:endParaRPr lang="en-US" sz="1800">
                <a:solidFill>
                  <a:srgbClr val="1A1A1A"/>
                </a:solidFill>
                <a:latin typeface="Segoe UI"/>
              </a:endParaRPr>
            </a:p>
          </p:txBody>
        </p:sp>
        <p:grpSp>
          <p:nvGrpSpPr>
            <p:cNvPr id="3" name="Group 2">
              <a:extLst>
                <a:ext uri="{FF2B5EF4-FFF2-40B4-BE49-F238E27FC236}">
                  <a16:creationId xmlns:a16="http://schemas.microsoft.com/office/drawing/2014/main" id="{7BB520C6-ABC4-4773-B89B-45C902844205}"/>
                </a:ext>
              </a:extLst>
            </p:cNvPr>
            <p:cNvGrpSpPr/>
            <p:nvPr/>
          </p:nvGrpSpPr>
          <p:grpSpPr>
            <a:xfrm>
              <a:off x="6938752" y="1193100"/>
              <a:ext cx="1474942" cy="699081"/>
              <a:chOff x="6948912" y="1165822"/>
              <a:chExt cx="1474942" cy="699081"/>
            </a:xfrm>
          </p:grpSpPr>
          <p:sp>
            <p:nvSpPr>
              <p:cNvPr id="33" name="Freeform 20">
                <a:extLst>
                  <a:ext uri="{FF2B5EF4-FFF2-40B4-BE49-F238E27FC236}">
                    <a16:creationId xmlns:a16="http://schemas.microsoft.com/office/drawing/2014/main" id="{7A507D72-EB02-448D-92CC-48F4491C02D6}"/>
                  </a:ext>
                </a:extLst>
              </p:cNvPr>
              <p:cNvSpPr>
                <a:spLocks noEditPoints="1"/>
              </p:cNvSpPr>
              <p:nvPr/>
            </p:nvSpPr>
            <p:spPr bwMode="black">
              <a:xfrm>
                <a:off x="7580722" y="1165822"/>
                <a:ext cx="843132" cy="586176"/>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C1C1C1"/>
              </a:solidFill>
            </p:spPr>
            <p:txBody>
              <a:bodyPr vert="horz" wrap="square" lIns="83931" tIns="41966" rIns="83931" bIns="41966" numCol="1" anchor="t" anchorCtr="0" compatLnSpc="1">
                <a:prstTxWarp prst="textNoShape">
                  <a:avLst/>
                </a:prstTxWarp>
              </a:bodyPr>
              <a:lstStyle/>
              <a:p>
                <a:pPr defTabSz="932380">
                  <a:defRPr/>
                </a:pPr>
                <a:endParaRPr lang="en-US" sz="918">
                  <a:solidFill>
                    <a:srgbClr val="FFFFFF"/>
                  </a:solidFill>
                  <a:latin typeface="Segoe UI"/>
                </a:endParaRPr>
              </a:p>
            </p:txBody>
          </p:sp>
          <p:sp>
            <p:nvSpPr>
              <p:cNvPr id="34" name="Oval 33">
                <a:extLst>
                  <a:ext uri="{FF2B5EF4-FFF2-40B4-BE49-F238E27FC236}">
                    <a16:creationId xmlns:a16="http://schemas.microsoft.com/office/drawing/2014/main" id="{4CCF59F9-5015-4BF6-81EA-7C3D6E06E9F5}"/>
                  </a:ext>
                </a:extLst>
              </p:cNvPr>
              <p:cNvSpPr/>
              <p:nvPr/>
            </p:nvSpPr>
            <p:spPr bwMode="auto">
              <a:xfrm>
                <a:off x="7425440" y="1387993"/>
                <a:ext cx="456128" cy="456128"/>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defRPr/>
                </a:pPr>
                <a:endParaRPr lang="en-US" sz="1632">
                  <a:gradFill>
                    <a:gsLst>
                      <a:gs pos="40075">
                        <a:srgbClr val="FFFFFF"/>
                      </a:gs>
                      <a:gs pos="30000">
                        <a:srgbClr val="FFFFFF"/>
                      </a:gs>
                    </a:gsLst>
                    <a:lin ang="5400000" scaled="0"/>
                  </a:gradFill>
                  <a:latin typeface="Segoe UI"/>
                </a:endParaRPr>
              </a:p>
            </p:txBody>
          </p:sp>
          <p:grpSp>
            <p:nvGrpSpPr>
              <p:cNvPr id="9" name="Group 8">
                <a:extLst>
                  <a:ext uri="{FF2B5EF4-FFF2-40B4-BE49-F238E27FC236}">
                    <a16:creationId xmlns:a16="http://schemas.microsoft.com/office/drawing/2014/main" id="{CF7A1CBB-2A93-43A2-85D7-D5B4610FADE1}"/>
                  </a:ext>
                </a:extLst>
              </p:cNvPr>
              <p:cNvGrpSpPr/>
              <p:nvPr/>
            </p:nvGrpSpPr>
            <p:grpSpPr>
              <a:xfrm>
                <a:off x="6948912" y="1316901"/>
                <a:ext cx="876804" cy="548002"/>
                <a:chOff x="2228851" y="3116263"/>
                <a:chExt cx="1016000" cy="635000"/>
              </a:xfrm>
            </p:grpSpPr>
            <p:sp>
              <p:nvSpPr>
                <p:cNvPr id="10" name="Freeform 9">
                  <a:extLst>
                    <a:ext uri="{FF2B5EF4-FFF2-40B4-BE49-F238E27FC236}">
                      <a16:creationId xmlns:a16="http://schemas.microsoft.com/office/drawing/2014/main" id="{17D77EB8-4CCC-47E1-A427-6DA65AB4B045}"/>
                    </a:ext>
                  </a:extLst>
                </p:cNvPr>
                <p:cNvSpPr>
                  <a:spLocks noEditPoints="1"/>
                </p:cNvSpPr>
                <p:nvPr/>
              </p:nvSpPr>
              <p:spPr bwMode="auto">
                <a:xfrm>
                  <a:off x="2228851" y="3116263"/>
                  <a:ext cx="1016000" cy="635000"/>
                </a:xfrm>
                <a:custGeom>
                  <a:avLst/>
                  <a:gdLst>
                    <a:gd name="T0" fmla="*/ 174 w 400"/>
                    <a:gd name="T1" fmla="*/ 53 h 250"/>
                    <a:gd name="T2" fmla="*/ 174 w 400"/>
                    <a:gd name="T3" fmla="*/ 53 h 250"/>
                    <a:gd name="T4" fmla="*/ 236 w 400"/>
                    <a:gd name="T5" fmla="*/ 116 h 250"/>
                    <a:gd name="T6" fmla="*/ 217 w 400"/>
                    <a:gd name="T7" fmla="*/ 135 h 250"/>
                    <a:gd name="T8" fmla="*/ 187 w 400"/>
                    <a:gd name="T9" fmla="*/ 104 h 250"/>
                    <a:gd name="T10" fmla="*/ 186 w 400"/>
                    <a:gd name="T11" fmla="*/ 164 h 250"/>
                    <a:gd name="T12" fmla="*/ 159 w 400"/>
                    <a:gd name="T13" fmla="*/ 164 h 250"/>
                    <a:gd name="T14" fmla="*/ 160 w 400"/>
                    <a:gd name="T15" fmla="*/ 104 h 250"/>
                    <a:gd name="T16" fmla="*/ 129 w 400"/>
                    <a:gd name="T17" fmla="*/ 134 h 250"/>
                    <a:gd name="T18" fmla="*/ 110 w 400"/>
                    <a:gd name="T19" fmla="*/ 115 h 250"/>
                    <a:gd name="T20" fmla="*/ 174 w 400"/>
                    <a:gd name="T21" fmla="*/ 53 h 250"/>
                    <a:gd name="T22" fmla="*/ 256 w 400"/>
                    <a:gd name="T23" fmla="*/ 135 h 250"/>
                    <a:gd name="T24" fmla="*/ 256 w 400"/>
                    <a:gd name="T25" fmla="*/ 135 h 250"/>
                    <a:gd name="T26" fmla="*/ 286 w 400"/>
                    <a:gd name="T27" fmla="*/ 166 h 250"/>
                    <a:gd name="T28" fmla="*/ 287 w 400"/>
                    <a:gd name="T29" fmla="*/ 106 h 250"/>
                    <a:gd name="T30" fmla="*/ 314 w 400"/>
                    <a:gd name="T31" fmla="*/ 107 h 250"/>
                    <a:gd name="T32" fmla="*/ 313 w 400"/>
                    <a:gd name="T33" fmla="*/ 166 h 250"/>
                    <a:gd name="T34" fmla="*/ 344 w 400"/>
                    <a:gd name="T35" fmla="*/ 136 h 250"/>
                    <a:gd name="T36" fmla="*/ 363 w 400"/>
                    <a:gd name="T37" fmla="*/ 155 h 250"/>
                    <a:gd name="T38" fmla="*/ 299 w 400"/>
                    <a:gd name="T39" fmla="*/ 217 h 250"/>
                    <a:gd name="T40" fmla="*/ 237 w 400"/>
                    <a:gd name="T41" fmla="*/ 154 h 250"/>
                    <a:gd name="T42" fmla="*/ 256 w 400"/>
                    <a:gd name="T43" fmla="*/ 135 h 250"/>
                    <a:gd name="T44" fmla="*/ 22 w 400"/>
                    <a:gd name="T45" fmla="*/ 228 h 250"/>
                    <a:gd name="T46" fmla="*/ 22 w 400"/>
                    <a:gd name="T47" fmla="*/ 228 h 250"/>
                    <a:gd name="T48" fmla="*/ 46 w 400"/>
                    <a:gd name="T49" fmla="*/ 244 h 250"/>
                    <a:gd name="T50" fmla="*/ 75 w 400"/>
                    <a:gd name="T51" fmla="*/ 250 h 250"/>
                    <a:gd name="T52" fmla="*/ 300 w 400"/>
                    <a:gd name="T53" fmla="*/ 250 h 250"/>
                    <a:gd name="T54" fmla="*/ 339 w 400"/>
                    <a:gd name="T55" fmla="*/ 242 h 250"/>
                    <a:gd name="T56" fmla="*/ 371 w 400"/>
                    <a:gd name="T57" fmla="*/ 221 h 250"/>
                    <a:gd name="T58" fmla="*/ 392 w 400"/>
                    <a:gd name="T59" fmla="*/ 189 h 250"/>
                    <a:gd name="T60" fmla="*/ 400 w 400"/>
                    <a:gd name="T61" fmla="*/ 150 h 250"/>
                    <a:gd name="T62" fmla="*/ 392 w 400"/>
                    <a:gd name="T63" fmla="*/ 111 h 250"/>
                    <a:gd name="T64" fmla="*/ 371 w 400"/>
                    <a:gd name="T65" fmla="*/ 79 h 250"/>
                    <a:gd name="T66" fmla="*/ 339 w 400"/>
                    <a:gd name="T67" fmla="*/ 58 h 250"/>
                    <a:gd name="T68" fmla="*/ 300 w 400"/>
                    <a:gd name="T69" fmla="*/ 50 h 250"/>
                    <a:gd name="T70" fmla="*/ 282 w 400"/>
                    <a:gd name="T71" fmla="*/ 52 h 250"/>
                    <a:gd name="T72" fmla="*/ 264 w 400"/>
                    <a:gd name="T73" fmla="*/ 30 h 250"/>
                    <a:gd name="T74" fmla="*/ 241 w 400"/>
                    <a:gd name="T75" fmla="*/ 14 h 250"/>
                    <a:gd name="T76" fmla="*/ 215 w 400"/>
                    <a:gd name="T77" fmla="*/ 4 h 250"/>
                    <a:gd name="T78" fmla="*/ 187 w 400"/>
                    <a:gd name="T79" fmla="*/ 0 h 250"/>
                    <a:gd name="T80" fmla="*/ 146 w 400"/>
                    <a:gd name="T81" fmla="*/ 8 h 250"/>
                    <a:gd name="T82" fmla="*/ 112 w 400"/>
                    <a:gd name="T83" fmla="*/ 29 h 250"/>
                    <a:gd name="T84" fmla="*/ 88 w 400"/>
                    <a:gd name="T85" fmla="*/ 61 h 250"/>
                    <a:gd name="T86" fmla="*/ 75 w 400"/>
                    <a:gd name="T87" fmla="*/ 100 h 250"/>
                    <a:gd name="T88" fmla="*/ 46 w 400"/>
                    <a:gd name="T89" fmla="*/ 106 h 250"/>
                    <a:gd name="T90" fmla="*/ 22 w 400"/>
                    <a:gd name="T91" fmla="*/ 122 h 250"/>
                    <a:gd name="T92" fmla="*/ 6 w 400"/>
                    <a:gd name="T93" fmla="*/ 146 h 250"/>
                    <a:gd name="T94" fmla="*/ 0 w 400"/>
                    <a:gd name="T95" fmla="*/ 175 h 250"/>
                    <a:gd name="T96" fmla="*/ 6 w 400"/>
                    <a:gd name="T97" fmla="*/ 204 h 250"/>
                    <a:gd name="T98" fmla="*/ 22 w 400"/>
                    <a:gd name="T99" fmla="*/ 22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0" h="250">
                      <a:moveTo>
                        <a:pt x="174" y="53"/>
                      </a:moveTo>
                      <a:lnTo>
                        <a:pt x="174" y="53"/>
                      </a:lnTo>
                      <a:lnTo>
                        <a:pt x="236" y="116"/>
                      </a:lnTo>
                      <a:lnTo>
                        <a:pt x="217" y="135"/>
                      </a:lnTo>
                      <a:lnTo>
                        <a:pt x="187" y="104"/>
                      </a:lnTo>
                      <a:lnTo>
                        <a:pt x="186" y="164"/>
                      </a:lnTo>
                      <a:lnTo>
                        <a:pt x="159" y="164"/>
                      </a:lnTo>
                      <a:lnTo>
                        <a:pt x="160" y="104"/>
                      </a:lnTo>
                      <a:lnTo>
                        <a:pt x="129" y="134"/>
                      </a:lnTo>
                      <a:lnTo>
                        <a:pt x="110" y="115"/>
                      </a:lnTo>
                      <a:lnTo>
                        <a:pt x="174" y="53"/>
                      </a:lnTo>
                      <a:close/>
                      <a:moveTo>
                        <a:pt x="256" y="135"/>
                      </a:moveTo>
                      <a:lnTo>
                        <a:pt x="256" y="135"/>
                      </a:lnTo>
                      <a:lnTo>
                        <a:pt x="286" y="166"/>
                      </a:lnTo>
                      <a:lnTo>
                        <a:pt x="287" y="106"/>
                      </a:lnTo>
                      <a:lnTo>
                        <a:pt x="314" y="107"/>
                      </a:lnTo>
                      <a:lnTo>
                        <a:pt x="313" y="166"/>
                      </a:lnTo>
                      <a:lnTo>
                        <a:pt x="344" y="136"/>
                      </a:lnTo>
                      <a:lnTo>
                        <a:pt x="363" y="155"/>
                      </a:lnTo>
                      <a:lnTo>
                        <a:pt x="299" y="217"/>
                      </a:lnTo>
                      <a:lnTo>
                        <a:pt x="237" y="154"/>
                      </a:lnTo>
                      <a:lnTo>
                        <a:pt x="256" y="135"/>
                      </a:lnTo>
                      <a:close/>
                      <a:moveTo>
                        <a:pt x="22" y="228"/>
                      </a:moveTo>
                      <a:lnTo>
                        <a:pt x="22" y="228"/>
                      </a:lnTo>
                      <a:cubicBezTo>
                        <a:pt x="29" y="235"/>
                        <a:pt x="37" y="240"/>
                        <a:pt x="46" y="244"/>
                      </a:cubicBezTo>
                      <a:cubicBezTo>
                        <a:pt x="55" y="248"/>
                        <a:pt x="65" y="250"/>
                        <a:pt x="75" y="250"/>
                      </a:cubicBezTo>
                      <a:lnTo>
                        <a:pt x="300" y="250"/>
                      </a:lnTo>
                      <a:cubicBezTo>
                        <a:pt x="314" y="250"/>
                        <a:pt x="327" y="248"/>
                        <a:pt x="339" y="242"/>
                      </a:cubicBezTo>
                      <a:cubicBezTo>
                        <a:pt x="351" y="237"/>
                        <a:pt x="362" y="230"/>
                        <a:pt x="371" y="221"/>
                      </a:cubicBezTo>
                      <a:cubicBezTo>
                        <a:pt x="380" y="212"/>
                        <a:pt x="387" y="201"/>
                        <a:pt x="392" y="189"/>
                      </a:cubicBezTo>
                      <a:cubicBezTo>
                        <a:pt x="397" y="177"/>
                        <a:pt x="400" y="164"/>
                        <a:pt x="400" y="150"/>
                      </a:cubicBezTo>
                      <a:cubicBezTo>
                        <a:pt x="400" y="136"/>
                        <a:pt x="397" y="123"/>
                        <a:pt x="392" y="111"/>
                      </a:cubicBezTo>
                      <a:cubicBezTo>
                        <a:pt x="387" y="99"/>
                        <a:pt x="380" y="88"/>
                        <a:pt x="371" y="79"/>
                      </a:cubicBezTo>
                      <a:cubicBezTo>
                        <a:pt x="362" y="70"/>
                        <a:pt x="351" y="63"/>
                        <a:pt x="339" y="58"/>
                      </a:cubicBezTo>
                      <a:cubicBezTo>
                        <a:pt x="327" y="53"/>
                        <a:pt x="314" y="50"/>
                        <a:pt x="300" y="50"/>
                      </a:cubicBezTo>
                      <a:cubicBezTo>
                        <a:pt x="294" y="50"/>
                        <a:pt x="288" y="51"/>
                        <a:pt x="282" y="52"/>
                      </a:cubicBezTo>
                      <a:cubicBezTo>
                        <a:pt x="276" y="44"/>
                        <a:pt x="270" y="37"/>
                        <a:pt x="264" y="30"/>
                      </a:cubicBezTo>
                      <a:cubicBezTo>
                        <a:pt x="257" y="24"/>
                        <a:pt x="249" y="18"/>
                        <a:pt x="241" y="14"/>
                      </a:cubicBezTo>
                      <a:cubicBezTo>
                        <a:pt x="233" y="9"/>
                        <a:pt x="225" y="6"/>
                        <a:pt x="215" y="4"/>
                      </a:cubicBezTo>
                      <a:cubicBezTo>
                        <a:pt x="206" y="1"/>
                        <a:pt x="197" y="0"/>
                        <a:pt x="187" y="0"/>
                      </a:cubicBezTo>
                      <a:cubicBezTo>
                        <a:pt x="173" y="0"/>
                        <a:pt x="159" y="3"/>
                        <a:pt x="146" y="8"/>
                      </a:cubicBezTo>
                      <a:cubicBezTo>
                        <a:pt x="134" y="13"/>
                        <a:pt x="122" y="20"/>
                        <a:pt x="112" y="29"/>
                      </a:cubicBezTo>
                      <a:cubicBezTo>
                        <a:pt x="102" y="38"/>
                        <a:pt x="94" y="48"/>
                        <a:pt x="88" y="61"/>
                      </a:cubicBezTo>
                      <a:cubicBezTo>
                        <a:pt x="81" y="73"/>
                        <a:pt x="77" y="86"/>
                        <a:pt x="75" y="100"/>
                      </a:cubicBezTo>
                      <a:cubicBezTo>
                        <a:pt x="65" y="100"/>
                        <a:pt x="55" y="102"/>
                        <a:pt x="46" y="106"/>
                      </a:cubicBezTo>
                      <a:cubicBezTo>
                        <a:pt x="37" y="110"/>
                        <a:pt x="29" y="115"/>
                        <a:pt x="22" y="122"/>
                      </a:cubicBezTo>
                      <a:cubicBezTo>
                        <a:pt x="15" y="129"/>
                        <a:pt x="10" y="137"/>
                        <a:pt x="6" y="146"/>
                      </a:cubicBezTo>
                      <a:cubicBezTo>
                        <a:pt x="2" y="155"/>
                        <a:pt x="0" y="165"/>
                        <a:pt x="0" y="175"/>
                      </a:cubicBezTo>
                      <a:cubicBezTo>
                        <a:pt x="0" y="186"/>
                        <a:pt x="2" y="195"/>
                        <a:pt x="6" y="204"/>
                      </a:cubicBezTo>
                      <a:cubicBezTo>
                        <a:pt x="10" y="213"/>
                        <a:pt x="15" y="221"/>
                        <a:pt x="22" y="228"/>
                      </a:cubicBezTo>
                      <a:close/>
                    </a:path>
                  </a:pathLst>
                </a:custGeom>
                <a:solidFill>
                  <a:srgbClr val="C1C1C1"/>
                </a:solidFill>
                <a:ln w="0">
                  <a:noFill/>
                  <a:prstDash val="solid"/>
                  <a:round/>
                  <a:headEnd/>
                  <a:tailEnd/>
                </a:ln>
              </p:spPr>
              <p:txBody>
                <a:bodyPr vert="horz" wrap="square" lIns="93247" tIns="46623" rIns="93247" bIns="46623" numCol="1" anchor="t" anchorCtr="0" compatLnSpc="1">
                  <a:prstTxWarp prst="textNoShape">
                    <a:avLst/>
                  </a:prstTxWarp>
                </a:bodyPr>
                <a:lstStyle/>
                <a:p>
                  <a:pPr defTabSz="932384">
                    <a:defRPr/>
                  </a:pPr>
                  <a:endParaRPr lang="en-US" sz="1800">
                    <a:solidFill>
                      <a:srgbClr val="1A1A1A"/>
                    </a:solidFill>
                    <a:latin typeface="Segoe UI"/>
                  </a:endParaRPr>
                </a:p>
              </p:txBody>
            </p:sp>
            <p:sp>
              <p:nvSpPr>
                <p:cNvPr id="11" name="Freeform 10">
                  <a:extLst>
                    <a:ext uri="{FF2B5EF4-FFF2-40B4-BE49-F238E27FC236}">
                      <a16:creationId xmlns:a16="http://schemas.microsoft.com/office/drawing/2014/main" id="{B329C664-2EBE-4765-944A-D56C5F21C419}"/>
                    </a:ext>
                  </a:extLst>
                </p:cNvPr>
                <p:cNvSpPr>
                  <a:spLocks/>
                </p:cNvSpPr>
                <p:nvPr/>
              </p:nvSpPr>
              <p:spPr bwMode="auto">
                <a:xfrm>
                  <a:off x="2508251" y="3251200"/>
                  <a:ext cx="320675" cy="280988"/>
                </a:xfrm>
                <a:custGeom>
                  <a:avLst/>
                  <a:gdLst>
                    <a:gd name="T0" fmla="*/ 50 w 126"/>
                    <a:gd name="T1" fmla="*/ 51 h 111"/>
                    <a:gd name="T2" fmla="*/ 50 w 126"/>
                    <a:gd name="T3" fmla="*/ 51 h 111"/>
                    <a:gd name="T4" fmla="*/ 49 w 126"/>
                    <a:gd name="T5" fmla="*/ 111 h 111"/>
                    <a:gd name="T6" fmla="*/ 76 w 126"/>
                    <a:gd name="T7" fmla="*/ 111 h 111"/>
                    <a:gd name="T8" fmla="*/ 77 w 126"/>
                    <a:gd name="T9" fmla="*/ 51 h 111"/>
                    <a:gd name="T10" fmla="*/ 107 w 126"/>
                    <a:gd name="T11" fmla="*/ 82 h 111"/>
                    <a:gd name="T12" fmla="*/ 126 w 126"/>
                    <a:gd name="T13" fmla="*/ 63 h 111"/>
                    <a:gd name="T14" fmla="*/ 64 w 126"/>
                    <a:gd name="T15" fmla="*/ 0 h 111"/>
                    <a:gd name="T16" fmla="*/ 0 w 126"/>
                    <a:gd name="T17" fmla="*/ 62 h 111"/>
                    <a:gd name="T18" fmla="*/ 19 w 126"/>
                    <a:gd name="T19" fmla="*/ 81 h 111"/>
                    <a:gd name="T20" fmla="*/ 50 w 126"/>
                    <a:gd name="T21" fmla="*/ 5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11">
                      <a:moveTo>
                        <a:pt x="50" y="51"/>
                      </a:moveTo>
                      <a:lnTo>
                        <a:pt x="50" y="51"/>
                      </a:lnTo>
                      <a:lnTo>
                        <a:pt x="49" y="111"/>
                      </a:lnTo>
                      <a:lnTo>
                        <a:pt x="76" y="111"/>
                      </a:lnTo>
                      <a:lnTo>
                        <a:pt x="77" y="51"/>
                      </a:lnTo>
                      <a:lnTo>
                        <a:pt x="107" y="82"/>
                      </a:lnTo>
                      <a:lnTo>
                        <a:pt x="126" y="63"/>
                      </a:lnTo>
                      <a:lnTo>
                        <a:pt x="64" y="0"/>
                      </a:lnTo>
                      <a:lnTo>
                        <a:pt x="0" y="62"/>
                      </a:lnTo>
                      <a:lnTo>
                        <a:pt x="19" y="81"/>
                      </a:lnTo>
                      <a:lnTo>
                        <a:pt x="50" y="51"/>
                      </a:lnTo>
                      <a:close/>
                    </a:path>
                  </a:pathLst>
                </a:custGeom>
                <a:solidFill>
                  <a:srgbClr val="0078D4"/>
                </a:solidFill>
                <a:ln w="0">
                  <a:noFill/>
                  <a:prstDash val="solid"/>
                  <a:round/>
                  <a:headEnd/>
                  <a:tailEnd/>
                </a:ln>
              </p:spPr>
              <p:txBody>
                <a:bodyPr vert="horz" wrap="square" lIns="93247" tIns="46623" rIns="93247" bIns="46623" numCol="1" anchor="t" anchorCtr="0" compatLnSpc="1">
                  <a:prstTxWarp prst="textNoShape">
                    <a:avLst/>
                  </a:prstTxWarp>
                </a:bodyPr>
                <a:lstStyle/>
                <a:p>
                  <a:pPr defTabSz="932384">
                    <a:defRPr/>
                  </a:pPr>
                  <a:endParaRPr lang="en-US" sz="1800">
                    <a:solidFill>
                      <a:srgbClr val="1A1A1A"/>
                    </a:solidFill>
                    <a:latin typeface="Segoe UI"/>
                  </a:endParaRPr>
                </a:p>
              </p:txBody>
            </p:sp>
            <p:sp>
              <p:nvSpPr>
                <p:cNvPr id="50" name="Freeform 9">
                  <a:extLst>
                    <a:ext uri="{FF2B5EF4-FFF2-40B4-BE49-F238E27FC236}">
                      <a16:creationId xmlns:a16="http://schemas.microsoft.com/office/drawing/2014/main" id="{3F030194-D416-4C06-8B00-099B66536FF4}"/>
                    </a:ext>
                  </a:extLst>
                </p:cNvPr>
                <p:cNvSpPr>
                  <a:spLocks noEditPoints="1"/>
                </p:cNvSpPr>
                <p:nvPr/>
              </p:nvSpPr>
              <p:spPr bwMode="auto">
                <a:xfrm>
                  <a:off x="2443329" y="3326663"/>
                  <a:ext cx="738980" cy="368870"/>
                </a:xfrm>
                <a:prstGeom prst="ellipse">
                  <a:avLst/>
                </a:prstGeom>
                <a:solidFill>
                  <a:srgbClr val="C1C1C1"/>
                </a:solidFill>
                <a:ln w="0">
                  <a:noFill/>
                  <a:prstDash val="solid"/>
                  <a:round/>
                  <a:headEnd/>
                  <a:tailEnd/>
                </a:ln>
              </p:spPr>
              <p:txBody>
                <a:bodyPr vert="horz" wrap="square" lIns="93247" tIns="46623" rIns="93247" bIns="46623" numCol="1" anchor="t" anchorCtr="0" compatLnSpc="1">
                  <a:prstTxWarp prst="textNoShape">
                    <a:avLst/>
                  </a:prstTxWarp>
                </a:bodyPr>
                <a:lstStyle/>
                <a:p>
                  <a:pPr defTabSz="932384">
                    <a:defRPr/>
                  </a:pPr>
                  <a:endParaRPr lang="en-US" sz="1800">
                    <a:solidFill>
                      <a:srgbClr val="1A1A1A"/>
                    </a:solidFill>
                    <a:latin typeface="Segoe UI"/>
                  </a:endParaRPr>
                </a:p>
              </p:txBody>
            </p:sp>
            <p:sp>
              <p:nvSpPr>
                <p:cNvPr id="55" name="Freeform 9">
                  <a:extLst>
                    <a:ext uri="{FF2B5EF4-FFF2-40B4-BE49-F238E27FC236}">
                      <a16:creationId xmlns:a16="http://schemas.microsoft.com/office/drawing/2014/main" id="{DA9B327B-95A1-4F55-B8FD-BBDB94ABF09D}"/>
                    </a:ext>
                  </a:extLst>
                </p:cNvPr>
                <p:cNvSpPr>
                  <a:spLocks noEditPoints="1"/>
                </p:cNvSpPr>
                <p:nvPr/>
              </p:nvSpPr>
              <p:spPr bwMode="auto">
                <a:xfrm>
                  <a:off x="2513103" y="3142228"/>
                  <a:ext cx="302479" cy="368870"/>
                </a:xfrm>
                <a:prstGeom prst="ellipse">
                  <a:avLst/>
                </a:prstGeom>
                <a:solidFill>
                  <a:srgbClr val="C1C1C1"/>
                </a:solidFill>
                <a:ln w="0">
                  <a:noFill/>
                  <a:prstDash val="solid"/>
                  <a:round/>
                  <a:headEnd/>
                  <a:tailEnd/>
                </a:ln>
              </p:spPr>
              <p:txBody>
                <a:bodyPr vert="horz" wrap="square" lIns="93247" tIns="46623" rIns="93247" bIns="46623" numCol="1" anchor="t" anchorCtr="0" compatLnSpc="1">
                  <a:prstTxWarp prst="textNoShape">
                    <a:avLst/>
                  </a:prstTxWarp>
                </a:bodyPr>
                <a:lstStyle/>
                <a:p>
                  <a:pPr defTabSz="932384">
                    <a:defRPr/>
                  </a:pPr>
                  <a:endParaRPr lang="en-US" sz="1800">
                    <a:solidFill>
                      <a:srgbClr val="1A1A1A"/>
                    </a:solidFill>
                    <a:latin typeface="Segoe UI"/>
                  </a:endParaRPr>
                </a:p>
              </p:txBody>
            </p:sp>
          </p:grpSp>
        </p:grpSp>
        <p:sp>
          <p:nvSpPr>
            <p:cNvPr id="48" name="Freeform 15">
              <a:extLst>
                <a:ext uri="{FF2B5EF4-FFF2-40B4-BE49-F238E27FC236}">
                  <a16:creationId xmlns:a16="http://schemas.microsoft.com/office/drawing/2014/main" id="{960DC66B-AEBE-484C-9E49-064BF607959A}"/>
                </a:ext>
              </a:extLst>
            </p:cNvPr>
            <p:cNvSpPr>
              <a:spLocks/>
            </p:cNvSpPr>
            <p:nvPr/>
          </p:nvSpPr>
          <p:spPr bwMode="auto">
            <a:xfrm>
              <a:off x="7205315" y="1462723"/>
              <a:ext cx="225855" cy="250788"/>
            </a:xfrm>
            <a:custGeom>
              <a:avLst/>
              <a:gdLst>
                <a:gd name="T0" fmla="*/ 46 w 77"/>
                <a:gd name="T1" fmla="*/ 85 h 85"/>
                <a:gd name="T2" fmla="*/ 46 w 77"/>
                <a:gd name="T3" fmla="*/ 85 h 85"/>
                <a:gd name="T4" fmla="*/ 46 w 77"/>
                <a:gd name="T5" fmla="*/ 31 h 85"/>
                <a:gd name="T6" fmla="*/ 65 w 77"/>
                <a:gd name="T7" fmla="*/ 50 h 85"/>
                <a:gd name="T8" fmla="*/ 77 w 77"/>
                <a:gd name="T9" fmla="*/ 38 h 85"/>
                <a:gd name="T10" fmla="*/ 38 w 77"/>
                <a:gd name="T11" fmla="*/ 0 h 85"/>
                <a:gd name="T12" fmla="*/ 0 w 77"/>
                <a:gd name="T13" fmla="*/ 38 h 85"/>
                <a:gd name="T14" fmla="*/ 12 w 77"/>
                <a:gd name="T15" fmla="*/ 50 h 85"/>
                <a:gd name="T16" fmla="*/ 30 w 77"/>
                <a:gd name="T17" fmla="*/ 31 h 85"/>
                <a:gd name="T18" fmla="*/ 30 w 77"/>
                <a:gd name="T19" fmla="*/ 85 h 85"/>
                <a:gd name="T20" fmla="*/ 46 w 77"/>
                <a:gd name="T21"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85">
                  <a:moveTo>
                    <a:pt x="46" y="85"/>
                  </a:moveTo>
                  <a:lnTo>
                    <a:pt x="46" y="85"/>
                  </a:lnTo>
                  <a:lnTo>
                    <a:pt x="46" y="31"/>
                  </a:lnTo>
                  <a:lnTo>
                    <a:pt x="65" y="50"/>
                  </a:lnTo>
                  <a:lnTo>
                    <a:pt x="77" y="38"/>
                  </a:lnTo>
                  <a:lnTo>
                    <a:pt x="38" y="0"/>
                  </a:lnTo>
                  <a:lnTo>
                    <a:pt x="0" y="38"/>
                  </a:lnTo>
                  <a:lnTo>
                    <a:pt x="12" y="50"/>
                  </a:lnTo>
                  <a:lnTo>
                    <a:pt x="30" y="31"/>
                  </a:lnTo>
                  <a:lnTo>
                    <a:pt x="30" y="85"/>
                  </a:lnTo>
                  <a:lnTo>
                    <a:pt x="46" y="85"/>
                  </a:lnTo>
                  <a:close/>
                </a:path>
              </a:pathLst>
            </a:custGeom>
            <a:solidFill>
              <a:srgbClr val="0078D4"/>
            </a:solidFill>
            <a:ln w="0">
              <a:noFill/>
              <a:prstDash val="solid"/>
              <a:round/>
              <a:headEnd/>
              <a:tailEnd/>
            </a:ln>
          </p:spPr>
          <p:txBody>
            <a:bodyPr vert="horz" wrap="square" lIns="93247" tIns="46623" rIns="93247" bIns="46623" numCol="1" anchor="t" anchorCtr="0" compatLnSpc="1">
              <a:prstTxWarp prst="textNoShape">
                <a:avLst/>
              </a:prstTxWarp>
            </a:bodyPr>
            <a:lstStyle/>
            <a:p>
              <a:pPr defTabSz="932384">
                <a:defRPr/>
              </a:pPr>
              <a:endParaRPr lang="en-US" sz="1800">
                <a:solidFill>
                  <a:srgbClr val="1A1A1A"/>
                </a:solidFill>
                <a:latin typeface="Segoe UI"/>
              </a:endParaRPr>
            </a:p>
          </p:txBody>
        </p:sp>
        <p:sp>
          <p:nvSpPr>
            <p:cNvPr id="49" name="Freeform 15">
              <a:extLst>
                <a:ext uri="{FF2B5EF4-FFF2-40B4-BE49-F238E27FC236}">
                  <a16:creationId xmlns:a16="http://schemas.microsoft.com/office/drawing/2014/main" id="{33277009-6FFE-4718-B939-5D8406E82021}"/>
                </a:ext>
              </a:extLst>
            </p:cNvPr>
            <p:cNvSpPr>
              <a:spLocks/>
            </p:cNvSpPr>
            <p:nvPr/>
          </p:nvSpPr>
          <p:spPr bwMode="auto">
            <a:xfrm rot="10800000">
              <a:off x="7480747" y="1568723"/>
              <a:ext cx="225855" cy="250788"/>
            </a:xfrm>
            <a:custGeom>
              <a:avLst/>
              <a:gdLst>
                <a:gd name="T0" fmla="*/ 46 w 77"/>
                <a:gd name="T1" fmla="*/ 85 h 85"/>
                <a:gd name="T2" fmla="*/ 46 w 77"/>
                <a:gd name="T3" fmla="*/ 85 h 85"/>
                <a:gd name="T4" fmla="*/ 46 w 77"/>
                <a:gd name="T5" fmla="*/ 31 h 85"/>
                <a:gd name="T6" fmla="*/ 65 w 77"/>
                <a:gd name="T7" fmla="*/ 50 h 85"/>
                <a:gd name="T8" fmla="*/ 77 w 77"/>
                <a:gd name="T9" fmla="*/ 38 h 85"/>
                <a:gd name="T10" fmla="*/ 38 w 77"/>
                <a:gd name="T11" fmla="*/ 0 h 85"/>
                <a:gd name="T12" fmla="*/ 0 w 77"/>
                <a:gd name="T13" fmla="*/ 38 h 85"/>
                <a:gd name="T14" fmla="*/ 12 w 77"/>
                <a:gd name="T15" fmla="*/ 50 h 85"/>
                <a:gd name="T16" fmla="*/ 30 w 77"/>
                <a:gd name="T17" fmla="*/ 31 h 85"/>
                <a:gd name="T18" fmla="*/ 30 w 77"/>
                <a:gd name="T19" fmla="*/ 85 h 85"/>
                <a:gd name="T20" fmla="*/ 46 w 77"/>
                <a:gd name="T21"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85">
                  <a:moveTo>
                    <a:pt x="46" y="85"/>
                  </a:moveTo>
                  <a:lnTo>
                    <a:pt x="46" y="85"/>
                  </a:lnTo>
                  <a:lnTo>
                    <a:pt x="46" y="31"/>
                  </a:lnTo>
                  <a:lnTo>
                    <a:pt x="65" y="50"/>
                  </a:lnTo>
                  <a:lnTo>
                    <a:pt x="77" y="38"/>
                  </a:lnTo>
                  <a:lnTo>
                    <a:pt x="38" y="0"/>
                  </a:lnTo>
                  <a:lnTo>
                    <a:pt x="0" y="38"/>
                  </a:lnTo>
                  <a:lnTo>
                    <a:pt x="12" y="50"/>
                  </a:lnTo>
                  <a:lnTo>
                    <a:pt x="30" y="31"/>
                  </a:lnTo>
                  <a:lnTo>
                    <a:pt x="30" y="85"/>
                  </a:lnTo>
                  <a:lnTo>
                    <a:pt x="46" y="85"/>
                  </a:lnTo>
                  <a:close/>
                </a:path>
              </a:pathLst>
            </a:custGeom>
            <a:solidFill>
              <a:schemeClr val="bg1"/>
            </a:solidFill>
            <a:ln w="0">
              <a:noFill/>
              <a:prstDash val="solid"/>
              <a:round/>
              <a:headEnd/>
              <a:tailEnd/>
            </a:ln>
          </p:spPr>
          <p:txBody>
            <a:bodyPr vert="horz" wrap="square" lIns="93247" tIns="46623" rIns="93247" bIns="46623" numCol="1" anchor="t" anchorCtr="0" compatLnSpc="1">
              <a:prstTxWarp prst="textNoShape">
                <a:avLst/>
              </a:prstTxWarp>
            </a:bodyPr>
            <a:lstStyle/>
            <a:p>
              <a:pPr defTabSz="932384">
                <a:defRPr/>
              </a:pPr>
              <a:endParaRPr lang="en-US" sz="1800">
                <a:solidFill>
                  <a:srgbClr val="1A1A1A"/>
                </a:solidFill>
                <a:latin typeface="Segoe UI"/>
              </a:endParaRPr>
            </a:p>
          </p:txBody>
        </p:sp>
      </p:grpSp>
      <p:grpSp>
        <p:nvGrpSpPr>
          <p:cNvPr id="70" name="Group 69">
            <a:extLst>
              <a:ext uri="{FF2B5EF4-FFF2-40B4-BE49-F238E27FC236}">
                <a16:creationId xmlns:a16="http://schemas.microsoft.com/office/drawing/2014/main" id="{43E1666B-5311-4D78-B93E-421F04DB333A}"/>
              </a:ext>
            </a:extLst>
          </p:cNvPr>
          <p:cNvGrpSpPr/>
          <p:nvPr/>
        </p:nvGrpSpPr>
        <p:grpSpPr>
          <a:xfrm>
            <a:off x="5344535" y="3662967"/>
            <a:ext cx="419612" cy="429205"/>
            <a:chOff x="5357616" y="5091932"/>
            <a:chExt cx="411480" cy="420886"/>
          </a:xfrm>
          <a:effectLst/>
        </p:grpSpPr>
        <p:sp>
          <p:nvSpPr>
            <p:cNvPr id="72" name="Oval 71">
              <a:extLst>
                <a:ext uri="{FF2B5EF4-FFF2-40B4-BE49-F238E27FC236}">
                  <a16:creationId xmlns:a16="http://schemas.microsoft.com/office/drawing/2014/main" id="{FC08FBAD-B5F5-467D-9D7B-9963B59255A2}"/>
                </a:ext>
              </a:extLst>
            </p:cNvPr>
            <p:cNvSpPr/>
            <p:nvPr/>
          </p:nvSpPr>
          <p:spPr bwMode="auto">
            <a:xfrm>
              <a:off x="5357616" y="5101338"/>
              <a:ext cx="411480" cy="411480"/>
            </a:xfrm>
            <a:prstGeom prst="ellipse">
              <a:avLst/>
            </a:prstGeom>
            <a:solidFill>
              <a:schemeClr val="accent1"/>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7558" rIns="0" bIns="47558" numCol="1" spcCol="0" rtlCol="0" fromWordArt="0" anchor="ctr" anchorCtr="0" forceAA="0" compatLnSpc="1">
              <a:prstTxWarp prst="textNoShape">
                <a:avLst/>
              </a:prstTxWarp>
              <a:noAutofit/>
            </a:bodyPr>
            <a:lstStyle/>
            <a:p>
              <a:pPr algn="ctr" defTabSz="950846" fontAlgn="base">
                <a:spcBef>
                  <a:spcPct val="0"/>
                </a:spcBef>
                <a:spcAft>
                  <a:spcPct val="0"/>
                </a:spcAft>
                <a:defRPr/>
              </a:pPr>
              <a:endParaRPr lang="en-US" sz="1632" err="1">
                <a:gradFill>
                  <a:gsLst>
                    <a:gs pos="40075">
                      <a:srgbClr val="FFFFFF"/>
                    </a:gs>
                    <a:gs pos="30000">
                      <a:srgbClr val="FFFFFF"/>
                    </a:gs>
                  </a:gsLst>
                  <a:lin ang="5400000" scaled="0"/>
                </a:gradFill>
                <a:latin typeface="Segoe UI"/>
              </a:endParaRPr>
            </a:p>
          </p:txBody>
        </p:sp>
        <p:sp>
          <p:nvSpPr>
            <p:cNvPr id="73" name="TextBox 72">
              <a:extLst>
                <a:ext uri="{FF2B5EF4-FFF2-40B4-BE49-F238E27FC236}">
                  <a16:creationId xmlns:a16="http://schemas.microsoft.com/office/drawing/2014/main" id="{ABAC6098-D4E0-4312-BFD1-BFAA372A1E66}"/>
                </a:ext>
              </a:extLst>
            </p:cNvPr>
            <p:cNvSpPr txBox="1"/>
            <p:nvPr/>
          </p:nvSpPr>
          <p:spPr>
            <a:xfrm>
              <a:off x="5458359" y="5091932"/>
              <a:ext cx="214832" cy="376759"/>
            </a:xfrm>
            <a:prstGeom prst="rect">
              <a:avLst/>
            </a:prstGeom>
            <a:noFill/>
          </p:spPr>
          <p:txBody>
            <a:bodyPr wrap="none" lIns="0" tIns="0" rIns="0" bIns="0" rtlCol="0">
              <a:spAutoFit/>
            </a:bodyPr>
            <a:lstStyle/>
            <a:p>
              <a:pPr defTabSz="932384">
                <a:defRPr/>
              </a:pPr>
              <a:r>
                <a:rPr lang="en-US" sz="2448">
                  <a:solidFill>
                    <a:srgbClr val="FFFFFF"/>
                  </a:solidFill>
                  <a:latin typeface="Segoe UI"/>
                </a:rPr>
                <a:t>+</a:t>
              </a:r>
            </a:p>
          </p:txBody>
        </p:sp>
      </p:grpSp>
    </p:spTree>
    <p:extLst>
      <p:ext uri="{BB962C8B-B14F-4D97-AF65-F5344CB8AC3E}">
        <p14:creationId xmlns:p14="http://schemas.microsoft.com/office/powerpoint/2010/main" val="254273335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8A04D8-B258-3B46-B119-E5E2E7713BEB}"/>
              </a:ext>
            </a:extLst>
          </p:cNvPr>
          <p:cNvSpPr>
            <a:spLocks noGrp="1"/>
          </p:cNvSpPr>
          <p:nvPr>
            <p:ph type="title"/>
          </p:nvPr>
        </p:nvSpPr>
        <p:spPr/>
        <p:txBody>
          <a:bodyPr/>
          <a:lstStyle/>
          <a:p>
            <a:r>
              <a:rPr lang="en-US"/>
              <a:t>Office 365 Business Premium</a:t>
            </a:r>
          </a:p>
        </p:txBody>
      </p:sp>
      <p:sp>
        <p:nvSpPr>
          <p:cNvPr id="4" name="Text Placeholder 9">
            <a:extLst>
              <a:ext uri="{FF2B5EF4-FFF2-40B4-BE49-F238E27FC236}">
                <a16:creationId xmlns:a16="http://schemas.microsoft.com/office/drawing/2014/main" id="{757754A8-119F-824A-8F44-4490F30E8571}"/>
              </a:ext>
            </a:extLst>
          </p:cNvPr>
          <p:cNvSpPr txBox="1">
            <a:spLocks/>
          </p:cNvSpPr>
          <p:nvPr/>
        </p:nvSpPr>
        <p:spPr>
          <a:xfrm>
            <a:off x="486739" y="1268131"/>
            <a:ext cx="6529676" cy="1350731"/>
          </a:xfrm>
          <a:prstGeom prst="rect">
            <a:avLst/>
          </a:prstGeom>
        </p:spPr>
        <p:txBody>
          <a:bodyPr lIns="0"/>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3926" fontAlgn="base">
              <a:spcBef>
                <a:spcPct val="0"/>
              </a:spcBef>
              <a:spcAft>
                <a:spcPct val="0"/>
              </a:spcAft>
              <a:buSzTx/>
              <a:defRPr/>
            </a:pPr>
            <a:r>
              <a:rPr lang="en-US" sz="1599" kern="0" dirty="0">
                <a:ln w="3175">
                  <a:noFill/>
                </a:ln>
                <a:solidFill>
                  <a:srgbClr val="2F2F2F"/>
                </a:solidFill>
                <a:cs typeface="Segoe UI" pitchFamily="34" charset="0"/>
              </a:rPr>
              <a:t>A modern device powered by Office 365 gives customers a more productive, secure experience, helping SMBs save money and gain peace of mind.</a:t>
            </a:r>
          </a:p>
        </p:txBody>
      </p:sp>
      <p:pic>
        <p:nvPicPr>
          <p:cNvPr id="6" name="Picture 5" descr="A screenshot of a cell phone&#10;&#10;Description generated with high confidence">
            <a:extLst>
              <a:ext uri="{FF2B5EF4-FFF2-40B4-BE49-F238E27FC236}">
                <a16:creationId xmlns:a16="http://schemas.microsoft.com/office/drawing/2014/main" id="{40429064-0A6D-CC46-ACF0-ABD5376E4983}"/>
              </a:ext>
            </a:extLst>
          </p:cNvPr>
          <p:cNvPicPr>
            <a:picLocks noChangeAspect="1"/>
          </p:cNvPicPr>
          <p:nvPr/>
        </p:nvPicPr>
        <p:blipFill>
          <a:blip r:embed="rId3"/>
          <a:stretch>
            <a:fillRect/>
          </a:stretch>
        </p:blipFill>
        <p:spPr>
          <a:xfrm>
            <a:off x="435795" y="2860629"/>
            <a:ext cx="546146" cy="520745"/>
          </a:xfrm>
          <a:prstGeom prst="rect">
            <a:avLst/>
          </a:prstGeom>
        </p:spPr>
      </p:pic>
      <p:sp>
        <p:nvSpPr>
          <p:cNvPr id="8" name="Text Placeholder 9">
            <a:extLst>
              <a:ext uri="{FF2B5EF4-FFF2-40B4-BE49-F238E27FC236}">
                <a16:creationId xmlns:a16="http://schemas.microsoft.com/office/drawing/2014/main" id="{5152046A-D5A5-5A4D-827E-B698E1AB982D}"/>
              </a:ext>
            </a:extLst>
          </p:cNvPr>
          <p:cNvSpPr txBox="1">
            <a:spLocks/>
          </p:cNvSpPr>
          <p:nvPr/>
        </p:nvSpPr>
        <p:spPr>
          <a:xfrm>
            <a:off x="1314212" y="2765933"/>
            <a:ext cx="4788156" cy="1350731"/>
          </a:xfrm>
          <a:prstGeom prst="rect">
            <a:avLst/>
          </a:prstGeom>
        </p:spPr>
        <p:txBody>
          <a:bodyPr lIns="0"/>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09">
              <a:spcAft>
                <a:spcPts val="600"/>
              </a:spcAft>
              <a:buSzTx/>
              <a:defRPr/>
            </a:pPr>
            <a:r>
              <a:rPr lang="en-US" sz="2000" dirty="0">
                <a:solidFill>
                  <a:srgbClr val="0078D4"/>
                </a:solidFill>
                <a:latin typeface="+mj-lt"/>
              </a:rPr>
              <a:t>Get more done</a:t>
            </a:r>
          </a:p>
          <a:p>
            <a:pPr defTabSz="932509">
              <a:lnSpc>
                <a:spcPct val="100000"/>
              </a:lnSpc>
              <a:buSzTx/>
              <a:defRPr/>
            </a:pPr>
            <a:r>
              <a:rPr lang="en-US" sz="1599" dirty="0">
                <a:solidFill>
                  <a:srgbClr val="282828"/>
                </a:solidFill>
              </a:rPr>
              <a:t>Get the latest Office apps and features in Windows to maximize productivity, including both online and desktop apps.</a:t>
            </a:r>
          </a:p>
          <a:p>
            <a:pPr defTabSz="932509">
              <a:spcAft>
                <a:spcPts val="600"/>
              </a:spcAft>
              <a:buSzTx/>
              <a:defRPr/>
            </a:pPr>
            <a:endParaRPr lang="en-US" sz="2000" dirty="0">
              <a:gradFill>
                <a:gsLst>
                  <a:gs pos="2917">
                    <a:srgbClr val="282828"/>
                  </a:gs>
                  <a:gs pos="30000">
                    <a:srgbClr val="282828"/>
                  </a:gs>
                </a:gsLst>
                <a:lin ang="5400000" scaled="0"/>
              </a:gradFill>
            </a:endParaRPr>
          </a:p>
        </p:txBody>
      </p:sp>
      <p:sp>
        <p:nvSpPr>
          <p:cNvPr id="9" name="Text Placeholder 9">
            <a:extLst>
              <a:ext uri="{FF2B5EF4-FFF2-40B4-BE49-F238E27FC236}">
                <a16:creationId xmlns:a16="http://schemas.microsoft.com/office/drawing/2014/main" id="{A38BD5F9-E5BC-C44A-8A56-505F04BE114F}"/>
              </a:ext>
            </a:extLst>
          </p:cNvPr>
          <p:cNvSpPr txBox="1">
            <a:spLocks/>
          </p:cNvSpPr>
          <p:nvPr/>
        </p:nvSpPr>
        <p:spPr>
          <a:xfrm>
            <a:off x="1314211" y="4066413"/>
            <a:ext cx="4916259" cy="1350731"/>
          </a:xfrm>
          <a:prstGeom prst="rect">
            <a:avLst/>
          </a:prstGeom>
        </p:spPr>
        <p:txBody>
          <a:bodyPr lIns="0"/>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09">
              <a:spcAft>
                <a:spcPts val="600"/>
              </a:spcAft>
              <a:buSzTx/>
              <a:defRPr/>
            </a:pPr>
            <a:r>
              <a:rPr lang="en-US" sz="2000" dirty="0">
                <a:solidFill>
                  <a:srgbClr val="0078D4"/>
                </a:solidFill>
                <a:latin typeface="+mj-lt"/>
              </a:rPr>
              <a:t>Work better together</a:t>
            </a:r>
          </a:p>
          <a:p>
            <a:pPr defTabSz="932563">
              <a:lnSpc>
                <a:spcPct val="100000"/>
              </a:lnSpc>
              <a:buSzTx/>
              <a:defRPr/>
            </a:pPr>
            <a:r>
              <a:rPr lang="en-US" sz="1599">
                <a:solidFill>
                  <a:srgbClr val="2F2F2F"/>
                </a:solidFill>
              </a:rPr>
              <a:t>Collaborate, share, and communicate with flexible tools that go where your team goes.</a:t>
            </a:r>
            <a:endParaRPr lang="en-US" sz="2000" dirty="0">
              <a:gradFill>
                <a:gsLst>
                  <a:gs pos="2917">
                    <a:srgbClr val="282828"/>
                  </a:gs>
                  <a:gs pos="30000">
                    <a:srgbClr val="282828"/>
                  </a:gs>
                </a:gsLst>
                <a:lin ang="5400000" scaled="0"/>
              </a:gradFill>
            </a:endParaRPr>
          </a:p>
        </p:txBody>
      </p:sp>
      <p:sp>
        <p:nvSpPr>
          <p:cNvPr id="10" name="Text Placeholder 9">
            <a:extLst>
              <a:ext uri="{FF2B5EF4-FFF2-40B4-BE49-F238E27FC236}">
                <a16:creationId xmlns:a16="http://schemas.microsoft.com/office/drawing/2014/main" id="{942DC1F6-E6F1-624B-ACDB-C43803E9624E}"/>
              </a:ext>
            </a:extLst>
          </p:cNvPr>
          <p:cNvSpPr txBox="1">
            <a:spLocks/>
          </p:cNvSpPr>
          <p:nvPr/>
        </p:nvSpPr>
        <p:spPr>
          <a:xfrm>
            <a:off x="1314211" y="5118187"/>
            <a:ext cx="5119840" cy="1350731"/>
          </a:xfrm>
          <a:prstGeom prst="rect">
            <a:avLst/>
          </a:prstGeom>
        </p:spPr>
        <p:txBody>
          <a:bodyPr lIns="0"/>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09">
              <a:spcAft>
                <a:spcPts val="600"/>
              </a:spcAft>
              <a:buSzTx/>
              <a:defRPr/>
            </a:pPr>
            <a:r>
              <a:rPr lang="en-US" sz="2000" dirty="0">
                <a:solidFill>
                  <a:srgbClr val="0078D4"/>
                </a:solidFill>
                <a:latin typeface="+mj-lt"/>
              </a:rPr>
              <a:t>Protect data with enterprise-grade security</a:t>
            </a:r>
          </a:p>
          <a:p>
            <a:pPr defTabSz="932563">
              <a:lnSpc>
                <a:spcPct val="100000"/>
              </a:lnSpc>
              <a:buSzTx/>
              <a:defRPr/>
            </a:pPr>
            <a:r>
              <a:rPr lang="en-US" sz="1599">
                <a:solidFill>
                  <a:srgbClr val="2F2F2F"/>
                </a:solidFill>
              </a:rPr>
              <a:t>Help protect customers against cyberthreats with built-in security and compliance tools.</a:t>
            </a:r>
          </a:p>
        </p:txBody>
      </p:sp>
      <p:pic>
        <p:nvPicPr>
          <p:cNvPr id="13" name="Picture 12" descr="A screen shot of an open Surface Pro 6 showing OneDrive">
            <a:extLst>
              <a:ext uri="{FF2B5EF4-FFF2-40B4-BE49-F238E27FC236}">
                <a16:creationId xmlns:a16="http://schemas.microsoft.com/office/drawing/2014/main" id="{8EB19E68-4EB7-4EC5-B575-BCFAB21E04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68050" y="1275765"/>
            <a:ext cx="4850399" cy="4850399"/>
          </a:xfrm>
          <a:prstGeom prst="rect">
            <a:avLst/>
          </a:prstGeom>
        </p:spPr>
      </p:pic>
      <p:sp>
        <p:nvSpPr>
          <p:cNvPr id="15" name="Rectangle 14">
            <a:extLst>
              <a:ext uri="{FF2B5EF4-FFF2-40B4-BE49-F238E27FC236}">
                <a16:creationId xmlns:a16="http://schemas.microsoft.com/office/drawing/2014/main" id="{534AC12B-D5EF-4024-A3E5-ED2DA388F902}"/>
              </a:ext>
            </a:extLst>
          </p:cNvPr>
          <p:cNvSpPr/>
          <p:nvPr/>
        </p:nvSpPr>
        <p:spPr>
          <a:xfrm>
            <a:off x="7131273" y="5861300"/>
            <a:ext cx="4528620" cy="635655"/>
          </a:xfrm>
          <a:prstGeom prst="rect">
            <a:avLst/>
          </a:prstGeom>
        </p:spPr>
        <p:txBody>
          <a:bodyPr wrap="square">
            <a:spAutoFit/>
          </a:bodyPr>
          <a:lstStyle/>
          <a:p>
            <a:pPr defTabSz="932330">
              <a:lnSpc>
                <a:spcPct val="110000"/>
              </a:lnSpc>
            </a:pPr>
            <a:r>
              <a:rPr lang="en-US" sz="1632">
                <a:solidFill>
                  <a:srgbClr val="000000"/>
                </a:solidFill>
                <a:latin typeface="Segoe UI"/>
              </a:rPr>
              <a:t>New Windows 10 devices help SMBs boost performance, improve security.</a:t>
            </a:r>
          </a:p>
        </p:txBody>
      </p:sp>
      <p:pic>
        <p:nvPicPr>
          <p:cNvPr id="24" name="Picture 23" descr="A picture containing furniture&#10;&#10;Description generated with high confidence">
            <a:extLst>
              <a:ext uri="{FF2B5EF4-FFF2-40B4-BE49-F238E27FC236}">
                <a16:creationId xmlns:a16="http://schemas.microsoft.com/office/drawing/2014/main" id="{F8F2B223-DAE5-4931-8D94-A23EF1E362A9}"/>
              </a:ext>
            </a:extLst>
          </p:cNvPr>
          <p:cNvPicPr>
            <a:picLocks noChangeAspect="1"/>
          </p:cNvPicPr>
          <p:nvPr/>
        </p:nvPicPr>
        <p:blipFill>
          <a:blip r:embed="rId5"/>
          <a:stretch>
            <a:fillRect/>
          </a:stretch>
        </p:blipFill>
        <p:spPr>
          <a:xfrm>
            <a:off x="481181" y="5199764"/>
            <a:ext cx="381033" cy="520745"/>
          </a:xfrm>
          <a:prstGeom prst="rect">
            <a:avLst/>
          </a:prstGeom>
        </p:spPr>
      </p:pic>
      <p:grpSp>
        <p:nvGrpSpPr>
          <p:cNvPr id="63" name="Group 62">
            <a:extLst>
              <a:ext uri="{FF2B5EF4-FFF2-40B4-BE49-F238E27FC236}">
                <a16:creationId xmlns:a16="http://schemas.microsoft.com/office/drawing/2014/main" id="{BB316A11-2835-4E2B-B8E1-813E8B195E98}"/>
              </a:ext>
            </a:extLst>
          </p:cNvPr>
          <p:cNvGrpSpPr/>
          <p:nvPr/>
        </p:nvGrpSpPr>
        <p:grpSpPr>
          <a:xfrm>
            <a:off x="460781" y="4154165"/>
            <a:ext cx="478729" cy="558584"/>
            <a:chOff x="7021795" y="3696669"/>
            <a:chExt cx="846868" cy="988131"/>
          </a:xfrm>
        </p:grpSpPr>
        <p:grpSp>
          <p:nvGrpSpPr>
            <p:cNvPr id="64" name="Group 63">
              <a:extLst>
                <a:ext uri="{FF2B5EF4-FFF2-40B4-BE49-F238E27FC236}">
                  <a16:creationId xmlns:a16="http://schemas.microsoft.com/office/drawing/2014/main" id="{8CEFC625-F1FC-41CB-9BC9-4AB81AB3D293}"/>
                </a:ext>
              </a:extLst>
            </p:cNvPr>
            <p:cNvGrpSpPr/>
            <p:nvPr/>
          </p:nvGrpSpPr>
          <p:grpSpPr>
            <a:xfrm>
              <a:off x="7050509" y="3696669"/>
              <a:ext cx="818154" cy="888882"/>
              <a:chOff x="6912026" y="3624515"/>
              <a:chExt cx="802185" cy="871532"/>
            </a:xfrm>
          </p:grpSpPr>
          <p:sp>
            <p:nvSpPr>
              <p:cNvPr id="74" name="Freeform: Shape 3">
                <a:extLst>
                  <a:ext uri="{FF2B5EF4-FFF2-40B4-BE49-F238E27FC236}">
                    <a16:creationId xmlns:a16="http://schemas.microsoft.com/office/drawing/2014/main" id="{7D2FF638-8DBA-43A3-885C-2BB30212C872}"/>
                  </a:ext>
                </a:extLst>
              </p:cNvPr>
              <p:cNvSpPr/>
              <p:nvPr/>
            </p:nvSpPr>
            <p:spPr>
              <a:xfrm>
                <a:off x="7274570" y="3659612"/>
                <a:ext cx="53847" cy="53847"/>
              </a:xfrm>
              <a:custGeom>
                <a:avLst/>
                <a:gdLst>
                  <a:gd name="connsiteX0" fmla="*/ 57057 w 53847"/>
                  <a:gd name="connsiteY0" fmla="*/ 28528 h 53847"/>
                  <a:gd name="connsiteX1" fmla="*/ 28528 w 53847"/>
                  <a:gd name="connsiteY1" fmla="*/ 57057 h 53847"/>
                  <a:gd name="connsiteX2" fmla="*/ 0 w 53847"/>
                  <a:gd name="connsiteY2" fmla="*/ 28528 h 53847"/>
                  <a:gd name="connsiteX3" fmla="*/ 28528 w 53847"/>
                  <a:gd name="connsiteY3" fmla="*/ 0 h 53847"/>
                  <a:gd name="connsiteX4" fmla="*/ 57057 w 53847"/>
                  <a:gd name="connsiteY4" fmla="*/ 28528 h 5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7" h="53847">
                    <a:moveTo>
                      <a:pt x="57057" y="28528"/>
                    </a:moveTo>
                    <a:cubicBezTo>
                      <a:pt x="57057" y="44284"/>
                      <a:pt x="44284" y="57057"/>
                      <a:pt x="28528" y="57057"/>
                    </a:cubicBezTo>
                    <a:cubicBezTo>
                      <a:pt x="12773" y="57057"/>
                      <a:pt x="0" y="44284"/>
                      <a:pt x="0" y="28528"/>
                    </a:cubicBezTo>
                    <a:cubicBezTo>
                      <a:pt x="0" y="12773"/>
                      <a:pt x="12773" y="0"/>
                      <a:pt x="28528" y="0"/>
                    </a:cubicBezTo>
                    <a:cubicBezTo>
                      <a:pt x="44284" y="0"/>
                      <a:pt x="57057" y="12773"/>
                      <a:pt x="57057" y="28528"/>
                    </a:cubicBezTo>
                    <a:close/>
                  </a:path>
                </a:pathLst>
              </a:custGeom>
              <a:solidFill>
                <a:srgbClr val="0078D4"/>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75" name="Freeform: Shape 4">
                <a:extLst>
                  <a:ext uri="{FF2B5EF4-FFF2-40B4-BE49-F238E27FC236}">
                    <a16:creationId xmlns:a16="http://schemas.microsoft.com/office/drawing/2014/main" id="{C6E2D21C-33A4-42F4-8CC4-D2E10C2B16E0}"/>
                  </a:ext>
                </a:extLst>
              </p:cNvPr>
              <p:cNvSpPr/>
              <p:nvPr/>
            </p:nvSpPr>
            <p:spPr>
              <a:xfrm>
                <a:off x="7234216" y="3624515"/>
                <a:ext cx="129234" cy="376931"/>
              </a:xfrm>
              <a:custGeom>
                <a:avLst/>
                <a:gdLst>
                  <a:gd name="connsiteX0" fmla="*/ 115438 w 129233"/>
                  <a:gd name="connsiteY0" fmla="*/ 12859 h 376931"/>
                  <a:gd name="connsiteX1" fmla="*/ 115438 w 129233"/>
                  <a:gd name="connsiteY1" fmla="*/ 98110 h 376931"/>
                  <a:gd name="connsiteX2" fmla="*/ 108405 w 129233"/>
                  <a:gd name="connsiteY2" fmla="*/ 98110 h 376931"/>
                  <a:gd name="connsiteX3" fmla="*/ 100490 w 129233"/>
                  <a:gd name="connsiteY3" fmla="*/ 98110 h 376931"/>
                  <a:gd name="connsiteX4" fmla="*/ 36541 w 129233"/>
                  <a:gd name="connsiteY4" fmla="*/ 98077 h 376931"/>
                  <a:gd name="connsiteX5" fmla="*/ 29358 w 129233"/>
                  <a:gd name="connsiteY5" fmla="*/ 98110 h 376931"/>
                  <a:gd name="connsiteX6" fmla="*/ 22336 w 129233"/>
                  <a:gd name="connsiteY6" fmla="*/ 98110 h 376931"/>
                  <a:gd name="connsiteX7" fmla="*/ 22336 w 129233"/>
                  <a:gd name="connsiteY7" fmla="*/ 12859 h 376931"/>
                  <a:gd name="connsiteX8" fmla="*/ 0 w 129233"/>
                  <a:gd name="connsiteY8" fmla="*/ 12859 h 376931"/>
                  <a:gd name="connsiteX9" fmla="*/ 0 w 129233"/>
                  <a:gd name="connsiteY9" fmla="*/ 99941 h 376931"/>
                  <a:gd name="connsiteX10" fmla="*/ 33321 w 129233"/>
                  <a:gd name="connsiteY10" fmla="*/ 137440 h 376931"/>
                  <a:gd name="connsiteX11" fmla="*/ 33353 w 129233"/>
                  <a:gd name="connsiteY11" fmla="*/ 137440 h 376931"/>
                  <a:gd name="connsiteX12" fmla="*/ 33321 w 129233"/>
                  <a:gd name="connsiteY12" fmla="*/ 368768 h 376931"/>
                  <a:gd name="connsiteX13" fmla="*/ 49303 w 129233"/>
                  <a:gd name="connsiteY13" fmla="*/ 384771 h 376931"/>
                  <a:gd name="connsiteX14" fmla="*/ 65306 w 129233"/>
                  <a:gd name="connsiteY14" fmla="*/ 368768 h 376931"/>
                  <a:gd name="connsiteX15" fmla="*/ 65317 w 129233"/>
                  <a:gd name="connsiteY15" fmla="*/ 234591 h 376931"/>
                  <a:gd name="connsiteX16" fmla="*/ 72457 w 129233"/>
                  <a:gd name="connsiteY16" fmla="*/ 234591 h 376931"/>
                  <a:gd name="connsiteX17" fmla="*/ 72403 w 129233"/>
                  <a:gd name="connsiteY17" fmla="*/ 368768 h 376931"/>
                  <a:gd name="connsiteX18" fmla="*/ 88385 w 129233"/>
                  <a:gd name="connsiteY18" fmla="*/ 384771 h 376931"/>
                  <a:gd name="connsiteX19" fmla="*/ 104367 w 129233"/>
                  <a:gd name="connsiteY19" fmla="*/ 368768 h 376931"/>
                  <a:gd name="connsiteX20" fmla="*/ 104453 w 129233"/>
                  <a:gd name="connsiteY20" fmla="*/ 137440 h 376931"/>
                  <a:gd name="connsiteX21" fmla="*/ 137774 w 129233"/>
                  <a:gd name="connsiteY21" fmla="*/ 99941 h 376931"/>
                  <a:gd name="connsiteX22" fmla="*/ 137774 w 129233"/>
                  <a:gd name="connsiteY22" fmla="*/ 12859 h 376931"/>
                  <a:gd name="connsiteX23" fmla="*/ 115438 w 129233"/>
                  <a:gd name="connsiteY23" fmla="*/ 12859 h 37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33" h="376931">
                    <a:moveTo>
                      <a:pt x="115438" y="12859"/>
                    </a:moveTo>
                    <a:lnTo>
                      <a:pt x="115438" y="98110"/>
                    </a:lnTo>
                    <a:lnTo>
                      <a:pt x="108405" y="98110"/>
                    </a:lnTo>
                    <a:lnTo>
                      <a:pt x="100490" y="98110"/>
                    </a:lnTo>
                    <a:lnTo>
                      <a:pt x="36541" y="98077"/>
                    </a:lnTo>
                    <a:lnTo>
                      <a:pt x="29358" y="98110"/>
                    </a:lnTo>
                    <a:lnTo>
                      <a:pt x="22336" y="98110"/>
                    </a:lnTo>
                    <a:lnTo>
                      <a:pt x="22336" y="12859"/>
                    </a:lnTo>
                    <a:cubicBezTo>
                      <a:pt x="22336" y="-4286"/>
                      <a:pt x="-43" y="-4286"/>
                      <a:pt x="0" y="12859"/>
                    </a:cubicBezTo>
                    <a:lnTo>
                      <a:pt x="0" y="99941"/>
                    </a:lnTo>
                    <a:cubicBezTo>
                      <a:pt x="0" y="118873"/>
                      <a:pt x="11157" y="137440"/>
                      <a:pt x="33321" y="137440"/>
                    </a:cubicBezTo>
                    <a:lnTo>
                      <a:pt x="33353" y="137440"/>
                    </a:lnTo>
                    <a:lnTo>
                      <a:pt x="33321" y="368768"/>
                    </a:lnTo>
                    <a:cubicBezTo>
                      <a:pt x="33321" y="377599"/>
                      <a:pt x="40493" y="384771"/>
                      <a:pt x="49303" y="384771"/>
                    </a:cubicBezTo>
                    <a:cubicBezTo>
                      <a:pt x="58155" y="384771"/>
                      <a:pt x="65306" y="377599"/>
                      <a:pt x="65306" y="368768"/>
                    </a:cubicBezTo>
                    <a:lnTo>
                      <a:pt x="65317" y="234591"/>
                    </a:lnTo>
                    <a:lnTo>
                      <a:pt x="72457" y="234591"/>
                    </a:lnTo>
                    <a:lnTo>
                      <a:pt x="72403" y="368768"/>
                    </a:lnTo>
                    <a:cubicBezTo>
                      <a:pt x="72403" y="377599"/>
                      <a:pt x="79554" y="384771"/>
                      <a:pt x="88385" y="384771"/>
                    </a:cubicBezTo>
                    <a:cubicBezTo>
                      <a:pt x="97238" y="384771"/>
                      <a:pt x="104367" y="377599"/>
                      <a:pt x="104367" y="368768"/>
                    </a:cubicBezTo>
                    <a:lnTo>
                      <a:pt x="104453" y="137440"/>
                    </a:lnTo>
                    <a:cubicBezTo>
                      <a:pt x="126627" y="137440"/>
                      <a:pt x="137774" y="118873"/>
                      <a:pt x="137774" y="99941"/>
                    </a:cubicBezTo>
                    <a:lnTo>
                      <a:pt x="137774" y="12859"/>
                    </a:lnTo>
                    <a:cubicBezTo>
                      <a:pt x="137806" y="-4275"/>
                      <a:pt x="115438" y="-4275"/>
                      <a:pt x="115438" y="12859"/>
                    </a:cubicBezTo>
                    <a:close/>
                  </a:path>
                </a:pathLst>
              </a:custGeom>
              <a:solidFill>
                <a:srgbClr val="0078D4"/>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76" name="Freeform: Shape 5">
                <a:extLst>
                  <a:ext uri="{FF2B5EF4-FFF2-40B4-BE49-F238E27FC236}">
                    <a16:creationId xmlns:a16="http://schemas.microsoft.com/office/drawing/2014/main" id="{052D0276-96D8-4EED-9C8E-B6E67C7476B6}"/>
                  </a:ext>
                </a:extLst>
              </p:cNvPr>
              <p:cNvSpPr/>
              <p:nvPr/>
            </p:nvSpPr>
            <p:spPr>
              <a:xfrm>
                <a:off x="6975276" y="4375297"/>
                <a:ext cx="53847" cy="53847"/>
              </a:xfrm>
              <a:custGeom>
                <a:avLst/>
                <a:gdLst>
                  <a:gd name="connsiteX0" fmla="*/ 62764 w 53847"/>
                  <a:gd name="connsiteY0" fmla="*/ 31382 h 53847"/>
                  <a:gd name="connsiteX1" fmla="*/ 31382 w 53847"/>
                  <a:gd name="connsiteY1" fmla="*/ 62764 h 53847"/>
                  <a:gd name="connsiteX2" fmla="*/ 0 w 53847"/>
                  <a:gd name="connsiteY2" fmla="*/ 31382 h 53847"/>
                  <a:gd name="connsiteX3" fmla="*/ 31382 w 53847"/>
                  <a:gd name="connsiteY3" fmla="*/ 0 h 53847"/>
                  <a:gd name="connsiteX4" fmla="*/ 62764 w 53847"/>
                  <a:gd name="connsiteY4" fmla="*/ 31382 h 5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7" h="53847">
                    <a:moveTo>
                      <a:pt x="62764" y="31382"/>
                    </a:moveTo>
                    <a:cubicBezTo>
                      <a:pt x="62764" y="48714"/>
                      <a:pt x="48714" y="62764"/>
                      <a:pt x="31382" y="62764"/>
                    </a:cubicBezTo>
                    <a:cubicBezTo>
                      <a:pt x="14050" y="62764"/>
                      <a:pt x="0" y="48714"/>
                      <a:pt x="0" y="31382"/>
                    </a:cubicBezTo>
                    <a:cubicBezTo>
                      <a:pt x="0" y="14050"/>
                      <a:pt x="14050" y="0"/>
                      <a:pt x="31382" y="0"/>
                    </a:cubicBezTo>
                    <a:cubicBezTo>
                      <a:pt x="48714" y="0"/>
                      <a:pt x="62764" y="14050"/>
                      <a:pt x="62764" y="31382"/>
                    </a:cubicBezTo>
                    <a:close/>
                  </a:path>
                </a:pathLst>
              </a:custGeom>
              <a:solidFill>
                <a:srgbClr val="0078D4"/>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77" name="Freeform: Shape 6">
                <a:extLst>
                  <a:ext uri="{FF2B5EF4-FFF2-40B4-BE49-F238E27FC236}">
                    <a16:creationId xmlns:a16="http://schemas.microsoft.com/office/drawing/2014/main" id="{D566FA71-250F-4D89-B006-C396FAD45046}"/>
                  </a:ext>
                </a:extLst>
              </p:cNvPr>
              <p:cNvSpPr/>
              <p:nvPr/>
            </p:nvSpPr>
            <p:spPr>
              <a:xfrm>
                <a:off x="6912026" y="4151424"/>
                <a:ext cx="344623" cy="344623"/>
              </a:xfrm>
              <a:custGeom>
                <a:avLst/>
                <a:gdLst>
                  <a:gd name="connsiteX0" fmla="*/ 20161 w 344622"/>
                  <a:gd name="connsiteY0" fmla="*/ 248546 h 344622"/>
                  <a:gd name="connsiteX1" fmla="*/ 80449 w 344622"/>
                  <a:gd name="connsiteY1" fmla="*/ 188258 h 344622"/>
                  <a:gd name="connsiteX2" fmla="*/ 85403 w 344622"/>
                  <a:gd name="connsiteY2" fmla="*/ 193234 h 344622"/>
                  <a:gd name="connsiteX3" fmla="*/ 91013 w 344622"/>
                  <a:gd name="connsiteY3" fmla="*/ 198834 h 344622"/>
                  <a:gd name="connsiteX4" fmla="*/ 151516 w 344622"/>
                  <a:gd name="connsiteY4" fmla="*/ 259401 h 344622"/>
                  <a:gd name="connsiteX5" fmla="*/ 156643 w 344622"/>
                  <a:gd name="connsiteY5" fmla="*/ 264463 h 344622"/>
                  <a:gd name="connsiteX6" fmla="*/ 161597 w 344622"/>
                  <a:gd name="connsiteY6" fmla="*/ 269438 h 344622"/>
                  <a:gd name="connsiteX7" fmla="*/ 101309 w 344622"/>
                  <a:gd name="connsiteY7" fmla="*/ 329726 h 344622"/>
                  <a:gd name="connsiteX8" fmla="*/ 117108 w 344622"/>
                  <a:gd name="connsiteY8" fmla="*/ 345525 h 344622"/>
                  <a:gd name="connsiteX9" fmla="*/ 178688 w 344622"/>
                  <a:gd name="connsiteY9" fmla="*/ 283945 h 344622"/>
                  <a:gd name="connsiteX10" fmla="*/ 181638 w 344622"/>
                  <a:gd name="connsiteY10" fmla="*/ 233867 h 344622"/>
                  <a:gd name="connsiteX11" fmla="*/ 181617 w 344622"/>
                  <a:gd name="connsiteY11" fmla="*/ 233845 h 344622"/>
                  <a:gd name="connsiteX12" fmla="*/ 345216 w 344622"/>
                  <a:gd name="connsiteY12" fmla="*/ 70290 h 344622"/>
                  <a:gd name="connsiteX13" fmla="*/ 345227 w 344622"/>
                  <a:gd name="connsiteY13" fmla="*/ 47663 h 344622"/>
                  <a:gd name="connsiteX14" fmla="*/ 322578 w 344622"/>
                  <a:gd name="connsiteY14" fmla="*/ 47652 h 344622"/>
                  <a:gd name="connsiteX15" fmla="*/ 227699 w 344622"/>
                  <a:gd name="connsiteY15" fmla="*/ 142542 h 344622"/>
                  <a:gd name="connsiteX16" fmla="*/ 207334 w 344622"/>
                  <a:gd name="connsiteY16" fmla="*/ 122155 h 344622"/>
                  <a:gd name="connsiteX17" fmla="*/ 302246 w 344622"/>
                  <a:gd name="connsiteY17" fmla="*/ 27309 h 344622"/>
                  <a:gd name="connsiteX18" fmla="*/ 302246 w 344622"/>
                  <a:gd name="connsiteY18" fmla="*/ 4682 h 344622"/>
                  <a:gd name="connsiteX19" fmla="*/ 279630 w 344622"/>
                  <a:gd name="connsiteY19" fmla="*/ 4704 h 344622"/>
                  <a:gd name="connsiteX20" fmla="*/ 116009 w 344622"/>
                  <a:gd name="connsiteY20" fmla="*/ 168227 h 344622"/>
                  <a:gd name="connsiteX21" fmla="*/ 65942 w 344622"/>
                  <a:gd name="connsiteY21" fmla="*/ 171178 h 344622"/>
                  <a:gd name="connsiteX22" fmla="*/ 4362 w 344622"/>
                  <a:gd name="connsiteY22" fmla="*/ 232747 h 344622"/>
                  <a:gd name="connsiteX23" fmla="*/ 20161 w 344622"/>
                  <a:gd name="connsiteY23" fmla="*/ 248546 h 34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4622" h="344622">
                    <a:moveTo>
                      <a:pt x="20161" y="248546"/>
                    </a:moveTo>
                    <a:lnTo>
                      <a:pt x="80449" y="188258"/>
                    </a:lnTo>
                    <a:lnTo>
                      <a:pt x="85403" y="193234"/>
                    </a:lnTo>
                    <a:lnTo>
                      <a:pt x="91013" y="198834"/>
                    </a:lnTo>
                    <a:lnTo>
                      <a:pt x="151516" y="259401"/>
                    </a:lnTo>
                    <a:lnTo>
                      <a:pt x="156643" y="264463"/>
                    </a:lnTo>
                    <a:lnTo>
                      <a:pt x="161597" y="269438"/>
                    </a:lnTo>
                    <a:lnTo>
                      <a:pt x="101309" y="329726"/>
                    </a:lnTo>
                    <a:cubicBezTo>
                      <a:pt x="89193" y="341842"/>
                      <a:pt x="105003" y="357662"/>
                      <a:pt x="117108" y="345525"/>
                    </a:cubicBezTo>
                    <a:lnTo>
                      <a:pt x="178688" y="283945"/>
                    </a:lnTo>
                    <a:cubicBezTo>
                      <a:pt x="192074" y="270537"/>
                      <a:pt x="197308" y="249537"/>
                      <a:pt x="181638" y="233867"/>
                    </a:cubicBezTo>
                    <a:lnTo>
                      <a:pt x="181617" y="233845"/>
                    </a:lnTo>
                    <a:lnTo>
                      <a:pt x="345216" y="70290"/>
                    </a:lnTo>
                    <a:cubicBezTo>
                      <a:pt x="351462" y="64043"/>
                      <a:pt x="351462" y="53909"/>
                      <a:pt x="345227" y="47663"/>
                    </a:cubicBezTo>
                    <a:cubicBezTo>
                      <a:pt x="338970" y="41406"/>
                      <a:pt x="328835" y="41406"/>
                      <a:pt x="322578" y="47652"/>
                    </a:cubicBezTo>
                    <a:lnTo>
                      <a:pt x="227699" y="142542"/>
                    </a:lnTo>
                    <a:lnTo>
                      <a:pt x="207334" y="122155"/>
                    </a:lnTo>
                    <a:lnTo>
                      <a:pt x="302246" y="27309"/>
                    </a:lnTo>
                    <a:cubicBezTo>
                      <a:pt x="308492" y="21062"/>
                      <a:pt x="308524" y="10939"/>
                      <a:pt x="302246" y="4682"/>
                    </a:cubicBezTo>
                    <a:cubicBezTo>
                      <a:pt x="295989" y="-1575"/>
                      <a:pt x="285876" y="-1553"/>
                      <a:pt x="279630" y="4704"/>
                    </a:cubicBezTo>
                    <a:lnTo>
                      <a:pt x="116009" y="168227"/>
                    </a:lnTo>
                    <a:cubicBezTo>
                      <a:pt x="100351" y="152558"/>
                      <a:pt x="79329" y="157781"/>
                      <a:pt x="65942" y="171178"/>
                    </a:cubicBezTo>
                    <a:lnTo>
                      <a:pt x="4362" y="232747"/>
                    </a:lnTo>
                    <a:cubicBezTo>
                      <a:pt x="-7786" y="244863"/>
                      <a:pt x="8035" y="260672"/>
                      <a:pt x="20161" y="248546"/>
                    </a:cubicBezTo>
                    <a:close/>
                  </a:path>
                </a:pathLst>
              </a:custGeom>
              <a:solidFill>
                <a:srgbClr val="0078D4"/>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78" name="Freeform: Shape 9">
                <a:extLst>
                  <a:ext uri="{FF2B5EF4-FFF2-40B4-BE49-F238E27FC236}">
                    <a16:creationId xmlns:a16="http://schemas.microsoft.com/office/drawing/2014/main" id="{A40BC880-0E34-46D8-B5A8-3B08E313CA68}"/>
                  </a:ext>
                </a:extLst>
              </p:cNvPr>
              <p:cNvSpPr/>
              <p:nvPr/>
            </p:nvSpPr>
            <p:spPr>
              <a:xfrm>
                <a:off x="7640290" y="4071878"/>
                <a:ext cx="53847" cy="53847"/>
              </a:xfrm>
              <a:custGeom>
                <a:avLst/>
                <a:gdLst>
                  <a:gd name="connsiteX0" fmla="*/ 57057 w 53847"/>
                  <a:gd name="connsiteY0" fmla="*/ 28528 h 53847"/>
                  <a:gd name="connsiteX1" fmla="*/ 28528 w 53847"/>
                  <a:gd name="connsiteY1" fmla="*/ 57057 h 53847"/>
                  <a:gd name="connsiteX2" fmla="*/ 0 w 53847"/>
                  <a:gd name="connsiteY2" fmla="*/ 28528 h 53847"/>
                  <a:gd name="connsiteX3" fmla="*/ 28528 w 53847"/>
                  <a:gd name="connsiteY3" fmla="*/ 0 h 53847"/>
                  <a:gd name="connsiteX4" fmla="*/ 57057 w 53847"/>
                  <a:gd name="connsiteY4" fmla="*/ 28528 h 5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7" h="53847">
                    <a:moveTo>
                      <a:pt x="57057" y="28528"/>
                    </a:moveTo>
                    <a:cubicBezTo>
                      <a:pt x="57057" y="44284"/>
                      <a:pt x="44284" y="57057"/>
                      <a:pt x="28528" y="57057"/>
                    </a:cubicBezTo>
                    <a:cubicBezTo>
                      <a:pt x="12773" y="57057"/>
                      <a:pt x="0" y="44284"/>
                      <a:pt x="0" y="28528"/>
                    </a:cubicBezTo>
                    <a:cubicBezTo>
                      <a:pt x="0" y="12773"/>
                      <a:pt x="12773" y="0"/>
                      <a:pt x="28528" y="0"/>
                    </a:cubicBezTo>
                    <a:cubicBezTo>
                      <a:pt x="44284" y="0"/>
                      <a:pt x="57057" y="12773"/>
                      <a:pt x="57057" y="28528"/>
                    </a:cubicBezTo>
                    <a:close/>
                  </a:path>
                </a:pathLst>
              </a:custGeom>
              <a:solidFill>
                <a:srgbClr val="0078D4"/>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79" name="Freeform: Shape 10">
                <a:extLst>
                  <a:ext uri="{FF2B5EF4-FFF2-40B4-BE49-F238E27FC236}">
                    <a16:creationId xmlns:a16="http://schemas.microsoft.com/office/drawing/2014/main" id="{446F0AE1-4A4D-45A0-8739-5C78CAC6607A}"/>
                  </a:ext>
                </a:extLst>
              </p:cNvPr>
              <p:cNvSpPr/>
              <p:nvPr/>
            </p:nvSpPr>
            <p:spPr>
              <a:xfrm>
                <a:off x="7401897" y="4031535"/>
                <a:ext cx="312314" cy="129234"/>
              </a:xfrm>
              <a:custGeom>
                <a:avLst/>
                <a:gdLst>
                  <a:gd name="connsiteX0" fmla="*/ 301405 w 312314"/>
                  <a:gd name="connsiteY0" fmla="*/ 115427 h 129233"/>
                  <a:gd name="connsiteX1" fmla="*/ 232448 w 312314"/>
                  <a:gd name="connsiteY1" fmla="*/ 115427 h 129233"/>
                  <a:gd name="connsiteX2" fmla="*/ 232448 w 312314"/>
                  <a:gd name="connsiteY2" fmla="*/ 108416 h 129233"/>
                  <a:gd name="connsiteX3" fmla="*/ 232448 w 312314"/>
                  <a:gd name="connsiteY3" fmla="*/ 100490 h 129233"/>
                  <a:gd name="connsiteX4" fmla="*/ 232480 w 312314"/>
                  <a:gd name="connsiteY4" fmla="*/ 36530 h 129233"/>
                  <a:gd name="connsiteX5" fmla="*/ 232448 w 312314"/>
                  <a:gd name="connsiteY5" fmla="*/ 29358 h 129233"/>
                  <a:gd name="connsiteX6" fmla="*/ 232448 w 312314"/>
                  <a:gd name="connsiteY6" fmla="*/ 22336 h 129233"/>
                  <a:gd name="connsiteX7" fmla="*/ 301405 w 312314"/>
                  <a:gd name="connsiteY7" fmla="*/ 22336 h 129233"/>
                  <a:gd name="connsiteX8" fmla="*/ 301405 w 312314"/>
                  <a:gd name="connsiteY8" fmla="*/ 0 h 129233"/>
                  <a:gd name="connsiteX9" fmla="*/ 230606 w 312314"/>
                  <a:gd name="connsiteY9" fmla="*/ 0 h 129233"/>
                  <a:gd name="connsiteX10" fmla="*/ 193118 w 312314"/>
                  <a:gd name="connsiteY10" fmla="*/ 33321 h 129233"/>
                  <a:gd name="connsiteX11" fmla="*/ 193118 w 312314"/>
                  <a:gd name="connsiteY11" fmla="*/ 33353 h 129233"/>
                  <a:gd name="connsiteX12" fmla="*/ 16003 w 312314"/>
                  <a:gd name="connsiteY12" fmla="*/ 33321 h 129233"/>
                  <a:gd name="connsiteX13" fmla="*/ 0 w 312314"/>
                  <a:gd name="connsiteY13" fmla="*/ 49281 h 129233"/>
                  <a:gd name="connsiteX14" fmla="*/ 16003 w 312314"/>
                  <a:gd name="connsiteY14" fmla="*/ 65285 h 129233"/>
                  <a:gd name="connsiteX15" fmla="*/ 95977 w 312314"/>
                  <a:gd name="connsiteY15" fmla="*/ 65317 h 129233"/>
                  <a:gd name="connsiteX16" fmla="*/ 95977 w 312314"/>
                  <a:gd name="connsiteY16" fmla="*/ 72446 h 129233"/>
                  <a:gd name="connsiteX17" fmla="*/ 16003 w 312314"/>
                  <a:gd name="connsiteY17" fmla="*/ 72392 h 129233"/>
                  <a:gd name="connsiteX18" fmla="*/ 0 w 312314"/>
                  <a:gd name="connsiteY18" fmla="*/ 88353 h 129233"/>
                  <a:gd name="connsiteX19" fmla="*/ 16003 w 312314"/>
                  <a:gd name="connsiteY19" fmla="*/ 104356 h 129233"/>
                  <a:gd name="connsiteX20" fmla="*/ 193118 w 312314"/>
                  <a:gd name="connsiteY20" fmla="*/ 104432 h 129233"/>
                  <a:gd name="connsiteX21" fmla="*/ 230606 w 312314"/>
                  <a:gd name="connsiteY21" fmla="*/ 137763 h 129233"/>
                  <a:gd name="connsiteX22" fmla="*/ 301405 w 312314"/>
                  <a:gd name="connsiteY22" fmla="*/ 137731 h 129233"/>
                  <a:gd name="connsiteX23" fmla="*/ 301405 w 312314"/>
                  <a:gd name="connsiteY23" fmla="*/ 115427 h 12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314" h="129233">
                    <a:moveTo>
                      <a:pt x="301405" y="115427"/>
                    </a:moveTo>
                    <a:lnTo>
                      <a:pt x="232448" y="115427"/>
                    </a:lnTo>
                    <a:lnTo>
                      <a:pt x="232448" y="108416"/>
                    </a:lnTo>
                    <a:lnTo>
                      <a:pt x="232448" y="100490"/>
                    </a:lnTo>
                    <a:lnTo>
                      <a:pt x="232480" y="36530"/>
                    </a:lnTo>
                    <a:lnTo>
                      <a:pt x="232448" y="29358"/>
                    </a:lnTo>
                    <a:lnTo>
                      <a:pt x="232448" y="22336"/>
                    </a:lnTo>
                    <a:lnTo>
                      <a:pt x="301405" y="22336"/>
                    </a:lnTo>
                    <a:cubicBezTo>
                      <a:pt x="318550" y="22336"/>
                      <a:pt x="318550" y="-32"/>
                      <a:pt x="301405" y="0"/>
                    </a:cubicBezTo>
                    <a:lnTo>
                      <a:pt x="230606" y="0"/>
                    </a:lnTo>
                    <a:cubicBezTo>
                      <a:pt x="211674" y="0"/>
                      <a:pt x="193118" y="11146"/>
                      <a:pt x="193118" y="33321"/>
                    </a:cubicBezTo>
                    <a:lnTo>
                      <a:pt x="193118" y="33353"/>
                    </a:lnTo>
                    <a:lnTo>
                      <a:pt x="16003" y="33321"/>
                    </a:lnTo>
                    <a:cubicBezTo>
                      <a:pt x="7151" y="33321"/>
                      <a:pt x="0" y="40493"/>
                      <a:pt x="0" y="49281"/>
                    </a:cubicBezTo>
                    <a:cubicBezTo>
                      <a:pt x="0" y="58166"/>
                      <a:pt x="7151" y="65306"/>
                      <a:pt x="16003" y="65285"/>
                    </a:cubicBezTo>
                    <a:lnTo>
                      <a:pt x="95977" y="65317"/>
                    </a:lnTo>
                    <a:lnTo>
                      <a:pt x="95977" y="72446"/>
                    </a:lnTo>
                    <a:lnTo>
                      <a:pt x="16003" y="72392"/>
                    </a:lnTo>
                    <a:cubicBezTo>
                      <a:pt x="7172" y="72403"/>
                      <a:pt x="0" y="79543"/>
                      <a:pt x="0" y="88353"/>
                    </a:cubicBezTo>
                    <a:cubicBezTo>
                      <a:pt x="0" y="97216"/>
                      <a:pt x="7172" y="104356"/>
                      <a:pt x="16003" y="104356"/>
                    </a:cubicBezTo>
                    <a:lnTo>
                      <a:pt x="193118" y="104432"/>
                    </a:lnTo>
                    <a:cubicBezTo>
                      <a:pt x="193118" y="126595"/>
                      <a:pt x="211685" y="137731"/>
                      <a:pt x="230606" y="137763"/>
                    </a:cubicBezTo>
                    <a:lnTo>
                      <a:pt x="301405" y="137731"/>
                    </a:lnTo>
                    <a:cubicBezTo>
                      <a:pt x="318539" y="137795"/>
                      <a:pt x="318539" y="115427"/>
                      <a:pt x="301405" y="115427"/>
                    </a:cubicBezTo>
                    <a:close/>
                  </a:path>
                </a:pathLst>
              </a:custGeom>
              <a:solidFill>
                <a:srgbClr val="0078D4"/>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80" name="Freeform: Shape 13">
                <a:extLst>
                  <a:ext uri="{FF2B5EF4-FFF2-40B4-BE49-F238E27FC236}">
                    <a16:creationId xmlns:a16="http://schemas.microsoft.com/office/drawing/2014/main" id="{1368EE19-777E-4C25-A498-57614F3B82F5}"/>
                  </a:ext>
                </a:extLst>
              </p:cNvPr>
              <p:cNvSpPr/>
              <p:nvPr/>
            </p:nvSpPr>
            <p:spPr>
              <a:xfrm>
                <a:off x="6974791" y="3786947"/>
                <a:ext cx="64617" cy="64617"/>
              </a:xfrm>
              <a:custGeom>
                <a:avLst/>
                <a:gdLst>
                  <a:gd name="connsiteX0" fmla="*/ 48646 w 64616"/>
                  <a:gd name="connsiteY0" fmla="*/ 48638 h 64616"/>
                  <a:gd name="connsiteX1" fmla="*/ 57014 w 64616"/>
                  <a:gd name="connsiteY1" fmla="*/ 28467 h 64616"/>
                  <a:gd name="connsiteX2" fmla="*/ 71240 w 64616"/>
                  <a:gd name="connsiteY2" fmla="*/ 14230 h 64616"/>
                  <a:gd name="connsiteX3" fmla="*/ 46492 w 64616"/>
                  <a:gd name="connsiteY3" fmla="*/ 6066 h 64616"/>
                  <a:gd name="connsiteX4" fmla="*/ 46255 w 64616"/>
                  <a:gd name="connsiteY4" fmla="*/ 6314 h 64616"/>
                  <a:gd name="connsiteX5" fmla="*/ 8304 w 64616"/>
                  <a:gd name="connsiteY5" fmla="*/ 8296 h 64616"/>
                  <a:gd name="connsiteX6" fmla="*/ 6322 w 64616"/>
                  <a:gd name="connsiteY6" fmla="*/ 46226 h 64616"/>
                  <a:gd name="connsiteX7" fmla="*/ 6139 w 64616"/>
                  <a:gd name="connsiteY7" fmla="*/ 46420 h 64616"/>
                  <a:gd name="connsiteX8" fmla="*/ 14216 w 64616"/>
                  <a:gd name="connsiteY8" fmla="*/ 71243 h 64616"/>
                  <a:gd name="connsiteX9" fmla="*/ 28464 w 64616"/>
                  <a:gd name="connsiteY9" fmla="*/ 56995 h 64616"/>
                  <a:gd name="connsiteX10" fmla="*/ 48646 w 64616"/>
                  <a:gd name="connsiteY10" fmla="*/ 48638 h 6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616" h="64616">
                    <a:moveTo>
                      <a:pt x="48646" y="48638"/>
                    </a:moveTo>
                    <a:cubicBezTo>
                      <a:pt x="54214" y="43070"/>
                      <a:pt x="56992" y="35779"/>
                      <a:pt x="57014" y="28467"/>
                    </a:cubicBezTo>
                    <a:lnTo>
                      <a:pt x="71240" y="14230"/>
                    </a:lnTo>
                    <a:lnTo>
                      <a:pt x="46492" y="6066"/>
                    </a:lnTo>
                    <a:lnTo>
                      <a:pt x="46255" y="6314"/>
                    </a:lnTo>
                    <a:cubicBezTo>
                      <a:pt x="35044" y="-2678"/>
                      <a:pt x="18686" y="-2108"/>
                      <a:pt x="8304" y="8296"/>
                    </a:cubicBezTo>
                    <a:cubicBezTo>
                      <a:pt x="-2110" y="18699"/>
                      <a:pt x="-2681" y="35036"/>
                      <a:pt x="6322" y="46226"/>
                    </a:cubicBezTo>
                    <a:lnTo>
                      <a:pt x="6139" y="46420"/>
                    </a:lnTo>
                    <a:lnTo>
                      <a:pt x="14216" y="71243"/>
                    </a:lnTo>
                    <a:lnTo>
                      <a:pt x="28464" y="56995"/>
                    </a:lnTo>
                    <a:cubicBezTo>
                      <a:pt x="35777" y="56995"/>
                      <a:pt x="43078" y="54206"/>
                      <a:pt x="48646" y="48638"/>
                    </a:cubicBezTo>
                    <a:close/>
                  </a:path>
                </a:pathLst>
              </a:custGeom>
              <a:solidFill>
                <a:srgbClr val="0078D4"/>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81" name="Freeform: Shape 27">
                <a:extLst>
                  <a:ext uri="{FF2B5EF4-FFF2-40B4-BE49-F238E27FC236}">
                    <a16:creationId xmlns:a16="http://schemas.microsoft.com/office/drawing/2014/main" id="{87D728C1-5D0E-4D45-A263-89741887B9DD}"/>
                  </a:ext>
                </a:extLst>
              </p:cNvPr>
              <p:cNvSpPr/>
              <p:nvPr/>
            </p:nvSpPr>
            <p:spPr>
              <a:xfrm>
                <a:off x="6914293" y="3726451"/>
                <a:ext cx="333853" cy="333853"/>
              </a:xfrm>
              <a:custGeom>
                <a:avLst/>
                <a:gdLst>
                  <a:gd name="connsiteX0" fmla="*/ 163335 w 333853"/>
                  <a:gd name="connsiteY0" fmla="*/ 65938 h 333853"/>
                  <a:gd name="connsiteX1" fmla="*/ 101777 w 333853"/>
                  <a:gd name="connsiteY1" fmla="*/ 4369 h 333853"/>
                  <a:gd name="connsiteX2" fmla="*/ 85978 w 333853"/>
                  <a:gd name="connsiteY2" fmla="*/ 20157 h 333853"/>
                  <a:gd name="connsiteX3" fmla="*/ 146266 w 333853"/>
                  <a:gd name="connsiteY3" fmla="*/ 80444 h 333853"/>
                  <a:gd name="connsiteX4" fmla="*/ 141301 w 333853"/>
                  <a:gd name="connsiteY4" fmla="*/ 85409 h 333853"/>
                  <a:gd name="connsiteX5" fmla="*/ 135701 w 333853"/>
                  <a:gd name="connsiteY5" fmla="*/ 90998 h 333853"/>
                  <a:gd name="connsiteX6" fmla="*/ 90469 w 333853"/>
                  <a:gd name="connsiteY6" fmla="*/ 136198 h 333853"/>
                  <a:gd name="connsiteX7" fmla="*/ 85407 w 333853"/>
                  <a:gd name="connsiteY7" fmla="*/ 141302 h 333853"/>
                  <a:gd name="connsiteX8" fmla="*/ 80443 w 333853"/>
                  <a:gd name="connsiteY8" fmla="*/ 146267 h 333853"/>
                  <a:gd name="connsiteX9" fmla="*/ 20155 w 333853"/>
                  <a:gd name="connsiteY9" fmla="*/ 85980 h 333853"/>
                  <a:gd name="connsiteX10" fmla="*/ 4378 w 333853"/>
                  <a:gd name="connsiteY10" fmla="*/ 101768 h 333853"/>
                  <a:gd name="connsiteX11" fmla="*/ 65936 w 333853"/>
                  <a:gd name="connsiteY11" fmla="*/ 163337 h 333853"/>
                  <a:gd name="connsiteX12" fmla="*/ 116014 w 333853"/>
                  <a:gd name="connsiteY12" fmla="*/ 166298 h 333853"/>
                  <a:gd name="connsiteX13" fmla="*/ 116057 w 333853"/>
                  <a:gd name="connsiteY13" fmla="*/ 166277 h 333853"/>
                  <a:gd name="connsiteX14" fmla="*/ 157154 w 333853"/>
                  <a:gd name="connsiteY14" fmla="*/ 207405 h 333853"/>
                  <a:gd name="connsiteX15" fmla="*/ 198896 w 333853"/>
                  <a:gd name="connsiteY15" fmla="*/ 278936 h 333853"/>
                  <a:gd name="connsiteX16" fmla="*/ 213758 w 333853"/>
                  <a:gd name="connsiteY16" fmla="*/ 264074 h 333853"/>
                  <a:gd name="connsiteX17" fmla="*/ 279581 w 333853"/>
                  <a:gd name="connsiteY17" fmla="*/ 329919 h 333853"/>
                  <a:gd name="connsiteX18" fmla="*/ 302197 w 333853"/>
                  <a:gd name="connsiteY18" fmla="*/ 329919 h 333853"/>
                  <a:gd name="connsiteX19" fmla="*/ 302197 w 333853"/>
                  <a:gd name="connsiteY19" fmla="*/ 307281 h 333853"/>
                  <a:gd name="connsiteX20" fmla="*/ 236384 w 333853"/>
                  <a:gd name="connsiteY20" fmla="*/ 241437 h 333853"/>
                  <a:gd name="connsiteX21" fmla="*/ 241425 w 333853"/>
                  <a:gd name="connsiteY21" fmla="*/ 236397 h 333853"/>
                  <a:gd name="connsiteX22" fmla="*/ 307215 w 333853"/>
                  <a:gd name="connsiteY22" fmla="*/ 302284 h 333853"/>
                  <a:gd name="connsiteX23" fmla="*/ 329831 w 333853"/>
                  <a:gd name="connsiteY23" fmla="*/ 302284 h 333853"/>
                  <a:gd name="connsiteX24" fmla="*/ 329831 w 333853"/>
                  <a:gd name="connsiteY24" fmla="*/ 279647 h 333853"/>
                  <a:gd name="connsiteX25" fmla="*/ 264019 w 333853"/>
                  <a:gd name="connsiteY25" fmla="*/ 213781 h 333853"/>
                  <a:gd name="connsiteX26" fmla="*/ 278924 w 333853"/>
                  <a:gd name="connsiteY26" fmla="*/ 198876 h 333853"/>
                  <a:gd name="connsiteX27" fmla="*/ 207436 w 333853"/>
                  <a:gd name="connsiteY27" fmla="*/ 157177 h 333853"/>
                  <a:gd name="connsiteX28" fmla="*/ 166318 w 333853"/>
                  <a:gd name="connsiteY28" fmla="*/ 116005 h 333853"/>
                  <a:gd name="connsiteX29" fmla="*/ 163335 w 333853"/>
                  <a:gd name="connsiteY29" fmla="*/ 65938 h 33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3853" h="333853">
                    <a:moveTo>
                      <a:pt x="163335" y="65938"/>
                    </a:moveTo>
                    <a:lnTo>
                      <a:pt x="101777" y="4369"/>
                    </a:lnTo>
                    <a:cubicBezTo>
                      <a:pt x="89672" y="-7790"/>
                      <a:pt x="73841" y="8030"/>
                      <a:pt x="85978" y="20157"/>
                    </a:cubicBezTo>
                    <a:lnTo>
                      <a:pt x="146266" y="80444"/>
                    </a:lnTo>
                    <a:lnTo>
                      <a:pt x="141301" y="85409"/>
                    </a:lnTo>
                    <a:lnTo>
                      <a:pt x="135701" y="90998"/>
                    </a:lnTo>
                    <a:lnTo>
                      <a:pt x="90469" y="136198"/>
                    </a:lnTo>
                    <a:lnTo>
                      <a:pt x="85407" y="141302"/>
                    </a:lnTo>
                    <a:lnTo>
                      <a:pt x="80443" y="146267"/>
                    </a:lnTo>
                    <a:lnTo>
                      <a:pt x="20155" y="85980"/>
                    </a:lnTo>
                    <a:cubicBezTo>
                      <a:pt x="8040" y="73853"/>
                      <a:pt x="-7802" y="89663"/>
                      <a:pt x="4378" y="101768"/>
                    </a:cubicBezTo>
                    <a:lnTo>
                      <a:pt x="65936" y="163337"/>
                    </a:lnTo>
                    <a:cubicBezTo>
                      <a:pt x="79344" y="176734"/>
                      <a:pt x="100334" y="181979"/>
                      <a:pt x="116014" y="166298"/>
                    </a:cubicBezTo>
                    <a:lnTo>
                      <a:pt x="116057" y="166277"/>
                    </a:lnTo>
                    <a:lnTo>
                      <a:pt x="157154" y="207405"/>
                    </a:lnTo>
                    <a:lnTo>
                      <a:pt x="198896" y="278936"/>
                    </a:lnTo>
                    <a:lnTo>
                      <a:pt x="213758" y="264074"/>
                    </a:lnTo>
                    <a:lnTo>
                      <a:pt x="279581" y="329919"/>
                    </a:lnTo>
                    <a:cubicBezTo>
                      <a:pt x="285838" y="336154"/>
                      <a:pt x="295961" y="336154"/>
                      <a:pt x="302197" y="329919"/>
                    </a:cubicBezTo>
                    <a:cubicBezTo>
                      <a:pt x="308475" y="323640"/>
                      <a:pt x="308432" y="313528"/>
                      <a:pt x="302197" y="307281"/>
                    </a:cubicBezTo>
                    <a:lnTo>
                      <a:pt x="236384" y="241437"/>
                    </a:lnTo>
                    <a:lnTo>
                      <a:pt x="241425" y="236397"/>
                    </a:lnTo>
                    <a:lnTo>
                      <a:pt x="307215" y="302284"/>
                    </a:lnTo>
                    <a:cubicBezTo>
                      <a:pt x="313472" y="308520"/>
                      <a:pt x="323596" y="308520"/>
                      <a:pt x="329831" y="302284"/>
                    </a:cubicBezTo>
                    <a:cubicBezTo>
                      <a:pt x="336110" y="296006"/>
                      <a:pt x="336067" y="285925"/>
                      <a:pt x="329831" y="279647"/>
                    </a:cubicBezTo>
                    <a:lnTo>
                      <a:pt x="264019" y="213781"/>
                    </a:lnTo>
                    <a:lnTo>
                      <a:pt x="278924" y="198876"/>
                    </a:lnTo>
                    <a:lnTo>
                      <a:pt x="207436" y="157177"/>
                    </a:lnTo>
                    <a:lnTo>
                      <a:pt x="166318" y="116005"/>
                    </a:lnTo>
                    <a:cubicBezTo>
                      <a:pt x="181966" y="100335"/>
                      <a:pt x="176743" y="79335"/>
                      <a:pt x="163335" y="65938"/>
                    </a:cubicBezTo>
                    <a:close/>
                  </a:path>
                </a:pathLst>
              </a:custGeom>
              <a:solidFill>
                <a:srgbClr val="0078D4"/>
              </a:solidFill>
              <a:ln w="10763" cap="flat">
                <a:noFill/>
                <a:prstDash val="solid"/>
                <a:miter/>
              </a:ln>
            </p:spPr>
            <p:txBody>
              <a:bodyPr rtlCol="0" anchor="ctr"/>
              <a:lstStyle/>
              <a:p>
                <a:pPr defTabSz="932509">
                  <a:defRPr/>
                </a:pPr>
                <a:endParaRPr lang="en-US" sz="1873">
                  <a:solidFill>
                    <a:srgbClr val="282828"/>
                  </a:solidFill>
                  <a:latin typeface="Segoe UI"/>
                </a:endParaRPr>
              </a:p>
            </p:txBody>
          </p:sp>
        </p:grpSp>
        <p:grpSp>
          <p:nvGrpSpPr>
            <p:cNvPr id="65" name="Group 64">
              <a:extLst>
                <a:ext uri="{FF2B5EF4-FFF2-40B4-BE49-F238E27FC236}">
                  <a16:creationId xmlns:a16="http://schemas.microsoft.com/office/drawing/2014/main" id="{75C9324B-BCB7-4404-AB89-17CDF62369BB}"/>
                </a:ext>
              </a:extLst>
            </p:cNvPr>
            <p:cNvGrpSpPr/>
            <p:nvPr/>
          </p:nvGrpSpPr>
          <p:grpSpPr>
            <a:xfrm rot="10800000">
              <a:off x="7021795" y="3795918"/>
              <a:ext cx="818154" cy="888882"/>
              <a:chOff x="6912026" y="3624515"/>
              <a:chExt cx="802185" cy="871532"/>
            </a:xfrm>
            <a:solidFill>
              <a:schemeClr val="accent4">
                <a:lumMod val="25000"/>
                <a:lumOff val="75000"/>
              </a:schemeClr>
            </a:solidFill>
          </p:grpSpPr>
          <p:sp>
            <p:nvSpPr>
              <p:cNvPr id="66" name="Freeform: Shape 35">
                <a:extLst>
                  <a:ext uri="{FF2B5EF4-FFF2-40B4-BE49-F238E27FC236}">
                    <a16:creationId xmlns:a16="http://schemas.microsoft.com/office/drawing/2014/main" id="{D49B0924-2F57-415F-B9D3-E731C67438A0}"/>
                  </a:ext>
                </a:extLst>
              </p:cNvPr>
              <p:cNvSpPr/>
              <p:nvPr/>
            </p:nvSpPr>
            <p:spPr>
              <a:xfrm>
                <a:off x="7274570" y="3659612"/>
                <a:ext cx="53847" cy="53847"/>
              </a:xfrm>
              <a:custGeom>
                <a:avLst/>
                <a:gdLst>
                  <a:gd name="connsiteX0" fmla="*/ 57057 w 53847"/>
                  <a:gd name="connsiteY0" fmla="*/ 28528 h 53847"/>
                  <a:gd name="connsiteX1" fmla="*/ 28528 w 53847"/>
                  <a:gd name="connsiteY1" fmla="*/ 57057 h 53847"/>
                  <a:gd name="connsiteX2" fmla="*/ 0 w 53847"/>
                  <a:gd name="connsiteY2" fmla="*/ 28528 h 53847"/>
                  <a:gd name="connsiteX3" fmla="*/ 28528 w 53847"/>
                  <a:gd name="connsiteY3" fmla="*/ 0 h 53847"/>
                  <a:gd name="connsiteX4" fmla="*/ 57057 w 53847"/>
                  <a:gd name="connsiteY4" fmla="*/ 28528 h 5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7" h="53847">
                    <a:moveTo>
                      <a:pt x="57057" y="28528"/>
                    </a:moveTo>
                    <a:cubicBezTo>
                      <a:pt x="57057" y="44284"/>
                      <a:pt x="44284" y="57057"/>
                      <a:pt x="28528" y="57057"/>
                    </a:cubicBezTo>
                    <a:cubicBezTo>
                      <a:pt x="12773" y="57057"/>
                      <a:pt x="0" y="44284"/>
                      <a:pt x="0" y="28528"/>
                    </a:cubicBezTo>
                    <a:cubicBezTo>
                      <a:pt x="0" y="12773"/>
                      <a:pt x="12773" y="0"/>
                      <a:pt x="28528" y="0"/>
                    </a:cubicBezTo>
                    <a:cubicBezTo>
                      <a:pt x="44284" y="0"/>
                      <a:pt x="57057" y="12773"/>
                      <a:pt x="57057" y="28528"/>
                    </a:cubicBezTo>
                    <a:close/>
                  </a:path>
                </a:pathLst>
              </a:custGeom>
              <a:solidFill>
                <a:schemeClr val="tx2">
                  <a:lumMod val="25000"/>
                  <a:lumOff val="75000"/>
                </a:schemeClr>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67" name="Freeform: Shape 36">
                <a:extLst>
                  <a:ext uri="{FF2B5EF4-FFF2-40B4-BE49-F238E27FC236}">
                    <a16:creationId xmlns:a16="http://schemas.microsoft.com/office/drawing/2014/main" id="{B3D4E296-D749-40BF-B887-EFF682FAAB07}"/>
                  </a:ext>
                </a:extLst>
              </p:cNvPr>
              <p:cNvSpPr/>
              <p:nvPr/>
            </p:nvSpPr>
            <p:spPr>
              <a:xfrm>
                <a:off x="7234216" y="3624515"/>
                <a:ext cx="129234" cy="376931"/>
              </a:xfrm>
              <a:custGeom>
                <a:avLst/>
                <a:gdLst>
                  <a:gd name="connsiteX0" fmla="*/ 115438 w 129233"/>
                  <a:gd name="connsiteY0" fmla="*/ 12859 h 376931"/>
                  <a:gd name="connsiteX1" fmla="*/ 115438 w 129233"/>
                  <a:gd name="connsiteY1" fmla="*/ 98110 h 376931"/>
                  <a:gd name="connsiteX2" fmla="*/ 108405 w 129233"/>
                  <a:gd name="connsiteY2" fmla="*/ 98110 h 376931"/>
                  <a:gd name="connsiteX3" fmla="*/ 100490 w 129233"/>
                  <a:gd name="connsiteY3" fmla="*/ 98110 h 376931"/>
                  <a:gd name="connsiteX4" fmla="*/ 36541 w 129233"/>
                  <a:gd name="connsiteY4" fmla="*/ 98077 h 376931"/>
                  <a:gd name="connsiteX5" fmla="*/ 29358 w 129233"/>
                  <a:gd name="connsiteY5" fmla="*/ 98110 h 376931"/>
                  <a:gd name="connsiteX6" fmla="*/ 22336 w 129233"/>
                  <a:gd name="connsiteY6" fmla="*/ 98110 h 376931"/>
                  <a:gd name="connsiteX7" fmla="*/ 22336 w 129233"/>
                  <a:gd name="connsiteY7" fmla="*/ 12859 h 376931"/>
                  <a:gd name="connsiteX8" fmla="*/ 0 w 129233"/>
                  <a:gd name="connsiteY8" fmla="*/ 12859 h 376931"/>
                  <a:gd name="connsiteX9" fmla="*/ 0 w 129233"/>
                  <a:gd name="connsiteY9" fmla="*/ 99941 h 376931"/>
                  <a:gd name="connsiteX10" fmla="*/ 33321 w 129233"/>
                  <a:gd name="connsiteY10" fmla="*/ 137440 h 376931"/>
                  <a:gd name="connsiteX11" fmla="*/ 33353 w 129233"/>
                  <a:gd name="connsiteY11" fmla="*/ 137440 h 376931"/>
                  <a:gd name="connsiteX12" fmla="*/ 33321 w 129233"/>
                  <a:gd name="connsiteY12" fmla="*/ 368768 h 376931"/>
                  <a:gd name="connsiteX13" fmla="*/ 49303 w 129233"/>
                  <a:gd name="connsiteY13" fmla="*/ 384771 h 376931"/>
                  <a:gd name="connsiteX14" fmla="*/ 65306 w 129233"/>
                  <a:gd name="connsiteY14" fmla="*/ 368768 h 376931"/>
                  <a:gd name="connsiteX15" fmla="*/ 65317 w 129233"/>
                  <a:gd name="connsiteY15" fmla="*/ 234591 h 376931"/>
                  <a:gd name="connsiteX16" fmla="*/ 72457 w 129233"/>
                  <a:gd name="connsiteY16" fmla="*/ 234591 h 376931"/>
                  <a:gd name="connsiteX17" fmla="*/ 72403 w 129233"/>
                  <a:gd name="connsiteY17" fmla="*/ 368768 h 376931"/>
                  <a:gd name="connsiteX18" fmla="*/ 88385 w 129233"/>
                  <a:gd name="connsiteY18" fmla="*/ 384771 h 376931"/>
                  <a:gd name="connsiteX19" fmla="*/ 104367 w 129233"/>
                  <a:gd name="connsiteY19" fmla="*/ 368768 h 376931"/>
                  <a:gd name="connsiteX20" fmla="*/ 104453 w 129233"/>
                  <a:gd name="connsiteY20" fmla="*/ 137440 h 376931"/>
                  <a:gd name="connsiteX21" fmla="*/ 137774 w 129233"/>
                  <a:gd name="connsiteY21" fmla="*/ 99941 h 376931"/>
                  <a:gd name="connsiteX22" fmla="*/ 137774 w 129233"/>
                  <a:gd name="connsiteY22" fmla="*/ 12859 h 376931"/>
                  <a:gd name="connsiteX23" fmla="*/ 115438 w 129233"/>
                  <a:gd name="connsiteY23" fmla="*/ 12859 h 37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33" h="376931">
                    <a:moveTo>
                      <a:pt x="115438" y="12859"/>
                    </a:moveTo>
                    <a:lnTo>
                      <a:pt x="115438" y="98110"/>
                    </a:lnTo>
                    <a:lnTo>
                      <a:pt x="108405" y="98110"/>
                    </a:lnTo>
                    <a:lnTo>
                      <a:pt x="100490" y="98110"/>
                    </a:lnTo>
                    <a:lnTo>
                      <a:pt x="36541" y="98077"/>
                    </a:lnTo>
                    <a:lnTo>
                      <a:pt x="29358" y="98110"/>
                    </a:lnTo>
                    <a:lnTo>
                      <a:pt x="22336" y="98110"/>
                    </a:lnTo>
                    <a:lnTo>
                      <a:pt x="22336" y="12859"/>
                    </a:lnTo>
                    <a:cubicBezTo>
                      <a:pt x="22336" y="-4286"/>
                      <a:pt x="-43" y="-4286"/>
                      <a:pt x="0" y="12859"/>
                    </a:cubicBezTo>
                    <a:lnTo>
                      <a:pt x="0" y="99941"/>
                    </a:lnTo>
                    <a:cubicBezTo>
                      <a:pt x="0" y="118873"/>
                      <a:pt x="11157" y="137440"/>
                      <a:pt x="33321" y="137440"/>
                    </a:cubicBezTo>
                    <a:lnTo>
                      <a:pt x="33353" y="137440"/>
                    </a:lnTo>
                    <a:lnTo>
                      <a:pt x="33321" y="368768"/>
                    </a:lnTo>
                    <a:cubicBezTo>
                      <a:pt x="33321" y="377599"/>
                      <a:pt x="40493" y="384771"/>
                      <a:pt x="49303" y="384771"/>
                    </a:cubicBezTo>
                    <a:cubicBezTo>
                      <a:pt x="58155" y="384771"/>
                      <a:pt x="65306" y="377599"/>
                      <a:pt x="65306" y="368768"/>
                    </a:cubicBezTo>
                    <a:lnTo>
                      <a:pt x="65317" y="234591"/>
                    </a:lnTo>
                    <a:lnTo>
                      <a:pt x="72457" y="234591"/>
                    </a:lnTo>
                    <a:lnTo>
                      <a:pt x="72403" y="368768"/>
                    </a:lnTo>
                    <a:cubicBezTo>
                      <a:pt x="72403" y="377599"/>
                      <a:pt x="79554" y="384771"/>
                      <a:pt x="88385" y="384771"/>
                    </a:cubicBezTo>
                    <a:cubicBezTo>
                      <a:pt x="97238" y="384771"/>
                      <a:pt x="104367" y="377599"/>
                      <a:pt x="104367" y="368768"/>
                    </a:cubicBezTo>
                    <a:lnTo>
                      <a:pt x="104453" y="137440"/>
                    </a:lnTo>
                    <a:cubicBezTo>
                      <a:pt x="126627" y="137440"/>
                      <a:pt x="137774" y="118873"/>
                      <a:pt x="137774" y="99941"/>
                    </a:cubicBezTo>
                    <a:lnTo>
                      <a:pt x="137774" y="12859"/>
                    </a:lnTo>
                    <a:cubicBezTo>
                      <a:pt x="137806" y="-4275"/>
                      <a:pt x="115438" y="-4275"/>
                      <a:pt x="115438" y="12859"/>
                    </a:cubicBezTo>
                    <a:close/>
                  </a:path>
                </a:pathLst>
              </a:custGeom>
              <a:solidFill>
                <a:schemeClr val="tx2">
                  <a:lumMod val="25000"/>
                  <a:lumOff val="75000"/>
                </a:schemeClr>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68" name="Freeform: Shape 37">
                <a:extLst>
                  <a:ext uri="{FF2B5EF4-FFF2-40B4-BE49-F238E27FC236}">
                    <a16:creationId xmlns:a16="http://schemas.microsoft.com/office/drawing/2014/main" id="{B2FD76F2-8C8E-48EB-A4DD-807998CAD69A}"/>
                  </a:ext>
                </a:extLst>
              </p:cNvPr>
              <p:cNvSpPr/>
              <p:nvPr/>
            </p:nvSpPr>
            <p:spPr>
              <a:xfrm>
                <a:off x="6975276" y="4375297"/>
                <a:ext cx="53847" cy="53847"/>
              </a:xfrm>
              <a:custGeom>
                <a:avLst/>
                <a:gdLst>
                  <a:gd name="connsiteX0" fmla="*/ 62764 w 53847"/>
                  <a:gd name="connsiteY0" fmla="*/ 31382 h 53847"/>
                  <a:gd name="connsiteX1" fmla="*/ 31382 w 53847"/>
                  <a:gd name="connsiteY1" fmla="*/ 62764 h 53847"/>
                  <a:gd name="connsiteX2" fmla="*/ 0 w 53847"/>
                  <a:gd name="connsiteY2" fmla="*/ 31382 h 53847"/>
                  <a:gd name="connsiteX3" fmla="*/ 31382 w 53847"/>
                  <a:gd name="connsiteY3" fmla="*/ 0 h 53847"/>
                  <a:gd name="connsiteX4" fmla="*/ 62764 w 53847"/>
                  <a:gd name="connsiteY4" fmla="*/ 31382 h 5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7" h="53847">
                    <a:moveTo>
                      <a:pt x="62764" y="31382"/>
                    </a:moveTo>
                    <a:cubicBezTo>
                      <a:pt x="62764" y="48714"/>
                      <a:pt x="48714" y="62764"/>
                      <a:pt x="31382" y="62764"/>
                    </a:cubicBezTo>
                    <a:cubicBezTo>
                      <a:pt x="14050" y="62764"/>
                      <a:pt x="0" y="48714"/>
                      <a:pt x="0" y="31382"/>
                    </a:cubicBezTo>
                    <a:cubicBezTo>
                      <a:pt x="0" y="14050"/>
                      <a:pt x="14050" y="0"/>
                      <a:pt x="31382" y="0"/>
                    </a:cubicBezTo>
                    <a:cubicBezTo>
                      <a:pt x="48714" y="0"/>
                      <a:pt x="62764" y="14050"/>
                      <a:pt x="62764" y="31382"/>
                    </a:cubicBezTo>
                    <a:close/>
                  </a:path>
                </a:pathLst>
              </a:custGeom>
              <a:solidFill>
                <a:schemeClr val="tx2">
                  <a:lumMod val="25000"/>
                  <a:lumOff val="75000"/>
                </a:schemeClr>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69" name="Freeform: Shape 38">
                <a:extLst>
                  <a:ext uri="{FF2B5EF4-FFF2-40B4-BE49-F238E27FC236}">
                    <a16:creationId xmlns:a16="http://schemas.microsoft.com/office/drawing/2014/main" id="{F5C8A2C6-12C4-48ED-BA13-3C62A933B0E0}"/>
                  </a:ext>
                </a:extLst>
              </p:cNvPr>
              <p:cNvSpPr/>
              <p:nvPr/>
            </p:nvSpPr>
            <p:spPr>
              <a:xfrm>
                <a:off x="6912026" y="4151424"/>
                <a:ext cx="344623" cy="344623"/>
              </a:xfrm>
              <a:custGeom>
                <a:avLst/>
                <a:gdLst>
                  <a:gd name="connsiteX0" fmla="*/ 20161 w 344622"/>
                  <a:gd name="connsiteY0" fmla="*/ 248546 h 344622"/>
                  <a:gd name="connsiteX1" fmla="*/ 80449 w 344622"/>
                  <a:gd name="connsiteY1" fmla="*/ 188258 h 344622"/>
                  <a:gd name="connsiteX2" fmla="*/ 85403 w 344622"/>
                  <a:gd name="connsiteY2" fmla="*/ 193234 h 344622"/>
                  <a:gd name="connsiteX3" fmla="*/ 91013 w 344622"/>
                  <a:gd name="connsiteY3" fmla="*/ 198834 h 344622"/>
                  <a:gd name="connsiteX4" fmla="*/ 151516 w 344622"/>
                  <a:gd name="connsiteY4" fmla="*/ 259401 h 344622"/>
                  <a:gd name="connsiteX5" fmla="*/ 156643 w 344622"/>
                  <a:gd name="connsiteY5" fmla="*/ 264463 h 344622"/>
                  <a:gd name="connsiteX6" fmla="*/ 161597 w 344622"/>
                  <a:gd name="connsiteY6" fmla="*/ 269438 h 344622"/>
                  <a:gd name="connsiteX7" fmla="*/ 101309 w 344622"/>
                  <a:gd name="connsiteY7" fmla="*/ 329726 h 344622"/>
                  <a:gd name="connsiteX8" fmla="*/ 117108 w 344622"/>
                  <a:gd name="connsiteY8" fmla="*/ 345525 h 344622"/>
                  <a:gd name="connsiteX9" fmla="*/ 178688 w 344622"/>
                  <a:gd name="connsiteY9" fmla="*/ 283945 h 344622"/>
                  <a:gd name="connsiteX10" fmla="*/ 181638 w 344622"/>
                  <a:gd name="connsiteY10" fmla="*/ 233867 h 344622"/>
                  <a:gd name="connsiteX11" fmla="*/ 181617 w 344622"/>
                  <a:gd name="connsiteY11" fmla="*/ 233845 h 344622"/>
                  <a:gd name="connsiteX12" fmla="*/ 345216 w 344622"/>
                  <a:gd name="connsiteY12" fmla="*/ 70290 h 344622"/>
                  <a:gd name="connsiteX13" fmla="*/ 345227 w 344622"/>
                  <a:gd name="connsiteY13" fmla="*/ 47663 h 344622"/>
                  <a:gd name="connsiteX14" fmla="*/ 322578 w 344622"/>
                  <a:gd name="connsiteY14" fmla="*/ 47652 h 344622"/>
                  <a:gd name="connsiteX15" fmla="*/ 227699 w 344622"/>
                  <a:gd name="connsiteY15" fmla="*/ 142542 h 344622"/>
                  <a:gd name="connsiteX16" fmla="*/ 207334 w 344622"/>
                  <a:gd name="connsiteY16" fmla="*/ 122155 h 344622"/>
                  <a:gd name="connsiteX17" fmla="*/ 302246 w 344622"/>
                  <a:gd name="connsiteY17" fmla="*/ 27309 h 344622"/>
                  <a:gd name="connsiteX18" fmla="*/ 302246 w 344622"/>
                  <a:gd name="connsiteY18" fmla="*/ 4682 h 344622"/>
                  <a:gd name="connsiteX19" fmla="*/ 279630 w 344622"/>
                  <a:gd name="connsiteY19" fmla="*/ 4704 h 344622"/>
                  <a:gd name="connsiteX20" fmla="*/ 116009 w 344622"/>
                  <a:gd name="connsiteY20" fmla="*/ 168227 h 344622"/>
                  <a:gd name="connsiteX21" fmla="*/ 65942 w 344622"/>
                  <a:gd name="connsiteY21" fmla="*/ 171178 h 344622"/>
                  <a:gd name="connsiteX22" fmla="*/ 4362 w 344622"/>
                  <a:gd name="connsiteY22" fmla="*/ 232747 h 344622"/>
                  <a:gd name="connsiteX23" fmla="*/ 20161 w 344622"/>
                  <a:gd name="connsiteY23" fmla="*/ 248546 h 34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4622" h="344622">
                    <a:moveTo>
                      <a:pt x="20161" y="248546"/>
                    </a:moveTo>
                    <a:lnTo>
                      <a:pt x="80449" y="188258"/>
                    </a:lnTo>
                    <a:lnTo>
                      <a:pt x="85403" y="193234"/>
                    </a:lnTo>
                    <a:lnTo>
                      <a:pt x="91013" y="198834"/>
                    </a:lnTo>
                    <a:lnTo>
                      <a:pt x="151516" y="259401"/>
                    </a:lnTo>
                    <a:lnTo>
                      <a:pt x="156643" y="264463"/>
                    </a:lnTo>
                    <a:lnTo>
                      <a:pt x="161597" y="269438"/>
                    </a:lnTo>
                    <a:lnTo>
                      <a:pt x="101309" y="329726"/>
                    </a:lnTo>
                    <a:cubicBezTo>
                      <a:pt x="89193" y="341842"/>
                      <a:pt x="105003" y="357662"/>
                      <a:pt x="117108" y="345525"/>
                    </a:cubicBezTo>
                    <a:lnTo>
                      <a:pt x="178688" y="283945"/>
                    </a:lnTo>
                    <a:cubicBezTo>
                      <a:pt x="192074" y="270537"/>
                      <a:pt x="197308" y="249537"/>
                      <a:pt x="181638" y="233867"/>
                    </a:cubicBezTo>
                    <a:lnTo>
                      <a:pt x="181617" y="233845"/>
                    </a:lnTo>
                    <a:lnTo>
                      <a:pt x="345216" y="70290"/>
                    </a:lnTo>
                    <a:cubicBezTo>
                      <a:pt x="351462" y="64043"/>
                      <a:pt x="351462" y="53909"/>
                      <a:pt x="345227" y="47663"/>
                    </a:cubicBezTo>
                    <a:cubicBezTo>
                      <a:pt x="338970" y="41406"/>
                      <a:pt x="328835" y="41406"/>
                      <a:pt x="322578" y="47652"/>
                    </a:cubicBezTo>
                    <a:lnTo>
                      <a:pt x="227699" y="142542"/>
                    </a:lnTo>
                    <a:lnTo>
                      <a:pt x="207334" y="122155"/>
                    </a:lnTo>
                    <a:lnTo>
                      <a:pt x="302246" y="27309"/>
                    </a:lnTo>
                    <a:cubicBezTo>
                      <a:pt x="308492" y="21062"/>
                      <a:pt x="308524" y="10939"/>
                      <a:pt x="302246" y="4682"/>
                    </a:cubicBezTo>
                    <a:cubicBezTo>
                      <a:pt x="295989" y="-1575"/>
                      <a:pt x="285876" y="-1553"/>
                      <a:pt x="279630" y="4704"/>
                    </a:cubicBezTo>
                    <a:lnTo>
                      <a:pt x="116009" y="168227"/>
                    </a:lnTo>
                    <a:cubicBezTo>
                      <a:pt x="100351" y="152558"/>
                      <a:pt x="79329" y="157781"/>
                      <a:pt x="65942" y="171178"/>
                    </a:cubicBezTo>
                    <a:lnTo>
                      <a:pt x="4362" y="232747"/>
                    </a:lnTo>
                    <a:cubicBezTo>
                      <a:pt x="-7786" y="244863"/>
                      <a:pt x="8035" y="260672"/>
                      <a:pt x="20161" y="248546"/>
                    </a:cubicBezTo>
                    <a:close/>
                  </a:path>
                </a:pathLst>
              </a:custGeom>
              <a:solidFill>
                <a:schemeClr val="tx2">
                  <a:lumMod val="25000"/>
                  <a:lumOff val="75000"/>
                </a:schemeClr>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70" name="Freeform: Shape 39">
                <a:extLst>
                  <a:ext uri="{FF2B5EF4-FFF2-40B4-BE49-F238E27FC236}">
                    <a16:creationId xmlns:a16="http://schemas.microsoft.com/office/drawing/2014/main" id="{01E4881F-075B-41E2-82BC-A73AB0A42D9A}"/>
                  </a:ext>
                </a:extLst>
              </p:cNvPr>
              <p:cNvSpPr/>
              <p:nvPr/>
            </p:nvSpPr>
            <p:spPr>
              <a:xfrm>
                <a:off x="7640290" y="4071878"/>
                <a:ext cx="53847" cy="53847"/>
              </a:xfrm>
              <a:custGeom>
                <a:avLst/>
                <a:gdLst>
                  <a:gd name="connsiteX0" fmla="*/ 57057 w 53847"/>
                  <a:gd name="connsiteY0" fmla="*/ 28528 h 53847"/>
                  <a:gd name="connsiteX1" fmla="*/ 28528 w 53847"/>
                  <a:gd name="connsiteY1" fmla="*/ 57057 h 53847"/>
                  <a:gd name="connsiteX2" fmla="*/ 0 w 53847"/>
                  <a:gd name="connsiteY2" fmla="*/ 28528 h 53847"/>
                  <a:gd name="connsiteX3" fmla="*/ 28528 w 53847"/>
                  <a:gd name="connsiteY3" fmla="*/ 0 h 53847"/>
                  <a:gd name="connsiteX4" fmla="*/ 57057 w 53847"/>
                  <a:gd name="connsiteY4" fmla="*/ 28528 h 5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7" h="53847">
                    <a:moveTo>
                      <a:pt x="57057" y="28528"/>
                    </a:moveTo>
                    <a:cubicBezTo>
                      <a:pt x="57057" y="44284"/>
                      <a:pt x="44284" y="57057"/>
                      <a:pt x="28528" y="57057"/>
                    </a:cubicBezTo>
                    <a:cubicBezTo>
                      <a:pt x="12773" y="57057"/>
                      <a:pt x="0" y="44284"/>
                      <a:pt x="0" y="28528"/>
                    </a:cubicBezTo>
                    <a:cubicBezTo>
                      <a:pt x="0" y="12773"/>
                      <a:pt x="12773" y="0"/>
                      <a:pt x="28528" y="0"/>
                    </a:cubicBezTo>
                    <a:cubicBezTo>
                      <a:pt x="44284" y="0"/>
                      <a:pt x="57057" y="12773"/>
                      <a:pt x="57057" y="28528"/>
                    </a:cubicBezTo>
                    <a:close/>
                  </a:path>
                </a:pathLst>
              </a:custGeom>
              <a:solidFill>
                <a:schemeClr val="tx2">
                  <a:lumMod val="25000"/>
                  <a:lumOff val="75000"/>
                </a:schemeClr>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71" name="Freeform: Shape 40">
                <a:extLst>
                  <a:ext uri="{FF2B5EF4-FFF2-40B4-BE49-F238E27FC236}">
                    <a16:creationId xmlns:a16="http://schemas.microsoft.com/office/drawing/2014/main" id="{692BBB64-B968-49B3-B77E-38839839AC58}"/>
                  </a:ext>
                </a:extLst>
              </p:cNvPr>
              <p:cNvSpPr/>
              <p:nvPr/>
            </p:nvSpPr>
            <p:spPr>
              <a:xfrm>
                <a:off x="7401897" y="4031535"/>
                <a:ext cx="312314" cy="129234"/>
              </a:xfrm>
              <a:custGeom>
                <a:avLst/>
                <a:gdLst>
                  <a:gd name="connsiteX0" fmla="*/ 301405 w 312314"/>
                  <a:gd name="connsiteY0" fmla="*/ 115427 h 129233"/>
                  <a:gd name="connsiteX1" fmla="*/ 232448 w 312314"/>
                  <a:gd name="connsiteY1" fmla="*/ 115427 h 129233"/>
                  <a:gd name="connsiteX2" fmla="*/ 232448 w 312314"/>
                  <a:gd name="connsiteY2" fmla="*/ 108416 h 129233"/>
                  <a:gd name="connsiteX3" fmla="*/ 232448 w 312314"/>
                  <a:gd name="connsiteY3" fmla="*/ 100490 h 129233"/>
                  <a:gd name="connsiteX4" fmla="*/ 232480 w 312314"/>
                  <a:gd name="connsiteY4" fmla="*/ 36530 h 129233"/>
                  <a:gd name="connsiteX5" fmla="*/ 232448 w 312314"/>
                  <a:gd name="connsiteY5" fmla="*/ 29358 h 129233"/>
                  <a:gd name="connsiteX6" fmla="*/ 232448 w 312314"/>
                  <a:gd name="connsiteY6" fmla="*/ 22336 h 129233"/>
                  <a:gd name="connsiteX7" fmla="*/ 301405 w 312314"/>
                  <a:gd name="connsiteY7" fmla="*/ 22336 h 129233"/>
                  <a:gd name="connsiteX8" fmla="*/ 301405 w 312314"/>
                  <a:gd name="connsiteY8" fmla="*/ 0 h 129233"/>
                  <a:gd name="connsiteX9" fmla="*/ 230606 w 312314"/>
                  <a:gd name="connsiteY9" fmla="*/ 0 h 129233"/>
                  <a:gd name="connsiteX10" fmla="*/ 193118 w 312314"/>
                  <a:gd name="connsiteY10" fmla="*/ 33321 h 129233"/>
                  <a:gd name="connsiteX11" fmla="*/ 193118 w 312314"/>
                  <a:gd name="connsiteY11" fmla="*/ 33353 h 129233"/>
                  <a:gd name="connsiteX12" fmla="*/ 16003 w 312314"/>
                  <a:gd name="connsiteY12" fmla="*/ 33321 h 129233"/>
                  <a:gd name="connsiteX13" fmla="*/ 0 w 312314"/>
                  <a:gd name="connsiteY13" fmla="*/ 49281 h 129233"/>
                  <a:gd name="connsiteX14" fmla="*/ 16003 w 312314"/>
                  <a:gd name="connsiteY14" fmla="*/ 65285 h 129233"/>
                  <a:gd name="connsiteX15" fmla="*/ 95977 w 312314"/>
                  <a:gd name="connsiteY15" fmla="*/ 65317 h 129233"/>
                  <a:gd name="connsiteX16" fmla="*/ 95977 w 312314"/>
                  <a:gd name="connsiteY16" fmla="*/ 72446 h 129233"/>
                  <a:gd name="connsiteX17" fmla="*/ 16003 w 312314"/>
                  <a:gd name="connsiteY17" fmla="*/ 72392 h 129233"/>
                  <a:gd name="connsiteX18" fmla="*/ 0 w 312314"/>
                  <a:gd name="connsiteY18" fmla="*/ 88353 h 129233"/>
                  <a:gd name="connsiteX19" fmla="*/ 16003 w 312314"/>
                  <a:gd name="connsiteY19" fmla="*/ 104356 h 129233"/>
                  <a:gd name="connsiteX20" fmla="*/ 193118 w 312314"/>
                  <a:gd name="connsiteY20" fmla="*/ 104432 h 129233"/>
                  <a:gd name="connsiteX21" fmla="*/ 230606 w 312314"/>
                  <a:gd name="connsiteY21" fmla="*/ 137763 h 129233"/>
                  <a:gd name="connsiteX22" fmla="*/ 301405 w 312314"/>
                  <a:gd name="connsiteY22" fmla="*/ 137731 h 129233"/>
                  <a:gd name="connsiteX23" fmla="*/ 301405 w 312314"/>
                  <a:gd name="connsiteY23" fmla="*/ 115427 h 12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314" h="129233">
                    <a:moveTo>
                      <a:pt x="301405" y="115427"/>
                    </a:moveTo>
                    <a:lnTo>
                      <a:pt x="232448" y="115427"/>
                    </a:lnTo>
                    <a:lnTo>
                      <a:pt x="232448" y="108416"/>
                    </a:lnTo>
                    <a:lnTo>
                      <a:pt x="232448" y="100490"/>
                    </a:lnTo>
                    <a:lnTo>
                      <a:pt x="232480" y="36530"/>
                    </a:lnTo>
                    <a:lnTo>
                      <a:pt x="232448" y="29358"/>
                    </a:lnTo>
                    <a:lnTo>
                      <a:pt x="232448" y="22336"/>
                    </a:lnTo>
                    <a:lnTo>
                      <a:pt x="301405" y="22336"/>
                    </a:lnTo>
                    <a:cubicBezTo>
                      <a:pt x="318550" y="22336"/>
                      <a:pt x="318550" y="-32"/>
                      <a:pt x="301405" y="0"/>
                    </a:cubicBezTo>
                    <a:lnTo>
                      <a:pt x="230606" y="0"/>
                    </a:lnTo>
                    <a:cubicBezTo>
                      <a:pt x="211674" y="0"/>
                      <a:pt x="193118" y="11146"/>
                      <a:pt x="193118" y="33321"/>
                    </a:cubicBezTo>
                    <a:lnTo>
                      <a:pt x="193118" y="33353"/>
                    </a:lnTo>
                    <a:lnTo>
                      <a:pt x="16003" y="33321"/>
                    </a:lnTo>
                    <a:cubicBezTo>
                      <a:pt x="7151" y="33321"/>
                      <a:pt x="0" y="40493"/>
                      <a:pt x="0" y="49281"/>
                    </a:cubicBezTo>
                    <a:cubicBezTo>
                      <a:pt x="0" y="58166"/>
                      <a:pt x="7151" y="65306"/>
                      <a:pt x="16003" y="65285"/>
                    </a:cubicBezTo>
                    <a:lnTo>
                      <a:pt x="95977" y="65317"/>
                    </a:lnTo>
                    <a:lnTo>
                      <a:pt x="95977" y="72446"/>
                    </a:lnTo>
                    <a:lnTo>
                      <a:pt x="16003" y="72392"/>
                    </a:lnTo>
                    <a:cubicBezTo>
                      <a:pt x="7172" y="72403"/>
                      <a:pt x="0" y="79543"/>
                      <a:pt x="0" y="88353"/>
                    </a:cubicBezTo>
                    <a:cubicBezTo>
                      <a:pt x="0" y="97216"/>
                      <a:pt x="7172" y="104356"/>
                      <a:pt x="16003" y="104356"/>
                    </a:cubicBezTo>
                    <a:lnTo>
                      <a:pt x="193118" y="104432"/>
                    </a:lnTo>
                    <a:cubicBezTo>
                      <a:pt x="193118" y="126595"/>
                      <a:pt x="211685" y="137731"/>
                      <a:pt x="230606" y="137763"/>
                    </a:cubicBezTo>
                    <a:lnTo>
                      <a:pt x="301405" y="137731"/>
                    </a:lnTo>
                    <a:cubicBezTo>
                      <a:pt x="318539" y="137795"/>
                      <a:pt x="318539" y="115427"/>
                      <a:pt x="301405" y="115427"/>
                    </a:cubicBezTo>
                    <a:close/>
                  </a:path>
                </a:pathLst>
              </a:custGeom>
              <a:solidFill>
                <a:schemeClr val="tx2">
                  <a:lumMod val="25000"/>
                  <a:lumOff val="75000"/>
                </a:schemeClr>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72" name="Freeform: Shape 41">
                <a:extLst>
                  <a:ext uri="{FF2B5EF4-FFF2-40B4-BE49-F238E27FC236}">
                    <a16:creationId xmlns:a16="http://schemas.microsoft.com/office/drawing/2014/main" id="{C669C4C5-AB37-45DA-A827-69057AFE2DFF}"/>
                  </a:ext>
                </a:extLst>
              </p:cNvPr>
              <p:cNvSpPr/>
              <p:nvPr/>
            </p:nvSpPr>
            <p:spPr>
              <a:xfrm>
                <a:off x="6974791" y="3786947"/>
                <a:ext cx="64617" cy="64617"/>
              </a:xfrm>
              <a:custGeom>
                <a:avLst/>
                <a:gdLst>
                  <a:gd name="connsiteX0" fmla="*/ 48646 w 64616"/>
                  <a:gd name="connsiteY0" fmla="*/ 48638 h 64616"/>
                  <a:gd name="connsiteX1" fmla="*/ 57014 w 64616"/>
                  <a:gd name="connsiteY1" fmla="*/ 28467 h 64616"/>
                  <a:gd name="connsiteX2" fmla="*/ 71240 w 64616"/>
                  <a:gd name="connsiteY2" fmla="*/ 14230 h 64616"/>
                  <a:gd name="connsiteX3" fmla="*/ 46492 w 64616"/>
                  <a:gd name="connsiteY3" fmla="*/ 6066 h 64616"/>
                  <a:gd name="connsiteX4" fmla="*/ 46255 w 64616"/>
                  <a:gd name="connsiteY4" fmla="*/ 6314 h 64616"/>
                  <a:gd name="connsiteX5" fmla="*/ 8304 w 64616"/>
                  <a:gd name="connsiteY5" fmla="*/ 8296 h 64616"/>
                  <a:gd name="connsiteX6" fmla="*/ 6322 w 64616"/>
                  <a:gd name="connsiteY6" fmla="*/ 46226 h 64616"/>
                  <a:gd name="connsiteX7" fmla="*/ 6139 w 64616"/>
                  <a:gd name="connsiteY7" fmla="*/ 46420 h 64616"/>
                  <a:gd name="connsiteX8" fmla="*/ 14216 w 64616"/>
                  <a:gd name="connsiteY8" fmla="*/ 71243 h 64616"/>
                  <a:gd name="connsiteX9" fmla="*/ 28464 w 64616"/>
                  <a:gd name="connsiteY9" fmla="*/ 56995 h 64616"/>
                  <a:gd name="connsiteX10" fmla="*/ 48646 w 64616"/>
                  <a:gd name="connsiteY10" fmla="*/ 48638 h 6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616" h="64616">
                    <a:moveTo>
                      <a:pt x="48646" y="48638"/>
                    </a:moveTo>
                    <a:cubicBezTo>
                      <a:pt x="54214" y="43070"/>
                      <a:pt x="56992" y="35779"/>
                      <a:pt x="57014" y="28467"/>
                    </a:cubicBezTo>
                    <a:lnTo>
                      <a:pt x="71240" y="14230"/>
                    </a:lnTo>
                    <a:lnTo>
                      <a:pt x="46492" y="6066"/>
                    </a:lnTo>
                    <a:lnTo>
                      <a:pt x="46255" y="6314"/>
                    </a:lnTo>
                    <a:cubicBezTo>
                      <a:pt x="35044" y="-2678"/>
                      <a:pt x="18686" y="-2108"/>
                      <a:pt x="8304" y="8296"/>
                    </a:cubicBezTo>
                    <a:cubicBezTo>
                      <a:pt x="-2110" y="18699"/>
                      <a:pt x="-2681" y="35036"/>
                      <a:pt x="6322" y="46226"/>
                    </a:cubicBezTo>
                    <a:lnTo>
                      <a:pt x="6139" y="46420"/>
                    </a:lnTo>
                    <a:lnTo>
                      <a:pt x="14216" y="71243"/>
                    </a:lnTo>
                    <a:lnTo>
                      <a:pt x="28464" y="56995"/>
                    </a:lnTo>
                    <a:cubicBezTo>
                      <a:pt x="35777" y="56995"/>
                      <a:pt x="43078" y="54206"/>
                      <a:pt x="48646" y="48638"/>
                    </a:cubicBezTo>
                    <a:close/>
                  </a:path>
                </a:pathLst>
              </a:custGeom>
              <a:solidFill>
                <a:schemeClr val="tx2">
                  <a:lumMod val="25000"/>
                  <a:lumOff val="75000"/>
                </a:schemeClr>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73" name="Freeform: Shape 42">
                <a:extLst>
                  <a:ext uri="{FF2B5EF4-FFF2-40B4-BE49-F238E27FC236}">
                    <a16:creationId xmlns:a16="http://schemas.microsoft.com/office/drawing/2014/main" id="{C7D44A57-12C5-4CE2-9BA7-0B213BD03405}"/>
                  </a:ext>
                </a:extLst>
              </p:cNvPr>
              <p:cNvSpPr/>
              <p:nvPr/>
            </p:nvSpPr>
            <p:spPr>
              <a:xfrm>
                <a:off x="6914293" y="3726451"/>
                <a:ext cx="333853" cy="333853"/>
              </a:xfrm>
              <a:custGeom>
                <a:avLst/>
                <a:gdLst>
                  <a:gd name="connsiteX0" fmla="*/ 163335 w 333853"/>
                  <a:gd name="connsiteY0" fmla="*/ 65938 h 333853"/>
                  <a:gd name="connsiteX1" fmla="*/ 101777 w 333853"/>
                  <a:gd name="connsiteY1" fmla="*/ 4369 h 333853"/>
                  <a:gd name="connsiteX2" fmla="*/ 85978 w 333853"/>
                  <a:gd name="connsiteY2" fmla="*/ 20157 h 333853"/>
                  <a:gd name="connsiteX3" fmla="*/ 146266 w 333853"/>
                  <a:gd name="connsiteY3" fmla="*/ 80444 h 333853"/>
                  <a:gd name="connsiteX4" fmla="*/ 141301 w 333853"/>
                  <a:gd name="connsiteY4" fmla="*/ 85409 h 333853"/>
                  <a:gd name="connsiteX5" fmla="*/ 135701 w 333853"/>
                  <a:gd name="connsiteY5" fmla="*/ 90998 h 333853"/>
                  <a:gd name="connsiteX6" fmla="*/ 90469 w 333853"/>
                  <a:gd name="connsiteY6" fmla="*/ 136198 h 333853"/>
                  <a:gd name="connsiteX7" fmla="*/ 85407 w 333853"/>
                  <a:gd name="connsiteY7" fmla="*/ 141302 h 333853"/>
                  <a:gd name="connsiteX8" fmla="*/ 80443 w 333853"/>
                  <a:gd name="connsiteY8" fmla="*/ 146267 h 333853"/>
                  <a:gd name="connsiteX9" fmla="*/ 20155 w 333853"/>
                  <a:gd name="connsiteY9" fmla="*/ 85980 h 333853"/>
                  <a:gd name="connsiteX10" fmla="*/ 4378 w 333853"/>
                  <a:gd name="connsiteY10" fmla="*/ 101768 h 333853"/>
                  <a:gd name="connsiteX11" fmla="*/ 65936 w 333853"/>
                  <a:gd name="connsiteY11" fmla="*/ 163337 h 333853"/>
                  <a:gd name="connsiteX12" fmla="*/ 116014 w 333853"/>
                  <a:gd name="connsiteY12" fmla="*/ 166298 h 333853"/>
                  <a:gd name="connsiteX13" fmla="*/ 116057 w 333853"/>
                  <a:gd name="connsiteY13" fmla="*/ 166277 h 333853"/>
                  <a:gd name="connsiteX14" fmla="*/ 157154 w 333853"/>
                  <a:gd name="connsiteY14" fmla="*/ 207405 h 333853"/>
                  <a:gd name="connsiteX15" fmla="*/ 198896 w 333853"/>
                  <a:gd name="connsiteY15" fmla="*/ 278936 h 333853"/>
                  <a:gd name="connsiteX16" fmla="*/ 213758 w 333853"/>
                  <a:gd name="connsiteY16" fmla="*/ 264074 h 333853"/>
                  <a:gd name="connsiteX17" fmla="*/ 279581 w 333853"/>
                  <a:gd name="connsiteY17" fmla="*/ 329919 h 333853"/>
                  <a:gd name="connsiteX18" fmla="*/ 302197 w 333853"/>
                  <a:gd name="connsiteY18" fmla="*/ 329919 h 333853"/>
                  <a:gd name="connsiteX19" fmla="*/ 302197 w 333853"/>
                  <a:gd name="connsiteY19" fmla="*/ 307281 h 333853"/>
                  <a:gd name="connsiteX20" fmla="*/ 236384 w 333853"/>
                  <a:gd name="connsiteY20" fmla="*/ 241437 h 333853"/>
                  <a:gd name="connsiteX21" fmla="*/ 241425 w 333853"/>
                  <a:gd name="connsiteY21" fmla="*/ 236397 h 333853"/>
                  <a:gd name="connsiteX22" fmla="*/ 307215 w 333853"/>
                  <a:gd name="connsiteY22" fmla="*/ 302284 h 333853"/>
                  <a:gd name="connsiteX23" fmla="*/ 329831 w 333853"/>
                  <a:gd name="connsiteY23" fmla="*/ 302284 h 333853"/>
                  <a:gd name="connsiteX24" fmla="*/ 329831 w 333853"/>
                  <a:gd name="connsiteY24" fmla="*/ 279647 h 333853"/>
                  <a:gd name="connsiteX25" fmla="*/ 264019 w 333853"/>
                  <a:gd name="connsiteY25" fmla="*/ 213781 h 333853"/>
                  <a:gd name="connsiteX26" fmla="*/ 278924 w 333853"/>
                  <a:gd name="connsiteY26" fmla="*/ 198876 h 333853"/>
                  <a:gd name="connsiteX27" fmla="*/ 207436 w 333853"/>
                  <a:gd name="connsiteY27" fmla="*/ 157177 h 333853"/>
                  <a:gd name="connsiteX28" fmla="*/ 166318 w 333853"/>
                  <a:gd name="connsiteY28" fmla="*/ 116005 h 333853"/>
                  <a:gd name="connsiteX29" fmla="*/ 163335 w 333853"/>
                  <a:gd name="connsiteY29" fmla="*/ 65938 h 33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3853" h="333853">
                    <a:moveTo>
                      <a:pt x="163335" y="65938"/>
                    </a:moveTo>
                    <a:lnTo>
                      <a:pt x="101777" y="4369"/>
                    </a:lnTo>
                    <a:cubicBezTo>
                      <a:pt x="89672" y="-7790"/>
                      <a:pt x="73841" y="8030"/>
                      <a:pt x="85978" y="20157"/>
                    </a:cubicBezTo>
                    <a:lnTo>
                      <a:pt x="146266" y="80444"/>
                    </a:lnTo>
                    <a:lnTo>
                      <a:pt x="141301" y="85409"/>
                    </a:lnTo>
                    <a:lnTo>
                      <a:pt x="135701" y="90998"/>
                    </a:lnTo>
                    <a:lnTo>
                      <a:pt x="90469" y="136198"/>
                    </a:lnTo>
                    <a:lnTo>
                      <a:pt x="85407" y="141302"/>
                    </a:lnTo>
                    <a:lnTo>
                      <a:pt x="80443" y="146267"/>
                    </a:lnTo>
                    <a:lnTo>
                      <a:pt x="20155" y="85980"/>
                    </a:lnTo>
                    <a:cubicBezTo>
                      <a:pt x="8040" y="73853"/>
                      <a:pt x="-7802" y="89663"/>
                      <a:pt x="4378" y="101768"/>
                    </a:cubicBezTo>
                    <a:lnTo>
                      <a:pt x="65936" y="163337"/>
                    </a:lnTo>
                    <a:cubicBezTo>
                      <a:pt x="79344" y="176734"/>
                      <a:pt x="100334" y="181979"/>
                      <a:pt x="116014" y="166298"/>
                    </a:cubicBezTo>
                    <a:lnTo>
                      <a:pt x="116057" y="166277"/>
                    </a:lnTo>
                    <a:lnTo>
                      <a:pt x="157154" y="207405"/>
                    </a:lnTo>
                    <a:lnTo>
                      <a:pt x="198896" y="278936"/>
                    </a:lnTo>
                    <a:lnTo>
                      <a:pt x="213758" y="264074"/>
                    </a:lnTo>
                    <a:lnTo>
                      <a:pt x="279581" y="329919"/>
                    </a:lnTo>
                    <a:cubicBezTo>
                      <a:pt x="285838" y="336154"/>
                      <a:pt x="295961" y="336154"/>
                      <a:pt x="302197" y="329919"/>
                    </a:cubicBezTo>
                    <a:cubicBezTo>
                      <a:pt x="308475" y="323640"/>
                      <a:pt x="308432" y="313528"/>
                      <a:pt x="302197" y="307281"/>
                    </a:cubicBezTo>
                    <a:lnTo>
                      <a:pt x="236384" y="241437"/>
                    </a:lnTo>
                    <a:lnTo>
                      <a:pt x="241425" y="236397"/>
                    </a:lnTo>
                    <a:lnTo>
                      <a:pt x="307215" y="302284"/>
                    </a:lnTo>
                    <a:cubicBezTo>
                      <a:pt x="313472" y="308520"/>
                      <a:pt x="323596" y="308520"/>
                      <a:pt x="329831" y="302284"/>
                    </a:cubicBezTo>
                    <a:cubicBezTo>
                      <a:pt x="336110" y="296006"/>
                      <a:pt x="336067" y="285925"/>
                      <a:pt x="329831" y="279647"/>
                    </a:cubicBezTo>
                    <a:lnTo>
                      <a:pt x="264019" y="213781"/>
                    </a:lnTo>
                    <a:lnTo>
                      <a:pt x="278924" y="198876"/>
                    </a:lnTo>
                    <a:lnTo>
                      <a:pt x="207436" y="157177"/>
                    </a:lnTo>
                    <a:lnTo>
                      <a:pt x="166318" y="116005"/>
                    </a:lnTo>
                    <a:cubicBezTo>
                      <a:pt x="181966" y="100335"/>
                      <a:pt x="176743" y="79335"/>
                      <a:pt x="163335" y="65938"/>
                    </a:cubicBezTo>
                    <a:close/>
                  </a:path>
                </a:pathLst>
              </a:custGeom>
              <a:solidFill>
                <a:schemeClr val="tx2">
                  <a:lumMod val="25000"/>
                  <a:lumOff val="75000"/>
                </a:schemeClr>
              </a:solidFill>
              <a:ln w="10763" cap="flat">
                <a:noFill/>
                <a:prstDash val="solid"/>
                <a:miter/>
              </a:ln>
            </p:spPr>
            <p:txBody>
              <a:bodyPr rtlCol="0" anchor="ctr"/>
              <a:lstStyle/>
              <a:p>
                <a:pPr defTabSz="932509">
                  <a:defRPr/>
                </a:pPr>
                <a:endParaRPr lang="en-US" sz="1873">
                  <a:solidFill>
                    <a:srgbClr val="282828"/>
                  </a:solidFill>
                  <a:latin typeface="Segoe UI"/>
                </a:endParaRPr>
              </a:p>
            </p:txBody>
          </p:sp>
        </p:grpSp>
      </p:grpSp>
    </p:spTree>
    <p:extLst>
      <p:ext uri="{BB962C8B-B14F-4D97-AF65-F5344CB8AC3E}">
        <p14:creationId xmlns:p14="http://schemas.microsoft.com/office/powerpoint/2010/main" val="34421447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in front of a window&#10;&#10;Description generated with very high confidence">
            <a:extLst>
              <a:ext uri="{FF2B5EF4-FFF2-40B4-BE49-F238E27FC236}">
                <a16:creationId xmlns:a16="http://schemas.microsoft.com/office/drawing/2014/main" id="{DB484477-3C17-4EF5-A549-24191170CF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8877720" y="0"/>
            <a:ext cx="3807215" cy="7133768"/>
          </a:xfrm>
          <a:prstGeom prst="rect">
            <a:avLst/>
          </a:prstGeom>
        </p:spPr>
      </p:pic>
      <p:sp>
        <p:nvSpPr>
          <p:cNvPr id="2" name="Title 1">
            <a:extLst>
              <a:ext uri="{FF2B5EF4-FFF2-40B4-BE49-F238E27FC236}">
                <a16:creationId xmlns:a16="http://schemas.microsoft.com/office/drawing/2014/main" id="{A96EFB18-216E-4A14-A231-DD4BE7D091E5}"/>
              </a:ext>
            </a:extLst>
          </p:cNvPr>
          <p:cNvSpPr>
            <a:spLocks noGrp="1"/>
          </p:cNvSpPr>
          <p:nvPr>
            <p:ph type="title"/>
          </p:nvPr>
        </p:nvSpPr>
        <p:spPr/>
        <p:txBody>
          <a:bodyPr/>
          <a:lstStyle/>
          <a:p>
            <a:r>
              <a:rPr lang="en-US" dirty="0">
                <a:solidFill>
                  <a:schemeClr val="accent1"/>
                </a:solidFill>
              </a:rPr>
              <a:t>Security features </a:t>
            </a:r>
            <a:r>
              <a:rPr lang="en-US" dirty="0"/>
              <a:t>built into </a:t>
            </a:r>
            <a:br>
              <a:rPr lang="en-US" dirty="0"/>
            </a:br>
            <a:r>
              <a:rPr lang="en-US" dirty="0"/>
              <a:t>Office 365 Business Premium </a:t>
            </a:r>
          </a:p>
        </p:txBody>
      </p:sp>
      <p:sp>
        <p:nvSpPr>
          <p:cNvPr id="12" name="TextBox 11">
            <a:extLst>
              <a:ext uri="{FF2B5EF4-FFF2-40B4-BE49-F238E27FC236}">
                <a16:creationId xmlns:a16="http://schemas.microsoft.com/office/drawing/2014/main" id="{57920C8B-63D4-4517-8A61-FCEC8F345744}"/>
              </a:ext>
            </a:extLst>
          </p:cNvPr>
          <p:cNvSpPr txBox="1"/>
          <p:nvPr/>
        </p:nvSpPr>
        <p:spPr>
          <a:xfrm>
            <a:off x="434975" y="2131512"/>
            <a:ext cx="8045476" cy="3833165"/>
          </a:xfrm>
          <a:prstGeom prst="rect">
            <a:avLst/>
          </a:prstGeom>
          <a:noFill/>
        </p:spPr>
        <p:txBody>
          <a:bodyPr wrap="square" lIns="0" tIns="0" rIns="0" bIns="0" rtlCol="0" anchor="t">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040" b="0" i="0" u="none" strike="noStrike" kern="1200" cap="none" spc="0" normalizeH="0" baseline="0" noProof="0" dirty="0">
                <a:ln>
                  <a:noFill/>
                </a:ln>
                <a:solidFill>
                  <a:srgbClr val="0078D4"/>
                </a:solidFill>
                <a:effectLst/>
                <a:uLnTx/>
                <a:uFillTx/>
                <a:latin typeface="Segoe UI Semibold"/>
                <a:ea typeface="+mn-ea"/>
                <a:cs typeface="+mn-cs"/>
              </a:rPr>
              <a:t>Office 365 includes built-in security protections:</a:t>
            </a:r>
          </a:p>
          <a:p>
            <a:pPr marL="285750" marR="0" lvl="0" indent="-285750" algn="l" defTabSz="951304" rtl="0" eaLnBrk="1" fontAlgn="auto" latinLnBrk="0" hangingPunct="1">
              <a:lnSpc>
                <a:spcPct val="90000"/>
              </a:lnSpc>
              <a:spcBef>
                <a:spcPts val="1224"/>
              </a:spcBef>
              <a:spcAft>
                <a:spcPts val="0"/>
              </a:spcAft>
              <a:buClrTx/>
              <a:buSzPct val="90000"/>
              <a:buFont typeface="Arial" panose="020B0604020202020204" pitchFamily="34" charset="0"/>
              <a:buChar char="•"/>
              <a:tabLst/>
              <a:defRPr/>
            </a:pPr>
            <a:r>
              <a:rPr lang="en-US" sz="1800" dirty="0">
                <a:solidFill>
                  <a:srgbClr val="000000"/>
                </a:solidFill>
                <a:latin typeface="Segoe UI"/>
              </a:rPr>
              <a:t>Multi-factor authentication to access Office 365 data</a:t>
            </a:r>
            <a:endParaRPr lang="en-US" sz="1800" dirty="0">
              <a:solidFill>
                <a:srgbClr val="000000"/>
              </a:solidFill>
              <a:latin typeface="Segoe UI"/>
              <a:cs typeface="Segoe UI"/>
            </a:endParaRPr>
          </a:p>
          <a:p>
            <a:pPr marL="285750" marR="0" lvl="0" indent="-285750" algn="l" defTabSz="951304" rtl="0" eaLnBrk="1" fontAlgn="auto" latinLnBrk="0" hangingPunct="1">
              <a:lnSpc>
                <a:spcPct val="90000"/>
              </a:lnSpc>
              <a:spcBef>
                <a:spcPts val="1224"/>
              </a:spcBef>
              <a:spcAft>
                <a:spcPts val="0"/>
              </a:spcAft>
              <a:buClrTx/>
              <a:buSzPct val="9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Mobile </a:t>
            </a:r>
            <a:r>
              <a:rPr lang="en-US" sz="1800" dirty="0">
                <a:solidFill>
                  <a:srgbClr val="000000"/>
                </a:solidFill>
                <a:latin typeface="Segoe UI"/>
              </a:rPr>
              <a:t>device</a:t>
            </a:r>
            <a:r>
              <a:rPr kumimoji="0" lang="en-US" sz="1800" b="0" i="0" u="none" strike="noStrike" kern="1200" cap="none" spc="0" normalizeH="0" baseline="0" noProof="0" dirty="0">
                <a:ln>
                  <a:noFill/>
                </a:ln>
                <a:solidFill>
                  <a:srgbClr val="000000"/>
                </a:solidFill>
                <a:effectLst/>
                <a:uLnTx/>
                <a:uFillTx/>
                <a:latin typeface="Segoe UI"/>
                <a:ea typeface="+mn-ea"/>
                <a:cs typeface="+mn-cs"/>
              </a:rPr>
              <a:t> </a:t>
            </a:r>
            <a:r>
              <a:rPr lang="en-US" sz="1800" dirty="0">
                <a:solidFill>
                  <a:srgbClr val="000000"/>
                </a:solidFill>
                <a:latin typeface="Segoe UI"/>
              </a:rPr>
              <a:t>management (MDM) for extra security on mobile devices</a:t>
            </a:r>
            <a:endParaRPr lang="en-US" sz="1800" b="0" i="0" u="none" strike="noStrike" kern="1200" cap="none" spc="0" normalizeH="0" baseline="0" noProof="0" dirty="0">
              <a:ln>
                <a:noFill/>
              </a:ln>
              <a:solidFill>
                <a:srgbClr val="000000"/>
              </a:solidFill>
              <a:effectLst/>
              <a:uLnTx/>
              <a:uFillTx/>
              <a:latin typeface="Segoe UI"/>
              <a:cs typeface="Segoe UI"/>
            </a:endParaRPr>
          </a:p>
          <a:p>
            <a:pPr marL="342900" indent="-342900" defTabSz="951304">
              <a:lnSpc>
                <a:spcPct val="90000"/>
              </a:lnSpc>
              <a:spcBef>
                <a:spcPts val="1224"/>
              </a:spcBef>
              <a:buSzPct val="90000"/>
              <a:buFont typeface="Arial" panose="020B0604020202020204" pitchFamily="34" charset="0"/>
              <a:buChar char="•"/>
            </a:pPr>
            <a:r>
              <a:rPr lang="en-US" dirty="0">
                <a:solidFill>
                  <a:srgbClr val="000000"/>
                </a:solidFill>
              </a:rPr>
              <a:t>Encryption of data at rest and in transit</a:t>
            </a: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a:p>
            <a:pPr marL="342900" marR="0" lvl="0" indent="-342900" algn="l" defTabSz="951304" rtl="0" eaLnBrk="1" fontAlgn="auto" latinLnBrk="0" hangingPunct="1">
              <a:lnSpc>
                <a:spcPct val="90000"/>
              </a:lnSpc>
              <a:spcBef>
                <a:spcPts val="1224"/>
              </a:spcBef>
              <a:spcAft>
                <a:spcPts val="0"/>
              </a:spcAft>
              <a:buClrTx/>
              <a:buSzPct val="90000"/>
              <a:buFont typeface="Arial" panose="020B0604020202020204" pitchFamily="34" charset="0"/>
              <a:buChar char="•"/>
              <a:tabLst/>
              <a:defRPr/>
            </a:pPr>
            <a:r>
              <a:rPr kumimoji="0" lang="en-US" sz="1836" b="0" i="0" u="none" strike="noStrike" kern="1200" cap="none" spc="0" normalizeH="0" baseline="0" noProof="0" dirty="0">
                <a:ln>
                  <a:noFill/>
                </a:ln>
                <a:solidFill>
                  <a:srgbClr val="000000"/>
                </a:solidFill>
                <a:effectLst/>
                <a:uLnTx/>
                <a:uFillTx/>
                <a:latin typeface="Segoe UI"/>
                <a:ea typeface="+mn-ea"/>
                <a:cs typeface="+mn-cs"/>
              </a:rPr>
              <a:t>Continuous data backup via replication to geo-redundant servers</a:t>
            </a:r>
          </a:p>
          <a:p>
            <a:pPr marL="342900" marR="0" lvl="0" indent="-342900" algn="l" defTabSz="951304" rtl="0" eaLnBrk="1" fontAlgn="auto" latinLnBrk="0" hangingPunct="1">
              <a:lnSpc>
                <a:spcPct val="90000"/>
              </a:lnSpc>
              <a:spcBef>
                <a:spcPts val="1224"/>
              </a:spcBef>
              <a:spcAft>
                <a:spcPts val="0"/>
              </a:spcAft>
              <a:buClrTx/>
              <a:buSzPct val="90000"/>
              <a:buFont typeface="Arial" panose="020B0604020202020204" pitchFamily="34" charset="0"/>
              <a:buChar char="•"/>
              <a:tabLst/>
              <a:defRPr/>
            </a:pPr>
            <a:r>
              <a:rPr kumimoji="0" lang="en-US" sz="1836" b="0" i="0" u="none" strike="noStrike" kern="1200" cap="none" spc="0" normalizeH="0" baseline="0" noProof="0" dirty="0">
                <a:ln>
                  <a:noFill/>
                </a:ln>
                <a:solidFill>
                  <a:srgbClr val="000000"/>
                </a:solidFill>
                <a:effectLst/>
                <a:uLnTx/>
                <a:uFillTx/>
                <a:latin typeface="Segoe UI"/>
                <a:ea typeface="+mn-ea"/>
                <a:cs typeface="+mn-cs"/>
              </a:rPr>
              <a:t>Robust spam and virus filtering, including capabilities such as </a:t>
            </a:r>
            <a:r>
              <a:rPr kumimoji="0" lang="en-US" sz="1836" b="0" i="0" u="none" strike="noStrike" kern="1200" cap="none" spc="0" normalizeH="0" baseline="0" noProof="0" dirty="0" err="1">
                <a:ln>
                  <a:noFill/>
                </a:ln>
                <a:solidFill>
                  <a:srgbClr val="000000"/>
                </a:solidFill>
                <a:effectLst/>
                <a:uLnTx/>
                <a:uFillTx/>
                <a:latin typeface="Segoe UI"/>
                <a:ea typeface="+mn-ea"/>
                <a:cs typeface="+mn-cs"/>
              </a:rPr>
              <a:t>zero-hour</a:t>
            </a:r>
            <a:r>
              <a:rPr kumimoji="0" lang="en-US" sz="1836" b="0" i="0" u="none" strike="noStrike" kern="1200" cap="none" spc="0" normalizeH="0" baseline="0" noProof="0" dirty="0">
                <a:ln>
                  <a:noFill/>
                </a:ln>
                <a:solidFill>
                  <a:srgbClr val="000000"/>
                </a:solidFill>
                <a:effectLst/>
                <a:uLnTx/>
                <a:uFillTx/>
                <a:latin typeface="Segoe UI"/>
                <a:ea typeface="+mn-ea"/>
                <a:cs typeface="+mn-cs"/>
              </a:rPr>
              <a:t> auto purge (ZAP)</a:t>
            </a:r>
          </a:p>
          <a:p>
            <a:pPr marL="342900" marR="0" lvl="0" indent="-342900" algn="l" defTabSz="951304" rtl="0" eaLnBrk="1" fontAlgn="auto" latinLnBrk="0" hangingPunct="1">
              <a:lnSpc>
                <a:spcPct val="90000"/>
              </a:lnSpc>
              <a:spcBef>
                <a:spcPts val="1224"/>
              </a:spcBef>
              <a:spcAft>
                <a:spcPts val="0"/>
              </a:spcAft>
              <a:buClrTx/>
              <a:buSzPct val="90000"/>
              <a:buFont typeface="Arial" panose="020B0604020202020204" pitchFamily="34" charset="0"/>
              <a:buChar char="•"/>
              <a:tabLst/>
              <a:defRPr/>
            </a:pPr>
            <a:r>
              <a:rPr kumimoji="0" lang="en-US" sz="1836" b="0" i="0" u="none" strike="noStrike" kern="1200" cap="none" spc="0" normalizeH="0" baseline="0" noProof="0" dirty="0">
                <a:ln>
                  <a:noFill/>
                </a:ln>
                <a:solidFill>
                  <a:srgbClr val="000000"/>
                </a:solidFill>
                <a:effectLst/>
                <a:uLnTx/>
                <a:uFillTx/>
                <a:latin typeface="Segoe UI"/>
                <a:ea typeface="+mn-ea"/>
                <a:cs typeface="+mn-cs"/>
              </a:rPr>
              <a:t>“Red team” that tries to break in to our servers to improve security</a:t>
            </a:r>
          </a:p>
          <a:p>
            <a:pPr marL="285750" indent="-285750" defTabSz="951304">
              <a:lnSpc>
                <a:spcPct val="90000"/>
              </a:lnSpc>
              <a:spcBef>
                <a:spcPts val="1224"/>
              </a:spcBef>
              <a:buSzPct val="90000"/>
              <a:buFont typeface="Arial" panose="020B0604020202020204" pitchFamily="34" charset="0"/>
              <a:buChar char="•"/>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a:t>
            </a:r>
            <a:r>
              <a:rPr lang="en-US" sz="1800" dirty="0">
                <a:solidFill>
                  <a:srgbClr val="000000"/>
                </a:solidFill>
                <a:latin typeface="Segoe UI"/>
              </a:rPr>
              <a:t>1 billion</a:t>
            </a:r>
            <a:r>
              <a:rPr kumimoji="0" lang="en-US" sz="1800" b="0" i="0" u="none" strike="noStrike" kern="1200" cap="none" spc="0" normalizeH="0" baseline="0" noProof="0" dirty="0">
                <a:ln>
                  <a:noFill/>
                </a:ln>
                <a:solidFill>
                  <a:srgbClr val="000000"/>
                </a:solidFill>
                <a:effectLst/>
                <a:uLnTx/>
                <a:uFillTx/>
                <a:latin typeface="Segoe UI"/>
                <a:ea typeface="+mn-ea"/>
                <a:cs typeface="+mn-cs"/>
              </a:rPr>
              <a:t> a year investment in R&amp;D to drive security innovation</a:t>
            </a:r>
            <a:endParaRPr lang="en-US" sz="1800" b="0" i="0" u="none" strike="noStrike" kern="1200" cap="none" spc="0" normalizeH="0" baseline="0" noProof="0" dirty="0">
              <a:ln>
                <a:noFill/>
              </a:ln>
              <a:solidFill>
                <a:srgbClr val="000000"/>
              </a:solidFill>
              <a:effectLst/>
              <a:uLnTx/>
              <a:uFillTx/>
              <a:latin typeface="Segoe UI"/>
              <a:cs typeface="Segoe UI"/>
            </a:endParaRPr>
          </a:p>
          <a:p>
            <a:pPr marL="0" marR="0" lvl="0" indent="0" algn="l" defTabSz="951304" rtl="0" eaLnBrk="1" fontAlgn="auto" latinLnBrk="0" hangingPunct="1">
              <a:lnSpc>
                <a:spcPct val="90000"/>
              </a:lnSpc>
              <a:spcBef>
                <a:spcPts val="1224"/>
              </a:spcBef>
              <a:spcAft>
                <a:spcPts val="0"/>
              </a:spcAft>
              <a:buClrTx/>
              <a:buSzPct val="90000"/>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80137334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p:cNvSpPr/>
          <p:nvPr/>
        </p:nvSpPr>
        <p:spPr bwMode="auto">
          <a:xfrm>
            <a:off x="6187098" y="5347333"/>
            <a:ext cx="5850403" cy="792713"/>
          </a:xfrm>
          <a:prstGeom prst="rect">
            <a:avLst/>
          </a:prstGeom>
          <a:solidFill>
            <a:srgbClr val="D7D7D7"/>
          </a:solidFill>
          <a:ln w="9525" cap="flat" cmpd="sng" algn="ctr">
            <a:noFill/>
            <a:prstDash val="solid"/>
            <a:headEnd type="none" w="med" len="med"/>
            <a:tailEnd type="none" w="med" len="med"/>
          </a:ln>
          <a:effectLst/>
        </p:spPr>
        <p:txBody>
          <a:bodyPr rot="0" spcFirstLastPara="0" vertOverflow="overflow" horzOverflow="overflow" vert="horz" wrap="square" lIns="182750" tIns="146200" rIns="182750" bIns="146200" numCol="1" spcCol="0" rtlCol="0" fromWordArt="0" anchor="t" anchorCtr="0" forceAA="0" compatLnSpc="1">
            <a:prstTxWarp prst="textNoShape">
              <a:avLst/>
            </a:prstTxWarp>
            <a:noAutofit/>
          </a:bodyPr>
          <a:lstStyle/>
          <a:p>
            <a:pPr marL="0" marR="0" lvl="0" indent="0" algn="ctr" defTabSz="931577"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lumMod val="65000"/>
                </a:srgbClr>
              </a:solidFill>
              <a:effectLst/>
              <a:uLnTx/>
              <a:uFillTx/>
              <a:latin typeface="Segoe UI Semilight"/>
              <a:ea typeface="Segoe UI" pitchFamily="34" charset="0"/>
              <a:cs typeface="Segoe UI" pitchFamily="34" charset="0"/>
            </a:endParaRPr>
          </a:p>
        </p:txBody>
      </p:sp>
      <p:sp>
        <p:nvSpPr>
          <p:cNvPr id="183" name="TextBox 182"/>
          <p:cNvSpPr txBox="1"/>
          <p:nvPr/>
        </p:nvSpPr>
        <p:spPr>
          <a:xfrm>
            <a:off x="7891396" y="5393299"/>
            <a:ext cx="3748450" cy="440268"/>
          </a:xfrm>
          <a:prstGeom prst="rect">
            <a:avLst/>
          </a:prstGeom>
        </p:spPr>
        <p:txBody>
          <a:bodyPr vert="horz" wrap="square" lIns="93194" tIns="93194" rIns="93194" bIns="93194" rtlCol="0" anchor="t">
            <a:noAutofit/>
          </a:bodyPr>
          <a:lstStyle/>
          <a:p>
            <a:pPr marL="0" marR="0" lvl="0" indent="0" algn="ctr" defTabSz="950113" rtl="0" eaLnBrk="1" fontAlgn="auto" latinLnBrk="0" hangingPunct="1">
              <a:lnSpc>
                <a:spcPct val="90000"/>
              </a:lnSpc>
              <a:spcBef>
                <a:spcPts val="0"/>
              </a:spcBef>
              <a:spcAft>
                <a:spcPts val="612"/>
              </a:spcAft>
              <a:buClrTx/>
              <a:buSzTx/>
              <a:buFontTx/>
              <a:buNone/>
              <a:tabLst/>
              <a:defRPr/>
            </a:pPr>
            <a:r>
              <a:rPr kumimoji="0" lang="en-US" sz="2000" b="0" i="0" u="none" strike="noStrike" kern="0" cap="none" spc="0" normalizeH="0" baseline="0" noProof="0" dirty="0">
                <a:ln>
                  <a:noFill/>
                </a:ln>
                <a:solidFill>
                  <a:srgbClr val="505050"/>
                </a:solidFill>
                <a:effectLst/>
                <a:uLnTx/>
                <a:uFillTx/>
                <a:latin typeface="Segoe UI Semibold" panose="020B0702040204020203" pitchFamily="34" charset="0"/>
                <a:ea typeface="Segoe UI" pitchFamily="34" charset="0"/>
                <a:cs typeface="Segoe UI Semibold" panose="020B0702040204020203" pitchFamily="34" charset="0"/>
              </a:rPr>
              <a:t>Management &amp; Deployment / Productivity &amp; User Experience</a:t>
            </a:r>
          </a:p>
        </p:txBody>
      </p:sp>
      <p:grpSp>
        <p:nvGrpSpPr>
          <p:cNvPr id="184" name="Group 183"/>
          <p:cNvGrpSpPr/>
          <p:nvPr/>
        </p:nvGrpSpPr>
        <p:grpSpPr>
          <a:xfrm>
            <a:off x="7095590" y="5432590"/>
            <a:ext cx="586797" cy="599609"/>
            <a:chOff x="5777042" y="3594953"/>
            <a:chExt cx="701271" cy="701271"/>
          </a:xfrm>
        </p:grpSpPr>
        <p:sp>
          <p:nvSpPr>
            <p:cNvPr id="185" name="Oval 184"/>
            <p:cNvSpPr/>
            <p:nvPr/>
          </p:nvSpPr>
          <p:spPr bwMode="auto">
            <a:xfrm>
              <a:off x="5777042" y="3594953"/>
              <a:ext cx="701271" cy="701271"/>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750" tIns="146200" rIns="182750" bIns="146200" numCol="1" spcCol="0" rtlCol="0" fromWordArt="0" anchor="t" anchorCtr="0" forceAA="0" compatLnSpc="1">
              <a:prstTxWarp prst="textNoShape">
                <a:avLst/>
              </a:prstTxWarp>
              <a:noAutofit/>
            </a:bodyPr>
            <a:lstStyle/>
            <a:p>
              <a:pPr marL="0" marR="0" lvl="0" indent="0" algn="ctr" defTabSz="931577"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186" name="Group 185"/>
            <p:cNvGrpSpPr/>
            <p:nvPr/>
          </p:nvGrpSpPr>
          <p:grpSpPr>
            <a:xfrm>
              <a:off x="5911559" y="3785902"/>
              <a:ext cx="432237" cy="319374"/>
              <a:chOff x="698587" y="4421536"/>
              <a:chExt cx="1101644" cy="813989"/>
            </a:xfrm>
          </p:grpSpPr>
          <p:sp>
            <p:nvSpPr>
              <p:cNvPr id="187" name="Freeform 152"/>
              <p:cNvSpPr>
                <a:spLocks/>
              </p:cNvSpPr>
              <p:nvPr/>
            </p:nvSpPr>
            <p:spPr bwMode="auto">
              <a:xfrm>
                <a:off x="698587" y="4482761"/>
                <a:ext cx="507979" cy="575298"/>
              </a:xfrm>
              <a:custGeom>
                <a:avLst/>
                <a:gdLst>
                  <a:gd name="T0" fmla="*/ 35 w 35"/>
                  <a:gd name="T1" fmla="*/ 29 h 40"/>
                  <a:gd name="T2" fmla="*/ 26 w 35"/>
                  <a:gd name="T3" fmla="*/ 26 h 40"/>
                  <a:gd name="T4" fmla="*/ 25 w 35"/>
                  <a:gd name="T5" fmla="*/ 21 h 40"/>
                  <a:gd name="T6" fmla="*/ 29 w 35"/>
                  <a:gd name="T7" fmla="*/ 10 h 40"/>
                  <a:gd name="T8" fmla="*/ 20 w 35"/>
                  <a:gd name="T9" fmla="*/ 0 h 40"/>
                  <a:gd name="T10" fmla="*/ 11 w 35"/>
                  <a:gd name="T11" fmla="*/ 10 h 40"/>
                  <a:gd name="T12" fmla="*/ 15 w 35"/>
                  <a:gd name="T13" fmla="*/ 21 h 40"/>
                  <a:gd name="T14" fmla="*/ 15 w 35"/>
                  <a:gd name="T15" fmla="*/ 21 h 40"/>
                  <a:gd name="T16" fmla="*/ 14 w 35"/>
                  <a:gd name="T17" fmla="*/ 26 h 40"/>
                  <a:gd name="T18" fmla="*/ 0 w 35"/>
                  <a:gd name="T19" fmla="*/ 35 h 40"/>
                  <a:gd name="T20" fmla="*/ 17 w 35"/>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0">
                    <a:moveTo>
                      <a:pt x="35" y="29"/>
                    </a:moveTo>
                    <a:cubicBezTo>
                      <a:pt x="32" y="28"/>
                      <a:pt x="29" y="27"/>
                      <a:pt x="26" y="26"/>
                    </a:cubicBezTo>
                    <a:cubicBezTo>
                      <a:pt x="24" y="25"/>
                      <a:pt x="23" y="23"/>
                      <a:pt x="25" y="21"/>
                    </a:cubicBezTo>
                    <a:cubicBezTo>
                      <a:pt x="27" y="18"/>
                      <a:pt x="29" y="14"/>
                      <a:pt x="29" y="10"/>
                    </a:cubicBezTo>
                    <a:cubicBezTo>
                      <a:pt x="29" y="4"/>
                      <a:pt x="25" y="0"/>
                      <a:pt x="20" y="0"/>
                    </a:cubicBezTo>
                    <a:cubicBezTo>
                      <a:pt x="15" y="0"/>
                      <a:pt x="11" y="4"/>
                      <a:pt x="11" y="10"/>
                    </a:cubicBezTo>
                    <a:cubicBezTo>
                      <a:pt x="11" y="14"/>
                      <a:pt x="13" y="18"/>
                      <a:pt x="15" y="21"/>
                    </a:cubicBezTo>
                    <a:cubicBezTo>
                      <a:pt x="15" y="21"/>
                      <a:pt x="15" y="21"/>
                      <a:pt x="15" y="21"/>
                    </a:cubicBezTo>
                    <a:cubicBezTo>
                      <a:pt x="17" y="23"/>
                      <a:pt x="16" y="25"/>
                      <a:pt x="14" y="26"/>
                    </a:cubicBezTo>
                    <a:cubicBezTo>
                      <a:pt x="6" y="27"/>
                      <a:pt x="0" y="32"/>
                      <a:pt x="0" y="35"/>
                    </a:cubicBezTo>
                    <a:cubicBezTo>
                      <a:pt x="0" y="39"/>
                      <a:pt x="7" y="40"/>
                      <a:pt x="17" y="40"/>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376" tIns="45688" rIns="91376" bIns="45688" numCol="1" anchor="t" anchorCtr="0" compatLnSpc="1">
                <a:prstTxWarp prst="textNoShape">
                  <a:avLst/>
                </a:prstTxWarp>
              </a:bodyPr>
              <a:lstStyle/>
              <a:p>
                <a:pPr marL="0" marR="0" lvl="0" indent="0" algn="l" defTabSz="913698"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505050"/>
                  </a:solidFill>
                  <a:effectLst/>
                  <a:uLnTx/>
                  <a:uFillTx/>
                  <a:latin typeface="Segoe UI Semilight"/>
                  <a:ea typeface="+mn-ea"/>
                  <a:cs typeface="+mn-cs"/>
                </a:endParaRPr>
              </a:p>
            </p:txBody>
          </p:sp>
          <p:sp>
            <p:nvSpPr>
              <p:cNvPr id="188" name="Freeform 153"/>
              <p:cNvSpPr>
                <a:spLocks/>
              </p:cNvSpPr>
              <p:nvPr/>
            </p:nvSpPr>
            <p:spPr bwMode="auto">
              <a:xfrm>
                <a:off x="992364" y="4421536"/>
                <a:ext cx="807867" cy="813989"/>
              </a:xfrm>
              <a:custGeom>
                <a:avLst/>
                <a:gdLst>
                  <a:gd name="T0" fmla="*/ 36 w 56"/>
                  <a:gd name="T1" fmla="*/ 36 h 56"/>
                  <a:gd name="T2" fmla="*/ 35 w 56"/>
                  <a:gd name="T3" fmla="*/ 29 h 56"/>
                  <a:gd name="T4" fmla="*/ 40 w 56"/>
                  <a:gd name="T5" fmla="*/ 14 h 56"/>
                  <a:gd name="T6" fmla="*/ 28 w 56"/>
                  <a:gd name="T7" fmla="*/ 0 h 56"/>
                  <a:gd name="T8" fmla="*/ 16 w 56"/>
                  <a:gd name="T9" fmla="*/ 14 h 56"/>
                  <a:gd name="T10" fmla="*/ 21 w 56"/>
                  <a:gd name="T11" fmla="*/ 29 h 56"/>
                  <a:gd name="T12" fmla="*/ 21 w 56"/>
                  <a:gd name="T13" fmla="*/ 29 h 56"/>
                  <a:gd name="T14" fmla="*/ 20 w 56"/>
                  <a:gd name="T15" fmla="*/ 36 h 56"/>
                  <a:gd name="T16" fmla="*/ 0 w 56"/>
                  <a:gd name="T17" fmla="*/ 49 h 56"/>
                  <a:gd name="T18" fmla="*/ 28 w 56"/>
                  <a:gd name="T19" fmla="*/ 56 h 56"/>
                  <a:gd name="T20" fmla="*/ 56 w 56"/>
                  <a:gd name="T21" fmla="*/ 49 h 56"/>
                  <a:gd name="T22" fmla="*/ 36 w 56"/>
                  <a:gd name="T2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6">
                    <a:moveTo>
                      <a:pt x="36" y="36"/>
                    </a:moveTo>
                    <a:cubicBezTo>
                      <a:pt x="33" y="35"/>
                      <a:pt x="32" y="31"/>
                      <a:pt x="35" y="29"/>
                    </a:cubicBezTo>
                    <a:cubicBezTo>
                      <a:pt x="38" y="25"/>
                      <a:pt x="40" y="20"/>
                      <a:pt x="40" y="14"/>
                    </a:cubicBezTo>
                    <a:cubicBezTo>
                      <a:pt x="40" y="5"/>
                      <a:pt x="35" y="0"/>
                      <a:pt x="28" y="0"/>
                    </a:cubicBezTo>
                    <a:cubicBezTo>
                      <a:pt x="21" y="0"/>
                      <a:pt x="16" y="5"/>
                      <a:pt x="16" y="14"/>
                    </a:cubicBezTo>
                    <a:cubicBezTo>
                      <a:pt x="16" y="20"/>
                      <a:pt x="18" y="25"/>
                      <a:pt x="21" y="29"/>
                    </a:cubicBezTo>
                    <a:cubicBezTo>
                      <a:pt x="21" y="29"/>
                      <a:pt x="21" y="29"/>
                      <a:pt x="21" y="29"/>
                    </a:cubicBezTo>
                    <a:cubicBezTo>
                      <a:pt x="24" y="31"/>
                      <a:pt x="23" y="35"/>
                      <a:pt x="20" y="36"/>
                    </a:cubicBezTo>
                    <a:cubicBezTo>
                      <a:pt x="8" y="38"/>
                      <a:pt x="0" y="44"/>
                      <a:pt x="0" y="49"/>
                    </a:cubicBezTo>
                    <a:cubicBezTo>
                      <a:pt x="0" y="55"/>
                      <a:pt x="13" y="56"/>
                      <a:pt x="28" y="56"/>
                    </a:cubicBezTo>
                    <a:cubicBezTo>
                      <a:pt x="43" y="56"/>
                      <a:pt x="56" y="55"/>
                      <a:pt x="56" y="49"/>
                    </a:cubicBezTo>
                    <a:cubicBezTo>
                      <a:pt x="56" y="44"/>
                      <a:pt x="48" y="38"/>
                      <a:pt x="36" y="36"/>
                    </a:cubicBez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376" tIns="45688" rIns="91376" bIns="45688" numCol="1" anchor="t" anchorCtr="0" compatLnSpc="1">
                <a:prstTxWarp prst="textNoShape">
                  <a:avLst/>
                </a:prstTxWarp>
              </a:bodyPr>
              <a:lstStyle/>
              <a:p>
                <a:pPr marL="0" marR="0" lvl="0" indent="0" algn="l" defTabSz="913698"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505050"/>
                  </a:solidFill>
                  <a:effectLst/>
                  <a:uLnTx/>
                  <a:uFillTx/>
                  <a:latin typeface="Segoe UI Semilight"/>
                  <a:ea typeface="+mn-ea"/>
                  <a:cs typeface="+mn-cs"/>
                </a:endParaRPr>
              </a:p>
            </p:txBody>
          </p:sp>
        </p:grpSp>
      </p:grpSp>
      <p:sp>
        <p:nvSpPr>
          <p:cNvPr id="217" name="Title 1"/>
          <p:cNvSpPr txBox="1">
            <a:spLocks/>
          </p:cNvSpPr>
          <p:nvPr/>
        </p:nvSpPr>
        <p:spPr>
          <a:xfrm>
            <a:off x="289911" y="306962"/>
            <a:ext cx="11766211" cy="587175"/>
          </a:xfrm>
          <a:prstGeom prst="rect">
            <a:avLst/>
          </a:prstGeom>
        </p:spPr>
        <p:txBody>
          <a:bodyPr vert="horz" wrap="square" lIns="146179" tIns="91363" rIns="146179" bIns="91363" rtlCol="0" anchor="ctr">
            <a:noAutofit/>
          </a:bodyPr>
          <a:lstStyle>
            <a:lvl1pPr marL="0" algn="l" defTabSz="1088078" rtl="0" eaLnBrk="1" latinLnBrk="0" hangingPunct="1">
              <a:lnSpc>
                <a:spcPct val="90000"/>
              </a:lnSpc>
              <a:spcBef>
                <a:spcPct val="0"/>
              </a:spcBef>
              <a:buNone/>
              <a:defRPr lang="en-US" sz="4800" kern="1200" spc="-100" baseline="0" dirty="0">
                <a:solidFill>
                  <a:schemeClr val="tx1"/>
                </a:solidFill>
                <a:latin typeface="+mj-lt"/>
                <a:ea typeface="Segoe UI Semibold" panose="020B0702040204020203" pitchFamily="34" charset="0"/>
                <a:cs typeface="Segoe UI Semibold" panose="020B0702040204020203" pitchFamily="34" charset="0"/>
              </a:defRPr>
            </a:lvl1pPr>
          </a:lstStyle>
          <a:p>
            <a:pPr marL="0" marR="0" lvl="0" indent="0" algn="ctr" defTabSz="1087451" rtl="0" eaLnBrk="1" fontAlgn="auto" latinLnBrk="0" hangingPunct="1">
              <a:lnSpc>
                <a:spcPct val="90000"/>
              </a:lnSpc>
              <a:spcBef>
                <a:spcPct val="0"/>
              </a:spcBef>
              <a:spcAft>
                <a:spcPts val="0"/>
              </a:spcAft>
              <a:buClrTx/>
              <a:buSzTx/>
              <a:buFontTx/>
              <a:buNone/>
              <a:tabLst/>
              <a:defRPr/>
            </a:pPr>
            <a:endParaRPr kumimoji="0" lang="en-US" sz="3898" b="0" i="0" u="none" strike="noStrike" kern="1200" cap="none" spc="-100" normalizeH="0" baseline="0" noProof="0" dirty="0">
              <a:ln w="3175">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61" name="Rectangle 60"/>
          <p:cNvSpPr/>
          <p:nvPr/>
        </p:nvSpPr>
        <p:spPr bwMode="auto">
          <a:xfrm>
            <a:off x="402655" y="5348529"/>
            <a:ext cx="5614510" cy="791519"/>
          </a:xfrm>
          <a:prstGeom prst="rect">
            <a:avLst/>
          </a:prstGeom>
          <a:solidFill>
            <a:srgbClr val="D7D7D7"/>
          </a:solidFill>
          <a:ln w="9525" cap="flat" cmpd="sng" algn="ctr">
            <a:noFill/>
            <a:prstDash val="solid"/>
            <a:headEnd type="none" w="med" len="med"/>
            <a:tailEnd type="none" w="med" len="med"/>
          </a:ln>
          <a:effectLst/>
        </p:spPr>
        <p:txBody>
          <a:bodyPr rot="0" spcFirstLastPara="0" vertOverflow="overflow" horzOverflow="overflow" vert="horz" wrap="square" lIns="182750" tIns="146200" rIns="182750" bIns="146200" numCol="1" spcCol="0" rtlCol="0" fromWordArt="0" anchor="t" anchorCtr="0" forceAA="0" compatLnSpc="1">
            <a:prstTxWarp prst="textNoShape">
              <a:avLst/>
            </a:prstTxWarp>
            <a:noAutofit/>
          </a:bodyPr>
          <a:lstStyle/>
          <a:p>
            <a:pPr marL="0" marR="0" lvl="0" indent="0" algn="ctr" defTabSz="931577"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lumMod val="65000"/>
                </a:srgbClr>
              </a:solidFill>
              <a:effectLst/>
              <a:uLnTx/>
              <a:uFillTx/>
              <a:latin typeface="Segoe UI Semilight"/>
              <a:ea typeface="Segoe UI" pitchFamily="34" charset="0"/>
              <a:cs typeface="Segoe UI" pitchFamily="34" charset="0"/>
            </a:endParaRPr>
          </a:p>
        </p:txBody>
      </p:sp>
      <p:grpSp>
        <p:nvGrpSpPr>
          <p:cNvPr id="178" name="Group 177"/>
          <p:cNvGrpSpPr/>
          <p:nvPr/>
        </p:nvGrpSpPr>
        <p:grpSpPr>
          <a:xfrm>
            <a:off x="1318692" y="5417588"/>
            <a:ext cx="597514" cy="612755"/>
            <a:chOff x="1639844" y="3594953"/>
            <a:chExt cx="701271" cy="701271"/>
          </a:xfrm>
        </p:grpSpPr>
        <p:sp>
          <p:nvSpPr>
            <p:cNvPr id="179" name="Oval 178"/>
            <p:cNvSpPr/>
            <p:nvPr/>
          </p:nvSpPr>
          <p:spPr bwMode="auto">
            <a:xfrm>
              <a:off x="1639844" y="3594953"/>
              <a:ext cx="701271" cy="701271"/>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750" tIns="146200" rIns="182750" bIns="146200" numCol="1" spcCol="0" rtlCol="0" fromWordArt="0" anchor="t" anchorCtr="0" forceAA="0" compatLnSpc="1">
              <a:prstTxWarp prst="textNoShape">
                <a:avLst/>
              </a:prstTxWarp>
              <a:noAutofit/>
            </a:bodyPr>
            <a:lstStyle/>
            <a:p>
              <a:pPr marL="0" marR="0" lvl="0" indent="0" algn="ctr" defTabSz="931577"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180" name="Group 179"/>
            <p:cNvGrpSpPr/>
            <p:nvPr/>
          </p:nvGrpSpPr>
          <p:grpSpPr>
            <a:xfrm>
              <a:off x="1868842" y="3733302"/>
              <a:ext cx="253738" cy="389062"/>
              <a:chOff x="7198185" y="1881461"/>
              <a:chExt cx="166688" cy="255587"/>
            </a:xfrm>
          </p:grpSpPr>
          <p:sp>
            <p:nvSpPr>
              <p:cNvPr id="181" name="Freeform 112"/>
              <p:cNvSpPr>
                <a:spLocks/>
              </p:cNvSpPr>
              <p:nvPr/>
            </p:nvSpPr>
            <p:spPr bwMode="auto">
              <a:xfrm>
                <a:off x="7214060" y="1881461"/>
                <a:ext cx="134938" cy="112713"/>
              </a:xfrm>
              <a:custGeom>
                <a:avLst/>
                <a:gdLst>
                  <a:gd name="T0" fmla="*/ 36 w 36"/>
                  <a:gd name="T1" fmla="*/ 30 h 30"/>
                  <a:gd name="T2" fmla="*/ 36 w 36"/>
                  <a:gd name="T3" fmla="*/ 17 h 30"/>
                  <a:gd name="T4" fmla="*/ 36 w 36"/>
                  <a:gd name="T5" fmla="*/ 17 h 30"/>
                  <a:gd name="T6" fmla="*/ 18 w 36"/>
                  <a:gd name="T7" fmla="*/ 0 h 30"/>
                  <a:gd name="T8" fmla="*/ 0 w 36"/>
                  <a:gd name="T9" fmla="*/ 17 h 30"/>
                  <a:gd name="T10" fmla="*/ 0 w 36"/>
                  <a:gd name="T11" fmla="*/ 20 h 30"/>
                  <a:gd name="T12" fmla="*/ 0 w 36"/>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30"/>
                    </a:moveTo>
                    <a:cubicBezTo>
                      <a:pt x="36" y="17"/>
                      <a:pt x="36" y="17"/>
                      <a:pt x="36" y="17"/>
                    </a:cubicBezTo>
                    <a:cubicBezTo>
                      <a:pt x="36" y="17"/>
                      <a:pt x="36" y="17"/>
                      <a:pt x="36" y="17"/>
                    </a:cubicBezTo>
                    <a:cubicBezTo>
                      <a:pt x="36" y="7"/>
                      <a:pt x="28" y="0"/>
                      <a:pt x="18" y="0"/>
                    </a:cubicBezTo>
                    <a:cubicBezTo>
                      <a:pt x="8" y="0"/>
                      <a:pt x="0" y="7"/>
                      <a:pt x="0" y="17"/>
                    </a:cubicBezTo>
                    <a:cubicBezTo>
                      <a:pt x="0" y="17"/>
                      <a:pt x="0" y="20"/>
                      <a:pt x="0" y="20"/>
                    </a:cubicBezTo>
                    <a:cubicBezTo>
                      <a:pt x="0" y="30"/>
                      <a:pt x="0" y="30"/>
                      <a:pt x="0" y="30"/>
                    </a:cubicBezTo>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376" tIns="45688" rIns="91376" bIns="45688" numCol="1" anchor="t" anchorCtr="0" compatLnSpc="1">
                <a:prstTxWarp prst="textNoShape">
                  <a:avLst/>
                </a:prstTxWarp>
              </a:bodyPr>
              <a:lstStyle/>
              <a:p>
                <a:pPr marL="0" marR="0" lvl="0" indent="0" algn="l" defTabSz="913698" rtl="0" eaLnBrk="1" fontAlgn="auto" latinLnBrk="0" hangingPunct="1">
                  <a:lnSpc>
                    <a:spcPct val="100000"/>
                  </a:lnSpc>
                  <a:spcBef>
                    <a:spcPts val="0"/>
                  </a:spcBef>
                  <a:spcAft>
                    <a:spcPts val="0"/>
                  </a:spcAft>
                  <a:buClrTx/>
                  <a:buSzTx/>
                  <a:buFontTx/>
                  <a:buNone/>
                  <a:tabLst/>
                  <a:defRPr/>
                </a:pPr>
                <a:endParaRPr kumimoji="0" lang="en-US" sz="1095" b="1" i="0" u="none" strike="noStrike" kern="0" cap="none" spc="0" normalizeH="0" baseline="0" noProof="0">
                  <a:ln>
                    <a:noFill/>
                  </a:ln>
                  <a:solidFill>
                    <a:srgbClr val="FFFFFF"/>
                  </a:solidFill>
                  <a:effectLst/>
                  <a:uLnTx/>
                  <a:uFillTx/>
                  <a:latin typeface="Segoe UI Semilight"/>
                  <a:ea typeface="+mn-ea"/>
                  <a:cs typeface="+mn-cs"/>
                </a:endParaRPr>
              </a:p>
            </p:txBody>
          </p:sp>
          <p:sp>
            <p:nvSpPr>
              <p:cNvPr id="182" name="Freeform 113"/>
              <p:cNvSpPr>
                <a:spLocks noEditPoints="1"/>
              </p:cNvSpPr>
              <p:nvPr/>
            </p:nvSpPr>
            <p:spPr bwMode="auto">
              <a:xfrm>
                <a:off x="7198185" y="2016398"/>
                <a:ext cx="166688" cy="120650"/>
              </a:xfrm>
              <a:custGeom>
                <a:avLst/>
                <a:gdLst>
                  <a:gd name="T0" fmla="*/ 42 w 44"/>
                  <a:gd name="T1" fmla="*/ 0 h 32"/>
                  <a:gd name="T2" fmla="*/ 2 w 44"/>
                  <a:gd name="T3" fmla="*/ 0 h 32"/>
                  <a:gd name="T4" fmla="*/ 0 w 44"/>
                  <a:gd name="T5" fmla="*/ 2 h 32"/>
                  <a:gd name="T6" fmla="*/ 0 w 44"/>
                  <a:gd name="T7" fmla="*/ 30 h 32"/>
                  <a:gd name="T8" fmla="*/ 2 w 44"/>
                  <a:gd name="T9" fmla="*/ 32 h 32"/>
                  <a:gd name="T10" fmla="*/ 42 w 44"/>
                  <a:gd name="T11" fmla="*/ 32 h 32"/>
                  <a:gd name="T12" fmla="*/ 44 w 44"/>
                  <a:gd name="T13" fmla="*/ 30 h 32"/>
                  <a:gd name="T14" fmla="*/ 44 w 44"/>
                  <a:gd name="T15" fmla="*/ 2 h 32"/>
                  <a:gd name="T16" fmla="*/ 42 w 44"/>
                  <a:gd name="T17" fmla="*/ 0 h 32"/>
                  <a:gd name="T18" fmla="*/ 23 w 44"/>
                  <a:gd name="T19" fmla="*/ 15 h 32"/>
                  <a:gd name="T20" fmla="*/ 24 w 44"/>
                  <a:gd name="T21" fmla="*/ 20 h 32"/>
                  <a:gd name="T22" fmla="*/ 24 w 44"/>
                  <a:gd name="T23" fmla="*/ 21 h 32"/>
                  <a:gd name="T24" fmla="*/ 23 w 44"/>
                  <a:gd name="T25" fmla="*/ 21 h 32"/>
                  <a:gd name="T26" fmla="*/ 21 w 44"/>
                  <a:gd name="T27" fmla="*/ 21 h 32"/>
                  <a:gd name="T28" fmla="*/ 20 w 44"/>
                  <a:gd name="T29" fmla="*/ 21 h 32"/>
                  <a:gd name="T30" fmla="*/ 20 w 44"/>
                  <a:gd name="T31" fmla="*/ 20 h 32"/>
                  <a:gd name="T32" fmla="*/ 21 w 44"/>
                  <a:gd name="T33" fmla="*/ 15 h 32"/>
                  <a:gd name="T34" fmla="*/ 18 w 44"/>
                  <a:gd name="T35" fmla="*/ 12 h 32"/>
                  <a:gd name="T36" fmla="*/ 22 w 44"/>
                  <a:gd name="T37" fmla="*/ 8 h 32"/>
                  <a:gd name="T38" fmla="*/ 26 w 44"/>
                  <a:gd name="T39" fmla="*/ 12 h 32"/>
                  <a:gd name="T40" fmla="*/ 23 w 44"/>
                  <a:gd name="T41"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2">
                    <a:moveTo>
                      <a:pt x="42" y="0"/>
                    </a:moveTo>
                    <a:cubicBezTo>
                      <a:pt x="2" y="0"/>
                      <a:pt x="2" y="0"/>
                      <a:pt x="2" y="0"/>
                    </a:cubicBezTo>
                    <a:cubicBezTo>
                      <a:pt x="1" y="0"/>
                      <a:pt x="0" y="1"/>
                      <a:pt x="0" y="2"/>
                    </a:cubicBezTo>
                    <a:cubicBezTo>
                      <a:pt x="0" y="30"/>
                      <a:pt x="0" y="30"/>
                      <a:pt x="0" y="30"/>
                    </a:cubicBezTo>
                    <a:cubicBezTo>
                      <a:pt x="0" y="31"/>
                      <a:pt x="1" y="32"/>
                      <a:pt x="2" y="32"/>
                    </a:cubicBezTo>
                    <a:cubicBezTo>
                      <a:pt x="42" y="32"/>
                      <a:pt x="42" y="32"/>
                      <a:pt x="42" y="32"/>
                    </a:cubicBezTo>
                    <a:cubicBezTo>
                      <a:pt x="43" y="32"/>
                      <a:pt x="44" y="31"/>
                      <a:pt x="44" y="30"/>
                    </a:cubicBezTo>
                    <a:cubicBezTo>
                      <a:pt x="44" y="2"/>
                      <a:pt x="44" y="2"/>
                      <a:pt x="44" y="2"/>
                    </a:cubicBezTo>
                    <a:cubicBezTo>
                      <a:pt x="44" y="1"/>
                      <a:pt x="43" y="0"/>
                      <a:pt x="42" y="0"/>
                    </a:cubicBezTo>
                    <a:close/>
                    <a:moveTo>
                      <a:pt x="23" y="15"/>
                    </a:moveTo>
                    <a:cubicBezTo>
                      <a:pt x="24" y="20"/>
                      <a:pt x="24" y="20"/>
                      <a:pt x="24" y="20"/>
                    </a:cubicBezTo>
                    <a:cubicBezTo>
                      <a:pt x="24" y="20"/>
                      <a:pt x="24" y="21"/>
                      <a:pt x="24" y="21"/>
                    </a:cubicBezTo>
                    <a:cubicBezTo>
                      <a:pt x="24" y="21"/>
                      <a:pt x="24" y="21"/>
                      <a:pt x="23" y="21"/>
                    </a:cubicBezTo>
                    <a:cubicBezTo>
                      <a:pt x="21" y="21"/>
                      <a:pt x="21" y="21"/>
                      <a:pt x="21" y="21"/>
                    </a:cubicBezTo>
                    <a:cubicBezTo>
                      <a:pt x="20" y="21"/>
                      <a:pt x="20" y="21"/>
                      <a:pt x="20" y="21"/>
                    </a:cubicBezTo>
                    <a:cubicBezTo>
                      <a:pt x="20" y="21"/>
                      <a:pt x="20" y="20"/>
                      <a:pt x="20" y="20"/>
                    </a:cubicBezTo>
                    <a:cubicBezTo>
                      <a:pt x="21" y="15"/>
                      <a:pt x="21" y="15"/>
                      <a:pt x="21" y="15"/>
                    </a:cubicBezTo>
                    <a:cubicBezTo>
                      <a:pt x="19" y="14"/>
                      <a:pt x="18" y="13"/>
                      <a:pt x="18" y="12"/>
                    </a:cubicBezTo>
                    <a:cubicBezTo>
                      <a:pt x="18" y="10"/>
                      <a:pt x="20" y="8"/>
                      <a:pt x="22" y="8"/>
                    </a:cubicBezTo>
                    <a:cubicBezTo>
                      <a:pt x="24" y="8"/>
                      <a:pt x="26" y="10"/>
                      <a:pt x="26" y="12"/>
                    </a:cubicBezTo>
                    <a:cubicBezTo>
                      <a:pt x="26" y="13"/>
                      <a:pt x="25" y="14"/>
                      <a:pt x="23" y="15"/>
                    </a:cubicBezTo>
                    <a:close/>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376" tIns="45688" rIns="91376" bIns="45688" numCol="1" anchor="t" anchorCtr="0" compatLnSpc="1">
                <a:prstTxWarp prst="textNoShape">
                  <a:avLst/>
                </a:prstTxWarp>
              </a:bodyPr>
              <a:lstStyle/>
              <a:p>
                <a:pPr marL="0" marR="0" lvl="0" indent="0" algn="l" defTabSz="913698" rtl="0" eaLnBrk="1" fontAlgn="auto" latinLnBrk="0" hangingPunct="1">
                  <a:lnSpc>
                    <a:spcPct val="100000"/>
                  </a:lnSpc>
                  <a:spcBef>
                    <a:spcPts val="0"/>
                  </a:spcBef>
                  <a:spcAft>
                    <a:spcPts val="0"/>
                  </a:spcAft>
                  <a:buClrTx/>
                  <a:buSzTx/>
                  <a:buFontTx/>
                  <a:buNone/>
                  <a:tabLst/>
                  <a:defRPr/>
                </a:pPr>
                <a:endParaRPr kumimoji="0" lang="en-US" sz="1095" b="1" i="0" u="none" strike="noStrike" kern="0" cap="none" spc="0" normalizeH="0" baseline="0" noProof="0">
                  <a:ln>
                    <a:noFill/>
                  </a:ln>
                  <a:solidFill>
                    <a:srgbClr val="FFFFFF"/>
                  </a:solidFill>
                  <a:effectLst/>
                  <a:uLnTx/>
                  <a:uFillTx/>
                  <a:latin typeface="Segoe UI Semilight"/>
                  <a:ea typeface="+mn-ea"/>
                  <a:cs typeface="+mn-cs"/>
                </a:endParaRPr>
              </a:p>
            </p:txBody>
          </p:sp>
        </p:grpSp>
      </p:grpSp>
      <p:sp>
        <p:nvSpPr>
          <p:cNvPr id="177" name="TextBox 176"/>
          <p:cNvSpPr txBox="1"/>
          <p:nvPr/>
        </p:nvSpPr>
        <p:spPr>
          <a:xfrm>
            <a:off x="2086143" y="5398802"/>
            <a:ext cx="3209702" cy="405162"/>
          </a:xfrm>
          <a:prstGeom prst="rect">
            <a:avLst/>
          </a:prstGeom>
        </p:spPr>
        <p:txBody>
          <a:bodyPr vert="horz" wrap="square" lIns="93194" tIns="93194" rIns="93194" bIns="93194" rtlCol="0" anchor="t">
            <a:noAutofit/>
          </a:bodyPr>
          <a:lstStyle/>
          <a:p>
            <a:pPr marL="0" marR="0" lvl="0" indent="0" algn="ctr" defTabSz="950113" rtl="0" eaLnBrk="1" fontAlgn="auto" latinLnBrk="0" hangingPunct="1">
              <a:lnSpc>
                <a:spcPct val="90000"/>
              </a:lnSpc>
              <a:spcBef>
                <a:spcPts val="0"/>
              </a:spcBef>
              <a:spcAft>
                <a:spcPts val="612"/>
              </a:spcAft>
              <a:buClrTx/>
              <a:buSzTx/>
              <a:buFontTx/>
              <a:buNone/>
              <a:tabLst/>
              <a:defRPr/>
            </a:pPr>
            <a:r>
              <a:rPr kumimoji="0" lang="en-US" sz="2000" b="0" i="0" u="none" strike="noStrike" kern="0" cap="none" spc="0" normalizeH="0" baseline="0" noProof="0" dirty="0">
                <a:ln>
                  <a:noFill/>
                </a:ln>
                <a:solidFill>
                  <a:srgbClr val="505050"/>
                </a:solidFill>
                <a:effectLst/>
                <a:uLnTx/>
                <a:uFillTx/>
                <a:latin typeface="Segoe UI Semibold" panose="020B0702040204020203" pitchFamily="34" charset="0"/>
                <a:ea typeface="Segoe UI" pitchFamily="34" charset="0"/>
                <a:cs typeface="Segoe UI Semibold" panose="020B0702040204020203" pitchFamily="34" charset="0"/>
              </a:rPr>
              <a:t>Security Features &amp; Functionality</a:t>
            </a:r>
          </a:p>
        </p:txBody>
      </p:sp>
      <p:sp>
        <p:nvSpPr>
          <p:cNvPr id="80" name="Rectangle 79"/>
          <p:cNvSpPr/>
          <p:nvPr/>
        </p:nvSpPr>
        <p:spPr bwMode="auto">
          <a:xfrm>
            <a:off x="9203413" y="4965257"/>
            <a:ext cx="2830406" cy="310896"/>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Domain Join / Group Policy</a:t>
            </a:r>
          </a:p>
        </p:txBody>
      </p:sp>
      <p:sp>
        <p:nvSpPr>
          <p:cNvPr id="83" name="Rectangle 82"/>
          <p:cNvSpPr/>
          <p:nvPr/>
        </p:nvSpPr>
        <p:spPr bwMode="auto">
          <a:xfrm>
            <a:off x="6173016" y="4965257"/>
            <a:ext cx="2830406" cy="310896"/>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Remote Desktop</a:t>
            </a:r>
          </a:p>
        </p:txBody>
      </p:sp>
      <p:sp>
        <p:nvSpPr>
          <p:cNvPr id="44" name="Rectangle 43">
            <a:extLst>
              <a:ext uri="{FF2B5EF4-FFF2-40B4-BE49-F238E27FC236}">
                <a16:creationId xmlns:a16="http://schemas.microsoft.com/office/drawing/2014/main" id="{17AC8E27-BA88-476E-AF85-3E72A37A0D57}"/>
              </a:ext>
            </a:extLst>
          </p:cNvPr>
          <p:cNvSpPr/>
          <p:nvPr/>
        </p:nvSpPr>
        <p:spPr bwMode="auto">
          <a:xfrm>
            <a:off x="402655" y="4965257"/>
            <a:ext cx="2767008" cy="310896"/>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Windows Update</a:t>
            </a:r>
          </a:p>
        </p:txBody>
      </p:sp>
      <p:sp>
        <p:nvSpPr>
          <p:cNvPr id="45" name="Rectangle 44">
            <a:extLst>
              <a:ext uri="{FF2B5EF4-FFF2-40B4-BE49-F238E27FC236}">
                <a16:creationId xmlns:a16="http://schemas.microsoft.com/office/drawing/2014/main" id="{E376EEF6-B9FC-4386-B271-3DE95974BAA9}"/>
              </a:ext>
            </a:extLst>
          </p:cNvPr>
          <p:cNvSpPr/>
          <p:nvPr/>
        </p:nvSpPr>
        <p:spPr bwMode="auto">
          <a:xfrm>
            <a:off x="3250156" y="4965257"/>
            <a:ext cx="2767009" cy="310896"/>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t"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TPM</a:t>
            </a:r>
          </a:p>
        </p:txBody>
      </p:sp>
      <p:sp>
        <p:nvSpPr>
          <p:cNvPr id="47" name="Rectangle 46">
            <a:extLst>
              <a:ext uri="{FF2B5EF4-FFF2-40B4-BE49-F238E27FC236}">
                <a16:creationId xmlns:a16="http://schemas.microsoft.com/office/drawing/2014/main" id="{3ED51C7A-29E8-4699-A57D-E7F9A5A21BED}"/>
              </a:ext>
            </a:extLst>
          </p:cNvPr>
          <p:cNvSpPr/>
          <p:nvPr/>
        </p:nvSpPr>
        <p:spPr bwMode="auto">
          <a:xfrm>
            <a:off x="402657" y="4597824"/>
            <a:ext cx="2767008" cy="310896"/>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Windows Firewall</a:t>
            </a:r>
          </a:p>
        </p:txBody>
      </p:sp>
      <p:sp>
        <p:nvSpPr>
          <p:cNvPr id="49" name="Rectangle 48">
            <a:extLst>
              <a:ext uri="{FF2B5EF4-FFF2-40B4-BE49-F238E27FC236}">
                <a16:creationId xmlns:a16="http://schemas.microsoft.com/office/drawing/2014/main" id="{162D8016-29F4-4FF8-9EBB-10B9334B27D6}"/>
              </a:ext>
            </a:extLst>
          </p:cNvPr>
          <p:cNvSpPr/>
          <p:nvPr/>
        </p:nvSpPr>
        <p:spPr bwMode="auto">
          <a:xfrm>
            <a:off x="3250156" y="4597824"/>
            <a:ext cx="2767009" cy="310896"/>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Smartscreen</a:t>
            </a:r>
            <a:endPar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endParaRPr>
          </a:p>
        </p:txBody>
      </p:sp>
      <p:sp>
        <p:nvSpPr>
          <p:cNvPr id="50" name="Rectangle 49">
            <a:extLst>
              <a:ext uri="{FF2B5EF4-FFF2-40B4-BE49-F238E27FC236}">
                <a16:creationId xmlns:a16="http://schemas.microsoft.com/office/drawing/2014/main" id="{602F288B-5EA0-4AF8-8A8F-ED654B4B0FF4}"/>
              </a:ext>
            </a:extLst>
          </p:cNvPr>
          <p:cNvSpPr/>
          <p:nvPr/>
        </p:nvSpPr>
        <p:spPr bwMode="auto">
          <a:xfrm>
            <a:off x="398977" y="4237579"/>
            <a:ext cx="2767008" cy="310896"/>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BitLocker / Device Encryption</a:t>
            </a:r>
          </a:p>
        </p:txBody>
      </p:sp>
      <p:sp>
        <p:nvSpPr>
          <p:cNvPr id="51" name="Rectangle 50">
            <a:extLst>
              <a:ext uri="{FF2B5EF4-FFF2-40B4-BE49-F238E27FC236}">
                <a16:creationId xmlns:a16="http://schemas.microsoft.com/office/drawing/2014/main" id="{19F3E778-E3B9-4A31-A322-675F42814A66}"/>
              </a:ext>
            </a:extLst>
          </p:cNvPr>
          <p:cNvSpPr/>
          <p:nvPr/>
        </p:nvSpPr>
        <p:spPr bwMode="auto">
          <a:xfrm>
            <a:off x="3250156" y="4237578"/>
            <a:ext cx="2767009" cy="310896"/>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Secure / Trusted Boot</a:t>
            </a:r>
          </a:p>
        </p:txBody>
      </p:sp>
      <p:sp>
        <p:nvSpPr>
          <p:cNvPr id="2" name="Title 1">
            <a:extLst>
              <a:ext uri="{FF2B5EF4-FFF2-40B4-BE49-F238E27FC236}">
                <a16:creationId xmlns:a16="http://schemas.microsoft.com/office/drawing/2014/main" id="{F82A37E4-65C1-7244-BF10-685FD9AE4D5E}"/>
              </a:ext>
            </a:extLst>
          </p:cNvPr>
          <p:cNvSpPr>
            <a:spLocks noGrp="1"/>
          </p:cNvSpPr>
          <p:nvPr>
            <p:ph type="title"/>
          </p:nvPr>
        </p:nvSpPr>
        <p:spPr/>
        <p:txBody>
          <a:bodyPr/>
          <a:lstStyle/>
          <a:p>
            <a:r>
              <a:rPr lang="en-US" spc="-100">
                <a:solidFill>
                  <a:srgbClr val="0078D7"/>
                </a:solidFill>
                <a:latin typeface="Segoe UI Semibold" panose="020B0702040204020203" pitchFamily="34" charset="0"/>
                <a:ea typeface="Segoe UI" pitchFamily="34" charset="0"/>
                <a:cs typeface="Segoe UI Semibold" panose="020B0702040204020203" pitchFamily="34" charset="0"/>
              </a:rPr>
              <a:t>Windows 7</a:t>
            </a:r>
            <a:endParaRPr lang="en-US"/>
          </a:p>
        </p:txBody>
      </p:sp>
    </p:spTree>
    <p:extLst>
      <p:ext uri="{BB962C8B-B14F-4D97-AF65-F5344CB8AC3E}">
        <p14:creationId xmlns:p14="http://schemas.microsoft.com/office/powerpoint/2010/main" val="349051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1000"/>
                                        <p:tgtEl>
                                          <p:spTgt spid="83"/>
                                        </p:tgtEl>
                                      </p:cBhvr>
                                    </p:animEffect>
                                    <p:anim calcmode="lin" valueType="num">
                                      <p:cBhvr>
                                        <p:cTn id="13" dur="1000" fill="hold"/>
                                        <p:tgtEl>
                                          <p:spTgt spid="83"/>
                                        </p:tgtEl>
                                        <p:attrNameLst>
                                          <p:attrName>ppt_x</p:attrName>
                                        </p:attrNameLst>
                                      </p:cBhvr>
                                      <p:tavLst>
                                        <p:tav tm="0">
                                          <p:val>
                                            <p:strVal val="#ppt_x"/>
                                          </p:val>
                                        </p:tav>
                                        <p:tav tm="100000">
                                          <p:val>
                                            <p:strVal val="#ppt_x"/>
                                          </p:val>
                                        </p:tav>
                                      </p:tavLst>
                                    </p:anim>
                                    <p:anim calcmode="lin" valueType="num">
                                      <p:cBhvr>
                                        <p:cTn id="14" dur="1000" fill="hold"/>
                                        <p:tgtEl>
                                          <p:spTgt spid="8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anim calcmode="lin" valueType="num">
                                      <p:cBhvr>
                                        <p:cTn id="43" dur="1000" fill="hold"/>
                                        <p:tgtEl>
                                          <p:spTgt spid="51"/>
                                        </p:tgtEl>
                                        <p:attrNameLst>
                                          <p:attrName>ppt_x</p:attrName>
                                        </p:attrNameLst>
                                      </p:cBhvr>
                                      <p:tavLst>
                                        <p:tav tm="0">
                                          <p:val>
                                            <p:strVal val="#ppt_x"/>
                                          </p:val>
                                        </p:tav>
                                        <p:tav tm="100000">
                                          <p:val>
                                            <p:strVal val="#ppt_x"/>
                                          </p:val>
                                        </p:tav>
                                      </p:tavLst>
                                    </p:anim>
                                    <p:anim calcmode="lin" valueType="num">
                                      <p:cBhvr>
                                        <p:cTn id="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3" grpId="0" animBg="1"/>
      <p:bldP spid="44" grpId="0" animBg="1"/>
      <p:bldP spid="45" grpId="0" animBg="1"/>
      <p:bldP spid="47" grpId="0" animBg="1"/>
      <p:bldP spid="49" grpId="0" animBg="1"/>
      <p:bldP spid="50" grpId="0" animBg="1"/>
      <p:bldP spid="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p:cNvSpPr/>
          <p:nvPr/>
        </p:nvSpPr>
        <p:spPr bwMode="auto">
          <a:xfrm>
            <a:off x="6187098" y="5347333"/>
            <a:ext cx="5850403" cy="792713"/>
          </a:xfrm>
          <a:prstGeom prst="rect">
            <a:avLst/>
          </a:prstGeom>
          <a:solidFill>
            <a:srgbClr val="D7D7D7"/>
          </a:solidFill>
          <a:ln w="9525" cap="flat" cmpd="sng" algn="ctr">
            <a:noFill/>
            <a:prstDash val="solid"/>
            <a:headEnd type="none" w="med" len="med"/>
            <a:tailEnd type="none" w="med" len="med"/>
          </a:ln>
          <a:effectLst/>
        </p:spPr>
        <p:txBody>
          <a:bodyPr rot="0" spcFirstLastPara="0" vertOverflow="overflow" horzOverflow="overflow" vert="horz" wrap="square" lIns="182750" tIns="146200" rIns="182750" bIns="146200" numCol="1" spcCol="0" rtlCol="0" fromWordArt="0" anchor="t" anchorCtr="0" forceAA="0" compatLnSpc="1">
            <a:prstTxWarp prst="textNoShape">
              <a:avLst/>
            </a:prstTxWarp>
            <a:noAutofit/>
          </a:bodyPr>
          <a:lstStyle/>
          <a:p>
            <a:pPr marL="0" marR="0" lvl="0" indent="0" algn="ctr" defTabSz="931577"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lumMod val="65000"/>
                </a:srgbClr>
              </a:solidFill>
              <a:effectLst/>
              <a:uLnTx/>
              <a:uFillTx/>
              <a:latin typeface="Segoe UI Semilight"/>
              <a:ea typeface="Segoe UI" pitchFamily="34" charset="0"/>
              <a:cs typeface="Segoe UI" pitchFamily="34" charset="0"/>
            </a:endParaRPr>
          </a:p>
        </p:txBody>
      </p:sp>
      <p:sp>
        <p:nvSpPr>
          <p:cNvPr id="183" name="TextBox 182"/>
          <p:cNvSpPr txBox="1"/>
          <p:nvPr/>
        </p:nvSpPr>
        <p:spPr>
          <a:xfrm>
            <a:off x="7891396" y="5393299"/>
            <a:ext cx="3748450" cy="440268"/>
          </a:xfrm>
          <a:prstGeom prst="rect">
            <a:avLst/>
          </a:prstGeom>
        </p:spPr>
        <p:txBody>
          <a:bodyPr vert="horz" wrap="square" lIns="93194" tIns="93194" rIns="93194" bIns="93194" rtlCol="0" anchor="t">
            <a:noAutofit/>
          </a:bodyPr>
          <a:lstStyle/>
          <a:p>
            <a:pPr marL="0" marR="0" lvl="0" indent="0" algn="ctr" defTabSz="950113" rtl="0" eaLnBrk="1" fontAlgn="auto" latinLnBrk="0" hangingPunct="1">
              <a:lnSpc>
                <a:spcPct val="90000"/>
              </a:lnSpc>
              <a:spcBef>
                <a:spcPts val="0"/>
              </a:spcBef>
              <a:spcAft>
                <a:spcPts val="612"/>
              </a:spcAft>
              <a:buClrTx/>
              <a:buSzTx/>
              <a:buFontTx/>
              <a:buNone/>
              <a:tabLst/>
              <a:defRPr/>
            </a:pPr>
            <a:r>
              <a:rPr kumimoji="0" lang="en-US" sz="2000" b="0" i="0" u="none" strike="noStrike" kern="0" cap="none" spc="0" normalizeH="0" baseline="0" noProof="0" dirty="0">
                <a:ln>
                  <a:noFill/>
                </a:ln>
                <a:solidFill>
                  <a:srgbClr val="505050"/>
                </a:solidFill>
                <a:effectLst/>
                <a:uLnTx/>
                <a:uFillTx/>
                <a:latin typeface="Segoe UI Semibold" panose="020B0702040204020203" pitchFamily="34" charset="0"/>
                <a:ea typeface="Segoe UI" pitchFamily="34" charset="0"/>
                <a:cs typeface="Segoe UI Semibold" panose="020B0702040204020203" pitchFamily="34" charset="0"/>
              </a:rPr>
              <a:t>Management &amp; Deployment / Productivity &amp; User Experience</a:t>
            </a:r>
          </a:p>
        </p:txBody>
      </p:sp>
      <p:grpSp>
        <p:nvGrpSpPr>
          <p:cNvPr id="184" name="Group 183"/>
          <p:cNvGrpSpPr/>
          <p:nvPr/>
        </p:nvGrpSpPr>
        <p:grpSpPr>
          <a:xfrm>
            <a:off x="7095590" y="5432590"/>
            <a:ext cx="586797" cy="599609"/>
            <a:chOff x="5777042" y="3594953"/>
            <a:chExt cx="701271" cy="701271"/>
          </a:xfrm>
        </p:grpSpPr>
        <p:sp>
          <p:nvSpPr>
            <p:cNvPr id="185" name="Oval 184"/>
            <p:cNvSpPr/>
            <p:nvPr/>
          </p:nvSpPr>
          <p:spPr bwMode="auto">
            <a:xfrm>
              <a:off x="5777042" y="3594953"/>
              <a:ext cx="701271" cy="701271"/>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750" tIns="146200" rIns="182750" bIns="146200" numCol="1" spcCol="0" rtlCol="0" fromWordArt="0" anchor="t" anchorCtr="0" forceAA="0" compatLnSpc="1">
              <a:prstTxWarp prst="textNoShape">
                <a:avLst/>
              </a:prstTxWarp>
              <a:noAutofit/>
            </a:bodyPr>
            <a:lstStyle/>
            <a:p>
              <a:pPr marL="0" marR="0" lvl="0" indent="0" algn="ctr" defTabSz="931577"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186" name="Group 185"/>
            <p:cNvGrpSpPr/>
            <p:nvPr/>
          </p:nvGrpSpPr>
          <p:grpSpPr>
            <a:xfrm>
              <a:off x="5911559" y="3785902"/>
              <a:ext cx="432237" cy="319374"/>
              <a:chOff x="698587" y="4421536"/>
              <a:chExt cx="1101644" cy="813989"/>
            </a:xfrm>
          </p:grpSpPr>
          <p:sp>
            <p:nvSpPr>
              <p:cNvPr id="187" name="Freeform 152"/>
              <p:cNvSpPr>
                <a:spLocks/>
              </p:cNvSpPr>
              <p:nvPr/>
            </p:nvSpPr>
            <p:spPr bwMode="auto">
              <a:xfrm>
                <a:off x="698587" y="4482761"/>
                <a:ext cx="507979" cy="575298"/>
              </a:xfrm>
              <a:custGeom>
                <a:avLst/>
                <a:gdLst>
                  <a:gd name="T0" fmla="*/ 35 w 35"/>
                  <a:gd name="T1" fmla="*/ 29 h 40"/>
                  <a:gd name="T2" fmla="*/ 26 w 35"/>
                  <a:gd name="T3" fmla="*/ 26 h 40"/>
                  <a:gd name="T4" fmla="*/ 25 w 35"/>
                  <a:gd name="T5" fmla="*/ 21 h 40"/>
                  <a:gd name="T6" fmla="*/ 29 w 35"/>
                  <a:gd name="T7" fmla="*/ 10 h 40"/>
                  <a:gd name="T8" fmla="*/ 20 w 35"/>
                  <a:gd name="T9" fmla="*/ 0 h 40"/>
                  <a:gd name="T10" fmla="*/ 11 w 35"/>
                  <a:gd name="T11" fmla="*/ 10 h 40"/>
                  <a:gd name="T12" fmla="*/ 15 w 35"/>
                  <a:gd name="T13" fmla="*/ 21 h 40"/>
                  <a:gd name="T14" fmla="*/ 15 w 35"/>
                  <a:gd name="T15" fmla="*/ 21 h 40"/>
                  <a:gd name="T16" fmla="*/ 14 w 35"/>
                  <a:gd name="T17" fmla="*/ 26 h 40"/>
                  <a:gd name="T18" fmla="*/ 0 w 35"/>
                  <a:gd name="T19" fmla="*/ 35 h 40"/>
                  <a:gd name="T20" fmla="*/ 17 w 35"/>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0">
                    <a:moveTo>
                      <a:pt x="35" y="29"/>
                    </a:moveTo>
                    <a:cubicBezTo>
                      <a:pt x="32" y="28"/>
                      <a:pt x="29" y="27"/>
                      <a:pt x="26" y="26"/>
                    </a:cubicBezTo>
                    <a:cubicBezTo>
                      <a:pt x="24" y="25"/>
                      <a:pt x="23" y="23"/>
                      <a:pt x="25" y="21"/>
                    </a:cubicBezTo>
                    <a:cubicBezTo>
                      <a:pt x="27" y="18"/>
                      <a:pt x="29" y="14"/>
                      <a:pt x="29" y="10"/>
                    </a:cubicBezTo>
                    <a:cubicBezTo>
                      <a:pt x="29" y="4"/>
                      <a:pt x="25" y="0"/>
                      <a:pt x="20" y="0"/>
                    </a:cubicBezTo>
                    <a:cubicBezTo>
                      <a:pt x="15" y="0"/>
                      <a:pt x="11" y="4"/>
                      <a:pt x="11" y="10"/>
                    </a:cubicBezTo>
                    <a:cubicBezTo>
                      <a:pt x="11" y="14"/>
                      <a:pt x="13" y="18"/>
                      <a:pt x="15" y="21"/>
                    </a:cubicBezTo>
                    <a:cubicBezTo>
                      <a:pt x="15" y="21"/>
                      <a:pt x="15" y="21"/>
                      <a:pt x="15" y="21"/>
                    </a:cubicBezTo>
                    <a:cubicBezTo>
                      <a:pt x="17" y="23"/>
                      <a:pt x="16" y="25"/>
                      <a:pt x="14" y="26"/>
                    </a:cubicBezTo>
                    <a:cubicBezTo>
                      <a:pt x="6" y="27"/>
                      <a:pt x="0" y="32"/>
                      <a:pt x="0" y="35"/>
                    </a:cubicBezTo>
                    <a:cubicBezTo>
                      <a:pt x="0" y="39"/>
                      <a:pt x="7" y="40"/>
                      <a:pt x="17" y="40"/>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376" tIns="45688" rIns="91376" bIns="45688" numCol="1" anchor="t" anchorCtr="0" compatLnSpc="1">
                <a:prstTxWarp prst="textNoShape">
                  <a:avLst/>
                </a:prstTxWarp>
              </a:bodyPr>
              <a:lstStyle/>
              <a:p>
                <a:pPr marL="0" marR="0" lvl="0" indent="0" algn="l" defTabSz="913698"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505050"/>
                  </a:solidFill>
                  <a:effectLst/>
                  <a:uLnTx/>
                  <a:uFillTx/>
                  <a:latin typeface="Segoe UI Semilight"/>
                  <a:ea typeface="+mn-ea"/>
                  <a:cs typeface="+mn-cs"/>
                </a:endParaRPr>
              </a:p>
            </p:txBody>
          </p:sp>
          <p:sp>
            <p:nvSpPr>
              <p:cNvPr id="188" name="Freeform 153"/>
              <p:cNvSpPr>
                <a:spLocks/>
              </p:cNvSpPr>
              <p:nvPr/>
            </p:nvSpPr>
            <p:spPr bwMode="auto">
              <a:xfrm>
                <a:off x="992364" y="4421536"/>
                <a:ext cx="807867" cy="813989"/>
              </a:xfrm>
              <a:custGeom>
                <a:avLst/>
                <a:gdLst>
                  <a:gd name="T0" fmla="*/ 36 w 56"/>
                  <a:gd name="T1" fmla="*/ 36 h 56"/>
                  <a:gd name="T2" fmla="*/ 35 w 56"/>
                  <a:gd name="T3" fmla="*/ 29 h 56"/>
                  <a:gd name="T4" fmla="*/ 40 w 56"/>
                  <a:gd name="T5" fmla="*/ 14 h 56"/>
                  <a:gd name="T6" fmla="*/ 28 w 56"/>
                  <a:gd name="T7" fmla="*/ 0 h 56"/>
                  <a:gd name="T8" fmla="*/ 16 w 56"/>
                  <a:gd name="T9" fmla="*/ 14 h 56"/>
                  <a:gd name="T10" fmla="*/ 21 w 56"/>
                  <a:gd name="T11" fmla="*/ 29 h 56"/>
                  <a:gd name="T12" fmla="*/ 21 w 56"/>
                  <a:gd name="T13" fmla="*/ 29 h 56"/>
                  <a:gd name="T14" fmla="*/ 20 w 56"/>
                  <a:gd name="T15" fmla="*/ 36 h 56"/>
                  <a:gd name="T16" fmla="*/ 0 w 56"/>
                  <a:gd name="T17" fmla="*/ 49 h 56"/>
                  <a:gd name="T18" fmla="*/ 28 w 56"/>
                  <a:gd name="T19" fmla="*/ 56 h 56"/>
                  <a:gd name="T20" fmla="*/ 56 w 56"/>
                  <a:gd name="T21" fmla="*/ 49 h 56"/>
                  <a:gd name="T22" fmla="*/ 36 w 56"/>
                  <a:gd name="T2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6">
                    <a:moveTo>
                      <a:pt x="36" y="36"/>
                    </a:moveTo>
                    <a:cubicBezTo>
                      <a:pt x="33" y="35"/>
                      <a:pt x="32" y="31"/>
                      <a:pt x="35" y="29"/>
                    </a:cubicBezTo>
                    <a:cubicBezTo>
                      <a:pt x="38" y="25"/>
                      <a:pt x="40" y="20"/>
                      <a:pt x="40" y="14"/>
                    </a:cubicBezTo>
                    <a:cubicBezTo>
                      <a:pt x="40" y="5"/>
                      <a:pt x="35" y="0"/>
                      <a:pt x="28" y="0"/>
                    </a:cubicBezTo>
                    <a:cubicBezTo>
                      <a:pt x="21" y="0"/>
                      <a:pt x="16" y="5"/>
                      <a:pt x="16" y="14"/>
                    </a:cubicBezTo>
                    <a:cubicBezTo>
                      <a:pt x="16" y="20"/>
                      <a:pt x="18" y="25"/>
                      <a:pt x="21" y="29"/>
                    </a:cubicBezTo>
                    <a:cubicBezTo>
                      <a:pt x="21" y="29"/>
                      <a:pt x="21" y="29"/>
                      <a:pt x="21" y="29"/>
                    </a:cubicBezTo>
                    <a:cubicBezTo>
                      <a:pt x="24" y="31"/>
                      <a:pt x="23" y="35"/>
                      <a:pt x="20" y="36"/>
                    </a:cubicBezTo>
                    <a:cubicBezTo>
                      <a:pt x="8" y="38"/>
                      <a:pt x="0" y="44"/>
                      <a:pt x="0" y="49"/>
                    </a:cubicBezTo>
                    <a:cubicBezTo>
                      <a:pt x="0" y="55"/>
                      <a:pt x="13" y="56"/>
                      <a:pt x="28" y="56"/>
                    </a:cubicBezTo>
                    <a:cubicBezTo>
                      <a:pt x="43" y="56"/>
                      <a:pt x="56" y="55"/>
                      <a:pt x="56" y="49"/>
                    </a:cubicBezTo>
                    <a:cubicBezTo>
                      <a:pt x="56" y="44"/>
                      <a:pt x="48" y="38"/>
                      <a:pt x="36" y="36"/>
                    </a:cubicBez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376" tIns="45688" rIns="91376" bIns="45688" numCol="1" anchor="t" anchorCtr="0" compatLnSpc="1">
                <a:prstTxWarp prst="textNoShape">
                  <a:avLst/>
                </a:prstTxWarp>
              </a:bodyPr>
              <a:lstStyle/>
              <a:p>
                <a:pPr marL="0" marR="0" lvl="0" indent="0" algn="l" defTabSz="913698"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505050"/>
                  </a:solidFill>
                  <a:effectLst/>
                  <a:uLnTx/>
                  <a:uFillTx/>
                  <a:latin typeface="Segoe UI Semilight"/>
                  <a:ea typeface="+mn-ea"/>
                  <a:cs typeface="+mn-cs"/>
                </a:endParaRPr>
              </a:p>
            </p:txBody>
          </p:sp>
        </p:grpSp>
      </p:grpSp>
      <p:sp>
        <p:nvSpPr>
          <p:cNvPr id="208" name="Rectangle 207"/>
          <p:cNvSpPr/>
          <p:nvPr/>
        </p:nvSpPr>
        <p:spPr bwMode="auto">
          <a:xfrm>
            <a:off x="3250156" y="3908259"/>
            <a:ext cx="2767009" cy="28818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t"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Microsoft Edge</a:t>
            </a:r>
          </a:p>
        </p:txBody>
      </p:sp>
      <p:sp>
        <p:nvSpPr>
          <p:cNvPr id="211" name="Rectangle 210"/>
          <p:cNvSpPr/>
          <p:nvPr/>
        </p:nvSpPr>
        <p:spPr bwMode="auto">
          <a:xfrm>
            <a:off x="402657" y="3883666"/>
            <a:ext cx="2767008" cy="312773"/>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BitLocker / Device Encryption</a:t>
            </a:r>
          </a:p>
        </p:txBody>
      </p:sp>
      <p:sp>
        <p:nvSpPr>
          <p:cNvPr id="217" name="Title 1"/>
          <p:cNvSpPr txBox="1">
            <a:spLocks/>
          </p:cNvSpPr>
          <p:nvPr/>
        </p:nvSpPr>
        <p:spPr>
          <a:xfrm>
            <a:off x="289911" y="306962"/>
            <a:ext cx="11766211" cy="587175"/>
          </a:xfrm>
          <a:prstGeom prst="rect">
            <a:avLst/>
          </a:prstGeom>
        </p:spPr>
        <p:txBody>
          <a:bodyPr vert="horz" wrap="square" lIns="146179" tIns="91363" rIns="146179" bIns="91363" rtlCol="0" anchor="ctr">
            <a:noAutofit/>
          </a:bodyPr>
          <a:lstStyle>
            <a:lvl1pPr marL="0" algn="l" defTabSz="1088078" rtl="0" eaLnBrk="1" latinLnBrk="0" hangingPunct="1">
              <a:lnSpc>
                <a:spcPct val="90000"/>
              </a:lnSpc>
              <a:spcBef>
                <a:spcPct val="0"/>
              </a:spcBef>
              <a:buNone/>
              <a:defRPr lang="en-US" sz="4800" kern="1200" spc="-100" baseline="0" dirty="0">
                <a:solidFill>
                  <a:schemeClr val="tx1"/>
                </a:solidFill>
                <a:latin typeface="+mj-lt"/>
                <a:ea typeface="Segoe UI Semibold" panose="020B0702040204020203" pitchFamily="34" charset="0"/>
                <a:cs typeface="Segoe UI Semibold" panose="020B0702040204020203" pitchFamily="34" charset="0"/>
              </a:defRPr>
            </a:lvl1pPr>
          </a:lstStyle>
          <a:p>
            <a:pPr marL="0" marR="0" lvl="0" indent="0" algn="ctr" defTabSz="1087451" rtl="0" eaLnBrk="1" fontAlgn="auto" latinLnBrk="0" hangingPunct="1">
              <a:lnSpc>
                <a:spcPct val="90000"/>
              </a:lnSpc>
              <a:spcBef>
                <a:spcPct val="0"/>
              </a:spcBef>
              <a:spcAft>
                <a:spcPts val="0"/>
              </a:spcAft>
              <a:buClrTx/>
              <a:buSzTx/>
              <a:buFontTx/>
              <a:buNone/>
              <a:tabLst/>
              <a:defRPr/>
            </a:pPr>
            <a:endParaRPr kumimoji="0" lang="en-US" sz="3898" b="0" i="0" u="none" strike="noStrike" kern="1200" cap="none" spc="-100" normalizeH="0" baseline="0" noProof="0" dirty="0">
              <a:ln w="3175">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61" name="Rectangle 60"/>
          <p:cNvSpPr/>
          <p:nvPr/>
        </p:nvSpPr>
        <p:spPr bwMode="auto">
          <a:xfrm>
            <a:off x="402655" y="5348529"/>
            <a:ext cx="5614510" cy="791519"/>
          </a:xfrm>
          <a:prstGeom prst="rect">
            <a:avLst/>
          </a:prstGeom>
          <a:solidFill>
            <a:srgbClr val="D7D7D7"/>
          </a:solidFill>
          <a:ln w="9525" cap="flat" cmpd="sng" algn="ctr">
            <a:noFill/>
            <a:prstDash val="solid"/>
            <a:headEnd type="none" w="med" len="med"/>
            <a:tailEnd type="none" w="med" len="med"/>
          </a:ln>
          <a:effectLst/>
        </p:spPr>
        <p:txBody>
          <a:bodyPr rot="0" spcFirstLastPara="0" vertOverflow="overflow" horzOverflow="overflow" vert="horz" wrap="square" lIns="182750" tIns="146200" rIns="182750" bIns="146200" numCol="1" spcCol="0" rtlCol="0" fromWordArt="0" anchor="t" anchorCtr="0" forceAA="0" compatLnSpc="1">
            <a:prstTxWarp prst="textNoShape">
              <a:avLst/>
            </a:prstTxWarp>
            <a:noAutofit/>
          </a:bodyPr>
          <a:lstStyle/>
          <a:p>
            <a:pPr marL="0" marR="0" lvl="0" indent="0" algn="ctr" defTabSz="931577"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lumMod val="65000"/>
                </a:srgbClr>
              </a:solidFill>
              <a:effectLst/>
              <a:uLnTx/>
              <a:uFillTx/>
              <a:latin typeface="Segoe UI Semilight"/>
              <a:ea typeface="Segoe UI" pitchFamily="34" charset="0"/>
              <a:cs typeface="Segoe UI" pitchFamily="34" charset="0"/>
            </a:endParaRPr>
          </a:p>
        </p:txBody>
      </p:sp>
      <p:grpSp>
        <p:nvGrpSpPr>
          <p:cNvPr id="178" name="Group 177"/>
          <p:cNvGrpSpPr/>
          <p:nvPr/>
        </p:nvGrpSpPr>
        <p:grpSpPr>
          <a:xfrm>
            <a:off x="1318692" y="5417588"/>
            <a:ext cx="597514" cy="612755"/>
            <a:chOff x="1639844" y="3594953"/>
            <a:chExt cx="701271" cy="701271"/>
          </a:xfrm>
        </p:grpSpPr>
        <p:sp>
          <p:nvSpPr>
            <p:cNvPr id="179" name="Oval 178"/>
            <p:cNvSpPr/>
            <p:nvPr/>
          </p:nvSpPr>
          <p:spPr bwMode="auto">
            <a:xfrm>
              <a:off x="1639844" y="3594953"/>
              <a:ext cx="701271" cy="701271"/>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750" tIns="146200" rIns="182750" bIns="146200" numCol="1" spcCol="0" rtlCol="0" fromWordArt="0" anchor="t" anchorCtr="0" forceAA="0" compatLnSpc="1">
              <a:prstTxWarp prst="textNoShape">
                <a:avLst/>
              </a:prstTxWarp>
              <a:noAutofit/>
            </a:bodyPr>
            <a:lstStyle/>
            <a:p>
              <a:pPr marL="0" marR="0" lvl="0" indent="0" algn="ctr" defTabSz="931577"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180" name="Group 179"/>
            <p:cNvGrpSpPr/>
            <p:nvPr/>
          </p:nvGrpSpPr>
          <p:grpSpPr>
            <a:xfrm>
              <a:off x="1868842" y="3733302"/>
              <a:ext cx="253738" cy="389062"/>
              <a:chOff x="7198185" y="1881461"/>
              <a:chExt cx="166688" cy="255587"/>
            </a:xfrm>
          </p:grpSpPr>
          <p:sp>
            <p:nvSpPr>
              <p:cNvPr id="181" name="Freeform 112"/>
              <p:cNvSpPr>
                <a:spLocks/>
              </p:cNvSpPr>
              <p:nvPr/>
            </p:nvSpPr>
            <p:spPr bwMode="auto">
              <a:xfrm>
                <a:off x="7214060" y="1881461"/>
                <a:ext cx="134938" cy="112713"/>
              </a:xfrm>
              <a:custGeom>
                <a:avLst/>
                <a:gdLst>
                  <a:gd name="T0" fmla="*/ 36 w 36"/>
                  <a:gd name="T1" fmla="*/ 30 h 30"/>
                  <a:gd name="T2" fmla="*/ 36 w 36"/>
                  <a:gd name="T3" fmla="*/ 17 h 30"/>
                  <a:gd name="T4" fmla="*/ 36 w 36"/>
                  <a:gd name="T5" fmla="*/ 17 h 30"/>
                  <a:gd name="T6" fmla="*/ 18 w 36"/>
                  <a:gd name="T7" fmla="*/ 0 h 30"/>
                  <a:gd name="T8" fmla="*/ 0 w 36"/>
                  <a:gd name="T9" fmla="*/ 17 h 30"/>
                  <a:gd name="T10" fmla="*/ 0 w 36"/>
                  <a:gd name="T11" fmla="*/ 20 h 30"/>
                  <a:gd name="T12" fmla="*/ 0 w 36"/>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30"/>
                    </a:moveTo>
                    <a:cubicBezTo>
                      <a:pt x="36" y="17"/>
                      <a:pt x="36" y="17"/>
                      <a:pt x="36" y="17"/>
                    </a:cubicBezTo>
                    <a:cubicBezTo>
                      <a:pt x="36" y="17"/>
                      <a:pt x="36" y="17"/>
                      <a:pt x="36" y="17"/>
                    </a:cubicBezTo>
                    <a:cubicBezTo>
                      <a:pt x="36" y="7"/>
                      <a:pt x="28" y="0"/>
                      <a:pt x="18" y="0"/>
                    </a:cubicBezTo>
                    <a:cubicBezTo>
                      <a:pt x="8" y="0"/>
                      <a:pt x="0" y="7"/>
                      <a:pt x="0" y="17"/>
                    </a:cubicBezTo>
                    <a:cubicBezTo>
                      <a:pt x="0" y="17"/>
                      <a:pt x="0" y="20"/>
                      <a:pt x="0" y="20"/>
                    </a:cubicBezTo>
                    <a:cubicBezTo>
                      <a:pt x="0" y="30"/>
                      <a:pt x="0" y="30"/>
                      <a:pt x="0" y="30"/>
                    </a:cubicBezTo>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376" tIns="45688" rIns="91376" bIns="45688" numCol="1" anchor="t" anchorCtr="0" compatLnSpc="1">
                <a:prstTxWarp prst="textNoShape">
                  <a:avLst/>
                </a:prstTxWarp>
              </a:bodyPr>
              <a:lstStyle/>
              <a:p>
                <a:pPr marL="0" marR="0" lvl="0" indent="0" algn="l" defTabSz="913698" rtl="0" eaLnBrk="1" fontAlgn="auto" latinLnBrk="0" hangingPunct="1">
                  <a:lnSpc>
                    <a:spcPct val="100000"/>
                  </a:lnSpc>
                  <a:spcBef>
                    <a:spcPts val="0"/>
                  </a:spcBef>
                  <a:spcAft>
                    <a:spcPts val="0"/>
                  </a:spcAft>
                  <a:buClrTx/>
                  <a:buSzTx/>
                  <a:buFontTx/>
                  <a:buNone/>
                  <a:tabLst/>
                  <a:defRPr/>
                </a:pPr>
                <a:endParaRPr kumimoji="0" lang="en-US" sz="1095" b="1" i="0" u="none" strike="noStrike" kern="0" cap="none" spc="0" normalizeH="0" baseline="0" noProof="0">
                  <a:ln>
                    <a:noFill/>
                  </a:ln>
                  <a:solidFill>
                    <a:srgbClr val="FFFFFF"/>
                  </a:solidFill>
                  <a:effectLst/>
                  <a:uLnTx/>
                  <a:uFillTx/>
                  <a:latin typeface="Segoe UI Semilight"/>
                  <a:ea typeface="+mn-ea"/>
                  <a:cs typeface="+mn-cs"/>
                </a:endParaRPr>
              </a:p>
            </p:txBody>
          </p:sp>
          <p:sp>
            <p:nvSpPr>
              <p:cNvPr id="182" name="Freeform 113"/>
              <p:cNvSpPr>
                <a:spLocks noEditPoints="1"/>
              </p:cNvSpPr>
              <p:nvPr/>
            </p:nvSpPr>
            <p:spPr bwMode="auto">
              <a:xfrm>
                <a:off x="7198185" y="2016398"/>
                <a:ext cx="166688" cy="120650"/>
              </a:xfrm>
              <a:custGeom>
                <a:avLst/>
                <a:gdLst>
                  <a:gd name="T0" fmla="*/ 42 w 44"/>
                  <a:gd name="T1" fmla="*/ 0 h 32"/>
                  <a:gd name="T2" fmla="*/ 2 w 44"/>
                  <a:gd name="T3" fmla="*/ 0 h 32"/>
                  <a:gd name="T4" fmla="*/ 0 w 44"/>
                  <a:gd name="T5" fmla="*/ 2 h 32"/>
                  <a:gd name="T6" fmla="*/ 0 w 44"/>
                  <a:gd name="T7" fmla="*/ 30 h 32"/>
                  <a:gd name="T8" fmla="*/ 2 w 44"/>
                  <a:gd name="T9" fmla="*/ 32 h 32"/>
                  <a:gd name="T10" fmla="*/ 42 w 44"/>
                  <a:gd name="T11" fmla="*/ 32 h 32"/>
                  <a:gd name="T12" fmla="*/ 44 w 44"/>
                  <a:gd name="T13" fmla="*/ 30 h 32"/>
                  <a:gd name="T14" fmla="*/ 44 w 44"/>
                  <a:gd name="T15" fmla="*/ 2 h 32"/>
                  <a:gd name="T16" fmla="*/ 42 w 44"/>
                  <a:gd name="T17" fmla="*/ 0 h 32"/>
                  <a:gd name="T18" fmla="*/ 23 w 44"/>
                  <a:gd name="T19" fmla="*/ 15 h 32"/>
                  <a:gd name="T20" fmla="*/ 24 w 44"/>
                  <a:gd name="T21" fmla="*/ 20 h 32"/>
                  <a:gd name="T22" fmla="*/ 24 w 44"/>
                  <a:gd name="T23" fmla="*/ 21 h 32"/>
                  <a:gd name="T24" fmla="*/ 23 w 44"/>
                  <a:gd name="T25" fmla="*/ 21 h 32"/>
                  <a:gd name="T26" fmla="*/ 21 w 44"/>
                  <a:gd name="T27" fmla="*/ 21 h 32"/>
                  <a:gd name="T28" fmla="*/ 20 w 44"/>
                  <a:gd name="T29" fmla="*/ 21 h 32"/>
                  <a:gd name="T30" fmla="*/ 20 w 44"/>
                  <a:gd name="T31" fmla="*/ 20 h 32"/>
                  <a:gd name="T32" fmla="*/ 21 w 44"/>
                  <a:gd name="T33" fmla="*/ 15 h 32"/>
                  <a:gd name="T34" fmla="*/ 18 w 44"/>
                  <a:gd name="T35" fmla="*/ 12 h 32"/>
                  <a:gd name="T36" fmla="*/ 22 w 44"/>
                  <a:gd name="T37" fmla="*/ 8 h 32"/>
                  <a:gd name="T38" fmla="*/ 26 w 44"/>
                  <a:gd name="T39" fmla="*/ 12 h 32"/>
                  <a:gd name="T40" fmla="*/ 23 w 44"/>
                  <a:gd name="T41"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2">
                    <a:moveTo>
                      <a:pt x="42" y="0"/>
                    </a:moveTo>
                    <a:cubicBezTo>
                      <a:pt x="2" y="0"/>
                      <a:pt x="2" y="0"/>
                      <a:pt x="2" y="0"/>
                    </a:cubicBezTo>
                    <a:cubicBezTo>
                      <a:pt x="1" y="0"/>
                      <a:pt x="0" y="1"/>
                      <a:pt x="0" y="2"/>
                    </a:cubicBezTo>
                    <a:cubicBezTo>
                      <a:pt x="0" y="30"/>
                      <a:pt x="0" y="30"/>
                      <a:pt x="0" y="30"/>
                    </a:cubicBezTo>
                    <a:cubicBezTo>
                      <a:pt x="0" y="31"/>
                      <a:pt x="1" y="32"/>
                      <a:pt x="2" y="32"/>
                    </a:cubicBezTo>
                    <a:cubicBezTo>
                      <a:pt x="42" y="32"/>
                      <a:pt x="42" y="32"/>
                      <a:pt x="42" y="32"/>
                    </a:cubicBezTo>
                    <a:cubicBezTo>
                      <a:pt x="43" y="32"/>
                      <a:pt x="44" y="31"/>
                      <a:pt x="44" y="30"/>
                    </a:cubicBezTo>
                    <a:cubicBezTo>
                      <a:pt x="44" y="2"/>
                      <a:pt x="44" y="2"/>
                      <a:pt x="44" y="2"/>
                    </a:cubicBezTo>
                    <a:cubicBezTo>
                      <a:pt x="44" y="1"/>
                      <a:pt x="43" y="0"/>
                      <a:pt x="42" y="0"/>
                    </a:cubicBezTo>
                    <a:close/>
                    <a:moveTo>
                      <a:pt x="23" y="15"/>
                    </a:moveTo>
                    <a:cubicBezTo>
                      <a:pt x="24" y="20"/>
                      <a:pt x="24" y="20"/>
                      <a:pt x="24" y="20"/>
                    </a:cubicBezTo>
                    <a:cubicBezTo>
                      <a:pt x="24" y="20"/>
                      <a:pt x="24" y="21"/>
                      <a:pt x="24" y="21"/>
                    </a:cubicBezTo>
                    <a:cubicBezTo>
                      <a:pt x="24" y="21"/>
                      <a:pt x="24" y="21"/>
                      <a:pt x="23" y="21"/>
                    </a:cubicBezTo>
                    <a:cubicBezTo>
                      <a:pt x="21" y="21"/>
                      <a:pt x="21" y="21"/>
                      <a:pt x="21" y="21"/>
                    </a:cubicBezTo>
                    <a:cubicBezTo>
                      <a:pt x="20" y="21"/>
                      <a:pt x="20" y="21"/>
                      <a:pt x="20" y="21"/>
                    </a:cubicBezTo>
                    <a:cubicBezTo>
                      <a:pt x="20" y="21"/>
                      <a:pt x="20" y="20"/>
                      <a:pt x="20" y="20"/>
                    </a:cubicBezTo>
                    <a:cubicBezTo>
                      <a:pt x="21" y="15"/>
                      <a:pt x="21" y="15"/>
                      <a:pt x="21" y="15"/>
                    </a:cubicBezTo>
                    <a:cubicBezTo>
                      <a:pt x="19" y="14"/>
                      <a:pt x="18" y="13"/>
                      <a:pt x="18" y="12"/>
                    </a:cubicBezTo>
                    <a:cubicBezTo>
                      <a:pt x="18" y="10"/>
                      <a:pt x="20" y="8"/>
                      <a:pt x="22" y="8"/>
                    </a:cubicBezTo>
                    <a:cubicBezTo>
                      <a:pt x="24" y="8"/>
                      <a:pt x="26" y="10"/>
                      <a:pt x="26" y="12"/>
                    </a:cubicBezTo>
                    <a:cubicBezTo>
                      <a:pt x="26" y="13"/>
                      <a:pt x="25" y="14"/>
                      <a:pt x="23" y="15"/>
                    </a:cubicBezTo>
                    <a:close/>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376" tIns="45688" rIns="91376" bIns="45688" numCol="1" anchor="t" anchorCtr="0" compatLnSpc="1">
                <a:prstTxWarp prst="textNoShape">
                  <a:avLst/>
                </a:prstTxWarp>
              </a:bodyPr>
              <a:lstStyle/>
              <a:p>
                <a:pPr marL="0" marR="0" lvl="0" indent="0" algn="l" defTabSz="913698" rtl="0" eaLnBrk="1" fontAlgn="auto" latinLnBrk="0" hangingPunct="1">
                  <a:lnSpc>
                    <a:spcPct val="100000"/>
                  </a:lnSpc>
                  <a:spcBef>
                    <a:spcPts val="0"/>
                  </a:spcBef>
                  <a:spcAft>
                    <a:spcPts val="0"/>
                  </a:spcAft>
                  <a:buClrTx/>
                  <a:buSzTx/>
                  <a:buFontTx/>
                  <a:buNone/>
                  <a:tabLst/>
                  <a:defRPr/>
                </a:pPr>
                <a:endParaRPr kumimoji="0" lang="en-US" sz="1095" b="1" i="0" u="none" strike="noStrike" kern="0" cap="none" spc="0" normalizeH="0" baseline="0" noProof="0">
                  <a:ln>
                    <a:noFill/>
                  </a:ln>
                  <a:solidFill>
                    <a:srgbClr val="FFFFFF"/>
                  </a:solidFill>
                  <a:effectLst/>
                  <a:uLnTx/>
                  <a:uFillTx/>
                  <a:latin typeface="Segoe UI Semilight"/>
                  <a:ea typeface="+mn-ea"/>
                  <a:cs typeface="+mn-cs"/>
                </a:endParaRPr>
              </a:p>
            </p:txBody>
          </p:sp>
        </p:grpSp>
      </p:grpSp>
      <p:sp>
        <p:nvSpPr>
          <p:cNvPr id="177" name="TextBox 176"/>
          <p:cNvSpPr txBox="1"/>
          <p:nvPr/>
        </p:nvSpPr>
        <p:spPr>
          <a:xfrm>
            <a:off x="2086143" y="5398802"/>
            <a:ext cx="3209702" cy="405162"/>
          </a:xfrm>
          <a:prstGeom prst="rect">
            <a:avLst/>
          </a:prstGeom>
        </p:spPr>
        <p:txBody>
          <a:bodyPr vert="horz" wrap="square" lIns="93194" tIns="93194" rIns="93194" bIns="93194" rtlCol="0" anchor="t">
            <a:noAutofit/>
          </a:bodyPr>
          <a:lstStyle/>
          <a:p>
            <a:pPr marL="0" marR="0" lvl="0" indent="0" algn="ctr" defTabSz="950113" rtl="0" eaLnBrk="1" fontAlgn="auto" latinLnBrk="0" hangingPunct="1">
              <a:lnSpc>
                <a:spcPct val="90000"/>
              </a:lnSpc>
              <a:spcBef>
                <a:spcPts val="0"/>
              </a:spcBef>
              <a:spcAft>
                <a:spcPts val="612"/>
              </a:spcAft>
              <a:buClrTx/>
              <a:buSzTx/>
              <a:buFontTx/>
              <a:buNone/>
              <a:tabLst/>
              <a:defRPr/>
            </a:pPr>
            <a:r>
              <a:rPr kumimoji="0" lang="en-US" sz="2000" b="0" i="0" u="none" strike="noStrike" kern="0" cap="none" spc="0" normalizeH="0" baseline="0" noProof="0" dirty="0">
                <a:ln>
                  <a:noFill/>
                </a:ln>
                <a:solidFill>
                  <a:srgbClr val="505050"/>
                </a:solidFill>
                <a:effectLst/>
                <a:uLnTx/>
                <a:uFillTx/>
                <a:latin typeface="Segoe UI Semibold" panose="020B0702040204020203" pitchFamily="34" charset="0"/>
                <a:ea typeface="Segoe UI" pitchFamily="34" charset="0"/>
                <a:cs typeface="Segoe UI Semibold" panose="020B0702040204020203" pitchFamily="34" charset="0"/>
              </a:rPr>
              <a:t>Security Features &amp; Functionality</a:t>
            </a:r>
          </a:p>
        </p:txBody>
      </p:sp>
      <p:sp>
        <p:nvSpPr>
          <p:cNvPr id="62" name="Rectangle 61"/>
          <p:cNvSpPr/>
          <p:nvPr/>
        </p:nvSpPr>
        <p:spPr bwMode="auto">
          <a:xfrm>
            <a:off x="402656" y="3537127"/>
            <a:ext cx="2767009" cy="30673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t"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Secure / Trusted Boot</a:t>
            </a:r>
          </a:p>
        </p:txBody>
      </p:sp>
      <p:sp>
        <p:nvSpPr>
          <p:cNvPr id="63" name="Rectangle 62"/>
          <p:cNvSpPr/>
          <p:nvPr/>
        </p:nvSpPr>
        <p:spPr bwMode="auto">
          <a:xfrm>
            <a:off x="402656" y="3199510"/>
            <a:ext cx="2767009" cy="29781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t"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Windows Defender AV</a:t>
            </a:r>
          </a:p>
        </p:txBody>
      </p:sp>
      <p:sp>
        <p:nvSpPr>
          <p:cNvPr id="65" name="Rectangle 64"/>
          <p:cNvSpPr/>
          <p:nvPr/>
        </p:nvSpPr>
        <p:spPr bwMode="auto">
          <a:xfrm>
            <a:off x="3250156" y="2982888"/>
            <a:ext cx="2747729" cy="49264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t"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Windows Hello Companion Devices</a:t>
            </a:r>
          </a:p>
        </p:txBody>
      </p:sp>
      <p:sp>
        <p:nvSpPr>
          <p:cNvPr id="67" name="Rectangle 66"/>
          <p:cNvSpPr/>
          <p:nvPr/>
        </p:nvSpPr>
        <p:spPr bwMode="auto">
          <a:xfrm>
            <a:off x="3250156" y="3536997"/>
            <a:ext cx="2747729" cy="3098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t"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Windows Hello for Business</a:t>
            </a:r>
          </a:p>
          <a:p>
            <a:pPr marL="0" marR="0" lvl="0" indent="0" algn="l" defTabSz="931935" rtl="0" eaLnBrk="1" fontAlgn="base" latinLnBrk="0" hangingPunct="1">
              <a:lnSpc>
                <a:spcPct val="80000"/>
              </a:lnSpc>
              <a:spcBef>
                <a:spcPct val="0"/>
              </a:spcBef>
              <a:spcAft>
                <a:spcPct val="0"/>
              </a:spcAft>
              <a:buClrTx/>
              <a:buSzTx/>
              <a:buFontTx/>
              <a:buNone/>
              <a:tabLst/>
              <a:defRPr/>
            </a:pPr>
            <a:endPar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68" name="Rectangle 67"/>
          <p:cNvSpPr/>
          <p:nvPr/>
        </p:nvSpPr>
        <p:spPr bwMode="auto">
          <a:xfrm>
            <a:off x="402656" y="2632318"/>
            <a:ext cx="2767009" cy="52739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t"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Windows Device Health Attestation Service</a:t>
            </a:r>
          </a:p>
        </p:txBody>
      </p:sp>
      <p:sp>
        <p:nvSpPr>
          <p:cNvPr id="69" name="Rectangle 68"/>
          <p:cNvSpPr/>
          <p:nvPr/>
        </p:nvSpPr>
        <p:spPr bwMode="auto">
          <a:xfrm>
            <a:off x="3250156" y="2632318"/>
            <a:ext cx="2740921" cy="289107"/>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t"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20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Windows Information Protection</a:t>
            </a:r>
          </a:p>
        </p:txBody>
      </p:sp>
      <p:sp>
        <p:nvSpPr>
          <p:cNvPr id="70" name="Rectangle 69"/>
          <p:cNvSpPr/>
          <p:nvPr/>
        </p:nvSpPr>
        <p:spPr bwMode="auto">
          <a:xfrm>
            <a:off x="6189066" y="4621756"/>
            <a:ext cx="2906581" cy="302124"/>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t"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Client Hyper-V</a:t>
            </a:r>
          </a:p>
        </p:txBody>
      </p:sp>
      <p:sp>
        <p:nvSpPr>
          <p:cNvPr id="78" name="Rectangle 77"/>
          <p:cNvSpPr/>
          <p:nvPr/>
        </p:nvSpPr>
        <p:spPr bwMode="auto">
          <a:xfrm>
            <a:off x="9188657" y="4618950"/>
            <a:ext cx="2830406" cy="302123"/>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Dynamic Provisioning</a:t>
            </a:r>
          </a:p>
        </p:txBody>
      </p:sp>
      <p:sp>
        <p:nvSpPr>
          <p:cNvPr id="79" name="Rectangle 78"/>
          <p:cNvSpPr/>
          <p:nvPr/>
        </p:nvSpPr>
        <p:spPr bwMode="auto">
          <a:xfrm>
            <a:off x="6189066" y="4123363"/>
            <a:ext cx="2906581" cy="45496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t"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Enterprise State Roaming in Azure AD</a:t>
            </a:r>
          </a:p>
        </p:txBody>
      </p:sp>
      <p:sp>
        <p:nvSpPr>
          <p:cNvPr id="80" name="Rectangle 79"/>
          <p:cNvSpPr/>
          <p:nvPr/>
        </p:nvSpPr>
        <p:spPr bwMode="auto">
          <a:xfrm>
            <a:off x="9188657" y="4115747"/>
            <a:ext cx="2830406" cy="4569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t"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Azure AD Join/MDM Management</a:t>
            </a:r>
          </a:p>
        </p:txBody>
      </p:sp>
      <p:sp>
        <p:nvSpPr>
          <p:cNvPr id="81" name="Rectangle 80"/>
          <p:cNvSpPr/>
          <p:nvPr/>
        </p:nvSpPr>
        <p:spPr bwMode="auto">
          <a:xfrm>
            <a:off x="9188657" y="3767397"/>
            <a:ext cx="2830406" cy="302123"/>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Mobile Device Management</a:t>
            </a:r>
          </a:p>
        </p:txBody>
      </p:sp>
      <p:sp>
        <p:nvSpPr>
          <p:cNvPr id="82" name="Rectangle 81"/>
          <p:cNvSpPr/>
          <p:nvPr/>
        </p:nvSpPr>
        <p:spPr bwMode="auto">
          <a:xfrm>
            <a:off x="6189066" y="3783295"/>
            <a:ext cx="2906581" cy="296643"/>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t"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Mobile Device Management</a:t>
            </a:r>
          </a:p>
        </p:txBody>
      </p:sp>
      <p:sp>
        <p:nvSpPr>
          <p:cNvPr id="83" name="Rectangle 82"/>
          <p:cNvSpPr/>
          <p:nvPr/>
        </p:nvSpPr>
        <p:spPr bwMode="auto">
          <a:xfrm>
            <a:off x="9188657" y="3420822"/>
            <a:ext cx="2830406" cy="30034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Remote Desktop</a:t>
            </a:r>
          </a:p>
        </p:txBody>
      </p:sp>
      <p:sp>
        <p:nvSpPr>
          <p:cNvPr id="84" name="Rectangle 83"/>
          <p:cNvSpPr/>
          <p:nvPr/>
        </p:nvSpPr>
        <p:spPr bwMode="auto">
          <a:xfrm>
            <a:off x="6189066" y="3443227"/>
            <a:ext cx="2906581" cy="296643"/>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Windows Store for Business</a:t>
            </a:r>
          </a:p>
        </p:txBody>
      </p:sp>
      <p:sp>
        <p:nvSpPr>
          <p:cNvPr id="85" name="Rectangle 84"/>
          <p:cNvSpPr/>
          <p:nvPr/>
        </p:nvSpPr>
        <p:spPr bwMode="auto">
          <a:xfrm>
            <a:off x="9188657" y="3078511"/>
            <a:ext cx="2830406" cy="296084"/>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Windows Update for Business</a:t>
            </a:r>
          </a:p>
        </p:txBody>
      </p:sp>
      <p:sp>
        <p:nvSpPr>
          <p:cNvPr id="46" name="Wndows trusted boot"/>
          <p:cNvSpPr/>
          <p:nvPr/>
        </p:nvSpPr>
        <p:spPr bwMode="auto">
          <a:xfrm>
            <a:off x="6189066" y="2776155"/>
            <a:ext cx="2906581" cy="29011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Assigned Access / Kiosk</a:t>
            </a:r>
          </a:p>
        </p:txBody>
      </p:sp>
      <p:sp>
        <p:nvSpPr>
          <p:cNvPr id="48" name="Wndows trusted boot"/>
          <p:cNvSpPr/>
          <p:nvPr/>
        </p:nvSpPr>
        <p:spPr bwMode="auto">
          <a:xfrm>
            <a:off x="6189066" y="3109691"/>
            <a:ext cx="2906581" cy="29011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Auto VPN</a:t>
            </a:r>
          </a:p>
        </p:txBody>
      </p:sp>
      <p:sp>
        <p:nvSpPr>
          <p:cNvPr id="71" name="Wndows trusted boot"/>
          <p:cNvSpPr/>
          <p:nvPr/>
        </p:nvSpPr>
        <p:spPr bwMode="auto">
          <a:xfrm>
            <a:off x="9188657" y="2772637"/>
            <a:ext cx="2821691" cy="259647"/>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Cortana for Work</a:t>
            </a:r>
          </a:p>
        </p:txBody>
      </p:sp>
      <p:sp>
        <p:nvSpPr>
          <p:cNvPr id="90" name="Rectangle 89">
            <a:extLst>
              <a:ext uri="{FF2B5EF4-FFF2-40B4-BE49-F238E27FC236}">
                <a16:creationId xmlns:a16="http://schemas.microsoft.com/office/drawing/2014/main" id="{5DB9C6DF-7939-42E1-91D2-510967DADA9E}"/>
              </a:ext>
            </a:extLst>
          </p:cNvPr>
          <p:cNvSpPr/>
          <p:nvPr/>
        </p:nvSpPr>
        <p:spPr bwMode="auto">
          <a:xfrm>
            <a:off x="402657" y="4967302"/>
            <a:ext cx="2767008" cy="310896"/>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Windows Update</a:t>
            </a:r>
          </a:p>
        </p:txBody>
      </p:sp>
      <p:sp>
        <p:nvSpPr>
          <p:cNvPr id="91" name="Rectangle 90">
            <a:extLst>
              <a:ext uri="{FF2B5EF4-FFF2-40B4-BE49-F238E27FC236}">
                <a16:creationId xmlns:a16="http://schemas.microsoft.com/office/drawing/2014/main" id="{4CC78F11-FA12-4542-A59A-A23FD2912BBD}"/>
              </a:ext>
            </a:extLst>
          </p:cNvPr>
          <p:cNvSpPr/>
          <p:nvPr/>
        </p:nvSpPr>
        <p:spPr bwMode="auto">
          <a:xfrm>
            <a:off x="3250156" y="4967302"/>
            <a:ext cx="2767009" cy="310896"/>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t"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TPM</a:t>
            </a:r>
          </a:p>
        </p:txBody>
      </p:sp>
      <p:sp>
        <p:nvSpPr>
          <p:cNvPr id="92" name="Rectangle 91">
            <a:extLst>
              <a:ext uri="{FF2B5EF4-FFF2-40B4-BE49-F238E27FC236}">
                <a16:creationId xmlns:a16="http://schemas.microsoft.com/office/drawing/2014/main" id="{52971A6A-B16A-41BC-A346-8C61A21E9CA7}"/>
              </a:ext>
            </a:extLst>
          </p:cNvPr>
          <p:cNvSpPr/>
          <p:nvPr/>
        </p:nvSpPr>
        <p:spPr bwMode="auto">
          <a:xfrm>
            <a:off x="402657" y="4603729"/>
            <a:ext cx="2767008" cy="310896"/>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Windows Firewall</a:t>
            </a:r>
          </a:p>
        </p:txBody>
      </p:sp>
      <p:sp>
        <p:nvSpPr>
          <p:cNvPr id="93" name="Rectangle 92">
            <a:extLst>
              <a:ext uri="{FF2B5EF4-FFF2-40B4-BE49-F238E27FC236}">
                <a16:creationId xmlns:a16="http://schemas.microsoft.com/office/drawing/2014/main" id="{0728FA19-FA19-4804-A43F-5B295376F920}"/>
              </a:ext>
            </a:extLst>
          </p:cNvPr>
          <p:cNvSpPr/>
          <p:nvPr/>
        </p:nvSpPr>
        <p:spPr bwMode="auto">
          <a:xfrm>
            <a:off x="3250156" y="4603729"/>
            <a:ext cx="2767009" cy="310896"/>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Smartscreen</a:t>
            </a:r>
            <a:endPar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endParaRPr>
          </a:p>
        </p:txBody>
      </p:sp>
      <p:sp>
        <p:nvSpPr>
          <p:cNvPr id="94" name="Rectangle 93">
            <a:extLst>
              <a:ext uri="{FF2B5EF4-FFF2-40B4-BE49-F238E27FC236}">
                <a16:creationId xmlns:a16="http://schemas.microsoft.com/office/drawing/2014/main" id="{C59DC12F-9B2A-4BDA-A005-A23D115962A8}"/>
              </a:ext>
            </a:extLst>
          </p:cNvPr>
          <p:cNvSpPr/>
          <p:nvPr/>
        </p:nvSpPr>
        <p:spPr bwMode="auto">
          <a:xfrm>
            <a:off x="402657" y="4240172"/>
            <a:ext cx="2767008" cy="310896"/>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BitLocker / Device Encryption</a:t>
            </a:r>
          </a:p>
        </p:txBody>
      </p:sp>
      <p:sp>
        <p:nvSpPr>
          <p:cNvPr id="95" name="Rectangle 94">
            <a:extLst>
              <a:ext uri="{FF2B5EF4-FFF2-40B4-BE49-F238E27FC236}">
                <a16:creationId xmlns:a16="http://schemas.microsoft.com/office/drawing/2014/main" id="{F0133131-52F9-4D73-8C89-7BD59E2D931F}"/>
              </a:ext>
            </a:extLst>
          </p:cNvPr>
          <p:cNvSpPr/>
          <p:nvPr/>
        </p:nvSpPr>
        <p:spPr bwMode="auto">
          <a:xfrm>
            <a:off x="3250156" y="4240172"/>
            <a:ext cx="2767009" cy="310896"/>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Secure / Trusted Boot</a:t>
            </a:r>
          </a:p>
        </p:txBody>
      </p:sp>
      <p:sp>
        <p:nvSpPr>
          <p:cNvPr id="96" name="Rectangle 95">
            <a:extLst>
              <a:ext uri="{FF2B5EF4-FFF2-40B4-BE49-F238E27FC236}">
                <a16:creationId xmlns:a16="http://schemas.microsoft.com/office/drawing/2014/main" id="{9DED3FA4-85AF-4498-A9CF-5E5AB03F3E41}"/>
              </a:ext>
            </a:extLst>
          </p:cNvPr>
          <p:cNvSpPr/>
          <p:nvPr/>
        </p:nvSpPr>
        <p:spPr bwMode="auto">
          <a:xfrm>
            <a:off x="9188657" y="4967302"/>
            <a:ext cx="2830406" cy="310896"/>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Domain Join / Group Policy</a:t>
            </a:r>
          </a:p>
        </p:txBody>
      </p:sp>
      <p:sp>
        <p:nvSpPr>
          <p:cNvPr id="97" name="Rectangle 96">
            <a:extLst>
              <a:ext uri="{FF2B5EF4-FFF2-40B4-BE49-F238E27FC236}">
                <a16:creationId xmlns:a16="http://schemas.microsoft.com/office/drawing/2014/main" id="{8BDB9282-627A-492E-9DB5-458FD55D2891}"/>
              </a:ext>
            </a:extLst>
          </p:cNvPr>
          <p:cNvSpPr/>
          <p:nvPr/>
        </p:nvSpPr>
        <p:spPr bwMode="auto">
          <a:xfrm>
            <a:off x="6189066" y="4967302"/>
            <a:ext cx="2906581" cy="310896"/>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Remote Desktop</a:t>
            </a:r>
          </a:p>
        </p:txBody>
      </p:sp>
      <p:sp>
        <p:nvSpPr>
          <p:cNvPr id="51" name="Wndows trusted boot">
            <a:extLst>
              <a:ext uri="{FF2B5EF4-FFF2-40B4-BE49-F238E27FC236}">
                <a16:creationId xmlns:a16="http://schemas.microsoft.com/office/drawing/2014/main" id="{4E9A2816-E3BF-4662-8C44-835D1EA38033}"/>
              </a:ext>
            </a:extLst>
          </p:cNvPr>
          <p:cNvSpPr/>
          <p:nvPr/>
        </p:nvSpPr>
        <p:spPr bwMode="auto">
          <a:xfrm>
            <a:off x="6189066" y="2442619"/>
            <a:ext cx="2906581" cy="29011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Windows Analytics</a:t>
            </a:r>
          </a:p>
        </p:txBody>
      </p:sp>
      <p:sp>
        <p:nvSpPr>
          <p:cNvPr id="52" name="Wndows trusted boot">
            <a:extLst>
              <a:ext uri="{FF2B5EF4-FFF2-40B4-BE49-F238E27FC236}">
                <a16:creationId xmlns:a16="http://schemas.microsoft.com/office/drawing/2014/main" id="{3C12C67A-0D7B-4C87-B7BD-D970F8869B85}"/>
              </a:ext>
            </a:extLst>
          </p:cNvPr>
          <p:cNvSpPr/>
          <p:nvPr/>
        </p:nvSpPr>
        <p:spPr bwMode="auto">
          <a:xfrm>
            <a:off x="9188657" y="2437303"/>
            <a:ext cx="2821691" cy="289107"/>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marL="0" marR="0" lvl="0" indent="0" algn="l" defTabSz="931935" rtl="0" eaLnBrk="1" fontAlgn="base" latinLnBrk="0" hangingPunct="1">
              <a:lnSpc>
                <a:spcPct val="80000"/>
              </a:lnSpc>
              <a:spcBef>
                <a:spcPct val="0"/>
              </a:spcBef>
              <a:spcAft>
                <a:spcPct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Windows Autopilot</a:t>
            </a:r>
          </a:p>
        </p:txBody>
      </p:sp>
      <p:sp>
        <p:nvSpPr>
          <p:cNvPr id="2" name="Title 1">
            <a:extLst>
              <a:ext uri="{FF2B5EF4-FFF2-40B4-BE49-F238E27FC236}">
                <a16:creationId xmlns:a16="http://schemas.microsoft.com/office/drawing/2014/main" id="{39F5E02B-4FD5-9C43-AA38-39A06BB29DCE}"/>
              </a:ext>
            </a:extLst>
          </p:cNvPr>
          <p:cNvSpPr>
            <a:spLocks noGrp="1"/>
          </p:cNvSpPr>
          <p:nvPr>
            <p:ph type="title"/>
          </p:nvPr>
        </p:nvSpPr>
        <p:spPr/>
        <p:txBody>
          <a:bodyPr/>
          <a:lstStyle/>
          <a:p>
            <a:r>
              <a:rPr lang="en-US" spc="-100">
                <a:solidFill>
                  <a:srgbClr val="0078D7"/>
                </a:solidFill>
                <a:ea typeface="Segoe UI" pitchFamily="34" charset="0"/>
                <a:cs typeface="Segoe UI Semibold" panose="020B0702040204020203" pitchFamily="34" charset="0"/>
              </a:rPr>
              <a:t>Windows 10 </a:t>
            </a:r>
            <a:r>
              <a:rPr lang="en-US" spc="-102">
                <a:solidFill>
                  <a:schemeClr val="tx1"/>
                </a:solidFill>
                <a:ea typeface="Segoe UI" pitchFamily="34" charset="0"/>
                <a:cs typeface="Segoe UI Semibold" panose="020B0702040204020203" pitchFamily="34" charset="0"/>
              </a:rPr>
              <a:t>P</a:t>
            </a:r>
            <a:r>
              <a:rPr lang="en-US" spc="-100">
                <a:solidFill>
                  <a:schemeClr val="tx1"/>
                </a:solidFill>
                <a:ea typeface="Segoe UI" pitchFamily="34" charset="0"/>
                <a:cs typeface="Segoe UI Semibold" panose="020B0702040204020203" pitchFamily="34" charset="0"/>
              </a:rPr>
              <a:t>rofessional</a:t>
            </a:r>
            <a:endParaRPr lang="en-US">
              <a:solidFill>
                <a:schemeClr val="tx1"/>
              </a:solidFill>
            </a:endParaRPr>
          </a:p>
        </p:txBody>
      </p:sp>
    </p:spTree>
    <p:extLst>
      <p:ext uri="{BB962C8B-B14F-4D97-AF65-F5344CB8AC3E}">
        <p14:creationId xmlns:p14="http://schemas.microsoft.com/office/powerpoint/2010/main" val="325745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1000"/>
                                        <p:tgtEl>
                                          <p:spTgt spid="208"/>
                                        </p:tgtEl>
                                      </p:cBhvr>
                                    </p:animEffect>
                                    <p:anim calcmode="lin" valueType="num">
                                      <p:cBhvr>
                                        <p:cTn id="8" dur="1000" fill="hold"/>
                                        <p:tgtEl>
                                          <p:spTgt spid="208"/>
                                        </p:tgtEl>
                                        <p:attrNameLst>
                                          <p:attrName>ppt_x</p:attrName>
                                        </p:attrNameLst>
                                      </p:cBhvr>
                                      <p:tavLst>
                                        <p:tav tm="0">
                                          <p:val>
                                            <p:strVal val="#ppt_x"/>
                                          </p:val>
                                        </p:tav>
                                        <p:tav tm="100000">
                                          <p:val>
                                            <p:strVal val="#ppt_x"/>
                                          </p:val>
                                        </p:tav>
                                      </p:tavLst>
                                    </p:anim>
                                    <p:anim calcmode="lin" valueType="num">
                                      <p:cBhvr>
                                        <p:cTn id="9" dur="1000" fill="hold"/>
                                        <p:tgtEl>
                                          <p:spTgt spid="20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1"/>
                                        </p:tgtEl>
                                        <p:attrNameLst>
                                          <p:attrName>style.visibility</p:attrName>
                                        </p:attrNameLst>
                                      </p:cBhvr>
                                      <p:to>
                                        <p:strVal val="visible"/>
                                      </p:to>
                                    </p:set>
                                    <p:animEffect transition="in" filter="fade">
                                      <p:cBhvr>
                                        <p:cTn id="12" dur="1000"/>
                                        <p:tgtEl>
                                          <p:spTgt spid="211"/>
                                        </p:tgtEl>
                                      </p:cBhvr>
                                    </p:animEffect>
                                    <p:anim calcmode="lin" valueType="num">
                                      <p:cBhvr>
                                        <p:cTn id="13" dur="1000" fill="hold"/>
                                        <p:tgtEl>
                                          <p:spTgt spid="211"/>
                                        </p:tgtEl>
                                        <p:attrNameLst>
                                          <p:attrName>ppt_x</p:attrName>
                                        </p:attrNameLst>
                                      </p:cBhvr>
                                      <p:tavLst>
                                        <p:tav tm="0">
                                          <p:val>
                                            <p:strVal val="#ppt_x"/>
                                          </p:val>
                                        </p:tav>
                                        <p:tav tm="100000">
                                          <p:val>
                                            <p:strVal val="#ppt_x"/>
                                          </p:val>
                                        </p:tav>
                                      </p:tavLst>
                                    </p:anim>
                                    <p:anim calcmode="lin" valueType="num">
                                      <p:cBhvr>
                                        <p:cTn id="14" dur="1000" fill="hold"/>
                                        <p:tgtEl>
                                          <p:spTgt spid="2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1000"/>
                                        <p:tgtEl>
                                          <p:spTgt spid="62"/>
                                        </p:tgtEl>
                                      </p:cBhvr>
                                    </p:animEffect>
                                    <p:anim calcmode="lin" valueType="num">
                                      <p:cBhvr>
                                        <p:cTn id="18" dur="1000" fill="hold"/>
                                        <p:tgtEl>
                                          <p:spTgt spid="62"/>
                                        </p:tgtEl>
                                        <p:attrNameLst>
                                          <p:attrName>ppt_x</p:attrName>
                                        </p:attrNameLst>
                                      </p:cBhvr>
                                      <p:tavLst>
                                        <p:tav tm="0">
                                          <p:val>
                                            <p:strVal val="#ppt_x"/>
                                          </p:val>
                                        </p:tav>
                                        <p:tav tm="100000">
                                          <p:val>
                                            <p:strVal val="#ppt_x"/>
                                          </p:val>
                                        </p:tav>
                                      </p:tavLst>
                                    </p:anim>
                                    <p:anim calcmode="lin" valueType="num">
                                      <p:cBhvr>
                                        <p:cTn id="19" dur="1000" fill="hold"/>
                                        <p:tgtEl>
                                          <p:spTgt spid="6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1000"/>
                                        <p:tgtEl>
                                          <p:spTgt spid="63"/>
                                        </p:tgtEl>
                                      </p:cBhvr>
                                    </p:animEffect>
                                    <p:anim calcmode="lin" valueType="num">
                                      <p:cBhvr>
                                        <p:cTn id="23" dur="1000" fill="hold"/>
                                        <p:tgtEl>
                                          <p:spTgt spid="63"/>
                                        </p:tgtEl>
                                        <p:attrNameLst>
                                          <p:attrName>ppt_x</p:attrName>
                                        </p:attrNameLst>
                                      </p:cBhvr>
                                      <p:tavLst>
                                        <p:tav tm="0">
                                          <p:val>
                                            <p:strVal val="#ppt_x"/>
                                          </p:val>
                                        </p:tav>
                                        <p:tav tm="100000">
                                          <p:val>
                                            <p:strVal val="#ppt_x"/>
                                          </p:val>
                                        </p:tav>
                                      </p:tavLst>
                                    </p:anim>
                                    <p:anim calcmode="lin" valueType="num">
                                      <p:cBhvr>
                                        <p:cTn id="24" dur="1000" fill="hold"/>
                                        <p:tgtEl>
                                          <p:spTgt spid="6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1000"/>
                                        <p:tgtEl>
                                          <p:spTgt spid="65"/>
                                        </p:tgtEl>
                                      </p:cBhvr>
                                    </p:animEffect>
                                    <p:anim calcmode="lin" valueType="num">
                                      <p:cBhvr>
                                        <p:cTn id="28" dur="1000" fill="hold"/>
                                        <p:tgtEl>
                                          <p:spTgt spid="65"/>
                                        </p:tgtEl>
                                        <p:attrNameLst>
                                          <p:attrName>ppt_x</p:attrName>
                                        </p:attrNameLst>
                                      </p:cBhvr>
                                      <p:tavLst>
                                        <p:tav tm="0">
                                          <p:val>
                                            <p:strVal val="#ppt_x"/>
                                          </p:val>
                                        </p:tav>
                                        <p:tav tm="100000">
                                          <p:val>
                                            <p:strVal val="#ppt_x"/>
                                          </p:val>
                                        </p:tav>
                                      </p:tavLst>
                                    </p:anim>
                                    <p:anim calcmode="lin" valueType="num">
                                      <p:cBhvr>
                                        <p:cTn id="29" dur="1000" fill="hold"/>
                                        <p:tgtEl>
                                          <p:spTgt spid="6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1000"/>
                                        <p:tgtEl>
                                          <p:spTgt spid="68"/>
                                        </p:tgtEl>
                                      </p:cBhvr>
                                    </p:animEffect>
                                    <p:anim calcmode="lin" valueType="num">
                                      <p:cBhvr>
                                        <p:cTn id="38" dur="1000" fill="hold"/>
                                        <p:tgtEl>
                                          <p:spTgt spid="68"/>
                                        </p:tgtEl>
                                        <p:attrNameLst>
                                          <p:attrName>ppt_x</p:attrName>
                                        </p:attrNameLst>
                                      </p:cBhvr>
                                      <p:tavLst>
                                        <p:tav tm="0">
                                          <p:val>
                                            <p:strVal val="#ppt_x"/>
                                          </p:val>
                                        </p:tav>
                                        <p:tav tm="100000">
                                          <p:val>
                                            <p:strVal val="#ppt_x"/>
                                          </p:val>
                                        </p:tav>
                                      </p:tavLst>
                                    </p:anim>
                                    <p:anim calcmode="lin" valueType="num">
                                      <p:cBhvr>
                                        <p:cTn id="39" dur="1000" fill="hold"/>
                                        <p:tgtEl>
                                          <p:spTgt spid="6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1000"/>
                                        <p:tgtEl>
                                          <p:spTgt spid="69"/>
                                        </p:tgtEl>
                                      </p:cBhvr>
                                    </p:animEffect>
                                    <p:anim calcmode="lin" valueType="num">
                                      <p:cBhvr>
                                        <p:cTn id="43" dur="1000" fill="hold"/>
                                        <p:tgtEl>
                                          <p:spTgt spid="69"/>
                                        </p:tgtEl>
                                        <p:attrNameLst>
                                          <p:attrName>ppt_x</p:attrName>
                                        </p:attrNameLst>
                                      </p:cBhvr>
                                      <p:tavLst>
                                        <p:tav tm="0">
                                          <p:val>
                                            <p:strVal val="#ppt_x"/>
                                          </p:val>
                                        </p:tav>
                                        <p:tav tm="100000">
                                          <p:val>
                                            <p:strVal val="#ppt_x"/>
                                          </p:val>
                                        </p:tav>
                                      </p:tavLst>
                                    </p:anim>
                                    <p:anim calcmode="lin" valueType="num">
                                      <p:cBhvr>
                                        <p:cTn id="4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1000"/>
                                        <p:tgtEl>
                                          <p:spTgt spid="70"/>
                                        </p:tgtEl>
                                      </p:cBhvr>
                                    </p:animEffect>
                                    <p:anim calcmode="lin" valueType="num">
                                      <p:cBhvr>
                                        <p:cTn id="50" dur="1000" fill="hold"/>
                                        <p:tgtEl>
                                          <p:spTgt spid="70"/>
                                        </p:tgtEl>
                                        <p:attrNameLst>
                                          <p:attrName>ppt_x</p:attrName>
                                        </p:attrNameLst>
                                      </p:cBhvr>
                                      <p:tavLst>
                                        <p:tav tm="0">
                                          <p:val>
                                            <p:strVal val="#ppt_x"/>
                                          </p:val>
                                        </p:tav>
                                        <p:tav tm="100000">
                                          <p:val>
                                            <p:strVal val="#ppt_x"/>
                                          </p:val>
                                        </p:tav>
                                      </p:tavLst>
                                    </p:anim>
                                    <p:anim calcmode="lin" valueType="num">
                                      <p:cBhvr>
                                        <p:cTn id="51" dur="1000" fill="hold"/>
                                        <p:tgtEl>
                                          <p:spTgt spid="7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1000"/>
                                        <p:tgtEl>
                                          <p:spTgt spid="78"/>
                                        </p:tgtEl>
                                      </p:cBhvr>
                                    </p:animEffect>
                                    <p:anim calcmode="lin" valueType="num">
                                      <p:cBhvr>
                                        <p:cTn id="55" dur="1000" fill="hold"/>
                                        <p:tgtEl>
                                          <p:spTgt spid="78"/>
                                        </p:tgtEl>
                                        <p:attrNameLst>
                                          <p:attrName>ppt_x</p:attrName>
                                        </p:attrNameLst>
                                      </p:cBhvr>
                                      <p:tavLst>
                                        <p:tav tm="0">
                                          <p:val>
                                            <p:strVal val="#ppt_x"/>
                                          </p:val>
                                        </p:tav>
                                        <p:tav tm="100000">
                                          <p:val>
                                            <p:strVal val="#ppt_x"/>
                                          </p:val>
                                        </p:tav>
                                      </p:tavLst>
                                    </p:anim>
                                    <p:anim calcmode="lin" valueType="num">
                                      <p:cBhvr>
                                        <p:cTn id="56" dur="1000" fill="hold"/>
                                        <p:tgtEl>
                                          <p:spTgt spid="7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fade">
                                      <p:cBhvr>
                                        <p:cTn id="64" dur="1000"/>
                                        <p:tgtEl>
                                          <p:spTgt spid="80"/>
                                        </p:tgtEl>
                                      </p:cBhvr>
                                    </p:animEffect>
                                    <p:anim calcmode="lin" valueType="num">
                                      <p:cBhvr>
                                        <p:cTn id="65" dur="1000" fill="hold"/>
                                        <p:tgtEl>
                                          <p:spTgt spid="80"/>
                                        </p:tgtEl>
                                        <p:attrNameLst>
                                          <p:attrName>ppt_x</p:attrName>
                                        </p:attrNameLst>
                                      </p:cBhvr>
                                      <p:tavLst>
                                        <p:tav tm="0">
                                          <p:val>
                                            <p:strVal val="#ppt_x"/>
                                          </p:val>
                                        </p:tav>
                                        <p:tav tm="100000">
                                          <p:val>
                                            <p:strVal val="#ppt_x"/>
                                          </p:val>
                                        </p:tav>
                                      </p:tavLst>
                                    </p:anim>
                                    <p:anim calcmode="lin" valueType="num">
                                      <p:cBhvr>
                                        <p:cTn id="66" dur="1000" fill="hold"/>
                                        <p:tgtEl>
                                          <p:spTgt spid="80"/>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81"/>
                                        </p:tgtEl>
                                        <p:attrNameLst>
                                          <p:attrName>style.visibility</p:attrName>
                                        </p:attrNameLst>
                                      </p:cBhvr>
                                      <p:to>
                                        <p:strVal val="visible"/>
                                      </p:to>
                                    </p:set>
                                    <p:animEffect transition="in" filter="fade">
                                      <p:cBhvr>
                                        <p:cTn id="69" dur="1000"/>
                                        <p:tgtEl>
                                          <p:spTgt spid="81"/>
                                        </p:tgtEl>
                                      </p:cBhvr>
                                    </p:animEffect>
                                    <p:anim calcmode="lin" valueType="num">
                                      <p:cBhvr>
                                        <p:cTn id="70" dur="1000" fill="hold"/>
                                        <p:tgtEl>
                                          <p:spTgt spid="81"/>
                                        </p:tgtEl>
                                        <p:attrNameLst>
                                          <p:attrName>ppt_x</p:attrName>
                                        </p:attrNameLst>
                                      </p:cBhvr>
                                      <p:tavLst>
                                        <p:tav tm="0">
                                          <p:val>
                                            <p:strVal val="#ppt_x"/>
                                          </p:val>
                                        </p:tav>
                                        <p:tav tm="100000">
                                          <p:val>
                                            <p:strVal val="#ppt_x"/>
                                          </p:val>
                                        </p:tav>
                                      </p:tavLst>
                                    </p:anim>
                                    <p:anim calcmode="lin" valueType="num">
                                      <p:cBhvr>
                                        <p:cTn id="71" dur="1000" fill="hold"/>
                                        <p:tgtEl>
                                          <p:spTgt spid="8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fade">
                                      <p:cBhvr>
                                        <p:cTn id="74" dur="1000"/>
                                        <p:tgtEl>
                                          <p:spTgt spid="82"/>
                                        </p:tgtEl>
                                      </p:cBhvr>
                                    </p:animEffect>
                                    <p:anim calcmode="lin" valueType="num">
                                      <p:cBhvr>
                                        <p:cTn id="75" dur="1000" fill="hold"/>
                                        <p:tgtEl>
                                          <p:spTgt spid="82"/>
                                        </p:tgtEl>
                                        <p:attrNameLst>
                                          <p:attrName>ppt_x</p:attrName>
                                        </p:attrNameLst>
                                      </p:cBhvr>
                                      <p:tavLst>
                                        <p:tav tm="0">
                                          <p:val>
                                            <p:strVal val="#ppt_x"/>
                                          </p:val>
                                        </p:tav>
                                        <p:tav tm="100000">
                                          <p:val>
                                            <p:strVal val="#ppt_x"/>
                                          </p:val>
                                        </p:tav>
                                      </p:tavLst>
                                    </p:anim>
                                    <p:anim calcmode="lin" valueType="num">
                                      <p:cBhvr>
                                        <p:cTn id="76" dur="1000" fill="hold"/>
                                        <p:tgtEl>
                                          <p:spTgt spid="8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fade">
                                      <p:cBhvr>
                                        <p:cTn id="79" dur="1000"/>
                                        <p:tgtEl>
                                          <p:spTgt spid="83"/>
                                        </p:tgtEl>
                                      </p:cBhvr>
                                    </p:animEffect>
                                    <p:anim calcmode="lin" valueType="num">
                                      <p:cBhvr>
                                        <p:cTn id="80" dur="1000" fill="hold"/>
                                        <p:tgtEl>
                                          <p:spTgt spid="83"/>
                                        </p:tgtEl>
                                        <p:attrNameLst>
                                          <p:attrName>ppt_x</p:attrName>
                                        </p:attrNameLst>
                                      </p:cBhvr>
                                      <p:tavLst>
                                        <p:tav tm="0">
                                          <p:val>
                                            <p:strVal val="#ppt_x"/>
                                          </p:val>
                                        </p:tav>
                                        <p:tav tm="100000">
                                          <p:val>
                                            <p:strVal val="#ppt_x"/>
                                          </p:val>
                                        </p:tav>
                                      </p:tavLst>
                                    </p:anim>
                                    <p:anim calcmode="lin" valueType="num">
                                      <p:cBhvr>
                                        <p:cTn id="81" dur="1000" fill="hold"/>
                                        <p:tgtEl>
                                          <p:spTgt spid="8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84"/>
                                        </p:tgtEl>
                                        <p:attrNameLst>
                                          <p:attrName>style.visibility</p:attrName>
                                        </p:attrNameLst>
                                      </p:cBhvr>
                                      <p:to>
                                        <p:strVal val="visible"/>
                                      </p:to>
                                    </p:set>
                                    <p:animEffect transition="in" filter="fade">
                                      <p:cBhvr>
                                        <p:cTn id="84" dur="1000"/>
                                        <p:tgtEl>
                                          <p:spTgt spid="84"/>
                                        </p:tgtEl>
                                      </p:cBhvr>
                                    </p:animEffect>
                                    <p:anim calcmode="lin" valueType="num">
                                      <p:cBhvr>
                                        <p:cTn id="85" dur="1000" fill="hold"/>
                                        <p:tgtEl>
                                          <p:spTgt spid="84"/>
                                        </p:tgtEl>
                                        <p:attrNameLst>
                                          <p:attrName>ppt_x</p:attrName>
                                        </p:attrNameLst>
                                      </p:cBhvr>
                                      <p:tavLst>
                                        <p:tav tm="0">
                                          <p:val>
                                            <p:strVal val="#ppt_x"/>
                                          </p:val>
                                        </p:tav>
                                        <p:tav tm="100000">
                                          <p:val>
                                            <p:strVal val="#ppt_x"/>
                                          </p:val>
                                        </p:tav>
                                      </p:tavLst>
                                    </p:anim>
                                    <p:anim calcmode="lin" valueType="num">
                                      <p:cBhvr>
                                        <p:cTn id="86" dur="1000" fill="hold"/>
                                        <p:tgtEl>
                                          <p:spTgt spid="8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fade">
                                      <p:cBhvr>
                                        <p:cTn id="94" dur="1000"/>
                                        <p:tgtEl>
                                          <p:spTgt spid="46"/>
                                        </p:tgtEl>
                                      </p:cBhvr>
                                    </p:animEffect>
                                    <p:anim calcmode="lin" valueType="num">
                                      <p:cBhvr>
                                        <p:cTn id="95" dur="1000" fill="hold"/>
                                        <p:tgtEl>
                                          <p:spTgt spid="46"/>
                                        </p:tgtEl>
                                        <p:attrNameLst>
                                          <p:attrName>ppt_x</p:attrName>
                                        </p:attrNameLst>
                                      </p:cBhvr>
                                      <p:tavLst>
                                        <p:tav tm="0">
                                          <p:val>
                                            <p:strVal val="#ppt_x"/>
                                          </p:val>
                                        </p:tav>
                                        <p:tav tm="100000">
                                          <p:val>
                                            <p:strVal val="#ppt_x"/>
                                          </p:val>
                                        </p:tav>
                                      </p:tavLst>
                                    </p:anim>
                                    <p:anim calcmode="lin" valueType="num">
                                      <p:cBhvr>
                                        <p:cTn id="96" dur="1000" fill="hold"/>
                                        <p:tgtEl>
                                          <p:spTgt spid="4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1000"/>
                                        <p:tgtEl>
                                          <p:spTgt spid="48"/>
                                        </p:tgtEl>
                                      </p:cBhvr>
                                    </p:animEffect>
                                    <p:anim calcmode="lin" valueType="num">
                                      <p:cBhvr>
                                        <p:cTn id="100" dur="1000" fill="hold"/>
                                        <p:tgtEl>
                                          <p:spTgt spid="48"/>
                                        </p:tgtEl>
                                        <p:attrNameLst>
                                          <p:attrName>ppt_x</p:attrName>
                                        </p:attrNameLst>
                                      </p:cBhvr>
                                      <p:tavLst>
                                        <p:tav tm="0">
                                          <p:val>
                                            <p:strVal val="#ppt_x"/>
                                          </p:val>
                                        </p:tav>
                                        <p:tav tm="100000">
                                          <p:val>
                                            <p:strVal val="#ppt_x"/>
                                          </p:val>
                                        </p:tav>
                                      </p:tavLst>
                                    </p:anim>
                                    <p:anim calcmode="lin" valueType="num">
                                      <p:cBhvr>
                                        <p:cTn id="101" dur="1000" fill="hold"/>
                                        <p:tgtEl>
                                          <p:spTgt spid="48"/>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fade">
                                      <p:cBhvr>
                                        <p:cTn id="104" dur="1000"/>
                                        <p:tgtEl>
                                          <p:spTgt spid="71"/>
                                        </p:tgtEl>
                                      </p:cBhvr>
                                    </p:animEffect>
                                    <p:anim calcmode="lin" valueType="num">
                                      <p:cBhvr>
                                        <p:cTn id="105" dur="1000" fill="hold"/>
                                        <p:tgtEl>
                                          <p:spTgt spid="71"/>
                                        </p:tgtEl>
                                        <p:attrNameLst>
                                          <p:attrName>ppt_x</p:attrName>
                                        </p:attrNameLst>
                                      </p:cBhvr>
                                      <p:tavLst>
                                        <p:tav tm="0">
                                          <p:val>
                                            <p:strVal val="#ppt_x"/>
                                          </p:val>
                                        </p:tav>
                                        <p:tav tm="100000">
                                          <p:val>
                                            <p:strVal val="#ppt_x"/>
                                          </p:val>
                                        </p:tav>
                                      </p:tavLst>
                                    </p:anim>
                                    <p:anim calcmode="lin" valueType="num">
                                      <p:cBhvr>
                                        <p:cTn id="106" dur="1000" fill="hold"/>
                                        <p:tgtEl>
                                          <p:spTgt spid="71"/>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fade">
                                      <p:cBhvr>
                                        <p:cTn id="114" dur="1000"/>
                                        <p:tgtEl>
                                          <p:spTgt spid="52"/>
                                        </p:tgtEl>
                                      </p:cBhvr>
                                    </p:animEffect>
                                    <p:anim calcmode="lin" valueType="num">
                                      <p:cBhvr>
                                        <p:cTn id="115" dur="1000" fill="hold"/>
                                        <p:tgtEl>
                                          <p:spTgt spid="52"/>
                                        </p:tgtEl>
                                        <p:attrNameLst>
                                          <p:attrName>ppt_x</p:attrName>
                                        </p:attrNameLst>
                                      </p:cBhvr>
                                      <p:tavLst>
                                        <p:tav tm="0">
                                          <p:val>
                                            <p:strVal val="#ppt_x"/>
                                          </p:val>
                                        </p:tav>
                                        <p:tav tm="100000">
                                          <p:val>
                                            <p:strVal val="#ppt_x"/>
                                          </p:val>
                                        </p:tav>
                                      </p:tavLst>
                                    </p:anim>
                                    <p:anim calcmode="lin" valueType="num">
                                      <p:cBhvr>
                                        <p:cTn id="11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1" grpId="0" animBg="1"/>
      <p:bldP spid="62" grpId="0" animBg="1"/>
      <p:bldP spid="63" grpId="0" animBg="1"/>
      <p:bldP spid="65" grpId="0" animBg="1"/>
      <p:bldP spid="67" grpId="0" animBg="1"/>
      <p:bldP spid="68" grpId="0" animBg="1"/>
      <p:bldP spid="69" grpId="0" animBg="1"/>
      <p:bldP spid="70" grpId="0" animBg="1"/>
      <p:bldP spid="78" grpId="0" animBg="1"/>
      <p:bldP spid="79" grpId="0" animBg="1"/>
      <p:bldP spid="80" grpId="0" animBg="1"/>
      <p:bldP spid="81" grpId="0" animBg="1"/>
      <p:bldP spid="82" grpId="0" animBg="1"/>
      <p:bldP spid="83" grpId="0" animBg="1"/>
      <p:bldP spid="84" grpId="0" animBg="1"/>
      <p:bldP spid="85" grpId="0" animBg="1"/>
      <p:bldP spid="46" grpId="0" animBg="1"/>
      <p:bldP spid="48" grpId="0" animBg="1"/>
      <p:bldP spid="71" grpId="0" animBg="1"/>
      <p:bldP spid="51"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5560BA-EE8D-4FE5-8E15-D9F0982C2F42}"/>
              </a:ext>
            </a:extLst>
          </p:cNvPr>
          <p:cNvSpPr>
            <a:spLocks noGrp="1"/>
          </p:cNvSpPr>
          <p:nvPr>
            <p:ph type="title"/>
          </p:nvPr>
        </p:nvSpPr>
        <p:spPr/>
        <p:txBody>
          <a:bodyPr/>
          <a:lstStyle/>
          <a:p>
            <a:r>
              <a:rPr lang="en-US" dirty="0"/>
              <a:t>Advantages of moving to Windows 10 Pro</a:t>
            </a:r>
            <a:br>
              <a:rPr lang="en-US" dirty="0"/>
            </a:br>
            <a:r>
              <a:rPr lang="en-US" sz="2800" dirty="0">
                <a:solidFill>
                  <a:schemeClr val="accent1"/>
                </a:solidFill>
              </a:rPr>
              <a:t>Windows Defender Antivirus &amp; Windows Defender Exploit Guard</a:t>
            </a:r>
          </a:p>
        </p:txBody>
      </p:sp>
      <p:grpSp>
        <p:nvGrpSpPr>
          <p:cNvPr id="5" name="Group 4">
            <a:extLst>
              <a:ext uri="{FF2B5EF4-FFF2-40B4-BE49-F238E27FC236}">
                <a16:creationId xmlns:a16="http://schemas.microsoft.com/office/drawing/2014/main" id="{4D96641B-2379-4146-A712-616054D095D8}"/>
              </a:ext>
            </a:extLst>
          </p:cNvPr>
          <p:cNvGrpSpPr/>
          <p:nvPr/>
        </p:nvGrpSpPr>
        <p:grpSpPr>
          <a:xfrm>
            <a:off x="435794" y="2016070"/>
            <a:ext cx="4193881" cy="3505028"/>
            <a:chOff x="426423" y="2410362"/>
            <a:chExt cx="4112021" cy="3436614"/>
          </a:xfrm>
        </p:grpSpPr>
        <p:sp>
          <p:nvSpPr>
            <p:cNvPr id="6" name="TextBox 5">
              <a:extLst>
                <a:ext uri="{FF2B5EF4-FFF2-40B4-BE49-F238E27FC236}">
                  <a16:creationId xmlns:a16="http://schemas.microsoft.com/office/drawing/2014/main" id="{FADA4CD5-CDA6-4DC1-BA8A-9AE20E9B28B7}"/>
                </a:ext>
              </a:extLst>
            </p:cNvPr>
            <p:cNvSpPr txBox="1"/>
            <p:nvPr/>
          </p:nvSpPr>
          <p:spPr>
            <a:xfrm>
              <a:off x="426424" y="2874111"/>
              <a:ext cx="3984751" cy="2972865"/>
            </a:xfrm>
            <a:prstGeom prst="rect">
              <a:avLst/>
            </a:prstGeom>
            <a:noFill/>
          </p:spPr>
          <p:txBody>
            <a:bodyPr wrap="square" lIns="0" rtlCol="0">
              <a:spAutoFit/>
            </a:bodyPr>
            <a:lstStyle/>
            <a:p>
              <a:pPr defTabSz="932563">
                <a:defRPr/>
              </a:pPr>
              <a:r>
                <a:rPr lang="en-US" dirty="0">
                  <a:solidFill>
                    <a:srgbClr val="282828"/>
                  </a:solidFill>
                  <a:latin typeface="Segoe UI Semibold"/>
                </a:rPr>
                <a:t>Windows Defender Antivirus</a:t>
              </a:r>
            </a:p>
            <a:p>
              <a:pPr defTabSz="932563">
                <a:lnSpc>
                  <a:spcPct val="90000"/>
                </a:lnSpc>
                <a:spcBef>
                  <a:spcPts val="612"/>
                </a:spcBef>
                <a:defRPr/>
              </a:pPr>
              <a:r>
                <a:rPr lang="en-US" sz="1224" dirty="0">
                  <a:solidFill>
                    <a:srgbClr val="282828"/>
                  </a:solidFill>
                  <a:latin typeface="Segoe UI"/>
                </a:rPr>
                <a:t>Attachment scanning &amp; ML detection to catch </a:t>
              </a:r>
              <a:br>
                <a:rPr lang="en-US" sz="1224" dirty="0">
                  <a:solidFill>
                    <a:srgbClr val="282828"/>
                  </a:solidFill>
                  <a:latin typeface="Segoe UI"/>
                </a:rPr>
              </a:br>
              <a:r>
                <a:rPr lang="en-US" sz="1224" dirty="0">
                  <a:solidFill>
                    <a:srgbClr val="282828"/>
                  </a:solidFill>
                  <a:latin typeface="Segoe UI"/>
                </a:rPr>
                <a:t>suspicious attachments</a:t>
              </a:r>
            </a:p>
            <a:p>
              <a:pPr defTabSz="932563">
                <a:lnSpc>
                  <a:spcPct val="90000"/>
                </a:lnSpc>
                <a:spcBef>
                  <a:spcPts val="612"/>
                </a:spcBef>
                <a:defRPr/>
              </a:pPr>
              <a:r>
                <a:rPr lang="en-US" sz="1224" dirty="0">
                  <a:solidFill>
                    <a:srgbClr val="282828"/>
                  </a:solidFill>
                  <a:latin typeface="Segoe UI"/>
                </a:rPr>
                <a:t>Link Scanning/Checking to prevent users from </a:t>
              </a:r>
              <a:br>
                <a:rPr lang="en-US" sz="1224" dirty="0">
                  <a:solidFill>
                    <a:srgbClr val="282828"/>
                  </a:solidFill>
                  <a:latin typeface="Segoe UI"/>
                </a:rPr>
              </a:br>
              <a:r>
                <a:rPr lang="en-US" sz="1224" dirty="0">
                  <a:solidFill>
                    <a:srgbClr val="282828"/>
                  </a:solidFill>
                  <a:latin typeface="Segoe UI"/>
                </a:rPr>
                <a:t>clicking suspicious links</a:t>
              </a:r>
            </a:p>
            <a:p>
              <a:pPr defTabSz="932563">
                <a:lnSpc>
                  <a:spcPct val="90000"/>
                </a:lnSpc>
                <a:spcBef>
                  <a:spcPts val="1224"/>
                </a:spcBef>
                <a:defRPr/>
              </a:pPr>
              <a:r>
                <a:rPr lang="en-US" dirty="0">
                  <a:solidFill>
                    <a:srgbClr val="282828"/>
                  </a:solidFill>
                  <a:latin typeface="Segoe UI Semibold"/>
                </a:rPr>
                <a:t>Windows Defender SmartScreen</a:t>
              </a:r>
            </a:p>
            <a:p>
              <a:pPr marL="0" lvl="1" defTabSz="932563">
                <a:lnSpc>
                  <a:spcPct val="90000"/>
                </a:lnSpc>
                <a:spcBef>
                  <a:spcPts val="612"/>
                </a:spcBef>
                <a:defRPr/>
              </a:pPr>
              <a:r>
                <a:rPr lang="en-US" sz="1224" dirty="0">
                  <a:solidFill>
                    <a:srgbClr val="282828"/>
                  </a:solidFill>
                  <a:latin typeface="Segoe UI"/>
                </a:rPr>
                <a:t>Block and prevent malicious and suspicious apps and websites from loading or running</a:t>
              </a:r>
            </a:p>
            <a:p>
              <a:pPr marL="291436" indent="-291436" defTabSz="932563">
                <a:buFont typeface="Arial" panose="020B0604020202020204" pitchFamily="34" charset="0"/>
                <a:buChar char="•"/>
                <a:defRPr/>
              </a:pPr>
              <a:endParaRPr lang="en-US" sz="1224" dirty="0">
                <a:solidFill>
                  <a:srgbClr val="282828"/>
                </a:solidFill>
                <a:latin typeface="Segoe UI"/>
              </a:endParaRPr>
            </a:p>
            <a:p>
              <a:pPr marL="291436" indent="-291436" defTabSz="932563">
                <a:buFont typeface="Arial" panose="020B0604020202020204" pitchFamily="34" charset="0"/>
                <a:buChar char="•"/>
                <a:defRPr/>
              </a:pPr>
              <a:endParaRPr lang="en-US" sz="1632" dirty="0">
                <a:solidFill>
                  <a:srgbClr val="282828"/>
                </a:solidFill>
                <a:latin typeface="Segoe UI"/>
              </a:endParaRPr>
            </a:p>
            <a:p>
              <a:pPr marL="291436" indent="-291436" defTabSz="932563">
                <a:buFont typeface="Arial" panose="020B0604020202020204" pitchFamily="34" charset="0"/>
                <a:buChar char="•"/>
                <a:defRPr/>
              </a:pPr>
              <a:endParaRPr lang="en-US" sz="1632" dirty="0">
                <a:solidFill>
                  <a:srgbClr val="282828"/>
                </a:solidFill>
                <a:latin typeface="Segoe UI"/>
              </a:endParaRPr>
            </a:p>
            <a:p>
              <a:pPr marL="291436" indent="-291436" defTabSz="932563">
                <a:buFont typeface="Arial" panose="020B0604020202020204" pitchFamily="34" charset="0"/>
                <a:buChar char="•"/>
                <a:defRPr/>
              </a:pPr>
              <a:endParaRPr lang="en-US" sz="1632" dirty="0">
                <a:solidFill>
                  <a:srgbClr val="282828"/>
                </a:solidFill>
                <a:latin typeface="Segoe UI"/>
              </a:endParaRPr>
            </a:p>
          </p:txBody>
        </p:sp>
        <p:sp>
          <p:nvSpPr>
            <p:cNvPr id="7" name="TextBox 6">
              <a:extLst>
                <a:ext uri="{FF2B5EF4-FFF2-40B4-BE49-F238E27FC236}">
                  <a16:creationId xmlns:a16="http://schemas.microsoft.com/office/drawing/2014/main" id="{6A38E935-024B-4ECE-9E33-218425D5F4A6}"/>
                </a:ext>
              </a:extLst>
            </p:cNvPr>
            <p:cNvSpPr txBox="1"/>
            <p:nvPr/>
          </p:nvSpPr>
          <p:spPr>
            <a:xfrm>
              <a:off x="426423" y="2410362"/>
              <a:ext cx="4112021" cy="374846"/>
            </a:xfrm>
            <a:prstGeom prst="rect">
              <a:avLst/>
            </a:prstGeom>
            <a:noFill/>
          </p:spPr>
          <p:txBody>
            <a:bodyPr wrap="square" lIns="0" rtlCol="0">
              <a:spAutoFit/>
            </a:bodyPr>
            <a:lstStyle/>
            <a:p>
              <a:pPr defTabSz="932563">
                <a:defRPr/>
              </a:pPr>
              <a:r>
                <a:rPr lang="en-US">
                  <a:solidFill>
                    <a:srgbClr val="0078D4"/>
                  </a:solidFill>
                  <a:latin typeface="Segoe UI Semibold"/>
                </a:rPr>
                <a:t>Where we started</a:t>
              </a:r>
            </a:p>
          </p:txBody>
        </p:sp>
      </p:grpSp>
      <p:grpSp>
        <p:nvGrpSpPr>
          <p:cNvPr id="8" name="Group 7">
            <a:extLst>
              <a:ext uri="{FF2B5EF4-FFF2-40B4-BE49-F238E27FC236}">
                <a16:creationId xmlns:a16="http://schemas.microsoft.com/office/drawing/2014/main" id="{9C3D3591-3657-44E3-BDB1-0C7BDE219A40}"/>
              </a:ext>
            </a:extLst>
          </p:cNvPr>
          <p:cNvGrpSpPr/>
          <p:nvPr/>
        </p:nvGrpSpPr>
        <p:grpSpPr>
          <a:xfrm>
            <a:off x="5900909" y="2017507"/>
            <a:ext cx="5835231" cy="4293321"/>
            <a:chOff x="5784866" y="2411771"/>
            <a:chExt cx="4364651" cy="4209520"/>
          </a:xfrm>
        </p:grpSpPr>
        <p:sp>
          <p:nvSpPr>
            <p:cNvPr id="9" name="TextBox 8">
              <a:extLst>
                <a:ext uri="{FF2B5EF4-FFF2-40B4-BE49-F238E27FC236}">
                  <a16:creationId xmlns:a16="http://schemas.microsoft.com/office/drawing/2014/main" id="{08F82A3C-76BE-4CD9-A2B8-018644F85FD9}"/>
                </a:ext>
              </a:extLst>
            </p:cNvPr>
            <p:cNvSpPr txBox="1"/>
            <p:nvPr/>
          </p:nvSpPr>
          <p:spPr>
            <a:xfrm>
              <a:off x="5784866" y="2874111"/>
              <a:ext cx="4212252" cy="3747180"/>
            </a:xfrm>
            <a:prstGeom prst="rect">
              <a:avLst/>
            </a:prstGeom>
            <a:noFill/>
          </p:spPr>
          <p:txBody>
            <a:bodyPr wrap="square" rtlCol="0">
              <a:spAutoFit/>
            </a:bodyPr>
            <a:lstStyle>
              <a:defPPr>
                <a:defRPr lang="en-US"/>
              </a:defPPr>
            </a:lstStyle>
            <a:p>
              <a:pPr defTabSz="932563">
                <a:lnSpc>
                  <a:spcPct val="90000"/>
                </a:lnSpc>
                <a:spcBef>
                  <a:spcPts val="1224"/>
                </a:spcBef>
                <a:defRPr/>
              </a:pPr>
              <a:r>
                <a:rPr lang="en-US">
                  <a:solidFill>
                    <a:srgbClr val="282828"/>
                  </a:solidFill>
                  <a:latin typeface="Segoe UI Semibold"/>
                </a:rPr>
                <a:t>Windows Defender Exploit Guard</a:t>
              </a:r>
            </a:p>
            <a:p>
              <a:pPr marL="0" lvl="1" defTabSz="932563">
                <a:lnSpc>
                  <a:spcPct val="90000"/>
                </a:lnSpc>
                <a:spcBef>
                  <a:spcPts val="612"/>
                </a:spcBef>
                <a:spcAft>
                  <a:spcPts val="612"/>
                </a:spcAft>
                <a:defRPr/>
              </a:pPr>
              <a:r>
                <a:rPr lang="en-US" sz="1122">
                  <a:solidFill>
                    <a:srgbClr val="282828"/>
                  </a:solidFill>
                  <a:latin typeface="Segoe UI"/>
                </a:rPr>
                <a:t>Preventing devices from ransomware and malicious websites at device end points</a:t>
              </a:r>
            </a:p>
            <a:p>
              <a:pPr marL="466281" lvl="1" defTabSz="932563">
                <a:lnSpc>
                  <a:spcPct val="90000"/>
                </a:lnSpc>
                <a:spcBef>
                  <a:spcPts val="1224"/>
                </a:spcBef>
                <a:defRPr/>
              </a:pPr>
              <a:r>
                <a:rPr lang="en-US" sz="1428">
                  <a:solidFill>
                    <a:srgbClr val="282828"/>
                  </a:solidFill>
                  <a:latin typeface="Segoe UI Semibold"/>
                </a:rPr>
                <a:t>Attack surface reduction</a:t>
              </a:r>
            </a:p>
            <a:p>
              <a:pPr marL="466281" lvl="1" defTabSz="932563">
                <a:lnSpc>
                  <a:spcPct val="90000"/>
                </a:lnSpc>
                <a:spcBef>
                  <a:spcPts val="612"/>
                </a:spcBef>
                <a:spcAft>
                  <a:spcPts val="612"/>
                </a:spcAft>
                <a:defRPr/>
              </a:pPr>
              <a:r>
                <a:rPr lang="en-US" sz="1122">
                  <a:solidFill>
                    <a:srgbClr val="282828"/>
                  </a:solidFill>
                  <a:latin typeface="Segoe UI"/>
                </a:rPr>
                <a:t>Pre-defined rules that block actions and apps typically used by malware to infect devices</a:t>
              </a:r>
              <a:endParaRPr lang="en-US" sz="1122" b="1" i="1">
                <a:solidFill>
                  <a:srgbClr val="282828"/>
                </a:solidFill>
                <a:latin typeface="Segoe UI"/>
              </a:endParaRPr>
            </a:p>
            <a:p>
              <a:pPr marL="466281" lvl="1" defTabSz="932563">
                <a:lnSpc>
                  <a:spcPct val="90000"/>
                </a:lnSpc>
                <a:spcBef>
                  <a:spcPts val="1224"/>
                </a:spcBef>
                <a:defRPr/>
              </a:pPr>
              <a:r>
                <a:rPr lang="en-US" sz="1428">
                  <a:solidFill>
                    <a:srgbClr val="282828"/>
                  </a:solidFill>
                  <a:latin typeface="Segoe UI Semibold"/>
                </a:rPr>
                <a:t>Controlled folder access</a:t>
              </a:r>
            </a:p>
            <a:p>
              <a:pPr marL="466281" lvl="1" defTabSz="932563">
                <a:lnSpc>
                  <a:spcPct val="90000"/>
                </a:lnSpc>
                <a:spcBef>
                  <a:spcPts val="612"/>
                </a:spcBef>
                <a:spcAft>
                  <a:spcPts val="612"/>
                </a:spcAft>
                <a:defRPr/>
              </a:pPr>
              <a:r>
                <a:rPr lang="en-US" sz="1122">
                  <a:solidFill>
                    <a:srgbClr val="282828"/>
                  </a:solidFill>
                  <a:latin typeface="Segoe UI"/>
                </a:rPr>
                <a:t>Block ransomware from encrypting files in protected folders, and block suspicious or malicious programs from making changes to protected files </a:t>
              </a:r>
            </a:p>
            <a:p>
              <a:pPr marL="466281" lvl="1" defTabSz="932563">
                <a:lnSpc>
                  <a:spcPct val="90000"/>
                </a:lnSpc>
                <a:spcBef>
                  <a:spcPts val="1224"/>
                </a:spcBef>
                <a:defRPr/>
              </a:pPr>
              <a:r>
                <a:rPr lang="en-US" sz="1428">
                  <a:solidFill>
                    <a:srgbClr val="282828"/>
                  </a:solidFill>
                  <a:latin typeface="Segoe UI Semibold"/>
                </a:rPr>
                <a:t>Network protection</a:t>
              </a:r>
            </a:p>
            <a:p>
              <a:pPr marL="466281" lvl="1" defTabSz="932563">
                <a:lnSpc>
                  <a:spcPct val="90000"/>
                </a:lnSpc>
                <a:spcBef>
                  <a:spcPts val="612"/>
                </a:spcBef>
                <a:spcAft>
                  <a:spcPts val="612"/>
                </a:spcAft>
                <a:defRPr/>
              </a:pPr>
              <a:r>
                <a:rPr lang="en-US" sz="1122">
                  <a:solidFill>
                    <a:srgbClr val="282828"/>
                  </a:solidFill>
                  <a:latin typeface="Segoe UI"/>
                </a:rPr>
                <a:t>Prevent network connections to Internet locations that could host phishing scams, exploits or other malicious content</a:t>
              </a:r>
            </a:p>
            <a:p>
              <a:pPr defTabSz="932563">
                <a:lnSpc>
                  <a:spcPct val="90000"/>
                </a:lnSpc>
                <a:spcBef>
                  <a:spcPts val="1224"/>
                </a:spcBef>
                <a:defRPr/>
              </a:pPr>
              <a:r>
                <a:rPr lang="en-US">
                  <a:solidFill>
                    <a:srgbClr val="282828"/>
                  </a:solidFill>
                  <a:latin typeface="Segoe UI Semibold"/>
                </a:rPr>
                <a:t>BitLocker</a:t>
              </a:r>
              <a:br>
                <a:rPr lang="en-US" sz="1632">
                  <a:solidFill>
                    <a:srgbClr val="282828"/>
                  </a:solidFill>
                  <a:latin typeface="Segoe UI"/>
                </a:rPr>
              </a:br>
              <a:r>
                <a:rPr lang="en-US" sz="408">
                  <a:solidFill>
                    <a:srgbClr val="282828"/>
                  </a:solidFill>
                  <a:latin typeface="Segoe UI"/>
                </a:rPr>
                <a:t> </a:t>
              </a:r>
              <a:br>
                <a:rPr lang="en-US" sz="1632">
                  <a:solidFill>
                    <a:srgbClr val="282828"/>
                  </a:solidFill>
                  <a:latin typeface="Segoe UI"/>
                </a:rPr>
              </a:br>
              <a:r>
                <a:rPr lang="en-US" sz="1224">
                  <a:solidFill>
                    <a:srgbClr val="282828"/>
                  </a:solidFill>
                  <a:latin typeface="Segoe UI"/>
                </a:rPr>
                <a:t>Encrypt data on devices to protect data if device is lost or stolen</a:t>
              </a:r>
            </a:p>
          </p:txBody>
        </p:sp>
        <p:sp>
          <p:nvSpPr>
            <p:cNvPr id="10" name="TextBox 9">
              <a:extLst>
                <a:ext uri="{FF2B5EF4-FFF2-40B4-BE49-F238E27FC236}">
                  <a16:creationId xmlns:a16="http://schemas.microsoft.com/office/drawing/2014/main" id="{E8783745-A7D4-442F-8320-F4786A286F05}"/>
                </a:ext>
              </a:extLst>
            </p:cNvPr>
            <p:cNvSpPr txBox="1"/>
            <p:nvPr/>
          </p:nvSpPr>
          <p:spPr>
            <a:xfrm>
              <a:off x="5784866" y="2411771"/>
              <a:ext cx="4364651" cy="374846"/>
            </a:xfrm>
            <a:prstGeom prst="rect">
              <a:avLst/>
            </a:prstGeom>
            <a:noFill/>
          </p:spPr>
          <p:txBody>
            <a:bodyPr wrap="square" rtlCol="0">
              <a:spAutoFit/>
            </a:bodyPr>
            <a:lstStyle/>
            <a:p>
              <a:pPr defTabSz="932563">
                <a:defRPr/>
              </a:pPr>
              <a:r>
                <a:rPr lang="en-US">
                  <a:solidFill>
                    <a:srgbClr val="0078D4"/>
                  </a:solidFill>
                  <a:latin typeface="Segoe UI Semibold"/>
                </a:rPr>
                <a:t>What we’ve added</a:t>
              </a:r>
            </a:p>
          </p:txBody>
        </p:sp>
      </p:grpSp>
      <p:pic>
        <p:nvPicPr>
          <p:cNvPr id="11" name="Picture 10">
            <a:extLst>
              <a:ext uri="{FF2B5EF4-FFF2-40B4-BE49-F238E27FC236}">
                <a16:creationId xmlns:a16="http://schemas.microsoft.com/office/drawing/2014/main" id="{6B29BB51-FB0F-4F69-9552-67D97EF59E37}"/>
              </a:ext>
            </a:extLst>
          </p:cNvPr>
          <p:cNvPicPr>
            <a:picLocks noChangeAspect="1"/>
          </p:cNvPicPr>
          <p:nvPr/>
        </p:nvPicPr>
        <p:blipFill>
          <a:blip r:embed="rId3"/>
          <a:stretch>
            <a:fillRect/>
          </a:stretch>
        </p:blipFill>
        <p:spPr>
          <a:xfrm>
            <a:off x="5900910" y="1953982"/>
            <a:ext cx="4230446" cy="4591278"/>
          </a:xfrm>
          <a:prstGeom prst="rect">
            <a:avLst/>
          </a:prstGeom>
        </p:spPr>
      </p:pic>
      <p:sp>
        <p:nvSpPr>
          <p:cNvPr id="12" name="Rectangle 11">
            <a:extLst>
              <a:ext uri="{FF2B5EF4-FFF2-40B4-BE49-F238E27FC236}">
                <a16:creationId xmlns:a16="http://schemas.microsoft.com/office/drawing/2014/main" id="{EFDC928D-1E4B-4AD3-9A49-C32CF04BC56A}"/>
              </a:ext>
            </a:extLst>
          </p:cNvPr>
          <p:cNvSpPr/>
          <p:nvPr/>
        </p:nvSpPr>
        <p:spPr>
          <a:xfrm>
            <a:off x="5952245" y="3207751"/>
            <a:ext cx="4127774" cy="512423"/>
          </a:xfrm>
          <a:prstGeom prst="rect">
            <a:avLst/>
          </a:prstGeom>
          <a:noFill/>
          <a:ln w="19050">
            <a:solidFill>
              <a:srgbClr val="00BC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defRPr/>
            </a:pPr>
            <a:endParaRPr lang="en-US" sz="1800">
              <a:solidFill>
                <a:srgbClr val="FFFFFF"/>
              </a:solidFill>
              <a:latin typeface="Segoe UI"/>
            </a:endParaRPr>
          </a:p>
        </p:txBody>
      </p:sp>
      <p:sp>
        <p:nvSpPr>
          <p:cNvPr id="14" name="Rectangle 13">
            <a:extLst>
              <a:ext uri="{FF2B5EF4-FFF2-40B4-BE49-F238E27FC236}">
                <a16:creationId xmlns:a16="http://schemas.microsoft.com/office/drawing/2014/main" id="{9389DDDD-C093-4454-BCD8-F619E96EEA37}"/>
              </a:ext>
            </a:extLst>
          </p:cNvPr>
          <p:cNvSpPr/>
          <p:nvPr/>
        </p:nvSpPr>
        <p:spPr>
          <a:xfrm>
            <a:off x="575633" y="3787336"/>
            <a:ext cx="4127774" cy="1058893"/>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defRPr/>
            </a:pPr>
            <a:endParaRPr lang="en-US" sz="1800">
              <a:solidFill>
                <a:srgbClr val="FFFFFF"/>
              </a:solidFill>
              <a:latin typeface="Segoe UI"/>
            </a:endParaRPr>
          </a:p>
        </p:txBody>
      </p:sp>
    </p:spTree>
    <p:extLst>
      <p:ext uri="{BB962C8B-B14F-4D97-AF65-F5344CB8AC3E}">
        <p14:creationId xmlns:p14="http://schemas.microsoft.com/office/powerpoint/2010/main" val="96282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35" presetClass="path" presetSubtype="0" accel="50000" decel="50000" fill="hold" nodeType="withEffect">
                                  <p:stCondLst>
                                    <p:cond delay="0"/>
                                  </p:stCondLst>
                                  <p:childTnLst>
                                    <p:animMotion origin="layout" path="M -1.25E-6 3.33333E-6 L -0.43216 3.33333E-6 " pathEditMode="relative" rAng="0" ptsTypes="AA">
                                      <p:cBhvr>
                                        <p:cTn id="20" dur="2000" fill="hold"/>
                                        <p:tgtEl>
                                          <p:spTgt spid="11"/>
                                        </p:tgtEl>
                                        <p:attrNameLst>
                                          <p:attrName>ppt_x</p:attrName>
                                          <p:attrName>ppt_y</p:attrName>
                                        </p:attrNameLst>
                                      </p:cBhvr>
                                      <p:rCtr x="-21615" y="0"/>
                                    </p:animMotion>
                                  </p:childTnLst>
                                </p:cTn>
                              </p:par>
                              <p:par>
                                <p:cTn id="21" presetID="35" presetClass="path" presetSubtype="0" accel="50000" decel="50000" fill="hold" grpId="1" nodeType="withEffect">
                                  <p:stCondLst>
                                    <p:cond delay="0"/>
                                  </p:stCondLst>
                                  <p:childTnLst>
                                    <p:animMotion origin="layout" path="M -1.25E-6 1.85185E-6 L -0.43151 0.00185 " pathEditMode="relative" rAng="0" ptsTypes="AA">
                                      <p:cBhvr>
                                        <p:cTn id="22" dur="2000" fill="hold"/>
                                        <p:tgtEl>
                                          <p:spTgt spid="12"/>
                                        </p:tgtEl>
                                        <p:attrNameLst>
                                          <p:attrName>ppt_x</p:attrName>
                                          <p:attrName>ppt_y</p:attrName>
                                        </p:attrNameLst>
                                      </p:cBhvr>
                                      <p:rCtr x="-21576" y="93"/>
                                    </p:animMotion>
                                  </p:childTnLst>
                                </p:cTn>
                              </p:par>
                              <p:par>
                                <p:cTn id="23" presetID="22" presetClass="entr" presetSubtype="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750"/>
                                        <p:tgtEl>
                                          <p:spTgt spid="8"/>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A8C57A-4C16-4B23-8120-65E43E94BCA5}"/>
              </a:ext>
            </a:extLst>
          </p:cNvPr>
          <p:cNvSpPr>
            <a:spLocks noGrp="1"/>
          </p:cNvSpPr>
          <p:nvPr>
            <p:ph type="title"/>
          </p:nvPr>
        </p:nvSpPr>
        <p:spPr/>
        <p:txBody>
          <a:bodyPr/>
          <a:lstStyle/>
          <a:p>
            <a:r>
              <a:rPr lang="en-US" dirty="0"/>
              <a:t>Why Windows Defender is </a:t>
            </a:r>
            <a:r>
              <a:rPr lang="en-US" dirty="0">
                <a:solidFill>
                  <a:schemeClr val="accent1"/>
                </a:solidFill>
              </a:rPr>
              <a:t>powerful for security</a:t>
            </a:r>
          </a:p>
        </p:txBody>
      </p:sp>
      <p:sp>
        <p:nvSpPr>
          <p:cNvPr id="8" name="TextBox 7">
            <a:extLst>
              <a:ext uri="{FF2B5EF4-FFF2-40B4-BE49-F238E27FC236}">
                <a16:creationId xmlns:a16="http://schemas.microsoft.com/office/drawing/2014/main" id="{6CF54806-D42F-4C10-8D81-6E1018ED3F60}"/>
              </a:ext>
            </a:extLst>
          </p:cNvPr>
          <p:cNvSpPr txBox="1"/>
          <p:nvPr/>
        </p:nvSpPr>
        <p:spPr>
          <a:xfrm>
            <a:off x="17283" y="6547413"/>
            <a:ext cx="8930388" cy="449667"/>
          </a:xfrm>
          <a:prstGeom prst="rect">
            <a:avLst/>
          </a:prstGeom>
          <a:noFill/>
        </p:spPr>
        <p:txBody>
          <a:bodyPr wrap="square" lIns="186521" tIns="149217" rIns="186521" bIns="149217" rtlCol="0">
            <a:spAutoFit/>
          </a:bodyPr>
          <a:lstStyle/>
          <a:p>
            <a:pPr defTabSz="932563">
              <a:lnSpc>
                <a:spcPct val="90000"/>
              </a:lnSpc>
              <a:spcAft>
                <a:spcPts val="612"/>
              </a:spcAft>
              <a:defRPr/>
            </a:pPr>
            <a:r>
              <a:rPr lang="en-US" sz="1071">
                <a:gradFill>
                  <a:gsLst>
                    <a:gs pos="2917">
                      <a:srgbClr val="282828"/>
                    </a:gs>
                    <a:gs pos="30000">
                      <a:srgbClr val="282828"/>
                    </a:gs>
                  </a:gsLst>
                  <a:lin ang="5400000" scaled="0"/>
                </a:gradFill>
                <a:latin typeface="Segoe UI"/>
              </a:rPr>
              <a:t>Microsoft Secure blog </a:t>
            </a:r>
            <a:r>
              <a:rPr lang="en-US" sz="1071" i="1">
                <a:gradFill>
                  <a:gsLst>
                    <a:gs pos="2917">
                      <a:srgbClr val="282828"/>
                    </a:gs>
                    <a:gs pos="30000">
                      <a:srgbClr val="282828"/>
                    </a:gs>
                  </a:gsLst>
                  <a:lin ang="5400000" scaled="0"/>
                </a:gradFill>
                <a:latin typeface="Segoe UI"/>
                <a:hlinkClick r:id="rId2"/>
              </a:rPr>
              <a:t>Adding transparency and context into industry AV test results</a:t>
            </a:r>
            <a:r>
              <a:rPr lang="en-US" sz="1071" i="1">
                <a:gradFill>
                  <a:gsLst>
                    <a:gs pos="2917">
                      <a:srgbClr val="282828"/>
                    </a:gs>
                    <a:gs pos="30000">
                      <a:srgbClr val="282828"/>
                    </a:gs>
                  </a:gsLst>
                  <a:lin ang="5400000" scaled="0"/>
                </a:gradFill>
                <a:latin typeface="Segoe UI"/>
              </a:rPr>
              <a:t> May 24, 2018</a:t>
            </a:r>
            <a:endParaRPr lang="en-US" sz="1071">
              <a:gradFill>
                <a:gsLst>
                  <a:gs pos="2917">
                    <a:srgbClr val="282828"/>
                  </a:gs>
                  <a:gs pos="30000">
                    <a:srgbClr val="282828"/>
                  </a:gs>
                </a:gsLst>
                <a:lin ang="5400000" scaled="0"/>
              </a:gradFill>
              <a:latin typeface="Segoe UI"/>
            </a:endParaRPr>
          </a:p>
        </p:txBody>
      </p:sp>
      <p:sp>
        <p:nvSpPr>
          <p:cNvPr id="6" name="Shield_EA18" title="Icon of a shield">
            <a:extLst>
              <a:ext uri="{FF2B5EF4-FFF2-40B4-BE49-F238E27FC236}">
                <a16:creationId xmlns:a16="http://schemas.microsoft.com/office/drawing/2014/main" id="{0D7C3470-7BC0-42D2-B199-BB1C22D6ECAA}"/>
              </a:ext>
            </a:extLst>
          </p:cNvPr>
          <p:cNvSpPr>
            <a:spLocks noChangeAspect="1"/>
          </p:cNvSpPr>
          <p:nvPr/>
        </p:nvSpPr>
        <p:spPr bwMode="auto">
          <a:xfrm>
            <a:off x="608646" y="1941413"/>
            <a:ext cx="2930293" cy="3119787"/>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solidFill>
            <a:schemeClr val="accent3">
              <a:lumMod val="20000"/>
              <a:lumOff val="80000"/>
            </a:schemeClr>
          </a:solidFill>
          <a:ln w="15875" cap="sq">
            <a:noFill/>
            <a:prstDash val="solid"/>
            <a:miter lim="800000"/>
            <a:headEnd/>
            <a:tailEnd/>
          </a:ln>
        </p:spPr>
        <p:txBody>
          <a:bodyPr vert="horz" wrap="square" lIns="93260" tIns="46630" rIns="93260" bIns="46630" numCol="1" anchor="t" anchorCtr="0" compatLnSpc="1">
            <a:prstTxWarp prst="textNoShape">
              <a:avLst/>
            </a:prstTxWarp>
          </a:bodyPr>
          <a:lstStyle/>
          <a:p>
            <a:pPr defTabSz="932563">
              <a:defRPr/>
            </a:pPr>
            <a:endParaRPr lang="en-US" sz="1800">
              <a:gradFill>
                <a:gsLst>
                  <a:gs pos="0">
                    <a:srgbClr val="505050"/>
                  </a:gs>
                  <a:gs pos="100000">
                    <a:srgbClr val="505050"/>
                  </a:gs>
                </a:gsLst>
              </a:gradFill>
              <a:latin typeface="Segoe UI"/>
            </a:endParaRPr>
          </a:p>
        </p:txBody>
      </p:sp>
      <p:sp>
        <p:nvSpPr>
          <p:cNvPr id="4" name="TextBox 3">
            <a:extLst>
              <a:ext uri="{FF2B5EF4-FFF2-40B4-BE49-F238E27FC236}">
                <a16:creationId xmlns:a16="http://schemas.microsoft.com/office/drawing/2014/main" id="{B3F02D70-1BCB-43CA-88EB-A4B27BC3A679}"/>
              </a:ext>
            </a:extLst>
          </p:cNvPr>
          <p:cNvSpPr txBox="1"/>
          <p:nvPr/>
        </p:nvSpPr>
        <p:spPr>
          <a:xfrm>
            <a:off x="650561" y="2468136"/>
            <a:ext cx="2860682" cy="2071763"/>
          </a:xfrm>
          <a:prstGeom prst="rect">
            <a:avLst/>
          </a:prstGeom>
          <a:noFill/>
        </p:spPr>
        <p:txBody>
          <a:bodyPr wrap="square" lIns="186521" tIns="149217" rIns="186521" bIns="149217" rtlCol="0">
            <a:spAutoFit/>
          </a:bodyPr>
          <a:lstStyle/>
          <a:p>
            <a:pPr algn="ctr" defTabSz="932563">
              <a:lnSpc>
                <a:spcPct val="90000"/>
              </a:lnSpc>
              <a:spcAft>
                <a:spcPts val="612"/>
              </a:spcAft>
              <a:defRPr/>
            </a:pPr>
            <a:r>
              <a:rPr lang="en-US" sz="1428">
                <a:gradFill>
                  <a:gsLst>
                    <a:gs pos="2917">
                      <a:srgbClr val="282828"/>
                    </a:gs>
                    <a:gs pos="30000">
                      <a:srgbClr val="282828"/>
                    </a:gs>
                  </a:gsLst>
                  <a:lin ang="5400000" scaled="0"/>
                </a:gradFill>
                <a:latin typeface="Segoe UI"/>
              </a:rPr>
              <a:t>Independent tests can help assess a security solution’s capabilities and protections.</a:t>
            </a:r>
          </a:p>
          <a:p>
            <a:pPr algn="ctr" defTabSz="932563">
              <a:lnSpc>
                <a:spcPct val="90000"/>
              </a:lnSpc>
              <a:spcAft>
                <a:spcPts val="612"/>
              </a:spcAft>
              <a:defRPr/>
            </a:pPr>
            <a:endParaRPr lang="en-US" sz="1428">
              <a:gradFill>
                <a:gsLst>
                  <a:gs pos="2917">
                    <a:srgbClr val="282828"/>
                  </a:gs>
                  <a:gs pos="30000">
                    <a:srgbClr val="282828"/>
                  </a:gs>
                </a:gsLst>
                <a:lin ang="5400000" scaled="0"/>
              </a:gradFill>
              <a:latin typeface="Segoe UI"/>
            </a:endParaRPr>
          </a:p>
          <a:p>
            <a:pPr algn="ctr" defTabSz="932563">
              <a:lnSpc>
                <a:spcPct val="90000"/>
              </a:lnSpc>
              <a:spcAft>
                <a:spcPts val="612"/>
              </a:spcAft>
              <a:defRPr/>
            </a:pPr>
            <a:r>
              <a:rPr lang="en-US" sz="1428">
                <a:gradFill>
                  <a:gsLst>
                    <a:gs pos="2917">
                      <a:srgbClr val="282828"/>
                    </a:gs>
                    <a:gs pos="30000">
                      <a:srgbClr val="282828"/>
                    </a:gs>
                  </a:gsLst>
                  <a:lin ang="5400000" scaled="0"/>
                </a:gradFill>
                <a:latin typeface="Segoe UI"/>
              </a:rPr>
              <a:t>However, </a:t>
            </a:r>
            <a:r>
              <a:rPr lang="en-US" sz="1428">
                <a:solidFill>
                  <a:srgbClr val="0078D4"/>
                </a:solidFill>
                <a:latin typeface="Segoe UI Semibold"/>
              </a:rPr>
              <a:t>antivirus </a:t>
            </a:r>
            <a:br>
              <a:rPr lang="en-US" sz="1428">
                <a:solidFill>
                  <a:srgbClr val="0078D4"/>
                </a:solidFill>
                <a:latin typeface="Segoe UI Semibold"/>
              </a:rPr>
            </a:br>
            <a:r>
              <a:rPr lang="en-US" sz="1428">
                <a:solidFill>
                  <a:srgbClr val="0078D4"/>
                </a:solidFill>
                <a:latin typeface="Segoe UI Semibold"/>
              </a:rPr>
              <a:t>tests are only one part </a:t>
            </a:r>
            <a:br>
              <a:rPr lang="en-US" sz="1428">
                <a:solidFill>
                  <a:srgbClr val="0078D4"/>
                </a:solidFill>
                <a:latin typeface="Segoe UI Semibold"/>
              </a:rPr>
            </a:br>
            <a:r>
              <a:rPr lang="en-US" sz="1428">
                <a:solidFill>
                  <a:srgbClr val="0078D4"/>
                </a:solidFill>
                <a:latin typeface="Segoe UI Semibold"/>
              </a:rPr>
              <a:t>of a complete quality assessment. </a:t>
            </a:r>
          </a:p>
        </p:txBody>
      </p:sp>
      <p:sp>
        <p:nvSpPr>
          <p:cNvPr id="9" name="TextBox 8">
            <a:extLst>
              <a:ext uri="{FF2B5EF4-FFF2-40B4-BE49-F238E27FC236}">
                <a16:creationId xmlns:a16="http://schemas.microsoft.com/office/drawing/2014/main" id="{90B59660-B0DA-4370-8915-53213EA39C81}"/>
              </a:ext>
            </a:extLst>
          </p:cNvPr>
          <p:cNvSpPr txBox="1"/>
          <p:nvPr/>
        </p:nvSpPr>
        <p:spPr>
          <a:xfrm>
            <a:off x="5465521" y="2020823"/>
            <a:ext cx="5869811" cy="1108079"/>
          </a:xfrm>
          <a:prstGeom prst="rect">
            <a:avLst/>
          </a:prstGeom>
          <a:noFill/>
        </p:spPr>
        <p:txBody>
          <a:bodyPr wrap="square" lIns="186521" tIns="149217" rIns="186521" bIns="149217" rtlCol="0">
            <a:spAutoFit/>
          </a:bodyPr>
          <a:lstStyle/>
          <a:p>
            <a:pPr defTabSz="932563">
              <a:lnSpc>
                <a:spcPct val="90000"/>
              </a:lnSpc>
              <a:spcAft>
                <a:spcPts val="612"/>
              </a:spcAft>
              <a:defRPr/>
            </a:pPr>
            <a:r>
              <a:rPr lang="en-US" sz="1428">
                <a:solidFill>
                  <a:srgbClr val="0078D4"/>
                </a:solidFill>
                <a:latin typeface="Segoe UI Semibold"/>
              </a:rPr>
              <a:t>Protection: </a:t>
            </a:r>
            <a:r>
              <a:rPr lang="en-US" sz="1428">
                <a:gradFill>
                  <a:gsLst>
                    <a:gs pos="2917">
                      <a:srgbClr val="282828"/>
                    </a:gs>
                    <a:gs pos="30000">
                      <a:srgbClr val="282828"/>
                    </a:gs>
                  </a:gsLst>
                  <a:lin ang="5400000" scaled="0"/>
                </a:gradFill>
                <a:latin typeface="Segoe UI"/>
              </a:rPr>
              <a:t>Windows Defender Antivirus </a:t>
            </a:r>
            <a:r>
              <a:rPr lang="en-US" sz="1428" u="sng">
                <a:solidFill>
                  <a:srgbClr val="0078D4"/>
                </a:solidFill>
                <a:latin typeface="Segoe UI"/>
              </a:rPr>
              <a:t>(Windows Defender AV) </a:t>
            </a:r>
            <a:r>
              <a:rPr lang="en-US" sz="1428">
                <a:gradFill>
                  <a:gsLst>
                    <a:gs pos="2917">
                      <a:srgbClr val="282828"/>
                    </a:gs>
                    <a:gs pos="30000">
                      <a:srgbClr val="282828"/>
                    </a:gs>
                  </a:gsLst>
                  <a:lin ang="5400000" scaled="0"/>
                </a:gradFill>
                <a:latin typeface="Segoe UI"/>
              </a:rPr>
              <a:t>maintains consistently high scores in the Protection category. But we protect further with Windows Defender Exploit Guard, SmartScreen, and Application Control.</a:t>
            </a:r>
            <a:endParaRPr lang="en-US" sz="1428">
              <a:solidFill>
                <a:srgbClr val="0078D4"/>
              </a:solidFill>
              <a:latin typeface="Segoe UI Semibold"/>
            </a:endParaRPr>
          </a:p>
        </p:txBody>
      </p:sp>
      <p:sp>
        <p:nvSpPr>
          <p:cNvPr id="10" name="TextBox 9">
            <a:extLst>
              <a:ext uri="{FF2B5EF4-FFF2-40B4-BE49-F238E27FC236}">
                <a16:creationId xmlns:a16="http://schemas.microsoft.com/office/drawing/2014/main" id="{DCFDD002-BC2B-45BD-869E-BAD96541EB16}"/>
              </a:ext>
            </a:extLst>
          </p:cNvPr>
          <p:cNvSpPr txBox="1"/>
          <p:nvPr/>
        </p:nvSpPr>
        <p:spPr>
          <a:xfrm>
            <a:off x="5465520" y="3566659"/>
            <a:ext cx="5869811" cy="906397"/>
          </a:xfrm>
          <a:prstGeom prst="rect">
            <a:avLst/>
          </a:prstGeom>
          <a:noFill/>
        </p:spPr>
        <p:txBody>
          <a:bodyPr wrap="square" lIns="186521" tIns="149217" rIns="186521" bIns="149217" rtlCol="0">
            <a:spAutoFit/>
          </a:bodyPr>
          <a:lstStyle/>
          <a:p>
            <a:pPr defTabSz="932563">
              <a:lnSpc>
                <a:spcPct val="90000"/>
              </a:lnSpc>
              <a:spcAft>
                <a:spcPts val="612"/>
              </a:spcAft>
              <a:defRPr/>
            </a:pPr>
            <a:r>
              <a:rPr lang="en-US" sz="1428">
                <a:solidFill>
                  <a:srgbClr val="0078D4"/>
                </a:solidFill>
                <a:latin typeface="Segoe UI Semibold"/>
              </a:rPr>
              <a:t>Usability (false positives): </a:t>
            </a:r>
            <a:r>
              <a:rPr lang="en-US" sz="1428">
                <a:gradFill>
                  <a:gsLst>
                    <a:gs pos="2917">
                      <a:srgbClr val="282828"/>
                    </a:gs>
                    <a:gs pos="30000">
                      <a:srgbClr val="282828"/>
                    </a:gs>
                  </a:gsLst>
                  <a:lin ang="5400000" scaled="0"/>
                </a:gradFill>
                <a:latin typeface="Segoe UI"/>
              </a:rPr>
              <a:t>Samples that Windows Defender AV incorrectly classified (false positives) during tests are both rare and not commonly seen in businesses. </a:t>
            </a:r>
            <a:endParaRPr lang="en-US" sz="1428">
              <a:solidFill>
                <a:srgbClr val="0078D4"/>
              </a:solidFill>
              <a:latin typeface="Segoe UI Semibold"/>
            </a:endParaRPr>
          </a:p>
        </p:txBody>
      </p:sp>
      <p:sp>
        <p:nvSpPr>
          <p:cNvPr id="11" name="TextBox 10">
            <a:extLst>
              <a:ext uri="{FF2B5EF4-FFF2-40B4-BE49-F238E27FC236}">
                <a16:creationId xmlns:a16="http://schemas.microsoft.com/office/drawing/2014/main" id="{7F196625-0D01-44B7-8DA9-0B355F8851AD}"/>
              </a:ext>
            </a:extLst>
          </p:cNvPr>
          <p:cNvSpPr txBox="1"/>
          <p:nvPr/>
        </p:nvSpPr>
        <p:spPr>
          <a:xfrm>
            <a:off x="5465519" y="4945793"/>
            <a:ext cx="6362310" cy="704713"/>
          </a:xfrm>
          <a:prstGeom prst="rect">
            <a:avLst/>
          </a:prstGeom>
          <a:noFill/>
        </p:spPr>
        <p:txBody>
          <a:bodyPr wrap="square" lIns="186521" tIns="149217" rIns="186521" bIns="149217" rtlCol="0">
            <a:spAutoFit/>
          </a:bodyPr>
          <a:lstStyle/>
          <a:p>
            <a:pPr defTabSz="932563">
              <a:lnSpc>
                <a:spcPct val="90000"/>
              </a:lnSpc>
              <a:spcAft>
                <a:spcPts val="612"/>
              </a:spcAft>
              <a:defRPr/>
            </a:pPr>
            <a:r>
              <a:rPr lang="en-US" sz="1428">
                <a:solidFill>
                  <a:srgbClr val="0078D4"/>
                </a:solidFill>
                <a:latin typeface="Segoe UI Semibold"/>
              </a:rPr>
              <a:t>Performance: </a:t>
            </a:r>
            <a:r>
              <a:rPr lang="en-US" sz="1428">
                <a:gradFill>
                  <a:gsLst>
                    <a:gs pos="2917">
                      <a:srgbClr val="282828"/>
                    </a:gs>
                    <a:gs pos="30000">
                      <a:srgbClr val="282828"/>
                    </a:gs>
                  </a:gsLst>
                  <a:lin ang="5400000" scaled="0"/>
                </a:gradFill>
                <a:latin typeface="Segoe UI"/>
              </a:rPr>
              <a:t>We optimize Windows Defender AV performance for high-frequency actions (e.g. application run) to decrease performance impacts. </a:t>
            </a:r>
            <a:endParaRPr lang="en-US" sz="1428">
              <a:solidFill>
                <a:srgbClr val="0078D4"/>
              </a:solidFill>
              <a:latin typeface="Segoe UI Semibold"/>
            </a:endParaRPr>
          </a:p>
        </p:txBody>
      </p:sp>
      <p:sp>
        <p:nvSpPr>
          <p:cNvPr id="12" name="Oval 11">
            <a:extLst>
              <a:ext uri="{FF2B5EF4-FFF2-40B4-BE49-F238E27FC236}">
                <a16:creationId xmlns:a16="http://schemas.microsoft.com/office/drawing/2014/main" id="{DB5830BE-82FB-4762-BD41-8457F9026077}"/>
              </a:ext>
            </a:extLst>
          </p:cNvPr>
          <p:cNvSpPr/>
          <p:nvPr/>
        </p:nvSpPr>
        <p:spPr bwMode="auto">
          <a:xfrm>
            <a:off x="4829174" y="2185756"/>
            <a:ext cx="562842" cy="562842"/>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2448" b="1">
                <a:solidFill>
                  <a:srgbClr val="282828"/>
                </a:solidFill>
                <a:latin typeface="Segoe UI"/>
                <a:ea typeface="Segoe UI" pitchFamily="34" charset="0"/>
                <a:cs typeface="Segoe UI" pitchFamily="34" charset="0"/>
              </a:rPr>
              <a:t>1</a:t>
            </a:r>
          </a:p>
        </p:txBody>
      </p:sp>
      <p:sp>
        <p:nvSpPr>
          <p:cNvPr id="13" name="Oval 12">
            <a:extLst>
              <a:ext uri="{FF2B5EF4-FFF2-40B4-BE49-F238E27FC236}">
                <a16:creationId xmlns:a16="http://schemas.microsoft.com/office/drawing/2014/main" id="{D0053486-4F1B-4A77-B7B5-B1F0F536ED61}"/>
              </a:ext>
            </a:extLst>
          </p:cNvPr>
          <p:cNvSpPr/>
          <p:nvPr/>
        </p:nvSpPr>
        <p:spPr bwMode="auto">
          <a:xfrm>
            <a:off x="4829174" y="3668441"/>
            <a:ext cx="562842" cy="562842"/>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2448" b="1">
                <a:solidFill>
                  <a:srgbClr val="282828"/>
                </a:solidFill>
                <a:latin typeface="Segoe UI"/>
                <a:ea typeface="Segoe UI" pitchFamily="34" charset="0"/>
                <a:cs typeface="Segoe UI" pitchFamily="34" charset="0"/>
              </a:rPr>
              <a:t>2</a:t>
            </a:r>
          </a:p>
        </p:txBody>
      </p:sp>
      <p:sp>
        <p:nvSpPr>
          <p:cNvPr id="14" name="Oval 13">
            <a:extLst>
              <a:ext uri="{FF2B5EF4-FFF2-40B4-BE49-F238E27FC236}">
                <a16:creationId xmlns:a16="http://schemas.microsoft.com/office/drawing/2014/main" id="{5C71F021-2B0B-4309-AD43-B5FF6CD98A05}"/>
              </a:ext>
            </a:extLst>
          </p:cNvPr>
          <p:cNvSpPr/>
          <p:nvPr/>
        </p:nvSpPr>
        <p:spPr bwMode="auto">
          <a:xfrm>
            <a:off x="4829174" y="5019041"/>
            <a:ext cx="562842" cy="562842"/>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2448" b="1">
                <a:solidFill>
                  <a:srgbClr val="282828"/>
                </a:solidFill>
                <a:latin typeface="Segoe UI"/>
                <a:ea typeface="Segoe UI" pitchFamily="34" charset="0"/>
                <a:cs typeface="Segoe UI" pitchFamily="34" charset="0"/>
              </a:rPr>
              <a:t>3</a:t>
            </a:r>
          </a:p>
        </p:txBody>
      </p:sp>
    </p:spTree>
    <p:extLst>
      <p:ext uri="{BB962C8B-B14F-4D97-AF65-F5344CB8AC3E}">
        <p14:creationId xmlns:p14="http://schemas.microsoft.com/office/powerpoint/2010/main" val="421917858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191E-87B9-462C-9AFF-D43818FABAE0}"/>
              </a:ext>
            </a:extLst>
          </p:cNvPr>
          <p:cNvSpPr>
            <a:spLocks noGrp="1"/>
          </p:cNvSpPr>
          <p:nvPr>
            <p:ph type="title"/>
          </p:nvPr>
        </p:nvSpPr>
        <p:spPr/>
        <p:txBody>
          <a:bodyPr/>
          <a:lstStyle/>
          <a:p>
            <a:r>
              <a:rPr lang="en-US" dirty="0"/>
              <a:t>Choose a </a:t>
            </a:r>
            <a:r>
              <a:rPr lang="en-US" dirty="0">
                <a:solidFill>
                  <a:schemeClr val="accent1"/>
                </a:solidFill>
              </a:rPr>
              <a:t>modern device </a:t>
            </a:r>
            <a:r>
              <a:rPr lang="en-US" dirty="0"/>
              <a:t>for the best customer experience</a:t>
            </a:r>
          </a:p>
        </p:txBody>
      </p:sp>
      <p:sp>
        <p:nvSpPr>
          <p:cNvPr id="29" name="Title 1">
            <a:extLst>
              <a:ext uri="{FF2B5EF4-FFF2-40B4-BE49-F238E27FC236}">
                <a16:creationId xmlns:a16="http://schemas.microsoft.com/office/drawing/2014/main" id="{88870224-BC4A-41B5-B1D6-DC405EE599EF}"/>
              </a:ext>
            </a:extLst>
          </p:cNvPr>
          <p:cNvSpPr txBox="1">
            <a:spLocks/>
          </p:cNvSpPr>
          <p:nvPr/>
        </p:nvSpPr>
        <p:spPr>
          <a:xfrm>
            <a:off x="8875401" y="2859330"/>
            <a:ext cx="3108519" cy="376684"/>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2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51121" rtl="0" eaLnBrk="1" fontAlgn="auto" latinLnBrk="0" hangingPunct="1">
              <a:lnSpc>
                <a:spcPct val="100000"/>
              </a:lnSpc>
              <a:spcBef>
                <a:spcPts val="1000"/>
              </a:spcBef>
              <a:spcAft>
                <a:spcPts val="0"/>
              </a:spcAft>
              <a:buClrTx/>
              <a:buSzTx/>
              <a:buFontTx/>
              <a:buNone/>
              <a:tabLst/>
              <a:defRPr/>
            </a:pPr>
            <a:r>
              <a:rPr kumimoji="0" lang="en-US" sz="2400" b="1" i="0" u="none" strike="noStrike" kern="1200" cap="none" spc="0" normalizeH="0" baseline="0" noProof="0">
                <a:ln w="3175">
                  <a:noFill/>
                </a:ln>
                <a:solidFill>
                  <a:srgbClr val="000000"/>
                </a:solidFill>
                <a:effectLst/>
                <a:uLnTx/>
                <a:uFillTx/>
                <a:latin typeface="Segoe UI Semibold"/>
                <a:ea typeface="+mn-ea"/>
                <a:cs typeface="Segoe UI" pitchFamily="34" charset="0"/>
              </a:rPr>
              <a:t>Modern devices</a:t>
            </a:r>
          </a:p>
        </p:txBody>
      </p:sp>
      <p:sp>
        <p:nvSpPr>
          <p:cNvPr id="33" name="Title 1">
            <a:extLst>
              <a:ext uri="{FF2B5EF4-FFF2-40B4-BE49-F238E27FC236}">
                <a16:creationId xmlns:a16="http://schemas.microsoft.com/office/drawing/2014/main" id="{B142AE8C-3AE4-4F9E-8876-2DBEBB90AC5C}"/>
              </a:ext>
            </a:extLst>
          </p:cNvPr>
          <p:cNvSpPr txBox="1">
            <a:spLocks/>
          </p:cNvSpPr>
          <p:nvPr/>
        </p:nvSpPr>
        <p:spPr>
          <a:xfrm>
            <a:off x="452555" y="2859330"/>
            <a:ext cx="3108519" cy="376684"/>
          </a:xfrm>
          <a:prstGeom prst="rect">
            <a:avLst/>
          </a:prstGeom>
        </p:spPr>
        <p:txBody>
          <a:bodyPr vert="horz" wrap="square" lIns="0" tIns="0" rIns="0" bIns="0" rtlCol="0" anchor="t">
            <a:spAutoFit/>
          </a:bodyPr>
          <a:lstStyle>
            <a:lvl1pPr algn="l" defTabSz="932742" rtl="0" eaLnBrk="1" latinLnBrk="0" hangingPunct="1">
              <a:lnSpc>
                <a:spcPct val="90000"/>
              </a:lnSpc>
              <a:spcBef>
                <a:spcPct val="0"/>
              </a:spcBef>
              <a:buNone/>
              <a:defRPr lang="en-US" sz="3200" b="0" kern="1200" cap="none" spc="-150" baseline="0">
                <a:ln w="3175">
                  <a:noFill/>
                </a:ln>
                <a:solidFill>
                  <a:srgbClr val="000000"/>
                </a:solidFill>
                <a:effectLst/>
                <a:latin typeface="+mj-lt"/>
                <a:ea typeface="+mn-ea"/>
                <a:cs typeface="Segoe UI" pitchFamily="34" charset="0"/>
              </a:defRPr>
            </a:lvl1pPr>
          </a:lstStyle>
          <a:p>
            <a:pPr marL="0" marR="0" lvl="0" indent="0" algn="r" defTabSz="932563" rtl="0" eaLnBrk="1" fontAlgn="auto" latinLnBrk="0" hangingPunct="1">
              <a:lnSpc>
                <a:spcPct val="100000"/>
              </a:lnSpc>
              <a:spcBef>
                <a:spcPts val="1000"/>
              </a:spcBef>
              <a:spcAft>
                <a:spcPts val="0"/>
              </a:spcAft>
              <a:buClrTx/>
              <a:buSzTx/>
              <a:buFontTx/>
              <a:buNone/>
              <a:tabLst/>
              <a:defRPr/>
            </a:pPr>
            <a:r>
              <a:rPr kumimoji="0" lang="en-US" sz="2400" b="0" i="0" u="none" strike="noStrike" kern="1200" cap="none" spc="0" normalizeH="0" baseline="0" noProof="0">
                <a:ln w="3175">
                  <a:noFill/>
                </a:ln>
                <a:solidFill>
                  <a:srgbClr val="000000"/>
                </a:solidFill>
                <a:effectLst/>
                <a:uLnTx/>
                <a:uFillTx/>
                <a:latin typeface="Segoe UI Semibold"/>
                <a:ea typeface="+mn-ea"/>
                <a:cs typeface="Segoe UI" pitchFamily="34" charset="0"/>
              </a:rPr>
              <a:t>Legacy devices</a:t>
            </a:r>
          </a:p>
        </p:txBody>
      </p:sp>
      <p:sp>
        <p:nvSpPr>
          <p:cNvPr id="31" name="Oval 30">
            <a:extLst>
              <a:ext uri="{FF2B5EF4-FFF2-40B4-BE49-F238E27FC236}">
                <a16:creationId xmlns:a16="http://schemas.microsoft.com/office/drawing/2014/main" id="{26BA6D64-D63B-47C4-9902-8BB9637E96D7}"/>
              </a:ext>
            </a:extLst>
          </p:cNvPr>
          <p:cNvSpPr/>
          <p:nvPr/>
        </p:nvSpPr>
        <p:spPr bwMode="auto">
          <a:xfrm>
            <a:off x="3862261" y="2332373"/>
            <a:ext cx="1599973" cy="1599973"/>
          </a:xfrm>
          <a:prstGeom prst="ellipse">
            <a:avLst/>
          </a:prstGeom>
          <a:solidFill>
            <a:schemeClr val="tx2">
              <a:lumMod val="10000"/>
              <a:lumOff val="90000"/>
            </a:schemeClr>
          </a:solidFill>
          <a:ln>
            <a:noFill/>
          </a:ln>
          <a:effectLst/>
        </p:spPr>
        <p:txBody>
          <a:bodyPr vert="horz" wrap="square" lIns="93247" tIns="46623" rIns="93247" bIns="46623" numCol="1" anchor="t" anchorCtr="0" compatLnSpc="1">
            <a:prstTxWarp prst="textNoShape">
              <a:avLst/>
            </a:prstTxWarp>
          </a:bodyPr>
          <a:lstStyle/>
          <a:p>
            <a:pPr marL="0" marR="0" lvl="0" indent="0" algn="l" defTabSz="932509" rtl="0" eaLnBrk="1" fontAlgn="auto" latinLnBrk="0" hangingPunct="1">
              <a:lnSpc>
                <a:spcPct val="100000"/>
              </a:lnSpc>
              <a:spcBef>
                <a:spcPts val="0"/>
              </a:spcBef>
              <a:spcAft>
                <a:spcPts val="0"/>
              </a:spcAft>
              <a:buClrTx/>
              <a:buSzTx/>
              <a:buFontTx/>
              <a:buNone/>
              <a:tabLst/>
              <a:defRPr/>
            </a:pPr>
            <a:endParaRPr kumimoji="0" lang="en-US" sz="1873"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2" name="Oval 31">
            <a:extLst>
              <a:ext uri="{FF2B5EF4-FFF2-40B4-BE49-F238E27FC236}">
                <a16:creationId xmlns:a16="http://schemas.microsoft.com/office/drawing/2014/main" id="{45E90F72-34F1-4D72-8477-1EF75CB1CE4D}"/>
              </a:ext>
            </a:extLst>
          </p:cNvPr>
          <p:cNvSpPr/>
          <p:nvPr/>
        </p:nvSpPr>
        <p:spPr bwMode="auto">
          <a:xfrm>
            <a:off x="6974241" y="2332373"/>
            <a:ext cx="1599973" cy="1599973"/>
          </a:xfrm>
          <a:prstGeom prst="ellipse">
            <a:avLst/>
          </a:prstGeom>
          <a:solidFill>
            <a:schemeClr val="tx2">
              <a:lumMod val="10000"/>
              <a:lumOff val="90000"/>
            </a:schemeClr>
          </a:solidFill>
          <a:ln>
            <a:noFill/>
          </a:ln>
          <a:effectLst/>
        </p:spPr>
        <p:txBody>
          <a:bodyPr vert="horz" wrap="square" lIns="93247" tIns="46623" rIns="93247" bIns="46623" numCol="1" anchor="t" anchorCtr="0" compatLnSpc="1">
            <a:prstTxWarp prst="textNoShape">
              <a:avLst/>
            </a:prstTxWarp>
          </a:bodyPr>
          <a:lstStyle/>
          <a:p>
            <a:pPr marL="0" marR="0" lvl="0" indent="0" algn="l" defTabSz="932509" rtl="0" eaLnBrk="1" fontAlgn="auto" latinLnBrk="0" hangingPunct="1">
              <a:lnSpc>
                <a:spcPct val="100000"/>
              </a:lnSpc>
              <a:spcBef>
                <a:spcPts val="0"/>
              </a:spcBef>
              <a:spcAft>
                <a:spcPts val="0"/>
              </a:spcAft>
              <a:buClrTx/>
              <a:buSzTx/>
              <a:buFontTx/>
              <a:buNone/>
              <a:tabLst/>
              <a:defRPr/>
            </a:pPr>
            <a:endParaRPr kumimoji="0" lang="en-US" sz="1873" b="0" i="0" u="none" strike="noStrike" kern="1200" cap="none" spc="0" normalizeH="0" baseline="0" noProof="0">
              <a:ln>
                <a:noFill/>
              </a:ln>
              <a:solidFill>
                <a:srgbClr val="353535"/>
              </a:solidFill>
              <a:effectLst/>
              <a:uLnTx/>
              <a:uFillTx/>
              <a:latin typeface="Segoe UI Semilight"/>
              <a:ea typeface="+mn-ea"/>
              <a:cs typeface="+mn-cs"/>
            </a:endParaRPr>
          </a:p>
        </p:txBody>
      </p:sp>
      <p:pic>
        <p:nvPicPr>
          <p:cNvPr id="28" name="Picture 27" descr="A screen shot of an open computer sitting on a table&#10;&#10;Description generated with very high confidence">
            <a:extLst>
              <a:ext uri="{FF2B5EF4-FFF2-40B4-BE49-F238E27FC236}">
                <a16:creationId xmlns:a16="http://schemas.microsoft.com/office/drawing/2014/main" id="{B646458B-F4A1-4E1A-AECF-6E1479562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3210" y="2531831"/>
            <a:ext cx="1563395" cy="1249287"/>
          </a:xfrm>
          <a:prstGeom prst="rect">
            <a:avLst/>
          </a:prstGeom>
        </p:spPr>
      </p:pic>
      <p:sp>
        <p:nvSpPr>
          <p:cNvPr id="73" name="Oval 72">
            <a:extLst>
              <a:ext uri="{FF2B5EF4-FFF2-40B4-BE49-F238E27FC236}">
                <a16:creationId xmlns:a16="http://schemas.microsoft.com/office/drawing/2014/main" id="{471DB83A-E46A-4A79-8436-45585CC9EC18}"/>
              </a:ext>
            </a:extLst>
          </p:cNvPr>
          <p:cNvSpPr/>
          <p:nvPr/>
        </p:nvSpPr>
        <p:spPr bwMode="auto">
          <a:xfrm>
            <a:off x="6008431" y="2894832"/>
            <a:ext cx="419612" cy="419612"/>
          </a:xfrm>
          <a:prstGeom prst="ellipse">
            <a:avLst/>
          </a:prstGeom>
          <a:solidFill>
            <a:schemeClr val="accent1"/>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marL="0" marR="0" lvl="0" indent="0" algn="ctr" defTabSz="950846"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4" name="Rectangle 3">
            <a:extLst>
              <a:ext uri="{FF2B5EF4-FFF2-40B4-BE49-F238E27FC236}">
                <a16:creationId xmlns:a16="http://schemas.microsoft.com/office/drawing/2014/main" id="{B22B8CA5-0B3B-4045-B699-4EF9E35197FC}"/>
              </a:ext>
            </a:extLst>
          </p:cNvPr>
          <p:cNvSpPr/>
          <p:nvPr/>
        </p:nvSpPr>
        <p:spPr bwMode="auto">
          <a:xfrm>
            <a:off x="769539" y="1921064"/>
            <a:ext cx="4937705" cy="2189025"/>
          </a:xfrm>
          <a:prstGeom prst="rect">
            <a:avLst/>
          </a:prstGeom>
          <a:solidFill>
            <a:srgbClr val="FFFFFF">
              <a:alpha val="6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448"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5" name="Picture 54" descr="A computer sitting on a table&#10;&#10;Description generated with high confidence">
            <a:extLst>
              <a:ext uri="{FF2B5EF4-FFF2-40B4-BE49-F238E27FC236}">
                <a16:creationId xmlns:a16="http://schemas.microsoft.com/office/drawing/2014/main" id="{456DC19E-7455-433C-9FA0-5047E9B2951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32478" y="2348144"/>
            <a:ext cx="2242923" cy="1427563"/>
          </a:xfrm>
          <a:prstGeom prst="rect">
            <a:avLst/>
          </a:prstGeom>
        </p:spPr>
      </p:pic>
      <p:sp>
        <p:nvSpPr>
          <p:cNvPr id="57" name="Rectangle 56">
            <a:extLst>
              <a:ext uri="{FF2B5EF4-FFF2-40B4-BE49-F238E27FC236}">
                <a16:creationId xmlns:a16="http://schemas.microsoft.com/office/drawing/2014/main" id="{BBEDB4E2-EF74-4E7E-AF6D-7B5F298053F4}"/>
              </a:ext>
            </a:extLst>
          </p:cNvPr>
          <p:cNvSpPr/>
          <p:nvPr/>
        </p:nvSpPr>
        <p:spPr>
          <a:xfrm>
            <a:off x="404316" y="6375461"/>
            <a:ext cx="4322854" cy="219733"/>
          </a:xfrm>
          <a:prstGeom prst="rect">
            <a:avLst/>
          </a:prstGeom>
        </p:spPr>
        <p:txBody>
          <a:bodyPr wrap="square">
            <a:spAutoFit/>
          </a:bodyPr>
          <a:lstStyle/>
          <a:p>
            <a:pPr defTabSz="932330">
              <a:spcAft>
                <a:spcPts val="300"/>
              </a:spcAft>
            </a:pPr>
            <a:r>
              <a:rPr lang="en-US" sz="800" baseline="30000">
                <a:solidFill>
                  <a:srgbClr val="000000"/>
                </a:solidFill>
                <a:latin typeface="Segoe UI"/>
              </a:rPr>
              <a:t>1</a:t>
            </a:r>
            <a:r>
              <a:rPr lang="en-US" sz="800">
                <a:solidFill>
                  <a:srgbClr val="000000"/>
                </a:solidFill>
                <a:latin typeface="Segoe UI"/>
              </a:rPr>
              <a:t>Source: </a:t>
            </a:r>
            <a:r>
              <a:rPr lang="en-US" sz="800" err="1">
                <a:solidFill>
                  <a:srgbClr val="000000"/>
                </a:solidFill>
                <a:latin typeface="Segoe UI"/>
              </a:rPr>
              <a:t>TechAisle</a:t>
            </a:r>
            <a:r>
              <a:rPr lang="en-US" sz="800">
                <a:solidFill>
                  <a:srgbClr val="000000"/>
                </a:solidFill>
                <a:latin typeface="Segoe UI"/>
              </a:rPr>
              <a:t> SMB PC Study for Microsoft, July 2018.</a:t>
            </a:r>
            <a:endParaRPr lang="en-US" sz="800" baseline="30000">
              <a:solidFill>
                <a:srgbClr val="000000"/>
              </a:solidFill>
              <a:latin typeface="Segoe UI"/>
            </a:endParaRPr>
          </a:p>
        </p:txBody>
      </p:sp>
      <p:grpSp>
        <p:nvGrpSpPr>
          <p:cNvPr id="27" name="Group 26">
            <a:extLst>
              <a:ext uri="{FF2B5EF4-FFF2-40B4-BE49-F238E27FC236}">
                <a16:creationId xmlns:a16="http://schemas.microsoft.com/office/drawing/2014/main" id="{99E65173-6C84-444D-8A9B-18F9C69D5F24}"/>
              </a:ext>
            </a:extLst>
          </p:cNvPr>
          <p:cNvGrpSpPr/>
          <p:nvPr/>
        </p:nvGrpSpPr>
        <p:grpSpPr>
          <a:xfrm>
            <a:off x="453232" y="4549790"/>
            <a:ext cx="1726980" cy="1726980"/>
            <a:chOff x="453232" y="4549790"/>
            <a:chExt cx="1726980" cy="1726980"/>
          </a:xfrm>
        </p:grpSpPr>
        <p:sp>
          <p:nvSpPr>
            <p:cNvPr id="12" name="Rectangle 11">
              <a:extLst>
                <a:ext uri="{FF2B5EF4-FFF2-40B4-BE49-F238E27FC236}">
                  <a16:creationId xmlns:a16="http://schemas.microsoft.com/office/drawing/2014/main" id="{40E76D8F-734E-4C1E-8072-C18062CF75B9}"/>
                </a:ext>
              </a:extLst>
            </p:cNvPr>
            <p:cNvSpPr/>
            <p:nvPr/>
          </p:nvSpPr>
          <p:spPr bwMode="auto">
            <a:xfrm>
              <a:off x="453232" y="4549790"/>
              <a:ext cx="1726980" cy="1726980"/>
            </a:xfrm>
            <a:prstGeom prst="rect">
              <a:avLst/>
            </a:prstGeom>
            <a:noFill/>
            <a:ln>
              <a:noFill/>
              <a:headEnd type="none" w="med" len="med"/>
              <a:tailEnd type="none" w="med" len="med"/>
            </a:ln>
            <a:effectLst>
              <a:outerShdw blurRad="1905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accent1"/>
                </a:solidFill>
                <a:effectLst/>
                <a:uLnTx/>
                <a:uFillTx/>
                <a:ea typeface="Segoe UI" pitchFamily="34" charset="0"/>
                <a:cs typeface="Segoe UI" pitchFamily="34" charset="0"/>
              </a:endParaRPr>
            </a:p>
          </p:txBody>
        </p:sp>
        <p:sp>
          <p:nvSpPr>
            <p:cNvPr id="48" name="TextBox 47">
              <a:extLst>
                <a:ext uri="{FF2B5EF4-FFF2-40B4-BE49-F238E27FC236}">
                  <a16:creationId xmlns:a16="http://schemas.microsoft.com/office/drawing/2014/main" id="{6CA06760-A27B-44E6-9291-5E918CCB2A61}"/>
                </a:ext>
              </a:extLst>
            </p:cNvPr>
            <p:cNvSpPr txBox="1"/>
            <p:nvPr/>
          </p:nvSpPr>
          <p:spPr>
            <a:xfrm>
              <a:off x="610205" y="5147649"/>
              <a:ext cx="1413034" cy="922746"/>
            </a:xfrm>
            <a:prstGeom prst="rect">
              <a:avLst/>
            </a:prstGeom>
            <a:noFill/>
          </p:spPr>
          <p:txBody>
            <a:bodyPr wrap="none" lIns="186494" tIns="149196" rIns="186494" bIns="149196" rtlCol="0">
              <a:noAutofit/>
            </a:bodyPr>
            <a:lstStyle/>
            <a:p>
              <a:pPr marL="0" marR="0" lvl="0" indent="0" algn="ctr" defTabSz="932509" rtl="0" eaLnBrk="1" fontAlgn="auto" latinLnBrk="0" hangingPunct="1">
                <a:lnSpc>
                  <a:spcPct val="90000"/>
                </a:lnSpc>
                <a:spcBef>
                  <a:spcPts val="0"/>
                </a:spcBef>
                <a:spcAft>
                  <a:spcPts val="612"/>
                </a:spcAft>
                <a:buClrTx/>
                <a:buSzTx/>
                <a:buFontTx/>
                <a:buNone/>
                <a:tabLst/>
                <a:defRPr/>
              </a:pPr>
              <a:r>
                <a:rPr kumimoji="0" lang="en-US" sz="3199" b="1" i="0" u="none" strike="noStrike" kern="1200" cap="none" spc="0" normalizeH="0" baseline="0" noProof="0">
                  <a:ln>
                    <a:noFill/>
                  </a:ln>
                  <a:solidFill>
                    <a:schemeClr val="accent1"/>
                  </a:solidFill>
                  <a:effectLst/>
                  <a:uLnTx/>
                  <a:uFillTx/>
                  <a:ea typeface="+mn-ea"/>
                  <a:cs typeface="Segoe UI" panose="020B0502040204020203" pitchFamily="34" charset="0"/>
                </a:rPr>
                <a:t>28</a:t>
              </a:r>
              <a:r>
                <a:rPr kumimoji="0" lang="en-US" sz="2000" b="0" i="0" u="none" strike="noStrike" kern="1200" cap="none" spc="0" normalizeH="0" baseline="0" noProof="0">
                  <a:ln>
                    <a:noFill/>
                  </a:ln>
                  <a:solidFill>
                    <a:schemeClr val="accent1"/>
                  </a:solidFill>
                  <a:effectLst/>
                  <a:uLnTx/>
                  <a:uFillTx/>
                  <a:ea typeface="+mn-ea"/>
                  <a:cs typeface="Segoe UI Semibold" panose="020B0702040204020203" pitchFamily="34" charset="0"/>
                </a:rPr>
                <a:t>%</a:t>
              </a:r>
            </a:p>
          </p:txBody>
        </p:sp>
        <p:sp>
          <p:nvSpPr>
            <p:cNvPr id="49" name="TextBox 48">
              <a:extLst>
                <a:ext uri="{FF2B5EF4-FFF2-40B4-BE49-F238E27FC236}">
                  <a16:creationId xmlns:a16="http://schemas.microsoft.com/office/drawing/2014/main" id="{B682B42E-36D5-42AB-808A-3F5113317B64}"/>
                </a:ext>
              </a:extLst>
            </p:cNvPr>
            <p:cNvSpPr txBox="1"/>
            <p:nvPr/>
          </p:nvSpPr>
          <p:spPr>
            <a:xfrm>
              <a:off x="482448" y="5615197"/>
              <a:ext cx="1668549" cy="527284"/>
            </a:xfrm>
            <a:prstGeom prst="rect">
              <a:avLst/>
            </a:prstGeom>
            <a:noFill/>
          </p:spPr>
          <p:txBody>
            <a:bodyPr wrap="square" lIns="0" tIns="0" rIns="0" bIns="0" rtlCol="0" anchor="ctr">
              <a:noAutofit/>
            </a:bodyPr>
            <a:lstStyle/>
            <a:p>
              <a:pPr marL="0" marR="0" lvl="0" indent="0" algn="ctr" defTabSz="932509" rtl="0" eaLnBrk="1" fontAlgn="auto" latinLnBrk="0" hangingPunct="1">
                <a:lnSpc>
                  <a:spcPct val="90000"/>
                </a:lnSpc>
                <a:spcBef>
                  <a:spcPts val="0"/>
                </a:spcBef>
                <a:spcAft>
                  <a:spcPts val="612"/>
                </a:spcAft>
                <a:buClrTx/>
                <a:buSzTx/>
                <a:buFontTx/>
                <a:buNone/>
                <a:tabLst/>
                <a:defRPr/>
              </a:pPr>
              <a:r>
                <a:rPr kumimoji="0" lang="en-US" sz="1199" b="0" i="0" u="none" strike="noStrike" kern="1200" cap="none" spc="20" normalizeH="0" baseline="0" noProof="0">
                  <a:ln>
                    <a:noFill/>
                  </a:ln>
                  <a:solidFill>
                    <a:schemeClr val="accent1"/>
                  </a:solidFill>
                  <a:effectLst/>
                  <a:uLnTx/>
                  <a:uFillTx/>
                  <a:ea typeface="+mn-ea"/>
                  <a:cs typeface="Segoe UI" panose="020B0502040204020203" pitchFamily="34" charset="0"/>
                </a:rPr>
                <a:t>Faster startup time</a:t>
              </a:r>
            </a:p>
          </p:txBody>
        </p:sp>
        <p:pic>
          <p:nvPicPr>
            <p:cNvPr id="7" name="Picture 6">
              <a:extLst>
                <a:ext uri="{FF2B5EF4-FFF2-40B4-BE49-F238E27FC236}">
                  <a16:creationId xmlns:a16="http://schemas.microsoft.com/office/drawing/2014/main" id="{9940F33B-BE14-2E40-B8C5-83CF7B2DE775}"/>
                </a:ext>
              </a:extLst>
            </p:cNvPr>
            <p:cNvPicPr>
              <a:picLocks noChangeAspect="1"/>
            </p:cNvPicPr>
            <p:nvPr/>
          </p:nvPicPr>
          <p:blipFill>
            <a:blip r:embed="rId5"/>
            <a:stretch>
              <a:fillRect/>
            </a:stretch>
          </p:blipFill>
          <p:spPr>
            <a:xfrm>
              <a:off x="1160585" y="4721092"/>
              <a:ext cx="312274" cy="416365"/>
            </a:xfrm>
            <a:prstGeom prst="rect">
              <a:avLst/>
            </a:prstGeom>
          </p:spPr>
        </p:pic>
        <p:cxnSp>
          <p:nvCxnSpPr>
            <p:cNvPr id="20" name="Straight Connector 19">
              <a:extLst>
                <a:ext uri="{FF2B5EF4-FFF2-40B4-BE49-F238E27FC236}">
                  <a16:creationId xmlns:a16="http://schemas.microsoft.com/office/drawing/2014/main" id="{8F6F5C11-E532-B049-AA71-804D14E30B90}"/>
                </a:ext>
              </a:extLst>
            </p:cNvPr>
            <p:cNvCxnSpPr/>
            <p:nvPr/>
          </p:nvCxnSpPr>
          <p:spPr>
            <a:xfrm>
              <a:off x="610205" y="5232993"/>
              <a:ext cx="1413034" cy="0"/>
            </a:xfrm>
            <a:prstGeom prst="line">
              <a:avLst/>
            </a:prstGeom>
            <a:ln w="19050">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1C5D8254-9971-C04C-83A6-1041DF9AB381}"/>
              </a:ext>
            </a:extLst>
          </p:cNvPr>
          <p:cNvGrpSpPr/>
          <p:nvPr/>
        </p:nvGrpSpPr>
        <p:grpSpPr>
          <a:xfrm>
            <a:off x="2389160" y="4549790"/>
            <a:ext cx="1726980" cy="1726980"/>
            <a:chOff x="2415983" y="4549790"/>
            <a:chExt cx="1726980" cy="1726980"/>
          </a:xfrm>
        </p:grpSpPr>
        <p:sp>
          <p:nvSpPr>
            <p:cNvPr id="45" name="Rectangle 44">
              <a:extLst>
                <a:ext uri="{FF2B5EF4-FFF2-40B4-BE49-F238E27FC236}">
                  <a16:creationId xmlns:a16="http://schemas.microsoft.com/office/drawing/2014/main" id="{5D01147D-69DB-4CB3-BF20-0B0C61C2578C}"/>
                </a:ext>
              </a:extLst>
            </p:cNvPr>
            <p:cNvSpPr/>
            <p:nvPr/>
          </p:nvSpPr>
          <p:spPr bwMode="auto">
            <a:xfrm>
              <a:off x="2415983" y="4549790"/>
              <a:ext cx="1726980" cy="1726980"/>
            </a:xfrm>
            <a:prstGeom prst="rect">
              <a:avLst/>
            </a:prstGeom>
            <a:noFill/>
            <a:ln>
              <a:noFill/>
              <a:headEnd type="none" w="med" len="med"/>
              <a:tailEnd type="none" w="med" len="med"/>
            </a:ln>
            <a:effectLst>
              <a:outerShdw blurRad="1905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accent1"/>
                </a:solidFill>
                <a:effectLst/>
                <a:uLnTx/>
                <a:uFillTx/>
                <a:ea typeface="Segoe UI" pitchFamily="34" charset="0"/>
                <a:cs typeface="Segoe UI" pitchFamily="34" charset="0"/>
              </a:endParaRPr>
            </a:p>
          </p:txBody>
        </p:sp>
        <p:sp>
          <p:nvSpPr>
            <p:cNvPr id="36" name="TextBox 35">
              <a:extLst>
                <a:ext uri="{FF2B5EF4-FFF2-40B4-BE49-F238E27FC236}">
                  <a16:creationId xmlns:a16="http://schemas.microsoft.com/office/drawing/2014/main" id="{650E6C16-A39A-4490-BAD7-5D1974D36A82}"/>
                </a:ext>
              </a:extLst>
            </p:cNvPr>
            <p:cNvSpPr txBox="1"/>
            <p:nvPr/>
          </p:nvSpPr>
          <p:spPr>
            <a:xfrm>
              <a:off x="2572956" y="5147649"/>
              <a:ext cx="1413034" cy="922746"/>
            </a:xfrm>
            <a:prstGeom prst="rect">
              <a:avLst/>
            </a:prstGeom>
            <a:noFill/>
          </p:spPr>
          <p:txBody>
            <a:bodyPr wrap="none" lIns="186494" tIns="149196" rIns="186494" bIns="149196" rtlCol="0">
              <a:noAutofit/>
            </a:bodyPr>
            <a:lstStyle/>
            <a:p>
              <a:pPr marL="0" marR="0" lvl="0" indent="0" algn="ctr" defTabSz="932509" rtl="0" eaLnBrk="1" fontAlgn="auto" latinLnBrk="0" hangingPunct="1">
                <a:lnSpc>
                  <a:spcPct val="90000"/>
                </a:lnSpc>
                <a:spcBef>
                  <a:spcPts val="0"/>
                </a:spcBef>
                <a:spcAft>
                  <a:spcPts val="612"/>
                </a:spcAft>
                <a:buClrTx/>
                <a:buSzTx/>
                <a:buFontTx/>
                <a:buNone/>
                <a:tabLst/>
                <a:defRPr/>
              </a:pPr>
              <a:r>
                <a:rPr kumimoji="0" lang="en-US" sz="3199" b="1" i="0" u="none" strike="noStrike" kern="1200" cap="none" spc="0" normalizeH="0" baseline="0" noProof="0">
                  <a:ln>
                    <a:noFill/>
                  </a:ln>
                  <a:solidFill>
                    <a:schemeClr val="accent1"/>
                  </a:solidFill>
                  <a:effectLst/>
                  <a:uLnTx/>
                  <a:uFillTx/>
                  <a:ea typeface="+mn-ea"/>
                  <a:cs typeface="Segoe UI" panose="020B0502040204020203" pitchFamily="34" charset="0"/>
                </a:rPr>
                <a:t>33</a:t>
              </a:r>
              <a:r>
                <a:rPr kumimoji="0" lang="en-US" sz="2000" b="0" i="0" u="none" strike="noStrike" kern="1200" cap="none" spc="0" normalizeH="0" baseline="0" noProof="0">
                  <a:ln>
                    <a:noFill/>
                  </a:ln>
                  <a:solidFill>
                    <a:schemeClr val="accent1"/>
                  </a:solidFill>
                  <a:effectLst/>
                  <a:uLnTx/>
                  <a:uFillTx/>
                  <a:ea typeface="+mn-ea"/>
                  <a:cs typeface="Segoe UI Semibold" panose="020B0702040204020203" pitchFamily="34" charset="0"/>
                </a:rPr>
                <a:t>%</a:t>
              </a:r>
            </a:p>
          </p:txBody>
        </p:sp>
        <p:sp>
          <p:nvSpPr>
            <p:cNvPr id="37" name="TextBox 36">
              <a:extLst>
                <a:ext uri="{FF2B5EF4-FFF2-40B4-BE49-F238E27FC236}">
                  <a16:creationId xmlns:a16="http://schemas.microsoft.com/office/drawing/2014/main" id="{F46B45E3-068F-425D-B8C8-D3E0F2BB14A5}"/>
                </a:ext>
              </a:extLst>
            </p:cNvPr>
            <p:cNvSpPr txBox="1"/>
            <p:nvPr/>
          </p:nvSpPr>
          <p:spPr>
            <a:xfrm>
              <a:off x="2445199" y="5615197"/>
              <a:ext cx="1668549" cy="527284"/>
            </a:xfrm>
            <a:prstGeom prst="rect">
              <a:avLst/>
            </a:prstGeom>
            <a:noFill/>
          </p:spPr>
          <p:txBody>
            <a:bodyPr wrap="square" lIns="0" tIns="0" rIns="0" bIns="0" rtlCol="0" anchor="ctr">
              <a:noAutofit/>
            </a:bodyPr>
            <a:lstStyle/>
            <a:p>
              <a:pPr marL="0" marR="0" lvl="0" indent="0" algn="ctr" defTabSz="932509" rtl="0" eaLnBrk="1" fontAlgn="auto" latinLnBrk="0" hangingPunct="1">
                <a:lnSpc>
                  <a:spcPct val="90000"/>
                </a:lnSpc>
                <a:spcBef>
                  <a:spcPts val="0"/>
                </a:spcBef>
                <a:spcAft>
                  <a:spcPts val="612"/>
                </a:spcAft>
                <a:buClrTx/>
                <a:buSzTx/>
                <a:buFontTx/>
                <a:buNone/>
                <a:tabLst/>
                <a:defRPr/>
              </a:pPr>
              <a:r>
                <a:rPr kumimoji="0" lang="en-US" sz="1199" b="0" i="0" u="none" strike="noStrike" kern="1200" cap="none" spc="20" normalizeH="0" baseline="0" noProof="0">
                  <a:ln>
                    <a:noFill/>
                  </a:ln>
                  <a:solidFill>
                    <a:schemeClr val="accent1"/>
                  </a:solidFill>
                  <a:effectLst/>
                  <a:uLnTx/>
                  <a:uFillTx/>
                  <a:ea typeface="+mn-ea"/>
                  <a:cs typeface="Segoe UI" panose="020B0502040204020203" pitchFamily="34" charset="0"/>
                </a:rPr>
                <a:t>Less security incidents</a:t>
              </a:r>
            </a:p>
          </p:txBody>
        </p:sp>
        <p:pic>
          <p:nvPicPr>
            <p:cNvPr id="6" name="Picture 5">
              <a:extLst>
                <a:ext uri="{FF2B5EF4-FFF2-40B4-BE49-F238E27FC236}">
                  <a16:creationId xmlns:a16="http://schemas.microsoft.com/office/drawing/2014/main" id="{37B1BB74-ABB5-F34C-8E13-C419A919F5DC}"/>
                </a:ext>
              </a:extLst>
            </p:cNvPr>
            <p:cNvPicPr>
              <a:picLocks noChangeAspect="1"/>
            </p:cNvPicPr>
            <p:nvPr/>
          </p:nvPicPr>
          <p:blipFill>
            <a:blip r:embed="rId6"/>
            <a:stretch>
              <a:fillRect/>
            </a:stretch>
          </p:blipFill>
          <p:spPr>
            <a:xfrm>
              <a:off x="3036594" y="4617001"/>
              <a:ext cx="485759" cy="520456"/>
            </a:xfrm>
            <a:prstGeom prst="rect">
              <a:avLst/>
            </a:prstGeom>
          </p:spPr>
        </p:pic>
        <p:cxnSp>
          <p:nvCxnSpPr>
            <p:cNvPr id="58" name="Straight Connector 57">
              <a:extLst>
                <a:ext uri="{FF2B5EF4-FFF2-40B4-BE49-F238E27FC236}">
                  <a16:creationId xmlns:a16="http://schemas.microsoft.com/office/drawing/2014/main" id="{75569B39-6996-F342-A584-32C4924CF5EB}"/>
                </a:ext>
              </a:extLst>
            </p:cNvPr>
            <p:cNvCxnSpPr/>
            <p:nvPr/>
          </p:nvCxnSpPr>
          <p:spPr>
            <a:xfrm>
              <a:off x="2572956" y="5232993"/>
              <a:ext cx="1413034" cy="0"/>
            </a:xfrm>
            <a:prstGeom prst="line">
              <a:avLst/>
            </a:prstGeom>
            <a:ln w="19050">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F8F43253-F3E0-9747-964D-3D98EA4C0D8C}"/>
              </a:ext>
            </a:extLst>
          </p:cNvPr>
          <p:cNvGrpSpPr/>
          <p:nvPr/>
        </p:nvGrpSpPr>
        <p:grpSpPr>
          <a:xfrm>
            <a:off x="4325088" y="4549790"/>
            <a:ext cx="1726980" cy="1726980"/>
            <a:chOff x="4378733" y="4549790"/>
            <a:chExt cx="1726980" cy="1726980"/>
          </a:xfrm>
        </p:grpSpPr>
        <p:sp>
          <p:nvSpPr>
            <p:cNvPr id="46" name="Rectangle 45">
              <a:extLst>
                <a:ext uri="{FF2B5EF4-FFF2-40B4-BE49-F238E27FC236}">
                  <a16:creationId xmlns:a16="http://schemas.microsoft.com/office/drawing/2014/main" id="{B57A435D-AF1D-453F-90EC-916AB0728E8A}"/>
                </a:ext>
              </a:extLst>
            </p:cNvPr>
            <p:cNvSpPr/>
            <p:nvPr/>
          </p:nvSpPr>
          <p:spPr bwMode="auto">
            <a:xfrm>
              <a:off x="4378733" y="4549790"/>
              <a:ext cx="1726980" cy="1726980"/>
            </a:xfrm>
            <a:prstGeom prst="rect">
              <a:avLst/>
            </a:prstGeom>
            <a:noFill/>
            <a:ln>
              <a:noFill/>
              <a:headEnd type="none" w="med" len="med"/>
              <a:tailEnd type="none" w="med" len="med"/>
            </a:ln>
            <a:effectLst>
              <a:outerShdw blurRad="1905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schemeClr val="accent1"/>
                </a:solidFill>
                <a:effectLst/>
                <a:uLnTx/>
                <a:uFillTx/>
                <a:ea typeface="Segoe UI" pitchFamily="34" charset="0"/>
                <a:cs typeface="Segoe UI" pitchFamily="34" charset="0"/>
              </a:endParaRPr>
            </a:p>
          </p:txBody>
        </p:sp>
        <p:sp>
          <p:nvSpPr>
            <p:cNvPr id="39" name="TextBox 38">
              <a:extLst>
                <a:ext uri="{FF2B5EF4-FFF2-40B4-BE49-F238E27FC236}">
                  <a16:creationId xmlns:a16="http://schemas.microsoft.com/office/drawing/2014/main" id="{2D75B99D-9CF0-4017-BE73-BF721F565D02}"/>
                </a:ext>
              </a:extLst>
            </p:cNvPr>
            <p:cNvSpPr txBox="1"/>
            <p:nvPr/>
          </p:nvSpPr>
          <p:spPr>
            <a:xfrm>
              <a:off x="4535706" y="5147649"/>
              <a:ext cx="1413034" cy="922746"/>
            </a:xfrm>
            <a:prstGeom prst="rect">
              <a:avLst/>
            </a:prstGeom>
            <a:noFill/>
          </p:spPr>
          <p:txBody>
            <a:bodyPr wrap="none" lIns="186494" tIns="149196" rIns="186494" bIns="149196" rtlCol="0">
              <a:noAutofit/>
            </a:bodyPr>
            <a:lstStyle/>
            <a:p>
              <a:pPr marL="0" marR="0" lvl="0" indent="0" algn="ctr" defTabSz="932509" rtl="0" eaLnBrk="1" fontAlgn="auto" latinLnBrk="0" hangingPunct="1">
                <a:lnSpc>
                  <a:spcPct val="90000"/>
                </a:lnSpc>
                <a:spcBef>
                  <a:spcPts val="0"/>
                </a:spcBef>
                <a:spcAft>
                  <a:spcPts val="612"/>
                </a:spcAft>
                <a:buClrTx/>
                <a:buSzTx/>
                <a:buFontTx/>
                <a:buNone/>
                <a:tabLst/>
                <a:defRPr/>
              </a:pPr>
              <a:r>
                <a:rPr kumimoji="0" lang="en-US" sz="3199" b="1" i="0" u="none" strike="noStrike" kern="1200" cap="none" spc="0" normalizeH="0" baseline="0" noProof="0">
                  <a:ln>
                    <a:noFill/>
                  </a:ln>
                  <a:solidFill>
                    <a:schemeClr val="accent1"/>
                  </a:solidFill>
                  <a:effectLst/>
                  <a:uLnTx/>
                  <a:uFillTx/>
                  <a:ea typeface="+mn-ea"/>
                  <a:cs typeface="Segoe UI" panose="020B0502040204020203" pitchFamily="34" charset="0"/>
                </a:rPr>
                <a:t>2.5</a:t>
              </a:r>
              <a:r>
                <a:rPr kumimoji="0" lang="en-US" sz="1800" b="1" i="0" u="none" strike="noStrike" kern="1200" cap="none" spc="0" normalizeH="0" baseline="0" noProof="0">
                  <a:ln>
                    <a:noFill/>
                  </a:ln>
                  <a:solidFill>
                    <a:schemeClr val="accent1"/>
                  </a:solidFill>
                  <a:effectLst/>
                  <a:uLnTx/>
                  <a:uFillTx/>
                  <a:ea typeface="+mn-ea"/>
                  <a:cs typeface="Segoe UI Semibold" panose="020B0702040204020203" pitchFamily="34" charset="0"/>
                </a:rPr>
                <a:t>X</a:t>
              </a:r>
              <a:endParaRPr kumimoji="0" lang="en-US" sz="1800" b="0" i="0" u="none" strike="noStrike" kern="1200" cap="none" spc="0" normalizeH="0" baseline="0" noProof="0">
                <a:ln>
                  <a:noFill/>
                </a:ln>
                <a:solidFill>
                  <a:schemeClr val="accent1"/>
                </a:solidFill>
                <a:effectLst/>
                <a:uLnTx/>
                <a:uFillTx/>
                <a:ea typeface="+mn-ea"/>
                <a:cs typeface="Segoe UI Semibold" panose="020B0702040204020203" pitchFamily="34" charset="0"/>
              </a:endParaRPr>
            </a:p>
          </p:txBody>
        </p:sp>
        <p:sp>
          <p:nvSpPr>
            <p:cNvPr id="40" name="TextBox 39">
              <a:extLst>
                <a:ext uri="{FF2B5EF4-FFF2-40B4-BE49-F238E27FC236}">
                  <a16:creationId xmlns:a16="http://schemas.microsoft.com/office/drawing/2014/main" id="{83CEDBD3-8877-4904-A655-48693D2D3BAA}"/>
                </a:ext>
              </a:extLst>
            </p:cNvPr>
            <p:cNvSpPr txBox="1"/>
            <p:nvPr/>
          </p:nvSpPr>
          <p:spPr>
            <a:xfrm>
              <a:off x="4407949" y="5615197"/>
              <a:ext cx="1668549" cy="527284"/>
            </a:xfrm>
            <a:prstGeom prst="rect">
              <a:avLst/>
            </a:prstGeom>
            <a:noFill/>
          </p:spPr>
          <p:txBody>
            <a:bodyPr wrap="square" lIns="0" tIns="0" rIns="0" bIns="0" rtlCol="0" anchor="ctr">
              <a:noAutofit/>
            </a:bodyPr>
            <a:lstStyle/>
            <a:p>
              <a:pPr marL="0" marR="0" lvl="0" indent="0" algn="ctr" defTabSz="932509" rtl="0" eaLnBrk="1" fontAlgn="auto" latinLnBrk="0" hangingPunct="1">
                <a:lnSpc>
                  <a:spcPct val="90000"/>
                </a:lnSpc>
                <a:spcBef>
                  <a:spcPts val="0"/>
                </a:spcBef>
                <a:spcAft>
                  <a:spcPts val="612"/>
                </a:spcAft>
                <a:buClrTx/>
                <a:buSzTx/>
                <a:buFontTx/>
                <a:buNone/>
                <a:tabLst/>
                <a:defRPr/>
              </a:pPr>
              <a:r>
                <a:rPr kumimoji="0" lang="en-US" sz="1199" b="0" i="0" u="none" strike="noStrike" kern="1200" cap="none" spc="20" normalizeH="0" baseline="0" noProof="0">
                  <a:ln>
                    <a:noFill/>
                  </a:ln>
                  <a:solidFill>
                    <a:schemeClr val="accent1"/>
                  </a:solidFill>
                  <a:effectLst/>
                  <a:uLnTx/>
                  <a:uFillTx/>
                  <a:ea typeface="+mn-ea"/>
                  <a:cs typeface="Segoe UI" panose="020B0502040204020203" pitchFamily="34" charset="0"/>
                </a:rPr>
                <a:t>Better performance</a:t>
              </a:r>
            </a:p>
          </p:txBody>
        </p:sp>
        <p:pic>
          <p:nvPicPr>
            <p:cNvPr id="8" name="Picture 7">
              <a:extLst>
                <a:ext uri="{FF2B5EF4-FFF2-40B4-BE49-F238E27FC236}">
                  <a16:creationId xmlns:a16="http://schemas.microsoft.com/office/drawing/2014/main" id="{5D93F2BA-1881-0F43-8E1D-F3E3C0835297}"/>
                </a:ext>
              </a:extLst>
            </p:cNvPr>
            <p:cNvPicPr>
              <a:picLocks noChangeAspect="1"/>
            </p:cNvPicPr>
            <p:nvPr/>
          </p:nvPicPr>
          <p:blipFill>
            <a:blip r:embed="rId7"/>
            <a:stretch>
              <a:fillRect/>
            </a:stretch>
          </p:blipFill>
          <p:spPr>
            <a:xfrm>
              <a:off x="4981995" y="4617001"/>
              <a:ext cx="520456" cy="520456"/>
            </a:xfrm>
            <a:prstGeom prst="rect">
              <a:avLst/>
            </a:prstGeom>
          </p:spPr>
        </p:pic>
        <p:cxnSp>
          <p:nvCxnSpPr>
            <p:cNvPr id="59" name="Straight Connector 58">
              <a:extLst>
                <a:ext uri="{FF2B5EF4-FFF2-40B4-BE49-F238E27FC236}">
                  <a16:creationId xmlns:a16="http://schemas.microsoft.com/office/drawing/2014/main" id="{0039AE34-3658-8342-BEC5-7FA1D196FF22}"/>
                </a:ext>
              </a:extLst>
            </p:cNvPr>
            <p:cNvCxnSpPr/>
            <p:nvPr/>
          </p:nvCxnSpPr>
          <p:spPr>
            <a:xfrm>
              <a:off x="4535706" y="5232993"/>
              <a:ext cx="1413034" cy="0"/>
            </a:xfrm>
            <a:prstGeom prst="line">
              <a:avLst/>
            </a:prstGeom>
            <a:ln w="19050">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30B158D2-5D9D-4343-80DB-49E9F8DF3357}"/>
              </a:ext>
            </a:extLst>
          </p:cNvPr>
          <p:cNvGrpSpPr/>
          <p:nvPr/>
        </p:nvGrpSpPr>
        <p:grpSpPr>
          <a:xfrm>
            <a:off x="6261016" y="4549790"/>
            <a:ext cx="1726980" cy="1726980"/>
            <a:chOff x="6341484" y="4549790"/>
            <a:chExt cx="1726980" cy="1726980"/>
          </a:xfrm>
        </p:grpSpPr>
        <p:grpSp>
          <p:nvGrpSpPr>
            <p:cNvPr id="23" name="Group 22">
              <a:extLst>
                <a:ext uri="{FF2B5EF4-FFF2-40B4-BE49-F238E27FC236}">
                  <a16:creationId xmlns:a16="http://schemas.microsoft.com/office/drawing/2014/main" id="{D31F7626-857D-DB44-8760-D335C54802C9}"/>
                </a:ext>
              </a:extLst>
            </p:cNvPr>
            <p:cNvGrpSpPr/>
            <p:nvPr/>
          </p:nvGrpSpPr>
          <p:grpSpPr>
            <a:xfrm>
              <a:off x="6341484" y="4549790"/>
              <a:ext cx="1726980" cy="1726980"/>
              <a:chOff x="6341484" y="4549790"/>
              <a:chExt cx="1726980" cy="1726980"/>
            </a:xfrm>
          </p:grpSpPr>
          <p:sp>
            <p:nvSpPr>
              <p:cNvPr id="47" name="Rectangle 46">
                <a:extLst>
                  <a:ext uri="{FF2B5EF4-FFF2-40B4-BE49-F238E27FC236}">
                    <a16:creationId xmlns:a16="http://schemas.microsoft.com/office/drawing/2014/main" id="{753BE25F-5632-44B3-892D-CBBC71C248A7}"/>
                  </a:ext>
                </a:extLst>
              </p:cNvPr>
              <p:cNvSpPr/>
              <p:nvPr/>
            </p:nvSpPr>
            <p:spPr bwMode="auto">
              <a:xfrm>
                <a:off x="6341484" y="4549790"/>
                <a:ext cx="1726980" cy="1726980"/>
              </a:xfrm>
              <a:prstGeom prst="rect">
                <a:avLst/>
              </a:prstGeom>
              <a:noFill/>
              <a:ln>
                <a:noFill/>
                <a:headEnd type="none" w="med" len="med"/>
                <a:tailEnd type="none" w="med" len="med"/>
              </a:ln>
              <a:effectLst>
                <a:outerShdw blurRad="1905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schemeClr val="accent1"/>
                  </a:solidFill>
                  <a:effectLst/>
                  <a:uLnTx/>
                  <a:uFillTx/>
                  <a:ea typeface="Segoe UI" pitchFamily="34" charset="0"/>
                  <a:cs typeface="Segoe UI" pitchFamily="34" charset="0"/>
                </a:endParaRPr>
              </a:p>
            </p:txBody>
          </p:sp>
          <p:sp>
            <p:nvSpPr>
              <p:cNvPr id="51" name="TextBox 50">
                <a:extLst>
                  <a:ext uri="{FF2B5EF4-FFF2-40B4-BE49-F238E27FC236}">
                    <a16:creationId xmlns:a16="http://schemas.microsoft.com/office/drawing/2014/main" id="{505EC93B-2DE3-490B-BB95-B5CE7BB56E14}"/>
                  </a:ext>
                </a:extLst>
              </p:cNvPr>
              <p:cNvSpPr txBox="1"/>
              <p:nvPr/>
            </p:nvSpPr>
            <p:spPr>
              <a:xfrm>
                <a:off x="6498457" y="5147649"/>
                <a:ext cx="1413034" cy="922746"/>
              </a:xfrm>
              <a:prstGeom prst="rect">
                <a:avLst/>
              </a:prstGeom>
              <a:noFill/>
            </p:spPr>
            <p:txBody>
              <a:bodyPr wrap="none" lIns="186494" tIns="149196" rIns="186494" bIns="149196" rtlCol="0">
                <a:noAutofit/>
              </a:bodyPr>
              <a:lstStyle/>
              <a:p>
                <a:pPr marL="0" marR="0" lvl="0" indent="0" algn="ctr" defTabSz="932509" rtl="0" eaLnBrk="1" fontAlgn="auto" latinLnBrk="0" hangingPunct="1">
                  <a:lnSpc>
                    <a:spcPct val="90000"/>
                  </a:lnSpc>
                  <a:spcBef>
                    <a:spcPts val="0"/>
                  </a:spcBef>
                  <a:spcAft>
                    <a:spcPts val="612"/>
                  </a:spcAft>
                  <a:buClrTx/>
                  <a:buSzTx/>
                  <a:buFontTx/>
                  <a:buNone/>
                  <a:tabLst/>
                  <a:defRPr/>
                </a:pPr>
                <a:r>
                  <a:rPr kumimoji="0" lang="en-US" sz="3199" b="1" i="0" u="none" strike="noStrike" kern="1200" cap="none" spc="306" normalizeH="0" baseline="0" noProof="0">
                    <a:ln>
                      <a:noFill/>
                    </a:ln>
                    <a:solidFill>
                      <a:schemeClr val="accent1"/>
                    </a:solidFill>
                    <a:effectLst/>
                    <a:uLnTx/>
                    <a:uFillTx/>
                    <a:ea typeface="+mn-ea"/>
                    <a:cs typeface="Segoe UI" panose="020B0502040204020203" pitchFamily="34" charset="0"/>
                  </a:rPr>
                  <a:t>65</a:t>
                </a:r>
                <a:r>
                  <a:rPr kumimoji="0" lang="en-US" sz="2000" b="0" i="0" u="none" strike="noStrike" kern="1200" cap="none" spc="0" normalizeH="0" baseline="0" noProof="0">
                    <a:ln>
                      <a:noFill/>
                    </a:ln>
                    <a:solidFill>
                      <a:schemeClr val="accent1"/>
                    </a:solidFill>
                    <a:effectLst/>
                    <a:uLnTx/>
                    <a:uFillTx/>
                    <a:ea typeface="+mn-ea"/>
                    <a:cs typeface="Segoe UI Semibold" panose="020B0702040204020203" pitchFamily="34" charset="0"/>
                  </a:rPr>
                  <a:t>%</a:t>
                </a:r>
                <a:endParaRPr kumimoji="0" lang="en-US" sz="1800" b="0" i="0" u="none" strike="noStrike" kern="1200" cap="none" spc="0" normalizeH="0" baseline="0" noProof="0">
                  <a:ln>
                    <a:noFill/>
                  </a:ln>
                  <a:solidFill>
                    <a:schemeClr val="accent1"/>
                  </a:solidFill>
                  <a:effectLst/>
                  <a:uLnTx/>
                  <a:uFillTx/>
                  <a:ea typeface="+mn-ea"/>
                  <a:cs typeface="Segoe UI Semibold" panose="020B0702040204020203" pitchFamily="34" charset="0"/>
                </a:endParaRPr>
              </a:p>
            </p:txBody>
          </p:sp>
          <p:sp>
            <p:nvSpPr>
              <p:cNvPr id="52" name="TextBox 51">
                <a:extLst>
                  <a:ext uri="{FF2B5EF4-FFF2-40B4-BE49-F238E27FC236}">
                    <a16:creationId xmlns:a16="http://schemas.microsoft.com/office/drawing/2014/main" id="{5E894239-7664-45F5-B653-8AC36D09A685}"/>
                  </a:ext>
                </a:extLst>
              </p:cNvPr>
              <p:cNvSpPr txBox="1"/>
              <p:nvPr/>
            </p:nvSpPr>
            <p:spPr>
              <a:xfrm>
                <a:off x="6370700" y="5615197"/>
                <a:ext cx="1668549" cy="527284"/>
              </a:xfrm>
              <a:prstGeom prst="rect">
                <a:avLst/>
              </a:prstGeom>
              <a:noFill/>
            </p:spPr>
            <p:txBody>
              <a:bodyPr wrap="square" lIns="0" tIns="0" rIns="0" bIns="0" rtlCol="0" anchor="ctr">
                <a:noAutofit/>
              </a:bodyPr>
              <a:lstStyle/>
              <a:p>
                <a:pPr marL="0" marR="0" lvl="0" indent="0" algn="ctr" defTabSz="932509" rtl="0" eaLnBrk="1" fontAlgn="auto" latinLnBrk="0" hangingPunct="1">
                  <a:lnSpc>
                    <a:spcPct val="90000"/>
                  </a:lnSpc>
                  <a:spcBef>
                    <a:spcPts val="0"/>
                  </a:spcBef>
                  <a:spcAft>
                    <a:spcPts val="612"/>
                  </a:spcAft>
                  <a:buClrTx/>
                  <a:buSzTx/>
                  <a:buFontTx/>
                  <a:buNone/>
                  <a:tabLst/>
                  <a:defRPr/>
                </a:pPr>
                <a:r>
                  <a:rPr kumimoji="0" lang="en-US" sz="1199" b="0" i="0" u="none" strike="noStrike" kern="1200" cap="none" spc="20" normalizeH="0" baseline="0" noProof="0">
                    <a:ln>
                      <a:noFill/>
                    </a:ln>
                    <a:solidFill>
                      <a:schemeClr val="accent1"/>
                    </a:solidFill>
                    <a:effectLst/>
                    <a:uLnTx/>
                    <a:uFillTx/>
                    <a:ea typeface="+mn-ea"/>
                    <a:cs typeface="Segoe UI" panose="020B0502040204020203" pitchFamily="34" charset="0"/>
                  </a:rPr>
                  <a:t>Better multi-tasking</a:t>
                </a:r>
              </a:p>
            </p:txBody>
          </p:sp>
          <p:pic>
            <p:nvPicPr>
              <p:cNvPr id="9" name="Picture 8">
                <a:extLst>
                  <a:ext uri="{FF2B5EF4-FFF2-40B4-BE49-F238E27FC236}">
                    <a16:creationId xmlns:a16="http://schemas.microsoft.com/office/drawing/2014/main" id="{5ED43505-4A90-D449-ACF7-555CBB656380}"/>
                  </a:ext>
                </a:extLst>
              </p:cNvPr>
              <p:cNvPicPr>
                <a:picLocks noChangeAspect="1"/>
              </p:cNvPicPr>
              <p:nvPr/>
            </p:nvPicPr>
            <p:blipFill>
              <a:blip r:embed="rId8"/>
              <a:stretch>
                <a:fillRect/>
              </a:stretch>
            </p:blipFill>
            <p:spPr>
              <a:xfrm>
                <a:off x="6962095" y="4651698"/>
                <a:ext cx="485759" cy="485759"/>
              </a:xfrm>
              <a:prstGeom prst="rect">
                <a:avLst/>
              </a:prstGeom>
            </p:spPr>
          </p:pic>
        </p:grpSp>
        <p:cxnSp>
          <p:nvCxnSpPr>
            <p:cNvPr id="60" name="Straight Connector 59">
              <a:extLst>
                <a:ext uri="{FF2B5EF4-FFF2-40B4-BE49-F238E27FC236}">
                  <a16:creationId xmlns:a16="http://schemas.microsoft.com/office/drawing/2014/main" id="{3623A1F2-B5A9-9E45-8C93-02EEEC03CEE1}"/>
                </a:ext>
              </a:extLst>
            </p:cNvPr>
            <p:cNvCxnSpPr/>
            <p:nvPr/>
          </p:nvCxnSpPr>
          <p:spPr>
            <a:xfrm>
              <a:off x="6498457" y="5232993"/>
              <a:ext cx="1413034" cy="0"/>
            </a:xfrm>
            <a:prstGeom prst="line">
              <a:avLst/>
            </a:prstGeom>
            <a:ln w="19050">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2DBDF541-0C03-6D43-8D1D-C22BF891A18D}"/>
              </a:ext>
            </a:extLst>
          </p:cNvPr>
          <p:cNvGrpSpPr/>
          <p:nvPr/>
        </p:nvGrpSpPr>
        <p:grpSpPr>
          <a:xfrm>
            <a:off x="8196944" y="4549790"/>
            <a:ext cx="1726980" cy="1726980"/>
            <a:chOff x="8304235" y="4549790"/>
            <a:chExt cx="1726980" cy="1726980"/>
          </a:xfrm>
        </p:grpSpPr>
        <p:sp>
          <p:nvSpPr>
            <p:cNvPr id="50" name="Rectangle 49">
              <a:extLst>
                <a:ext uri="{FF2B5EF4-FFF2-40B4-BE49-F238E27FC236}">
                  <a16:creationId xmlns:a16="http://schemas.microsoft.com/office/drawing/2014/main" id="{66A96CF4-F187-4678-B23D-BC833D398B7E}"/>
                </a:ext>
              </a:extLst>
            </p:cNvPr>
            <p:cNvSpPr/>
            <p:nvPr/>
          </p:nvSpPr>
          <p:spPr bwMode="auto">
            <a:xfrm>
              <a:off x="8304235" y="4549790"/>
              <a:ext cx="1726980" cy="1726980"/>
            </a:xfrm>
            <a:prstGeom prst="rect">
              <a:avLst/>
            </a:prstGeom>
            <a:noFill/>
            <a:ln>
              <a:noFill/>
              <a:headEnd type="none" w="med" len="med"/>
              <a:tailEnd type="none" w="med" len="med"/>
            </a:ln>
            <a:effectLst>
              <a:outerShdw blurRad="1905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schemeClr val="accent1"/>
                </a:solidFill>
                <a:effectLst/>
                <a:uLnTx/>
                <a:uFillTx/>
                <a:ea typeface="Segoe UI" pitchFamily="34" charset="0"/>
                <a:cs typeface="Segoe UI" pitchFamily="34" charset="0"/>
              </a:endParaRPr>
            </a:p>
          </p:txBody>
        </p:sp>
        <p:sp>
          <p:nvSpPr>
            <p:cNvPr id="77" name="TextBox 76">
              <a:extLst>
                <a:ext uri="{FF2B5EF4-FFF2-40B4-BE49-F238E27FC236}">
                  <a16:creationId xmlns:a16="http://schemas.microsoft.com/office/drawing/2014/main" id="{96FEB89F-745B-4F56-841C-7AFAC5219810}"/>
                </a:ext>
              </a:extLst>
            </p:cNvPr>
            <p:cNvSpPr txBox="1"/>
            <p:nvPr/>
          </p:nvSpPr>
          <p:spPr>
            <a:xfrm>
              <a:off x="8461208" y="5147649"/>
              <a:ext cx="1413034" cy="922746"/>
            </a:xfrm>
            <a:prstGeom prst="rect">
              <a:avLst/>
            </a:prstGeom>
            <a:noFill/>
          </p:spPr>
          <p:txBody>
            <a:bodyPr wrap="none" lIns="186494" tIns="149196" rIns="186494" bIns="149196" rtlCol="0">
              <a:noAutofit/>
            </a:bodyPr>
            <a:lstStyle/>
            <a:p>
              <a:pPr marL="0" marR="0" lvl="0" indent="0" algn="ctr" defTabSz="932509" rtl="0" eaLnBrk="1" fontAlgn="auto" latinLnBrk="0" hangingPunct="1">
                <a:lnSpc>
                  <a:spcPct val="90000"/>
                </a:lnSpc>
                <a:spcBef>
                  <a:spcPts val="0"/>
                </a:spcBef>
                <a:spcAft>
                  <a:spcPts val="612"/>
                </a:spcAft>
                <a:buClrTx/>
                <a:buSzTx/>
                <a:buFontTx/>
                <a:buNone/>
                <a:tabLst/>
                <a:defRPr/>
              </a:pPr>
              <a:r>
                <a:rPr kumimoji="0" lang="en-US" sz="3199" b="1" i="0" u="none" strike="noStrike" kern="1200" cap="none" spc="0" normalizeH="0" baseline="0" noProof="0">
                  <a:ln>
                    <a:noFill/>
                  </a:ln>
                  <a:solidFill>
                    <a:schemeClr val="accent1"/>
                  </a:solidFill>
                  <a:effectLst/>
                  <a:uLnTx/>
                  <a:uFillTx/>
                  <a:ea typeface="+mn-ea"/>
                  <a:cs typeface="Segoe UI" panose="020B0502040204020203" pitchFamily="34" charset="0"/>
                </a:rPr>
                <a:t>3</a:t>
              </a:r>
              <a:r>
                <a:rPr kumimoji="0" lang="en-US" sz="1800" b="1" i="0" u="none" strike="noStrike" kern="1200" cap="none" spc="0" normalizeH="0" baseline="0" noProof="0">
                  <a:ln>
                    <a:noFill/>
                  </a:ln>
                  <a:solidFill>
                    <a:schemeClr val="accent1"/>
                  </a:solidFill>
                  <a:effectLst/>
                  <a:uLnTx/>
                  <a:uFillTx/>
                  <a:ea typeface="+mn-ea"/>
                  <a:cs typeface="Segoe UI Semibold" panose="020B0702040204020203" pitchFamily="34" charset="0"/>
                </a:rPr>
                <a:t>X</a:t>
              </a:r>
              <a:endParaRPr kumimoji="0" lang="en-US" sz="1800" b="0" i="0" u="none" strike="noStrike" kern="1200" cap="none" spc="0" normalizeH="0" baseline="0" noProof="0">
                <a:ln>
                  <a:noFill/>
                </a:ln>
                <a:solidFill>
                  <a:schemeClr val="accent1"/>
                </a:solidFill>
                <a:effectLst/>
                <a:uLnTx/>
                <a:uFillTx/>
                <a:ea typeface="+mn-ea"/>
                <a:cs typeface="Segoe UI Semibold" panose="020B0702040204020203" pitchFamily="34" charset="0"/>
              </a:endParaRPr>
            </a:p>
          </p:txBody>
        </p:sp>
        <p:sp>
          <p:nvSpPr>
            <p:cNvPr id="43" name="TextBox 42">
              <a:extLst>
                <a:ext uri="{FF2B5EF4-FFF2-40B4-BE49-F238E27FC236}">
                  <a16:creationId xmlns:a16="http://schemas.microsoft.com/office/drawing/2014/main" id="{9A3EA2EF-4F36-4D41-ADB6-84B60373D508}"/>
                </a:ext>
              </a:extLst>
            </p:cNvPr>
            <p:cNvSpPr txBox="1"/>
            <p:nvPr/>
          </p:nvSpPr>
          <p:spPr>
            <a:xfrm>
              <a:off x="8333451" y="5615197"/>
              <a:ext cx="1668549" cy="527284"/>
            </a:xfrm>
            <a:prstGeom prst="rect">
              <a:avLst/>
            </a:prstGeom>
            <a:noFill/>
          </p:spPr>
          <p:txBody>
            <a:bodyPr wrap="square" lIns="0" tIns="0" rIns="0" bIns="0" rtlCol="0" anchor="ctr">
              <a:noAutofit/>
            </a:bodyPr>
            <a:lstStyle/>
            <a:p>
              <a:pPr marL="0" marR="0" lvl="0" indent="0" algn="ctr" defTabSz="932509" rtl="0" eaLnBrk="1" fontAlgn="auto" latinLnBrk="0" hangingPunct="1">
                <a:lnSpc>
                  <a:spcPct val="90000"/>
                </a:lnSpc>
                <a:spcBef>
                  <a:spcPts val="0"/>
                </a:spcBef>
                <a:spcAft>
                  <a:spcPts val="612"/>
                </a:spcAft>
                <a:buClrTx/>
                <a:buSzTx/>
                <a:buFontTx/>
                <a:buNone/>
                <a:tabLst/>
                <a:defRPr/>
              </a:pPr>
              <a:r>
                <a:rPr kumimoji="0" lang="en-US" sz="1199" b="0" i="0" u="none" strike="noStrike" kern="1200" cap="none" spc="20" normalizeH="0" baseline="0" noProof="0">
                  <a:ln>
                    <a:noFill/>
                  </a:ln>
                  <a:solidFill>
                    <a:schemeClr val="accent1"/>
                  </a:solidFill>
                  <a:effectLst/>
                  <a:uLnTx/>
                  <a:uFillTx/>
                  <a:ea typeface="+mn-ea"/>
                  <a:cs typeface="Segoe UI" panose="020B0502040204020203" pitchFamily="34" charset="0"/>
                </a:rPr>
                <a:t>Longer battery life</a:t>
              </a:r>
            </a:p>
          </p:txBody>
        </p:sp>
        <p:pic>
          <p:nvPicPr>
            <p:cNvPr id="11" name="Picture 10">
              <a:extLst>
                <a:ext uri="{FF2B5EF4-FFF2-40B4-BE49-F238E27FC236}">
                  <a16:creationId xmlns:a16="http://schemas.microsoft.com/office/drawing/2014/main" id="{21D7FA14-9D99-2A44-AEE4-3184EAB6664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037153" y="4586681"/>
              <a:ext cx="261144" cy="550776"/>
            </a:xfrm>
            <a:prstGeom prst="rect">
              <a:avLst/>
            </a:prstGeom>
          </p:spPr>
        </p:pic>
        <p:cxnSp>
          <p:nvCxnSpPr>
            <p:cNvPr id="61" name="Straight Connector 60">
              <a:extLst>
                <a:ext uri="{FF2B5EF4-FFF2-40B4-BE49-F238E27FC236}">
                  <a16:creationId xmlns:a16="http://schemas.microsoft.com/office/drawing/2014/main" id="{350D43C5-5FF4-1149-8A89-6DE413FF7E48}"/>
                </a:ext>
              </a:extLst>
            </p:cNvPr>
            <p:cNvCxnSpPr/>
            <p:nvPr/>
          </p:nvCxnSpPr>
          <p:spPr>
            <a:xfrm>
              <a:off x="8461208" y="5232993"/>
              <a:ext cx="1413034" cy="0"/>
            </a:xfrm>
            <a:prstGeom prst="line">
              <a:avLst/>
            </a:prstGeom>
            <a:ln w="19050">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99E271CD-B043-684A-A108-77027607BB89}"/>
              </a:ext>
            </a:extLst>
          </p:cNvPr>
          <p:cNvGrpSpPr/>
          <p:nvPr/>
        </p:nvGrpSpPr>
        <p:grpSpPr>
          <a:xfrm>
            <a:off x="10132874" y="4549790"/>
            <a:ext cx="1726980" cy="1726980"/>
            <a:chOff x="10132874" y="4549790"/>
            <a:chExt cx="1726980" cy="1726980"/>
          </a:xfrm>
        </p:grpSpPr>
        <p:sp>
          <p:nvSpPr>
            <p:cNvPr id="53" name="Rectangle 52">
              <a:extLst>
                <a:ext uri="{FF2B5EF4-FFF2-40B4-BE49-F238E27FC236}">
                  <a16:creationId xmlns:a16="http://schemas.microsoft.com/office/drawing/2014/main" id="{37EE573B-114C-4507-8E19-BC31D9902A6D}"/>
                </a:ext>
              </a:extLst>
            </p:cNvPr>
            <p:cNvSpPr/>
            <p:nvPr/>
          </p:nvSpPr>
          <p:spPr bwMode="auto">
            <a:xfrm>
              <a:off x="10132874" y="4549790"/>
              <a:ext cx="1726980" cy="1726980"/>
            </a:xfrm>
            <a:prstGeom prst="rect">
              <a:avLst/>
            </a:prstGeom>
            <a:noFill/>
            <a:ln>
              <a:noFill/>
              <a:headEnd type="none" w="med" len="med"/>
              <a:tailEnd type="none" w="med" len="med"/>
            </a:ln>
            <a:effectLst>
              <a:outerShdw blurRad="1905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schemeClr val="accent1"/>
                </a:solidFill>
                <a:effectLst/>
                <a:uLnTx/>
                <a:uFillTx/>
                <a:ea typeface="Segoe UI" pitchFamily="34" charset="0"/>
                <a:cs typeface="Segoe UI" pitchFamily="34" charset="0"/>
              </a:endParaRPr>
            </a:p>
          </p:txBody>
        </p:sp>
        <p:sp>
          <p:nvSpPr>
            <p:cNvPr id="42" name="TextBox 41">
              <a:extLst>
                <a:ext uri="{FF2B5EF4-FFF2-40B4-BE49-F238E27FC236}">
                  <a16:creationId xmlns:a16="http://schemas.microsoft.com/office/drawing/2014/main" id="{743E836A-3404-4C1C-BE43-CDC362D1776C}"/>
                </a:ext>
              </a:extLst>
            </p:cNvPr>
            <p:cNvSpPr txBox="1"/>
            <p:nvPr/>
          </p:nvSpPr>
          <p:spPr>
            <a:xfrm>
              <a:off x="10289847" y="5147649"/>
              <a:ext cx="1413034" cy="922746"/>
            </a:xfrm>
            <a:prstGeom prst="rect">
              <a:avLst/>
            </a:prstGeom>
            <a:noFill/>
          </p:spPr>
          <p:txBody>
            <a:bodyPr wrap="none" lIns="186494" tIns="149196" rIns="186494" bIns="149196" rtlCol="0">
              <a:noAutofit/>
            </a:bodyPr>
            <a:lstStyle/>
            <a:p>
              <a:pPr marL="0" marR="0" lvl="0" indent="0" algn="ctr" defTabSz="932509" rtl="0" eaLnBrk="1" fontAlgn="auto" latinLnBrk="0" hangingPunct="1">
                <a:lnSpc>
                  <a:spcPct val="90000"/>
                </a:lnSpc>
                <a:spcBef>
                  <a:spcPts val="0"/>
                </a:spcBef>
                <a:spcAft>
                  <a:spcPts val="612"/>
                </a:spcAft>
                <a:buClrTx/>
                <a:buSzTx/>
                <a:buFontTx/>
                <a:buNone/>
                <a:tabLst/>
                <a:defRPr/>
              </a:pPr>
              <a:r>
                <a:rPr kumimoji="0" lang="en-US" sz="3199" b="1" i="0" u="none" strike="noStrike" kern="1200" cap="none" spc="0" normalizeH="0" baseline="0" noProof="0">
                  <a:ln>
                    <a:noFill/>
                  </a:ln>
                  <a:solidFill>
                    <a:schemeClr val="accent1"/>
                  </a:solidFill>
                  <a:effectLst/>
                  <a:uLnTx/>
                  <a:uFillTx/>
                  <a:ea typeface="+mn-ea"/>
                  <a:cs typeface="Segoe UI" panose="020B0502040204020203" pitchFamily="34" charset="0"/>
                </a:rPr>
                <a:t>3</a:t>
              </a:r>
              <a:r>
                <a:rPr kumimoji="0" lang="en-US" sz="1800" b="1" i="0" u="none" strike="noStrike" kern="1200" cap="none" spc="0" normalizeH="0" baseline="0" noProof="0">
                  <a:ln>
                    <a:noFill/>
                  </a:ln>
                  <a:solidFill>
                    <a:schemeClr val="accent1"/>
                  </a:solidFill>
                  <a:effectLst/>
                  <a:uLnTx/>
                  <a:uFillTx/>
                  <a:ea typeface="+mn-ea"/>
                  <a:cs typeface="Segoe UI Semibold" panose="020B0702040204020203" pitchFamily="34" charset="0"/>
                </a:rPr>
                <a:t>X</a:t>
              </a:r>
              <a:endParaRPr kumimoji="0" lang="en-US" sz="1800" b="0" i="0" u="none" strike="noStrike" kern="1200" cap="none" spc="0" normalizeH="0" baseline="0" noProof="0">
                <a:ln>
                  <a:noFill/>
                </a:ln>
                <a:solidFill>
                  <a:schemeClr val="accent1"/>
                </a:solidFill>
                <a:effectLst/>
                <a:uLnTx/>
                <a:uFillTx/>
                <a:ea typeface="+mn-ea"/>
                <a:cs typeface="Segoe UI Semibold" panose="020B0702040204020203" pitchFamily="34" charset="0"/>
              </a:endParaRPr>
            </a:p>
          </p:txBody>
        </p:sp>
        <p:sp>
          <p:nvSpPr>
            <p:cNvPr id="78" name="TextBox 77">
              <a:extLst>
                <a:ext uri="{FF2B5EF4-FFF2-40B4-BE49-F238E27FC236}">
                  <a16:creationId xmlns:a16="http://schemas.microsoft.com/office/drawing/2014/main" id="{B308E813-7F01-43CE-A185-BB8D5EE69014}"/>
                </a:ext>
              </a:extLst>
            </p:cNvPr>
            <p:cNvSpPr txBox="1"/>
            <p:nvPr/>
          </p:nvSpPr>
          <p:spPr>
            <a:xfrm>
              <a:off x="10162090" y="5615197"/>
              <a:ext cx="1668549" cy="527284"/>
            </a:xfrm>
            <a:prstGeom prst="rect">
              <a:avLst/>
            </a:prstGeom>
            <a:noFill/>
          </p:spPr>
          <p:txBody>
            <a:bodyPr wrap="square" lIns="0" tIns="0" rIns="0" bIns="0" rtlCol="0" anchor="ctr">
              <a:noAutofit/>
            </a:bodyPr>
            <a:lstStyle/>
            <a:p>
              <a:pPr marL="0" marR="0" lvl="0" indent="0" algn="ctr" defTabSz="932509" rtl="0" eaLnBrk="1" fontAlgn="auto" latinLnBrk="0" hangingPunct="1">
                <a:lnSpc>
                  <a:spcPct val="90000"/>
                </a:lnSpc>
                <a:spcBef>
                  <a:spcPts val="0"/>
                </a:spcBef>
                <a:spcAft>
                  <a:spcPts val="612"/>
                </a:spcAft>
                <a:buClrTx/>
                <a:buSzTx/>
                <a:buFontTx/>
                <a:buNone/>
                <a:tabLst/>
                <a:defRPr/>
              </a:pPr>
              <a:r>
                <a:rPr kumimoji="0" lang="en-US" sz="1199" b="0" i="0" u="none" strike="noStrike" kern="1200" cap="none" spc="20" normalizeH="0" baseline="0" noProof="0">
                  <a:ln>
                    <a:noFill/>
                  </a:ln>
                  <a:solidFill>
                    <a:schemeClr val="accent1"/>
                  </a:solidFill>
                  <a:effectLst/>
                  <a:uLnTx/>
                  <a:uFillTx/>
                  <a:ea typeface="+mn-ea"/>
                  <a:cs typeface="Segoe UI" panose="020B0502040204020203" pitchFamily="34" charset="0"/>
                </a:rPr>
                <a:t>Less repairs</a:t>
              </a:r>
            </a:p>
          </p:txBody>
        </p:sp>
        <p:pic>
          <p:nvPicPr>
            <p:cNvPr id="10" name="Picture 9">
              <a:extLst>
                <a:ext uri="{FF2B5EF4-FFF2-40B4-BE49-F238E27FC236}">
                  <a16:creationId xmlns:a16="http://schemas.microsoft.com/office/drawing/2014/main" id="{DD57FB0A-69A6-9C4A-B912-888AFFF6AD6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709019" y="4633860"/>
              <a:ext cx="574691" cy="503597"/>
            </a:xfrm>
            <a:prstGeom prst="rect">
              <a:avLst/>
            </a:prstGeom>
          </p:spPr>
        </p:pic>
        <p:cxnSp>
          <p:nvCxnSpPr>
            <p:cNvPr id="62" name="Straight Connector 61">
              <a:extLst>
                <a:ext uri="{FF2B5EF4-FFF2-40B4-BE49-F238E27FC236}">
                  <a16:creationId xmlns:a16="http://schemas.microsoft.com/office/drawing/2014/main" id="{A7C1D9D5-502C-494F-A2DE-C106700AF549}"/>
                </a:ext>
              </a:extLst>
            </p:cNvPr>
            <p:cNvCxnSpPr/>
            <p:nvPr/>
          </p:nvCxnSpPr>
          <p:spPr>
            <a:xfrm>
              <a:off x="10289847" y="5232993"/>
              <a:ext cx="1413034" cy="0"/>
            </a:xfrm>
            <a:prstGeom prst="line">
              <a:avLst/>
            </a:prstGeom>
            <a:ln w="19050">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0" name="Right Arrow 29">
            <a:extLst>
              <a:ext uri="{FF2B5EF4-FFF2-40B4-BE49-F238E27FC236}">
                <a16:creationId xmlns:a16="http://schemas.microsoft.com/office/drawing/2014/main" id="{144FE537-9B86-C342-A4A4-65A34E69EDEB}"/>
              </a:ext>
            </a:extLst>
          </p:cNvPr>
          <p:cNvSpPr/>
          <p:nvPr/>
        </p:nvSpPr>
        <p:spPr bwMode="auto">
          <a:xfrm>
            <a:off x="6099175" y="3009901"/>
            <a:ext cx="244475" cy="198598"/>
          </a:xfrm>
          <a:prstGeom prst="rightArrow">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268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 presetClass="emph" presetSubtype="2" fill="hold" nodeType="withEffect">
                                  <p:stCondLst>
                                    <p:cond delay="0"/>
                                  </p:stCondLst>
                                  <p:childTnLst>
                                    <p:animClr clrSpc="rgb" dir="cw">
                                      <p:cBhvr override="childStyle">
                                        <p:cTn id="9" dur="750" fill="hold"/>
                                        <p:tgtEl>
                                          <p:spTgt spid="29">
                                            <p:txEl>
                                              <p:pRg st="0" end="0"/>
                                            </p:txEl>
                                          </p:spTgt>
                                        </p:tgtEl>
                                        <p:attrNameLst>
                                          <p:attrName>style.color</p:attrName>
                                        </p:attrNameLst>
                                      </p:cBhvr>
                                      <p:to>
                                        <a:schemeClr val="folHlink"/>
                                      </p:to>
                                    </p:animClr>
                                  </p:childTnLst>
                                </p:cTn>
                              </p:par>
                              <p:par>
                                <p:cTn id="10" presetID="42" presetClass="path" presetSubtype="0" decel="100000" fill="hold" grpId="0" nodeType="withEffect">
                                  <p:stCondLst>
                                    <p:cond delay="0"/>
                                  </p:stCondLst>
                                  <p:childTnLst>
                                    <p:animMotion origin="layout" path="M 1.25E-6 -3.7037E-6 L 0.01706 -3.7037E-6 " pathEditMode="relative" rAng="0" ptsTypes="AA">
                                      <p:cBhvr>
                                        <p:cTn id="11" dur="750" fill="hold"/>
                                        <p:tgtEl>
                                          <p:spTgt spid="29">
                                            <p:txEl>
                                              <p:pRg st="0" end="0"/>
                                            </p:txEl>
                                          </p:spTgt>
                                        </p:tgtEl>
                                        <p:attrNameLst>
                                          <p:attrName>ppt_x</p:attrName>
                                          <p:attrName>ppt_y</p:attrName>
                                        </p:attrNameLst>
                                      </p:cBhvr>
                                      <p:rCtr x="846" y="0"/>
                                    </p:animMotion>
                                  </p:childTnLst>
                                </p:cTn>
                              </p:par>
                            </p:childTnLst>
                          </p:cTn>
                        </p:par>
                        <p:par>
                          <p:cTn id="12" fill="hold">
                            <p:stCondLst>
                              <p:cond delay="750"/>
                            </p:stCondLst>
                            <p:childTnLst>
                              <p:par>
                                <p:cTn id="13" presetID="2" presetClass="entr" presetSubtype="4"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2" presetClass="entr" presetSubtype="4"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par>
                          <p:cTn id="22" fill="hold">
                            <p:stCondLst>
                              <p:cond delay="1750"/>
                            </p:stCondLst>
                            <p:childTnLst>
                              <p:par>
                                <p:cTn id="23" presetID="2" presetClass="entr" presetSubtype="4"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par>
                          <p:cTn id="37" fill="hold">
                            <p:stCondLst>
                              <p:cond delay="3250"/>
                            </p:stCondLst>
                            <p:childTnLst>
                              <p:par>
                                <p:cTn id="38" presetID="2" presetClass="entr" presetSubtype="4"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57EB036-EE34-764A-B1A8-3F3D0E25053B}"/>
              </a:ext>
            </a:extLst>
          </p:cNvPr>
          <p:cNvPicPr>
            <a:picLocks noChangeAspect="1"/>
          </p:cNvPicPr>
          <p:nvPr/>
        </p:nvPicPr>
        <p:blipFill>
          <a:blip r:embed="rId3"/>
          <a:stretch>
            <a:fillRect/>
          </a:stretch>
        </p:blipFill>
        <p:spPr>
          <a:xfrm>
            <a:off x="1733160" y="2052802"/>
            <a:ext cx="947331" cy="977889"/>
          </a:xfrm>
          <a:prstGeom prst="rect">
            <a:avLst/>
          </a:prstGeom>
        </p:spPr>
      </p:pic>
      <p:sp>
        <p:nvSpPr>
          <p:cNvPr id="15" name="Rectangle 14">
            <a:extLst>
              <a:ext uri="{FF2B5EF4-FFF2-40B4-BE49-F238E27FC236}">
                <a16:creationId xmlns:a16="http://schemas.microsoft.com/office/drawing/2014/main" id="{CD9DE59D-E2C3-486B-A297-5A671FD58906}"/>
              </a:ext>
            </a:extLst>
          </p:cNvPr>
          <p:cNvSpPr/>
          <p:nvPr/>
        </p:nvSpPr>
        <p:spPr bwMode="auto">
          <a:xfrm>
            <a:off x="4407042" y="1481924"/>
            <a:ext cx="3581591" cy="372081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 name="Isosceles Triangle 1">
            <a:extLst>
              <a:ext uri="{FF2B5EF4-FFF2-40B4-BE49-F238E27FC236}">
                <a16:creationId xmlns:a16="http://schemas.microsoft.com/office/drawing/2014/main" id="{27638CC9-0FEA-4960-8244-54D8E61AAD5D}"/>
              </a:ext>
            </a:extLst>
          </p:cNvPr>
          <p:cNvSpPr/>
          <p:nvPr/>
        </p:nvSpPr>
        <p:spPr bwMode="auto">
          <a:xfrm rot="10800000">
            <a:off x="4407042" y="5202740"/>
            <a:ext cx="809728" cy="449197"/>
          </a:xfrm>
          <a:prstGeom prst="triangle">
            <a:avLst>
              <a:gd name="adj" fmla="val 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448"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8" name="Title 2">
            <a:extLst>
              <a:ext uri="{FF2B5EF4-FFF2-40B4-BE49-F238E27FC236}">
                <a16:creationId xmlns:a16="http://schemas.microsoft.com/office/drawing/2014/main" id="{37DA89B9-D38B-49F3-9D58-AB3AA42246B1}"/>
              </a:ext>
            </a:extLst>
          </p:cNvPr>
          <p:cNvSpPr>
            <a:spLocks noGrp="1"/>
          </p:cNvSpPr>
          <p:nvPr>
            <p:ph type="title"/>
          </p:nvPr>
        </p:nvSpPr>
        <p:spPr/>
        <p:txBody>
          <a:bodyPr/>
          <a:lstStyle/>
          <a:p>
            <a:r>
              <a:rPr lang="en-US">
                <a:solidFill>
                  <a:schemeClr val="tx2"/>
                </a:solidFill>
                <a:cs typeface="Segoe UI"/>
              </a:rPr>
              <a:t>Build your business </a:t>
            </a:r>
            <a:r>
              <a:rPr lang="en-US">
                <a:cs typeface="Segoe UI"/>
              </a:rPr>
              <a:t>with SMB practices</a:t>
            </a:r>
            <a:endParaRPr lang="en-US"/>
          </a:p>
        </p:txBody>
      </p:sp>
      <p:sp>
        <p:nvSpPr>
          <p:cNvPr id="69" name="Rectangle 68">
            <a:extLst>
              <a:ext uri="{FF2B5EF4-FFF2-40B4-BE49-F238E27FC236}">
                <a16:creationId xmlns:a16="http://schemas.microsoft.com/office/drawing/2014/main" id="{538F9CCA-B9B1-455B-972D-44CFF2CD2EDA}"/>
              </a:ext>
            </a:extLst>
          </p:cNvPr>
          <p:cNvSpPr/>
          <p:nvPr/>
        </p:nvSpPr>
        <p:spPr>
          <a:xfrm>
            <a:off x="434975" y="6330661"/>
            <a:ext cx="9349088" cy="646331"/>
          </a:xfrm>
          <a:prstGeom prst="rect">
            <a:avLst/>
          </a:prstGeom>
        </p:spPr>
        <p:txBody>
          <a:bodyPr wrap="square" lIns="0" anchor="t">
            <a:spAutoFit/>
          </a:bodyPr>
          <a:lstStyle/>
          <a:p>
            <a:pPr defTabSz="931793">
              <a:defRPr/>
            </a:pPr>
            <a:r>
              <a:rPr kumimoji="0" lang="en-US" sz="1800" b="0" i="0" u="none" strike="noStrike" kern="1200" cap="none" spc="0" normalizeH="0" baseline="0" noProof="0">
                <a:ln>
                  <a:noFill/>
                </a:ln>
                <a:effectLst/>
                <a:uLnTx/>
                <a:uFillTx/>
                <a:latin typeface="Segoe UI Semibold"/>
                <a:ea typeface="+mn-lt"/>
                <a:cs typeface="Segoe UI Semibold"/>
              </a:rPr>
              <a:t>Marketing and sales content available @ </a:t>
            </a:r>
            <a:r>
              <a:rPr kumimoji="0" lang="en-US" sz="1800" b="1" i="0" u="none" strike="noStrike" kern="1200" cap="none" spc="0" normalizeH="0" baseline="0" noProof="0">
                <a:ln>
                  <a:noFill/>
                </a:ln>
                <a:effectLst/>
                <a:uLnTx/>
                <a:uFillTx/>
                <a:latin typeface="Segoe UI"/>
                <a:ea typeface="+mn-lt"/>
                <a:cs typeface="Segoe UI"/>
                <a:hlinkClick r:id="rId4"/>
              </a:rPr>
              <a:t>aka.ms\</a:t>
            </a:r>
            <a:r>
              <a:rPr lang="en-US" sz="1800" b="1" err="1">
                <a:ea typeface="+mn-lt"/>
                <a:cs typeface="+mn-lt"/>
                <a:hlinkClick r:id="rId4"/>
              </a:rPr>
              <a:t>mwsmb</a:t>
            </a:r>
            <a:endParaRPr lang="en-US" sz="1800" b="1">
              <a:ea typeface="+mn-lt"/>
              <a:cs typeface="+mn-lt"/>
            </a:endParaRPr>
          </a:p>
          <a:p>
            <a:pPr defTabSz="931793">
              <a:defRPr/>
            </a:pPr>
            <a:endParaRPr lang="en-US" sz="1800">
              <a:latin typeface="Segoe UI Semibold"/>
              <a:cs typeface="Segoe UI Semibold"/>
            </a:endParaRPr>
          </a:p>
        </p:txBody>
      </p:sp>
      <p:sp>
        <p:nvSpPr>
          <p:cNvPr id="18" name="Rectangle 17">
            <a:extLst>
              <a:ext uri="{FF2B5EF4-FFF2-40B4-BE49-F238E27FC236}">
                <a16:creationId xmlns:a16="http://schemas.microsoft.com/office/drawing/2014/main" id="{C8FA462F-83DD-5B4E-8E82-E0BB08863C5F}"/>
              </a:ext>
            </a:extLst>
          </p:cNvPr>
          <p:cNvSpPr/>
          <p:nvPr/>
        </p:nvSpPr>
        <p:spPr>
          <a:xfrm>
            <a:off x="565421" y="3577768"/>
            <a:ext cx="3217909" cy="1120307"/>
          </a:xfrm>
          <a:prstGeom prst="rect">
            <a:avLst/>
          </a:prstGeom>
        </p:spPr>
        <p:txBody>
          <a:bodyPr wrap="square" lIns="0" tIns="0" rIns="0" anchor="t">
            <a:spAutoFit/>
          </a:bodyPr>
          <a:lstStyle/>
          <a:p>
            <a:pPr marL="0" marR="0" lvl="0" indent="0" algn="l" defTabSz="932026"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78D4"/>
                </a:solidFill>
                <a:effectLst/>
                <a:uLnTx/>
                <a:uFillTx/>
                <a:latin typeface="Segoe UI"/>
                <a:ea typeface="+mn-ea"/>
                <a:cs typeface="+mn-cs"/>
              </a:rPr>
              <a:t>Acquire: Teamwork </a:t>
            </a:r>
          </a:p>
          <a:p>
            <a:pPr marL="0" marR="0" lvl="0" indent="0" algn="l" defTabSz="932026" rtl="0" eaLnBrk="1" fontAlgn="auto" latinLnBrk="0" hangingPunct="1">
              <a:lnSpc>
                <a:spcPct val="90000"/>
              </a:lnSpc>
              <a:spcBef>
                <a:spcPts val="0"/>
              </a:spcBef>
              <a:spcAft>
                <a:spcPts val="600"/>
              </a:spcAft>
              <a:buClrTx/>
              <a:buSzTx/>
              <a:buFontTx/>
              <a:buNone/>
              <a:tabLst/>
              <a:defRPr/>
            </a:pPr>
            <a:r>
              <a:rPr kumimoji="0" lang="en-AU" sz="1800" b="0" i="0" u="none" strike="noStrike" kern="1200" cap="none" spc="0" normalizeH="0" baseline="0" noProof="0" dirty="0">
                <a:ln>
                  <a:noFill/>
                </a:ln>
                <a:solidFill>
                  <a:srgbClr val="282828"/>
                </a:solidFill>
                <a:effectLst/>
                <a:uLnTx/>
                <a:uFillTx/>
                <a:latin typeface="Segoe UI"/>
                <a:ea typeface="+mn-ea"/>
                <a:cs typeface="+mn-cs"/>
              </a:rPr>
              <a:t>Bring new customers to the cloud with business-class email and Teams.</a:t>
            </a:r>
          </a:p>
        </p:txBody>
      </p:sp>
      <p:sp>
        <p:nvSpPr>
          <p:cNvPr id="19" name="Rectangle 18">
            <a:extLst>
              <a:ext uri="{FF2B5EF4-FFF2-40B4-BE49-F238E27FC236}">
                <a16:creationId xmlns:a16="http://schemas.microsoft.com/office/drawing/2014/main" id="{8D32498C-02EB-B943-9F00-61C12A857CB2}"/>
              </a:ext>
            </a:extLst>
          </p:cNvPr>
          <p:cNvSpPr/>
          <p:nvPr/>
        </p:nvSpPr>
        <p:spPr>
          <a:xfrm>
            <a:off x="8473771" y="3577768"/>
            <a:ext cx="3339597" cy="1120307"/>
          </a:xfrm>
          <a:prstGeom prst="rect">
            <a:avLst/>
          </a:prstGeom>
        </p:spPr>
        <p:txBody>
          <a:bodyPr wrap="square" lIns="0" tIns="0" rIns="0" anchor="t">
            <a:spAutoFit/>
          </a:bodyPr>
          <a:lstStyle/>
          <a:p>
            <a:pPr marL="0" marR="0" lvl="0" indent="0" algn="l" defTabSz="932026"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0078D4"/>
                </a:solidFill>
                <a:effectLst/>
                <a:uLnTx/>
                <a:uFillTx/>
                <a:latin typeface="Segoe UI"/>
                <a:ea typeface="+mn-ea"/>
                <a:cs typeface="+mn-cs"/>
              </a:rPr>
              <a:t>Maximize: Advanced </a:t>
            </a:r>
            <a:r>
              <a:rPr lang="en-US" sz="1800" b="1">
                <a:solidFill>
                  <a:srgbClr val="0078D4"/>
                </a:solidFill>
                <a:latin typeface="Segoe UI"/>
              </a:rPr>
              <a:t>Security</a:t>
            </a:r>
            <a:r>
              <a:rPr kumimoji="0" lang="en-US" sz="1800" b="1" i="0" u="none" strike="noStrike" kern="1200" cap="none" spc="0" normalizeH="0" baseline="0" noProof="0">
                <a:ln>
                  <a:noFill/>
                </a:ln>
                <a:solidFill>
                  <a:srgbClr val="282828"/>
                </a:solidFill>
                <a:effectLst/>
                <a:uLnTx/>
                <a:uFillTx/>
                <a:latin typeface="Segoe UI"/>
                <a:ea typeface="+mn-ea"/>
                <a:cs typeface="+mn-cs"/>
              </a:rPr>
              <a:t> </a:t>
            </a:r>
          </a:p>
          <a:p>
            <a:pPr marL="0" marR="0" lvl="0" indent="0" algn="l" defTabSz="932026" rtl="0" eaLnBrk="1" fontAlgn="auto" latinLnBrk="0" hangingPunct="1">
              <a:lnSpc>
                <a:spcPct val="90000"/>
              </a:lnSpc>
              <a:spcBef>
                <a:spcPts val="0"/>
              </a:spcBef>
              <a:spcAft>
                <a:spcPts val="600"/>
              </a:spcAft>
              <a:buClrTx/>
              <a:buSzTx/>
              <a:buFontTx/>
              <a:buNone/>
              <a:tabLst/>
              <a:defRPr/>
            </a:pPr>
            <a:r>
              <a:rPr kumimoji="0" lang="en-AU" sz="1800" b="0" i="0" u="none" strike="noStrike" kern="1200" cap="none" spc="0" normalizeH="0" baseline="0" noProof="0">
                <a:ln>
                  <a:noFill/>
                </a:ln>
                <a:solidFill>
                  <a:srgbClr val="282828"/>
                </a:solidFill>
                <a:effectLst/>
                <a:uLnTx/>
                <a:uFillTx/>
                <a:latin typeface="Segoe UI"/>
                <a:ea typeface="+mn-ea"/>
                <a:cs typeface="+mn-cs"/>
              </a:rPr>
              <a:t>Maximize recurring revenue by helping SMBs protect against threats. </a:t>
            </a:r>
            <a:endParaRPr kumimoji="0" lang="en-AU" sz="1800" b="0" i="0" u="none" strike="noStrike" kern="1200" cap="none" spc="0" normalizeH="0" baseline="0" noProof="0">
              <a:ln>
                <a:noFill/>
              </a:ln>
              <a:solidFill>
                <a:srgbClr val="282828"/>
              </a:solidFill>
              <a:effectLst/>
              <a:uLnTx/>
              <a:uFillTx/>
              <a:latin typeface="Segoe UI"/>
              <a:ea typeface="+mn-ea"/>
              <a:cs typeface="Segoe UI"/>
            </a:endParaRPr>
          </a:p>
        </p:txBody>
      </p:sp>
      <p:pic>
        <p:nvPicPr>
          <p:cNvPr id="20" name="Picture 19">
            <a:extLst>
              <a:ext uri="{FF2B5EF4-FFF2-40B4-BE49-F238E27FC236}">
                <a16:creationId xmlns:a16="http://schemas.microsoft.com/office/drawing/2014/main" id="{9D2548DC-D32A-514E-A9E8-13C43E99AE66}"/>
              </a:ext>
            </a:extLst>
          </p:cNvPr>
          <p:cNvPicPr>
            <a:picLocks noChangeAspect="1"/>
          </p:cNvPicPr>
          <p:nvPr/>
        </p:nvPicPr>
        <p:blipFill>
          <a:blip r:embed="rId5"/>
          <a:stretch>
            <a:fillRect/>
          </a:stretch>
        </p:blipFill>
        <p:spPr>
          <a:xfrm>
            <a:off x="9461025" y="1708328"/>
            <a:ext cx="1365090" cy="1365089"/>
          </a:xfrm>
          <a:prstGeom prst="rect">
            <a:avLst/>
          </a:prstGeom>
        </p:spPr>
      </p:pic>
      <p:sp>
        <p:nvSpPr>
          <p:cNvPr id="21" name="Rectangle 20">
            <a:extLst>
              <a:ext uri="{FF2B5EF4-FFF2-40B4-BE49-F238E27FC236}">
                <a16:creationId xmlns:a16="http://schemas.microsoft.com/office/drawing/2014/main" id="{34FADC0C-FAD6-DA4D-8922-34FF2DC539C1}"/>
              </a:ext>
            </a:extLst>
          </p:cNvPr>
          <p:cNvSpPr/>
          <p:nvPr/>
        </p:nvSpPr>
        <p:spPr>
          <a:xfrm>
            <a:off x="4545264" y="3577768"/>
            <a:ext cx="3339598" cy="1369606"/>
          </a:xfrm>
          <a:prstGeom prst="rect">
            <a:avLst/>
          </a:prstGeom>
        </p:spPr>
        <p:txBody>
          <a:bodyPr wrap="square" lIns="0" tIns="0" rIns="0" anchor="t">
            <a:spAutoFit/>
          </a:bodyPr>
          <a:lstStyle/>
          <a:p>
            <a:pPr marL="0" marR="0" lvl="0" indent="0" algn="l" defTabSz="932026"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Segoe UI"/>
                <a:ea typeface="+mn-ea"/>
                <a:cs typeface="+mn-cs"/>
              </a:rPr>
              <a:t>Upsell: Get </a:t>
            </a:r>
            <a:r>
              <a:rPr lang="en-US" sz="1800" b="1">
                <a:solidFill>
                  <a:srgbClr val="FFFFFF"/>
                </a:solidFill>
                <a:latin typeface="Segoe UI"/>
              </a:rPr>
              <a:t>Modern</a:t>
            </a:r>
            <a:endParaRPr kumimoji="0" lang="en-US" sz="1800" b="1" i="0" u="none" strike="noStrike" kern="1200" cap="none" spc="0" normalizeH="0" baseline="0" noProof="0">
              <a:ln>
                <a:noFill/>
              </a:ln>
              <a:solidFill>
                <a:srgbClr val="FFFFFF"/>
              </a:solidFill>
              <a:effectLst/>
              <a:uLnTx/>
              <a:uFillTx/>
              <a:latin typeface="Segoe UI"/>
              <a:ea typeface="+mn-ea"/>
              <a:cs typeface="+mn-cs"/>
            </a:endParaRPr>
          </a:p>
          <a:p>
            <a:pPr marL="0" marR="0" lvl="0" indent="0" algn="l" defTabSz="932026" rtl="0" eaLnBrk="1" fontAlgn="auto" latinLnBrk="0" hangingPunct="1">
              <a:lnSpc>
                <a:spcPct val="90000"/>
              </a:lnSpc>
              <a:spcBef>
                <a:spcPts val="0"/>
              </a:spcBef>
              <a:spcAft>
                <a:spcPts val="600"/>
              </a:spcAft>
              <a:buClrTx/>
              <a:buSzTx/>
              <a:buFontTx/>
              <a:buNone/>
              <a:tabLst/>
              <a:defRPr/>
            </a:pPr>
            <a:r>
              <a:rPr kumimoji="0" lang="en-AU" sz="1800" b="0" i="0" u="none" strike="noStrike" kern="1200" cap="none" spc="0" normalizeH="0" baseline="0" noProof="0">
                <a:ln>
                  <a:noFill/>
                </a:ln>
                <a:solidFill>
                  <a:srgbClr val="FFFFFF"/>
                </a:solidFill>
                <a:effectLst/>
                <a:uLnTx/>
                <a:uFillTx/>
                <a:latin typeface="Segoe UI"/>
                <a:ea typeface="+mn-ea"/>
                <a:cs typeface="+mn-cs"/>
              </a:rPr>
              <a:t>Offer best-in-class productivity apps on a new Windows 10 device to replace end-of-support solutions.</a:t>
            </a:r>
            <a:endParaRPr lang="en-AU" sz="1800" b="0" i="0" u="none" strike="noStrike" kern="1200" cap="none" spc="0" normalizeH="0" baseline="0" noProof="0">
              <a:ln>
                <a:noFill/>
              </a:ln>
              <a:solidFill>
                <a:srgbClr val="FFFFFF"/>
              </a:solidFill>
              <a:effectLst/>
              <a:uLnTx/>
              <a:uFillTx/>
              <a:latin typeface="Segoe UI"/>
              <a:cs typeface="Segoe UI"/>
            </a:endParaRPr>
          </a:p>
        </p:txBody>
      </p:sp>
      <p:cxnSp>
        <p:nvCxnSpPr>
          <p:cNvPr id="22" name="Straight Connector 21">
            <a:extLst>
              <a:ext uri="{FF2B5EF4-FFF2-40B4-BE49-F238E27FC236}">
                <a16:creationId xmlns:a16="http://schemas.microsoft.com/office/drawing/2014/main" id="{14104C5E-D5A6-DB47-B8B6-95D9EBFCF8F2}"/>
              </a:ext>
            </a:extLst>
          </p:cNvPr>
          <p:cNvCxnSpPr/>
          <p:nvPr/>
        </p:nvCxnSpPr>
        <p:spPr>
          <a:xfrm>
            <a:off x="565422" y="3372982"/>
            <a:ext cx="3339598" cy="0"/>
          </a:xfrm>
          <a:prstGeom prst="line">
            <a:avLst/>
          </a:prstGeom>
          <a:ln w="28575">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3A6867A-6A9E-7847-83EF-F910AF6A3545}"/>
              </a:ext>
            </a:extLst>
          </p:cNvPr>
          <p:cNvCxnSpPr/>
          <p:nvPr/>
        </p:nvCxnSpPr>
        <p:spPr>
          <a:xfrm>
            <a:off x="4545264" y="3372982"/>
            <a:ext cx="3339598" cy="0"/>
          </a:xfrm>
          <a:prstGeom prst="line">
            <a:avLst/>
          </a:prstGeom>
          <a:ln w="28575">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77E8670-03FF-2247-B9A8-91ADB04ABB82}"/>
              </a:ext>
            </a:extLst>
          </p:cNvPr>
          <p:cNvCxnSpPr/>
          <p:nvPr/>
        </p:nvCxnSpPr>
        <p:spPr>
          <a:xfrm>
            <a:off x="8473771" y="3372982"/>
            <a:ext cx="3339598" cy="0"/>
          </a:xfrm>
          <a:prstGeom prst="line">
            <a:avLst/>
          </a:prstGeom>
          <a:ln w="28575">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39A72E5-4B23-5146-A65C-545238F34999}"/>
              </a:ext>
            </a:extLst>
          </p:cNvPr>
          <p:cNvPicPr>
            <a:picLocks noChangeAspect="1"/>
          </p:cNvPicPr>
          <p:nvPr/>
        </p:nvPicPr>
        <p:blipFill>
          <a:blip r:embed="rId6"/>
          <a:stretch>
            <a:fillRect/>
          </a:stretch>
        </p:blipFill>
        <p:spPr>
          <a:xfrm>
            <a:off x="5805487" y="1814402"/>
            <a:ext cx="825500" cy="1282700"/>
          </a:xfrm>
          <a:prstGeom prst="rect">
            <a:avLst/>
          </a:prstGeom>
        </p:spPr>
      </p:pic>
    </p:spTree>
    <p:extLst>
      <p:ext uri="{BB962C8B-B14F-4D97-AF65-F5344CB8AC3E}">
        <p14:creationId xmlns:p14="http://schemas.microsoft.com/office/powerpoint/2010/main" val="485248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79864">
        <p159:morph option="byObject"/>
      </p:transition>
    </mc:Choice>
    <mc:Fallback xmlns="">
      <p:transition spd="slow" advTm="179864">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 name="Picture 18" descr="A screen shot of a computer&#10;&#10;Description generated with high confidence">
            <a:extLst>
              <a:ext uri="{FF2B5EF4-FFF2-40B4-BE49-F238E27FC236}">
                <a16:creationId xmlns:a16="http://schemas.microsoft.com/office/drawing/2014/main" id="{D9AFEC8F-94E9-0E42-BE86-E884458343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66183" y="1755595"/>
            <a:ext cx="1890758" cy="1368929"/>
          </a:xfrm>
          <a:prstGeom prst="rect">
            <a:avLst/>
          </a:prstGeom>
        </p:spPr>
      </p:pic>
      <p:sp>
        <p:nvSpPr>
          <p:cNvPr id="20" name="Title 3">
            <a:extLst>
              <a:ext uri="{FF2B5EF4-FFF2-40B4-BE49-F238E27FC236}">
                <a16:creationId xmlns:a16="http://schemas.microsoft.com/office/drawing/2014/main" id="{68CA32E3-D367-AC49-B319-CB3ED0B73A31}"/>
              </a:ext>
            </a:extLst>
          </p:cNvPr>
          <p:cNvSpPr txBox="1">
            <a:spLocks/>
          </p:cNvSpPr>
          <p:nvPr/>
        </p:nvSpPr>
        <p:spPr>
          <a:xfrm>
            <a:off x="4423731" y="3548393"/>
            <a:ext cx="1678686" cy="1588255"/>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97">
              <a:lnSpc>
                <a:spcPct val="110000"/>
              </a:lnSpc>
              <a:spcAft>
                <a:spcPts val="612"/>
              </a:spcAft>
              <a:defRPr/>
            </a:pPr>
            <a:r>
              <a:rPr lang="en-US" sz="1224" b="1">
                <a:solidFill>
                  <a:srgbClr val="505050"/>
                </a:solidFill>
                <a:cs typeface="Segoe UI Semibold" panose="020B0502040204020203" pitchFamily="34" charset="0"/>
              </a:rPr>
              <a:t>Surface Laptop</a:t>
            </a:r>
            <a:br>
              <a:rPr lang="en-US" sz="1224" b="1">
                <a:solidFill>
                  <a:srgbClr val="505050"/>
                </a:solidFill>
                <a:cs typeface="Segoe UI Semibold" panose="020B0502040204020203" pitchFamily="34" charset="0"/>
              </a:rPr>
            </a:br>
            <a:r>
              <a:rPr lang="en-US" sz="1224">
                <a:solidFill>
                  <a:srgbClr val="505050"/>
                </a:solidFill>
                <a:cs typeface="Segoe UI Semilight" panose="020B0402040204020203" pitchFamily="34" charset="0"/>
              </a:rPr>
              <a:t>Style and speed</a:t>
            </a:r>
          </a:p>
          <a:p>
            <a:pPr defTabSz="932597">
              <a:lnSpc>
                <a:spcPct val="110000"/>
              </a:lnSpc>
              <a:spcBef>
                <a:spcPts val="612"/>
              </a:spcBef>
              <a:spcAft>
                <a:spcPts val="612"/>
              </a:spcAft>
              <a:defRPr/>
            </a:pPr>
            <a:r>
              <a:rPr lang="en-US" sz="1224">
                <a:solidFill>
                  <a:srgbClr val="505050"/>
                </a:solidFill>
                <a:cs typeface="Segoe UI Light" panose="020B0502040204020203" pitchFamily="34" charset="0"/>
              </a:rPr>
              <a:t>For those who want the </a:t>
            </a:r>
            <a:r>
              <a:rPr lang="en-US" sz="1224">
                <a:solidFill>
                  <a:srgbClr val="505050"/>
                </a:solidFill>
                <a:cs typeface="Segoe UI Semibold" panose="020B0702040204020203" pitchFamily="34" charset="0"/>
              </a:rPr>
              <a:t>laptop form factor, with the perfect balance of style, security, and manageability</a:t>
            </a:r>
          </a:p>
        </p:txBody>
      </p:sp>
      <p:sp>
        <p:nvSpPr>
          <p:cNvPr id="23" name="Title 3">
            <a:extLst>
              <a:ext uri="{FF2B5EF4-FFF2-40B4-BE49-F238E27FC236}">
                <a16:creationId xmlns:a16="http://schemas.microsoft.com/office/drawing/2014/main" id="{33654389-ECC5-5B46-B0F1-01ED853318EE}"/>
              </a:ext>
            </a:extLst>
          </p:cNvPr>
          <p:cNvSpPr txBox="1">
            <a:spLocks/>
          </p:cNvSpPr>
          <p:nvPr/>
        </p:nvSpPr>
        <p:spPr>
          <a:xfrm>
            <a:off x="603085" y="3548394"/>
            <a:ext cx="1678686" cy="1619873"/>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97">
              <a:lnSpc>
                <a:spcPct val="110000"/>
              </a:lnSpc>
              <a:spcAft>
                <a:spcPts val="612"/>
              </a:spcAft>
              <a:defRPr/>
            </a:pPr>
            <a:r>
              <a:rPr lang="en-US" sz="1224" b="1">
                <a:solidFill>
                  <a:srgbClr val="505050"/>
                </a:solidFill>
                <a:cs typeface="Segoe UI Semibold" panose="020B0502040204020203" pitchFamily="34" charset="0"/>
              </a:rPr>
              <a:t>Surface Go</a:t>
            </a:r>
            <a:br>
              <a:rPr lang="en-US" sz="1224" b="1">
                <a:solidFill>
                  <a:srgbClr val="505050"/>
                </a:solidFill>
                <a:cs typeface="Segoe UI Semibold" panose="020B0502040204020203" pitchFamily="34" charset="0"/>
              </a:rPr>
            </a:br>
            <a:r>
              <a:rPr lang="en-US" sz="1224">
                <a:solidFill>
                  <a:srgbClr val="505050"/>
                </a:solidFill>
                <a:cs typeface="Segoe UI Semilight" panose="020B0402040204020203" pitchFamily="34" charset="0"/>
              </a:rPr>
              <a:t>Portable power</a:t>
            </a:r>
          </a:p>
          <a:p>
            <a:pPr defTabSz="932597">
              <a:lnSpc>
                <a:spcPct val="110000"/>
              </a:lnSpc>
              <a:spcBef>
                <a:spcPts val="612"/>
              </a:spcBef>
              <a:spcAft>
                <a:spcPts val="612"/>
              </a:spcAft>
              <a:defRPr/>
            </a:pPr>
            <a:r>
              <a:rPr lang="en-US" sz="1224">
                <a:solidFill>
                  <a:srgbClr val="505050"/>
                </a:solidFill>
                <a:cs typeface="Segoe UI Light" panose="020B0502040204020203" pitchFamily="34" charset="0"/>
              </a:rPr>
              <a:t>For those who want </a:t>
            </a:r>
            <a:br>
              <a:rPr lang="en-US" sz="1224">
                <a:solidFill>
                  <a:srgbClr val="505050"/>
                </a:solidFill>
                <a:cs typeface="Segoe UI Light" panose="020B0502040204020203" pitchFamily="34" charset="0"/>
              </a:rPr>
            </a:br>
            <a:r>
              <a:rPr lang="en-US" sz="1224">
                <a:solidFill>
                  <a:srgbClr val="505050"/>
                </a:solidFill>
                <a:cs typeface="Segoe UI Light" panose="020B0502040204020203" pitchFamily="34" charset="0"/>
              </a:rPr>
              <a:t>to bring </a:t>
            </a:r>
            <a:r>
              <a:rPr lang="en-US" sz="1224">
                <a:solidFill>
                  <a:srgbClr val="505050"/>
                </a:solidFill>
                <a:cs typeface="Segoe UI Semibold" panose="020B0702040204020203" pitchFamily="34" charset="0"/>
              </a:rPr>
              <a:t>the best of Microsoft to life </a:t>
            </a:r>
            <a:r>
              <a:rPr lang="en-US" sz="1224">
                <a:solidFill>
                  <a:srgbClr val="505050"/>
                </a:solidFill>
                <a:cs typeface="Segoe UI Light" panose="020B0502040204020203" pitchFamily="34" charset="0"/>
              </a:rPr>
              <a:t>on </a:t>
            </a:r>
            <a:br>
              <a:rPr lang="en-US" sz="1224">
                <a:solidFill>
                  <a:srgbClr val="505050"/>
                </a:solidFill>
                <a:cs typeface="Segoe UI Light" panose="020B0502040204020203" pitchFamily="34" charset="0"/>
              </a:rPr>
            </a:br>
            <a:r>
              <a:rPr lang="en-US" sz="1224">
                <a:solidFill>
                  <a:srgbClr val="505050"/>
                </a:solidFill>
                <a:cs typeface="Segoe UI Light" panose="020B0502040204020203" pitchFamily="34" charset="0"/>
              </a:rPr>
              <a:t>our smallest, lightest Surface yet</a:t>
            </a:r>
          </a:p>
        </p:txBody>
      </p:sp>
      <p:pic>
        <p:nvPicPr>
          <p:cNvPr id="24" name="Picture 23" descr="A screen shot of a computer&#10;&#10;Description generated with high confidence">
            <a:extLst>
              <a:ext uri="{FF2B5EF4-FFF2-40B4-BE49-F238E27FC236}">
                <a16:creationId xmlns:a16="http://schemas.microsoft.com/office/drawing/2014/main" id="{F29D4DDA-0DB0-A445-AEA2-A9B5A3EB33F6}"/>
              </a:ext>
            </a:extLst>
          </p:cNvPr>
          <p:cNvPicPr>
            <a:picLocks noChangeAspect="1"/>
          </p:cNvPicPr>
          <p:nvPr/>
        </p:nvPicPr>
        <p:blipFill rotWithShape="1">
          <a:blip r:embed="rId4"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p:blipFill>
        <p:spPr>
          <a:xfrm>
            <a:off x="596712" y="2160308"/>
            <a:ext cx="1204865" cy="992975"/>
          </a:xfrm>
          <a:prstGeom prst="rect">
            <a:avLst/>
          </a:prstGeom>
        </p:spPr>
      </p:pic>
      <p:pic>
        <p:nvPicPr>
          <p:cNvPr id="25" name="Picture 24" descr="A picture containing laptop, indoor, computer, sitting&#10;&#10;Description generated with high confidence">
            <a:extLst>
              <a:ext uri="{FF2B5EF4-FFF2-40B4-BE49-F238E27FC236}">
                <a16:creationId xmlns:a16="http://schemas.microsoft.com/office/drawing/2014/main" id="{89B970CF-82D9-F84D-ACDC-B5DE5ABD7A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0916" y="1979557"/>
            <a:ext cx="2208029" cy="1242017"/>
          </a:xfrm>
          <a:prstGeom prst="rect">
            <a:avLst/>
          </a:prstGeom>
        </p:spPr>
      </p:pic>
      <p:pic>
        <p:nvPicPr>
          <p:cNvPr id="26" name="Picture 25" descr="A computer sitting on a table&#10;&#10;Description generated with high confidence">
            <a:extLst>
              <a:ext uri="{FF2B5EF4-FFF2-40B4-BE49-F238E27FC236}">
                <a16:creationId xmlns:a16="http://schemas.microsoft.com/office/drawing/2014/main" id="{5C19FC86-C21E-8B4B-A1C7-E7256A50A23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93448" y="1886785"/>
            <a:ext cx="2242923" cy="1427563"/>
          </a:xfrm>
          <a:prstGeom prst="rect">
            <a:avLst/>
          </a:prstGeom>
        </p:spPr>
      </p:pic>
      <p:sp>
        <p:nvSpPr>
          <p:cNvPr id="3" name="Title 2">
            <a:extLst>
              <a:ext uri="{FF2B5EF4-FFF2-40B4-BE49-F238E27FC236}">
                <a16:creationId xmlns:a16="http://schemas.microsoft.com/office/drawing/2014/main" id="{416BD09C-D853-5341-9C13-DC20216B1F5E}"/>
              </a:ext>
            </a:extLst>
          </p:cNvPr>
          <p:cNvSpPr>
            <a:spLocks noGrp="1"/>
          </p:cNvSpPr>
          <p:nvPr>
            <p:ph type="title"/>
          </p:nvPr>
        </p:nvSpPr>
        <p:spPr/>
        <p:txBody>
          <a:bodyPr/>
          <a:lstStyle/>
          <a:p>
            <a:r>
              <a:rPr lang="en-US" dirty="0"/>
              <a:t>Microsoft Surface is the </a:t>
            </a:r>
            <a:r>
              <a:rPr lang="en-US" dirty="0">
                <a:solidFill>
                  <a:schemeClr val="accent1"/>
                </a:solidFill>
              </a:rPr>
              <a:t>SMB modern device</a:t>
            </a:r>
          </a:p>
        </p:txBody>
      </p:sp>
      <p:sp>
        <p:nvSpPr>
          <p:cNvPr id="28" name="Title 3">
            <a:extLst>
              <a:ext uri="{FF2B5EF4-FFF2-40B4-BE49-F238E27FC236}">
                <a16:creationId xmlns:a16="http://schemas.microsoft.com/office/drawing/2014/main" id="{A00D1A88-0741-C14C-B4F2-0B1AEB39F166}"/>
              </a:ext>
            </a:extLst>
          </p:cNvPr>
          <p:cNvSpPr txBox="1">
            <a:spLocks/>
          </p:cNvSpPr>
          <p:nvPr/>
        </p:nvSpPr>
        <p:spPr>
          <a:xfrm>
            <a:off x="10154703" y="3548393"/>
            <a:ext cx="1678686" cy="1831236"/>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97">
              <a:lnSpc>
                <a:spcPct val="110000"/>
              </a:lnSpc>
              <a:spcAft>
                <a:spcPts val="612"/>
              </a:spcAft>
              <a:defRPr/>
            </a:pPr>
            <a:r>
              <a:rPr lang="en-US" sz="1224" b="1">
                <a:solidFill>
                  <a:srgbClr val="505050"/>
                </a:solidFill>
                <a:cs typeface="Segoe UI Semibold" panose="020B0502040204020203" pitchFamily="34" charset="0"/>
              </a:rPr>
              <a:t>Surface Hub</a:t>
            </a:r>
            <a:br>
              <a:rPr lang="en-US" sz="1224" b="1">
                <a:solidFill>
                  <a:srgbClr val="505050"/>
                </a:solidFill>
                <a:cs typeface="Segoe UI Semibold" panose="020B0502040204020203" pitchFamily="34" charset="0"/>
              </a:rPr>
            </a:br>
            <a:r>
              <a:rPr lang="en-US" sz="1224">
                <a:solidFill>
                  <a:srgbClr val="505050"/>
                </a:solidFill>
                <a:cs typeface="Segoe UI Semilight" panose="020B0402040204020203" pitchFamily="34" charset="0"/>
              </a:rPr>
              <a:t>Move beyond meetings, to true teamwork</a:t>
            </a:r>
          </a:p>
          <a:p>
            <a:pPr defTabSz="932597">
              <a:lnSpc>
                <a:spcPct val="110000"/>
              </a:lnSpc>
              <a:spcBef>
                <a:spcPts val="612"/>
              </a:spcBef>
              <a:spcAft>
                <a:spcPts val="612"/>
              </a:spcAft>
              <a:defRPr/>
            </a:pPr>
            <a:r>
              <a:rPr lang="en-US" sz="1224">
                <a:solidFill>
                  <a:srgbClr val="505050"/>
                </a:solidFill>
                <a:cs typeface="Segoe UI Light" panose="020B0502040204020203" pitchFamily="34" charset="0"/>
              </a:rPr>
              <a:t>For teams that want the best way to </a:t>
            </a:r>
            <a:r>
              <a:rPr lang="en-US" sz="1224">
                <a:solidFill>
                  <a:srgbClr val="505050"/>
                </a:solidFill>
                <a:cs typeface="Segoe UI Semibold" panose="020B0702040204020203" pitchFamily="34" charset="0"/>
              </a:rPr>
              <a:t>connect, create, and brainstorm with others </a:t>
            </a:r>
            <a:r>
              <a:rPr lang="en-US" sz="1224">
                <a:solidFill>
                  <a:srgbClr val="505050"/>
                </a:solidFill>
                <a:cs typeface="Segoe UI Light" panose="020B0502040204020203" pitchFamily="34" charset="0"/>
              </a:rPr>
              <a:t>regardless of their location</a:t>
            </a:r>
          </a:p>
        </p:txBody>
      </p:sp>
      <p:sp>
        <p:nvSpPr>
          <p:cNvPr id="29" name="Title 3">
            <a:extLst>
              <a:ext uri="{FF2B5EF4-FFF2-40B4-BE49-F238E27FC236}">
                <a16:creationId xmlns:a16="http://schemas.microsoft.com/office/drawing/2014/main" id="{23640825-ED05-1746-954C-013B5FAD73E5}"/>
              </a:ext>
            </a:extLst>
          </p:cNvPr>
          <p:cNvSpPr txBox="1">
            <a:spLocks/>
          </p:cNvSpPr>
          <p:nvPr/>
        </p:nvSpPr>
        <p:spPr>
          <a:xfrm>
            <a:off x="8244378" y="3548393"/>
            <a:ext cx="1678686" cy="2042597"/>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97">
              <a:lnSpc>
                <a:spcPct val="110000"/>
              </a:lnSpc>
              <a:spcAft>
                <a:spcPts val="612"/>
              </a:spcAft>
              <a:defRPr/>
            </a:pPr>
            <a:r>
              <a:rPr lang="en-US" sz="1224" b="1">
                <a:solidFill>
                  <a:srgbClr val="505050"/>
                </a:solidFill>
                <a:cs typeface="Segoe UI Semibold" panose="020B0502040204020203" pitchFamily="34" charset="0"/>
              </a:rPr>
              <a:t>Surface Studio</a:t>
            </a:r>
            <a:br>
              <a:rPr lang="en-US" sz="1224" b="1">
                <a:solidFill>
                  <a:srgbClr val="505050"/>
                </a:solidFill>
                <a:cs typeface="Segoe UI Semibold" panose="020B0502040204020203" pitchFamily="34" charset="0"/>
              </a:rPr>
            </a:br>
            <a:r>
              <a:rPr lang="en-US" sz="1224">
                <a:solidFill>
                  <a:srgbClr val="505050"/>
                </a:solidFill>
                <a:cs typeface="Segoe UI Semilight" panose="020B0402040204020203" pitchFamily="34" charset="0"/>
              </a:rPr>
              <a:t>The ultimate creative studio</a:t>
            </a:r>
          </a:p>
          <a:p>
            <a:pPr defTabSz="932597">
              <a:lnSpc>
                <a:spcPct val="110000"/>
              </a:lnSpc>
              <a:spcBef>
                <a:spcPts val="612"/>
              </a:spcBef>
              <a:spcAft>
                <a:spcPts val="612"/>
              </a:spcAft>
              <a:defRPr/>
            </a:pPr>
            <a:r>
              <a:rPr lang="en-US" sz="1224">
                <a:solidFill>
                  <a:srgbClr val="505050"/>
                </a:solidFill>
                <a:cs typeface="Segoe UI Light" panose="020B0502040204020203" pitchFamily="34" charset="0"/>
              </a:rPr>
              <a:t>For those who want </a:t>
            </a:r>
            <a:br>
              <a:rPr lang="en-US" sz="1224">
                <a:solidFill>
                  <a:srgbClr val="505050"/>
                </a:solidFill>
                <a:cs typeface="Segoe UI Light" panose="020B0502040204020203" pitchFamily="34" charset="0"/>
              </a:rPr>
            </a:br>
            <a:r>
              <a:rPr lang="en-US" sz="1224">
                <a:solidFill>
                  <a:srgbClr val="505050"/>
                </a:solidFill>
                <a:cs typeface="Segoe UI Light" panose="020B0502040204020203" pitchFamily="34" charset="0"/>
              </a:rPr>
              <a:t>to combine the </a:t>
            </a:r>
            <a:r>
              <a:rPr lang="en-US" sz="1224">
                <a:solidFill>
                  <a:srgbClr val="505050"/>
                </a:solidFill>
                <a:cs typeface="Segoe UI Semibold" panose="020B0702040204020203" pitchFamily="34" charset="0"/>
              </a:rPr>
              <a:t>power of a desktop and the versatility of a drafting table </a:t>
            </a:r>
            <a:r>
              <a:rPr lang="en-US" sz="1224">
                <a:solidFill>
                  <a:srgbClr val="505050"/>
                </a:solidFill>
                <a:cs typeface="Segoe UI Light" panose="020B0502040204020203" pitchFamily="34" charset="0"/>
              </a:rPr>
              <a:t>to create the ultimate workspace</a:t>
            </a:r>
          </a:p>
        </p:txBody>
      </p:sp>
      <p:sp>
        <p:nvSpPr>
          <p:cNvPr id="30" name="Title 3">
            <a:extLst>
              <a:ext uri="{FF2B5EF4-FFF2-40B4-BE49-F238E27FC236}">
                <a16:creationId xmlns:a16="http://schemas.microsoft.com/office/drawing/2014/main" id="{82E980E8-29F3-4443-96EA-8D3B8D4FF87D}"/>
              </a:ext>
            </a:extLst>
          </p:cNvPr>
          <p:cNvSpPr txBox="1">
            <a:spLocks/>
          </p:cNvSpPr>
          <p:nvPr/>
        </p:nvSpPr>
        <p:spPr>
          <a:xfrm>
            <a:off x="6334054" y="3548393"/>
            <a:ext cx="1712173" cy="1799275"/>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97">
              <a:lnSpc>
                <a:spcPct val="110000"/>
              </a:lnSpc>
              <a:spcAft>
                <a:spcPts val="612"/>
              </a:spcAft>
              <a:defRPr/>
            </a:pPr>
            <a:r>
              <a:rPr lang="en-US" sz="1224" b="1">
                <a:solidFill>
                  <a:srgbClr val="505050"/>
                </a:solidFill>
                <a:cs typeface="Segoe UI Semibold" panose="020B0502040204020203" pitchFamily="34" charset="0"/>
              </a:rPr>
              <a:t>Surface Book</a:t>
            </a:r>
            <a:br>
              <a:rPr lang="en-US" sz="1224" b="1">
                <a:solidFill>
                  <a:srgbClr val="505050"/>
                </a:solidFill>
                <a:cs typeface="Segoe UI Semibold" panose="020B0502040204020203" pitchFamily="34" charset="0"/>
              </a:rPr>
            </a:br>
            <a:r>
              <a:rPr lang="en-US" sz="1224">
                <a:solidFill>
                  <a:srgbClr val="505050"/>
                </a:solidFill>
                <a:cs typeface="Segoe UI Semilight" panose="020B0402040204020203" pitchFamily="34" charset="0"/>
              </a:rPr>
              <a:t>Powerhouse performance</a:t>
            </a:r>
          </a:p>
          <a:p>
            <a:pPr defTabSz="932597">
              <a:lnSpc>
                <a:spcPct val="110000"/>
              </a:lnSpc>
              <a:spcBef>
                <a:spcPts val="612"/>
              </a:spcBef>
              <a:spcAft>
                <a:spcPts val="612"/>
              </a:spcAft>
              <a:defRPr/>
            </a:pPr>
            <a:r>
              <a:rPr lang="en-US" sz="1224">
                <a:solidFill>
                  <a:srgbClr val="505050"/>
                </a:solidFill>
                <a:cs typeface="Segoe UI Light" panose="020B0502040204020203" pitchFamily="34" charset="0"/>
              </a:rPr>
              <a:t>For those who want </a:t>
            </a:r>
            <a:br>
              <a:rPr lang="en-US" sz="1224">
                <a:solidFill>
                  <a:srgbClr val="505050"/>
                </a:solidFill>
                <a:cs typeface="Segoe UI Light" panose="020B0502040204020203" pitchFamily="34" charset="0"/>
              </a:rPr>
            </a:br>
            <a:r>
              <a:rPr lang="en-US" sz="1224">
                <a:solidFill>
                  <a:srgbClr val="505050"/>
                </a:solidFill>
                <a:cs typeface="Segoe UI Light" panose="020B0502040204020203" pitchFamily="34" charset="0"/>
              </a:rPr>
              <a:t>the </a:t>
            </a:r>
            <a:r>
              <a:rPr lang="en-US" sz="1224">
                <a:solidFill>
                  <a:srgbClr val="505050"/>
                </a:solidFill>
                <a:cs typeface="Segoe UI Semibold" panose="020B0702040204020203" pitchFamily="34" charset="0"/>
              </a:rPr>
              <a:t>ultimate in performance</a:t>
            </a:r>
            <a:r>
              <a:rPr lang="en-US" sz="1224">
                <a:solidFill>
                  <a:srgbClr val="505050"/>
                </a:solidFill>
                <a:cs typeface="Segoe UI Light" panose="020B0502040204020203" pitchFamily="34" charset="0"/>
              </a:rPr>
              <a:t>, plus versatility and innovative design on the go</a:t>
            </a:r>
          </a:p>
        </p:txBody>
      </p:sp>
      <p:sp>
        <p:nvSpPr>
          <p:cNvPr id="31" name="Title 3">
            <a:extLst>
              <a:ext uri="{FF2B5EF4-FFF2-40B4-BE49-F238E27FC236}">
                <a16:creationId xmlns:a16="http://schemas.microsoft.com/office/drawing/2014/main" id="{6BD8F6A6-F1ED-F64E-B60C-F04103BA0C16}"/>
              </a:ext>
            </a:extLst>
          </p:cNvPr>
          <p:cNvSpPr txBox="1">
            <a:spLocks/>
          </p:cNvSpPr>
          <p:nvPr/>
        </p:nvSpPr>
        <p:spPr>
          <a:xfrm>
            <a:off x="2513408" y="3548393"/>
            <a:ext cx="1678686" cy="1408512"/>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97">
              <a:lnSpc>
                <a:spcPct val="110000"/>
              </a:lnSpc>
              <a:spcAft>
                <a:spcPts val="612"/>
              </a:spcAft>
              <a:defRPr/>
            </a:pPr>
            <a:r>
              <a:rPr lang="en-US" sz="1224" b="1">
                <a:solidFill>
                  <a:srgbClr val="505050"/>
                </a:solidFill>
                <a:cs typeface="Segoe UI Semibold" panose="020B0502040204020203" pitchFamily="34" charset="0"/>
              </a:rPr>
              <a:t>Surface Pro</a:t>
            </a:r>
            <a:br>
              <a:rPr lang="en-US" sz="1224" b="1">
                <a:solidFill>
                  <a:srgbClr val="505050"/>
                </a:solidFill>
                <a:cs typeface="Segoe UI Semibold" panose="020B0502040204020203" pitchFamily="34" charset="0"/>
              </a:rPr>
            </a:br>
            <a:r>
              <a:rPr lang="en-US" sz="1224">
                <a:solidFill>
                  <a:srgbClr val="505050"/>
                </a:solidFill>
                <a:cs typeface="Segoe UI Semilight" panose="020B0402040204020203" pitchFamily="34" charset="0"/>
              </a:rPr>
              <a:t>Ultra-light and versatile</a:t>
            </a:r>
          </a:p>
          <a:p>
            <a:pPr defTabSz="932597">
              <a:lnSpc>
                <a:spcPct val="110000"/>
              </a:lnSpc>
              <a:spcBef>
                <a:spcPts val="612"/>
              </a:spcBef>
              <a:spcAft>
                <a:spcPts val="612"/>
              </a:spcAft>
              <a:defRPr/>
            </a:pPr>
            <a:r>
              <a:rPr lang="en-US" sz="1224">
                <a:solidFill>
                  <a:srgbClr val="505050"/>
                </a:solidFill>
                <a:cs typeface="Segoe UI Light" panose="020B0502040204020203" pitchFamily="34" charset="0"/>
              </a:rPr>
              <a:t>For those who want the </a:t>
            </a:r>
            <a:r>
              <a:rPr lang="en-US" sz="1224">
                <a:solidFill>
                  <a:srgbClr val="505050"/>
                </a:solidFill>
                <a:cs typeface="Segoe UI Semibold" panose="020B0702040204020203" pitchFamily="34" charset="0"/>
              </a:rPr>
              <a:t>ultimate in versatility and mobility </a:t>
            </a:r>
            <a:r>
              <a:rPr lang="en-US" sz="1224">
                <a:solidFill>
                  <a:srgbClr val="505050"/>
                </a:solidFill>
                <a:cs typeface="Segoe UI Light" panose="020B0502040204020203" pitchFamily="34" charset="0"/>
              </a:rPr>
              <a:t>without sacrificing performance</a:t>
            </a:r>
          </a:p>
        </p:txBody>
      </p:sp>
      <p:sp>
        <p:nvSpPr>
          <p:cNvPr id="32" name="Text Placeholder 1">
            <a:extLst>
              <a:ext uri="{FF2B5EF4-FFF2-40B4-BE49-F238E27FC236}">
                <a16:creationId xmlns:a16="http://schemas.microsoft.com/office/drawing/2014/main" id="{99337EAD-523E-B747-95A7-4BE4CDEF3A70}"/>
              </a:ext>
            </a:extLst>
          </p:cNvPr>
          <p:cNvSpPr txBox="1">
            <a:spLocks/>
          </p:cNvSpPr>
          <p:nvPr/>
        </p:nvSpPr>
        <p:spPr>
          <a:xfrm>
            <a:off x="434975" y="1031191"/>
            <a:ext cx="11420910" cy="372344"/>
          </a:xfrm>
          <a:prstGeom prst="rect">
            <a:avLst/>
          </a:prstGeom>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3800" kern="1200">
                <a:solidFill>
                  <a:schemeClr val="accent2"/>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400" kern="1200">
                <a:solidFill>
                  <a:schemeClr val="tx1"/>
                </a:solidFill>
                <a:latin typeface="Segoe UI Light" panose="020B0502040204020203" pitchFamily="34" charset="0"/>
                <a:ea typeface="+mn-ea"/>
                <a:cs typeface="Segoe UI Light"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kern="1200">
                <a:solidFill>
                  <a:schemeClr val="tx1"/>
                </a:solidFill>
                <a:latin typeface="Segoe UI Light" panose="020B0502040204020203" pitchFamily="34" charset="0"/>
                <a:ea typeface="+mn-ea"/>
                <a:cs typeface="Segoe UI Light"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spcBef>
                <a:spcPts val="1020"/>
              </a:spcBef>
              <a:defRPr/>
            </a:pPr>
            <a:r>
              <a:rPr lang="en-US" sz="2040">
                <a:solidFill>
                  <a:schemeClr val="accent1"/>
                </a:solidFill>
                <a:latin typeface="Segoe UI Semilight" panose="020B0402040204020203" pitchFamily="34" charset="0"/>
                <a:cs typeface="Segoe UI Semilight" panose="020B0402040204020203" pitchFamily="34" charset="0"/>
              </a:rPr>
              <a:t>A broad portfolio to chose from to upgrade ageing PC’s to a modern Windows 10 experience </a:t>
            </a:r>
          </a:p>
        </p:txBody>
      </p:sp>
      <p:pic>
        <p:nvPicPr>
          <p:cNvPr id="33" name="Picture 32" descr="A screen shot of a computer&#10;&#10;Description generated with high confidence">
            <a:extLst>
              <a:ext uri="{FF2B5EF4-FFF2-40B4-BE49-F238E27FC236}">
                <a16:creationId xmlns:a16="http://schemas.microsoft.com/office/drawing/2014/main" id="{C52B2D97-AAF6-2247-B240-37D9F0EC415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910505" y="1842463"/>
            <a:ext cx="1826194" cy="1516205"/>
          </a:xfrm>
          <a:prstGeom prst="rect">
            <a:avLst/>
          </a:prstGeom>
        </p:spPr>
      </p:pic>
      <p:pic>
        <p:nvPicPr>
          <p:cNvPr id="34" name="Picture 33" descr="A screen shot of a computer&#10;&#10;Description generated with very high confidence">
            <a:extLst>
              <a:ext uri="{FF2B5EF4-FFF2-40B4-BE49-F238E27FC236}">
                <a16:creationId xmlns:a16="http://schemas.microsoft.com/office/drawing/2014/main" id="{61A2E32C-A1AA-7F41-92B8-492F9EFB8B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24228" y="2047851"/>
            <a:ext cx="1968163" cy="1105432"/>
          </a:xfrm>
          <a:prstGeom prst="rect">
            <a:avLst/>
          </a:prstGeom>
        </p:spPr>
      </p:pic>
      <p:sp>
        <p:nvSpPr>
          <p:cNvPr id="35" name="Rectangle 34">
            <a:extLst>
              <a:ext uri="{FF2B5EF4-FFF2-40B4-BE49-F238E27FC236}">
                <a16:creationId xmlns:a16="http://schemas.microsoft.com/office/drawing/2014/main" id="{BE724919-25C1-E54E-9959-CC14D0C099D3}"/>
              </a:ext>
            </a:extLst>
          </p:cNvPr>
          <p:cNvSpPr/>
          <p:nvPr/>
        </p:nvSpPr>
        <p:spPr>
          <a:xfrm>
            <a:off x="596711" y="6174105"/>
            <a:ext cx="7079049" cy="224114"/>
          </a:xfrm>
          <a:prstGeom prst="rect">
            <a:avLst/>
          </a:prstGeom>
        </p:spPr>
        <p:txBody>
          <a:bodyPr wrap="none" lIns="0" tIns="0" rIns="0" bIns="0">
            <a:spAutoFit/>
          </a:bodyPr>
          <a:lstStyle/>
          <a:p>
            <a:pPr defTabSz="932597"/>
            <a:r>
              <a:rPr lang="en-US" sz="1428">
                <a:solidFill>
                  <a:srgbClr val="505050"/>
                </a:solidFill>
                <a:latin typeface="Segoe UI Semibold" panose="020B0702040204020203" pitchFamily="34" charset="0"/>
                <a:cs typeface="Segoe UI Semibold" panose="020B0702040204020203" pitchFamily="34" charset="0"/>
              </a:rPr>
              <a:t>The users who love our products span across roles and industries</a:t>
            </a:r>
            <a:r>
              <a:rPr lang="en-US" sz="1224">
                <a:solidFill>
                  <a:srgbClr val="505050"/>
                </a:solidFill>
                <a:latin typeface="Segoe UI Semilight" panose="020B0402040204020203" pitchFamily="34" charset="0"/>
                <a:cs typeface="Segoe UI Semilight" panose="020B0402040204020203" pitchFamily="34" charset="0"/>
              </a:rPr>
              <a:t>             </a:t>
            </a:r>
            <a:r>
              <a:rPr lang="en-US" sz="1224" b="1">
                <a:solidFill>
                  <a:srgbClr val="0078D7"/>
                </a:solidFill>
                <a:latin typeface="Segoe UI" panose="020B0502040204020203" pitchFamily="34" charset="0"/>
                <a:cs typeface="Segoe UI" panose="020B0502040204020203" pitchFamily="34" charset="0"/>
                <a:hlinkClick r:id="" action="ppaction://noaction">
                  <a:extLst>
                    <a:ext uri="{A12FA001-AC4F-418D-AE19-62706E023703}">
                      <ahyp:hlinkClr xmlns:ahyp="http://schemas.microsoft.com/office/drawing/2018/hyperlinkcolor" val="tx"/>
                    </a:ext>
                  </a:extLst>
                </a:hlinkClick>
              </a:rPr>
              <a:t>LEARN </a:t>
            </a:r>
            <a:r>
              <a:rPr lang="en-US" sz="1224" b="1" u="sng">
                <a:solidFill>
                  <a:srgbClr val="0078D7"/>
                </a:solidFill>
                <a:latin typeface="Segoe UI" panose="020B0502040204020203" pitchFamily="34" charset="0"/>
                <a:cs typeface="Segoe UI" panose="020B0502040204020203" pitchFamily="34" charset="0"/>
                <a:hlinkClick r:id="" action="ppaction://noaction">
                  <a:extLst>
                    <a:ext uri="{A12FA001-AC4F-418D-AE19-62706E023703}">
                      <ahyp:hlinkClr xmlns:ahyp="http://schemas.microsoft.com/office/drawing/2018/hyperlinkcolor" val="tx"/>
                    </a:ext>
                  </a:extLst>
                </a:hlinkClick>
              </a:rPr>
              <a:t>MOR</a:t>
            </a:r>
            <a:r>
              <a:rPr lang="en-US" sz="1224" b="1" u="sng">
                <a:solidFill>
                  <a:srgbClr val="0078D7"/>
                </a:solidFill>
                <a:latin typeface="Segoe UI" panose="020B0502040204020203" pitchFamily="34" charset="0"/>
                <a:cs typeface="Segoe UI" panose="020B0502040204020203" pitchFamily="34" charset="0"/>
              </a:rPr>
              <a:t>E</a:t>
            </a:r>
          </a:p>
        </p:txBody>
      </p:sp>
      <p:sp>
        <p:nvSpPr>
          <p:cNvPr id="36" name="arrow_3" title="Icon of an arrow pointing down at a line">
            <a:extLst>
              <a:ext uri="{FF2B5EF4-FFF2-40B4-BE49-F238E27FC236}">
                <a16:creationId xmlns:a16="http://schemas.microsoft.com/office/drawing/2014/main" id="{B54D1D94-DB0B-064D-9861-9BC3FEE48DB5}"/>
              </a:ext>
            </a:extLst>
          </p:cNvPr>
          <p:cNvSpPr>
            <a:spLocks noChangeAspect="1" noEditPoints="1"/>
          </p:cNvSpPr>
          <p:nvPr/>
        </p:nvSpPr>
        <p:spPr bwMode="auto">
          <a:xfrm rot="16200000">
            <a:off x="6121932" y="6154905"/>
            <a:ext cx="147944" cy="254792"/>
          </a:xfrm>
          <a:custGeom>
            <a:avLst/>
            <a:gdLst>
              <a:gd name="T0" fmla="*/ 144 w 144"/>
              <a:gd name="T1" fmla="*/ 132 h 248"/>
              <a:gd name="T2" fmla="*/ 72 w 144"/>
              <a:gd name="T3" fmla="*/ 203 h 248"/>
              <a:gd name="T4" fmla="*/ 0 w 144"/>
              <a:gd name="T5" fmla="*/ 132 h 248"/>
              <a:gd name="T6" fmla="*/ 72 w 144"/>
              <a:gd name="T7" fmla="*/ 203 h 248"/>
              <a:gd name="T8" fmla="*/ 72 w 144"/>
              <a:gd name="T9" fmla="*/ 0 h 248"/>
              <a:gd name="T10" fmla="*/ 0 w 144"/>
              <a:gd name="T11" fmla="*/ 248 h 248"/>
              <a:gd name="T12" fmla="*/ 144 w 144"/>
              <a:gd name="T13" fmla="*/ 248 h 248"/>
            </a:gdLst>
            <a:ahLst/>
            <a:cxnLst>
              <a:cxn ang="0">
                <a:pos x="T0" y="T1"/>
              </a:cxn>
              <a:cxn ang="0">
                <a:pos x="T2" y="T3"/>
              </a:cxn>
              <a:cxn ang="0">
                <a:pos x="T4" y="T5"/>
              </a:cxn>
              <a:cxn ang="0">
                <a:pos x="T6" y="T7"/>
              </a:cxn>
              <a:cxn ang="0">
                <a:pos x="T8" y="T9"/>
              </a:cxn>
              <a:cxn ang="0">
                <a:pos x="T10" y="T11"/>
              </a:cxn>
              <a:cxn ang="0">
                <a:pos x="T12" y="T13"/>
              </a:cxn>
            </a:cxnLst>
            <a:rect l="0" t="0" r="r" b="b"/>
            <a:pathLst>
              <a:path w="144" h="248">
                <a:moveTo>
                  <a:pt x="144" y="132"/>
                </a:moveTo>
                <a:lnTo>
                  <a:pt x="72" y="203"/>
                </a:lnTo>
                <a:lnTo>
                  <a:pt x="0" y="132"/>
                </a:lnTo>
                <a:moveTo>
                  <a:pt x="72" y="203"/>
                </a:moveTo>
                <a:lnTo>
                  <a:pt x="72" y="0"/>
                </a:lnTo>
                <a:moveTo>
                  <a:pt x="0" y="248"/>
                </a:moveTo>
                <a:lnTo>
                  <a:pt x="144" y="248"/>
                </a:lnTo>
              </a:path>
            </a:pathLst>
          </a:custGeom>
          <a:noFill/>
          <a:ln w="15875" cap="sq">
            <a:solidFill>
              <a:srgbClr val="0078D7"/>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918">
              <a:gradFill>
                <a:gsLst>
                  <a:gs pos="0">
                    <a:srgbClr val="505050"/>
                  </a:gs>
                  <a:gs pos="100000">
                    <a:srgbClr val="505050"/>
                  </a:gs>
                </a:gsLst>
                <a:lin ang="5400000" scaled="1"/>
              </a:gradFill>
              <a:latin typeface="Segoe UI"/>
            </a:endParaRPr>
          </a:p>
        </p:txBody>
      </p:sp>
    </p:spTree>
    <p:extLst>
      <p:ext uri="{BB962C8B-B14F-4D97-AF65-F5344CB8AC3E}">
        <p14:creationId xmlns:p14="http://schemas.microsoft.com/office/powerpoint/2010/main" val="228331461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ABE0F4-9A02-DA47-8859-91D999B44271}"/>
              </a:ext>
            </a:extLst>
          </p:cNvPr>
          <p:cNvSpPr>
            <a:spLocks noGrp="1"/>
          </p:cNvSpPr>
          <p:nvPr>
            <p:ph type="title"/>
          </p:nvPr>
        </p:nvSpPr>
        <p:spPr>
          <a:xfrm>
            <a:off x="434975" y="449264"/>
            <a:ext cx="11563350" cy="754061"/>
          </a:xfrm>
        </p:spPr>
        <p:txBody>
          <a:bodyPr/>
          <a:lstStyle/>
          <a:p>
            <a:r>
              <a:rPr lang="en-US"/>
              <a:t>Help SMBs </a:t>
            </a:r>
            <a:r>
              <a:rPr lang="en-US">
                <a:solidFill>
                  <a:schemeClr val="accent1"/>
                </a:solidFill>
              </a:rPr>
              <a:t>Get Modern</a:t>
            </a:r>
            <a:endParaRPr lang="en-US"/>
          </a:p>
        </p:txBody>
      </p:sp>
      <p:grpSp>
        <p:nvGrpSpPr>
          <p:cNvPr id="19" name="Group 18">
            <a:extLst>
              <a:ext uri="{FF2B5EF4-FFF2-40B4-BE49-F238E27FC236}">
                <a16:creationId xmlns:a16="http://schemas.microsoft.com/office/drawing/2014/main" id="{056CD5AB-3AE5-EF49-958A-E01CE0840D3B}"/>
              </a:ext>
            </a:extLst>
          </p:cNvPr>
          <p:cNvGrpSpPr/>
          <p:nvPr/>
        </p:nvGrpSpPr>
        <p:grpSpPr>
          <a:xfrm>
            <a:off x="4505681" y="2110098"/>
            <a:ext cx="3587136" cy="4047897"/>
            <a:chOff x="4480182" y="2110098"/>
            <a:chExt cx="3587136" cy="4047897"/>
          </a:xfrm>
        </p:grpSpPr>
        <p:sp>
          <p:nvSpPr>
            <p:cNvPr id="20" name="Rectangle 19">
              <a:extLst>
                <a:ext uri="{FF2B5EF4-FFF2-40B4-BE49-F238E27FC236}">
                  <a16:creationId xmlns:a16="http://schemas.microsoft.com/office/drawing/2014/main" id="{D0AD0B1D-763C-6845-A338-D05B95B23D80}"/>
                </a:ext>
              </a:extLst>
            </p:cNvPr>
            <p:cNvSpPr/>
            <p:nvPr/>
          </p:nvSpPr>
          <p:spPr bwMode="auto">
            <a:xfrm>
              <a:off x="4480184" y="2110098"/>
              <a:ext cx="3587134" cy="3598700"/>
            </a:xfrm>
            <a:prstGeom prst="rect">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Isosceles Triangle 1">
              <a:extLst>
                <a:ext uri="{FF2B5EF4-FFF2-40B4-BE49-F238E27FC236}">
                  <a16:creationId xmlns:a16="http://schemas.microsoft.com/office/drawing/2014/main" id="{E5D9B9AF-5517-554F-AE79-D9A9C95A1726}"/>
                </a:ext>
              </a:extLst>
            </p:cNvPr>
            <p:cNvSpPr/>
            <p:nvPr/>
          </p:nvSpPr>
          <p:spPr bwMode="auto">
            <a:xfrm rot="10800000">
              <a:off x="4480182" y="5708798"/>
              <a:ext cx="809728" cy="449197"/>
            </a:xfrm>
            <a:prstGeom prst="triangle">
              <a:avLst>
                <a:gd name="adj" fmla="val 0"/>
              </a:avLst>
            </a:prstGeom>
            <a:solidFill>
              <a:schemeClr val="bg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448"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4" name="Group 23">
            <a:extLst>
              <a:ext uri="{FF2B5EF4-FFF2-40B4-BE49-F238E27FC236}">
                <a16:creationId xmlns:a16="http://schemas.microsoft.com/office/drawing/2014/main" id="{DAC82856-A463-7049-A933-3398EB3A54B2}"/>
              </a:ext>
            </a:extLst>
          </p:cNvPr>
          <p:cNvGrpSpPr/>
          <p:nvPr/>
        </p:nvGrpSpPr>
        <p:grpSpPr>
          <a:xfrm>
            <a:off x="8696689" y="2622680"/>
            <a:ext cx="2272866" cy="2452821"/>
            <a:chOff x="8556661" y="2286764"/>
            <a:chExt cx="2273511" cy="2453517"/>
          </a:xfrm>
        </p:grpSpPr>
        <p:sp>
          <p:nvSpPr>
            <p:cNvPr id="25" name="Rectangle 24">
              <a:extLst>
                <a:ext uri="{FF2B5EF4-FFF2-40B4-BE49-F238E27FC236}">
                  <a16:creationId xmlns:a16="http://schemas.microsoft.com/office/drawing/2014/main" id="{CBAE73FF-CDFB-4D48-A023-410FD0A1CF15}"/>
                </a:ext>
              </a:extLst>
            </p:cNvPr>
            <p:cNvSpPr/>
            <p:nvPr/>
          </p:nvSpPr>
          <p:spPr>
            <a:xfrm>
              <a:off x="8556661" y="4385789"/>
              <a:ext cx="2273511" cy="354492"/>
            </a:xfrm>
            <a:prstGeom prst="rect">
              <a:avLst/>
            </a:prstGeom>
          </p:spPr>
          <p:txBody>
            <a:bodyPr wrap="none" lIns="0" rIns="0">
              <a:spAutoFit/>
            </a:bodyPr>
            <a:lstStyle/>
            <a:p>
              <a:pPr marL="0" marR="0" lvl="0" indent="0" algn="ctr" defTabSz="931972" rtl="0" eaLnBrk="1" fontAlgn="base" latinLnBrk="0" hangingPunct="1">
                <a:lnSpc>
                  <a:spcPts val="2000"/>
                </a:lnSpc>
                <a:spcBef>
                  <a:spcPct val="0"/>
                </a:spcBef>
                <a:spcAft>
                  <a:spcPts val="612"/>
                </a:spcAft>
                <a:buClrTx/>
                <a:buSzTx/>
                <a:buFontTx/>
                <a:buNone/>
                <a:tabLst/>
                <a:defRPr/>
              </a:pPr>
              <a:r>
                <a:rPr kumimoji="0" lang="en-US" sz="2400" b="0" i="0" u="none" strike="noStrike" kern="1200" cap="none" spc="0" normalizeH="0" baseline="0" noProof="0">
                  <a:ln>
                    <a:noFill/>
                  </a:ln>
                  <a:solidFill>
                    <a:srgbClr val="282828"/>
                  </a:solidFill>
                  <a:effectLst/>
                  <a:uLnTx/>
                  <a:uFillTx/>
                  <a:latin typeface="Segoe UI Semibold"/>
                  <a:ea typeface="+mn-ea"/>
                  <a:cs typeface="+mn-cs"/>
                </a:rPr>
                <a:t>What to do next</a:t>
              </a:r>
            </a:p>
          </p:txBody>
        </p:sp>
        <p:pic>
          <p:nvPicPr>
            <p:cNvPr id="26" name="Picture 25">
              <a:extLst>
                <a:ext uri="{FF2B5EF4-FFF2-40B4-BE49-F238E27FC236}">
                  <a16:creationId xmlns:a16="http://schemas.microsoft.com/office/drawing/2014/main" id="{5B136589-FEF2-F54A-A679-98B623EBF031}"/>
                </a:ext>
              </a:extLst>
            </p:cNvPr>
            <p:cNvPicPr>
              <a:picLocks noChangeAspect="1"/>
            </p:cNvPicPr>
            <p:nvPr/>
          </p:nvPicPr>
          <p:blipFill>
            <a:blip r:embed="rId3"/>
            <a:stretch>
              <a:fillRect/>
            </a:stretch>
          </p:blipFill>
          <p:spPr>
            <a:xfrm>
              <a:off x="9088163" y="2286764"/>
              <a:ext cx="1210498" cy="1210498"/>
            </a:xfrm>
            <a:prstGeom prst="rect">
              <a:avLst/>
            </a:prstGeom>
          </p:spPr>
        </p:pic>
        <p:cxnSp>
          <p:nvCxnSpPr>
            <p:cNvPr id="30" name="Straight Connector 29">
              <a:extLst>
                <a:ext uri="{FF2B5EF4-FFF2-40B4-BE49-F238E27FC236}">
                  <a16:creationId xmlns:a16="http://schemas.microsoft.com/office/drawing/2014/main" id="{AE9818CD-183A-6D40-B7F9-8439900BB03A}"/>
                </a:ext>
              </a:extLst>
            </p:cNvPr>
            <p:cNvCxnSpPr/>
            <p:nvPr/>
          </p:nvCxnSpPr>
          <p:spPr>
            <a:xfrm>
              <a:off x="8743346" y="3936464"/>
              <a:ext cx="1899291"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5FBD0556-3F95-A049-B475-0A9EF1826B37}"/>
              </a:ext>
            </a:extLst>
          </p:cNvPr>
          <p:cNvGrpSpPr/>
          <p:nvPr/>
        </p:nvGrpSpPr>
        <p:grpSpPr>
          <a:xfrm>
            <a:off x="5213222" y="2569207"/>
            <a:ext cx="2172068" cy="2839719"/>
            <a:chOff x="4963763" y="2233277"/>
            <a:chExt cx="2172683" cy="2840524"/>
          </a:xfrm>
        </p:grpSpPr>
        <p:sp>
          <p:nvSpPr>
            <p:cNvPr id="36" name="Rectangle 35">
              <a:extLst>
                <a:ext uri="{FF2B5EF4-FFF2-40B4-BE49-F238E27FC236}">
                  <a16:creationId xmlns:a16="http://schemas.microsoft.com/office/drawing/2014/main" id="{B1427FFB-9EF3-6A40-B048-3ABA7A5BF029}"/>
                </a:ext>
              </a:extLst>
            </p:cNvPr>
            <p:cNvSpPr/>
            <p:nvPr/>
          </p:nvSpPr>
          <p:spPr>
            <a:xfrm>
              <a:off x="4963763" y="4385789"/>
              <a:ext cx="2172683" cy="688012"/>
            </a:xfrm>
            <a:prstGeom prst="rect">
              <a:avLst/>
            </a:prstGeom>
          </p:spPr>
          <p:txBody>
            <a:bodyPr wrap="none" lIns="0" rIns="0">
              <a:spAutoFit/>
            </a:bodyPr>
            <a:lstStyle/>
            <a:p>
              <a:pPr algn="ctr" defTabSz="931793" fontAlgn="base">
                <a:lnSpc>
                  <a:spcPts val="2000"/>
                </a:lnSpc>
                <a:spcBef>
                  <a:spcPct val="0"/>
                </a:spcBef>
                <a:spcAft>
                  <a:spcPts val="612"/>
                </a:spcAft>
                <a:defRPr/>
              </a:pPr>
              <a:r>
                <a:rPr lang="en-US" sz="2400">
                  <a:solidFill>
                    <a:srgbClr val="282828"/>
                  </a:solidFill>
                  <a:latin typeface="Segoe UI Semibold"/>
                </a:rPr>
                <a:t>What does this </a:t>
              </a:r>
            </a:p>
            <a:p>
              <a:pPr algn="ctr" defTabSz="931793" fontAlgn="base">
                <a:lnSpc>
                  <a:spcPts val="2000"/>
                </a:lnSpc>
                <a:spcBef>
                  <a:spcPct val="0"/>
                </a:spcBef>
                <a:spcAft>
                  <a:spcPts val="612"/>
                </a:spcAft>
                <a:defRPr/>
              </a:pPr>
              <a:r>
                <a:rPr lang="en-US" sz="2400">
                  <a:solidFill>
                    <a:srgbClr val="282828"/>
                  </a:solidFill>
                  <a:latin typeface="Segoe UI Semibold"/>
                </a:rPr>
                <a:t>mean for you?</a:t>
              </a:r>
            </a:p>
          </p:txBody>
        </p:sp>
        <p:pic>
          <p:nvPicPr>
            <p:cNvPr id="37" name="Picture 36">
              <a:extLst>
                <a:ext uri="{FF2B5EF4-FFF2-40B4-BE49-F238E27FC236}">
                  <a16:creationId xmlns:a16="http://schemas.microsoft.com/office/drawing/2014/main" id="{96873EB6-E2A2-3D4B-8586-D6B9F60BA8A5}"/>
                </a:ext>
              </a:extLst>
            </p:cNvPr>
            <p:cNvPicPr>
              <a:picLocks noChangeAspect="1"/>
            </p:cNvPicPr>
            <p:nvPr/>
          </p:nvPicPr>
          <p:blipFill>
            <a:blip r:embed="rId4"/>
            <a:stretch>
              <a:fillRect/>
            </a:stretch>
          </p:blipFill>
          <p:spPr>
            <a:xfrm>
              <a:off x="5216021" y="2233277"/>
              <a:ext cx="1340622" cy="1340622"/>
            </a:xfrm>
            <a:prstGeom prst="rect">
              <a:avLst/>
            </a:prstGeom>
          </p:spPr>
        </p:pic>
        <p:cxnSp>
          <p:nvCxnSpPr>
            <p:cNvPr id="38" name="Straight Connector 37">
              <a:extLst>
                <a:ext uri="{FF2B5EF4-FFF2-40B4-BE49-F238E27FC236}">
                  <a16:creationId xmlns:a16="http://schemas.microsoft.com/office/drawing/2014/main" id="{9DBDBDD0-AA43-6F45-A34A-F105B1BE3F56}"/>
                </a:ext>
              </a:extLst>
            </p:cNvPr>
            <p:cNvCxnSpPr/>
            <p:nvPr/>
          </p:nvCxnSpPr>
          <p:spPr>
            <a:xfrm>
              <a:off x="5100453" y="3936464"/>
              <a:ext cx="1899291"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D41BAE04-00B9-DF4A-9BBA-E59CFD2052B5}"/>
              </a:ext>
            </a:extLst>
          </p:cNvPr>
          <p:cNvGrpSpPr/>
          <p:nvPr/>
        </p:nvGrpSpPr>
        <p:grpSpPr>
          <a:xfrm>
            <a:off x="1190519" y="2622680"/>
            <a:ext cx="2568011" cy="2709304"/>
            <a:chOff x="1075849" y="2286764"/>
            <a:chExt cx="2568739" cy="2710072"/>
          </a:xfrm>
        </p:grpSpPr>
        <p:sp>
          <p:nvSpPr>
            <p:cNvPr id="40" name="Rectangle 39">
              <a:extLst>
                <a:ext uri="{FF2B5EF4-FFF2-40B4-BE49-F238E27FC236}">
                  <a16:creationId xmlns:a16="http://schemas.microsoft.com/office/drawing/2014/main" id="{892C3649-0A5C-B64A-B31A-8410283A6923}"/>
                </a:ext>
              </a:extLst>
            </p:cNvPr>
            <p:cNvSpPr/>
            <p:nvPr/>
          </p:nvSpPr>
          <p:spPr>
            <a:xfrm>
              <a:off x="1075849" y="4385790"/>
              <a:ext cx="2568739" cy="611046"/>
            </a:xfrm>
            <a:prstGeom prst="rect">
              <a:avLst/>
            </a:prstGeom>
          </p:spPr>
          <p:txBody>
            <a:bodyPr wrap="none" lIns="0" rIns="0">
              <a:spAutoFit/>
            </a:bodyPr>
            <a:lstStyle/>
            <a:p>
              <a:pPr marL="0" marR="0" lvl="0" indent="0" algn="ctr" defTabSz="931972" rtl="0" eaLnBrk="1" fontAlgn="base" latinLnBrk="0" hangingPunct="1">
                <a:lnSpc>
                  <a:spcPts val="2000"/>
                </a:lnSpc>
                <a:spcBef>
                  <a:spcPct val="0"/>
                </a:spcBef>
                <a:spcAft>
                  <a:spcPts val="612"/>
                </a:spcAft>
                <a:buClrTx/>
                <a:buSzTx/>
                <a:buFontTx/>
                <a:buNone/>
                <a:tabLst/>
                <a:defRPr/>
              </a:pPr>
              <a:r>
                <a:rPr kumimoji="0" lang="en-US" sz="2400" b="0" i="0" u="none" strike="noStrike" kern="1200" cap="none" spc="0" normalizeH="0" baseline="0" noProof="0">
                  <a:ln>
                    <a:noFill/>
                  </a:ln>
                  <a:solidFill>
                    <a:srgbClr val="282828"/>
                  </a:solidFill>
                  <a:effectLst/>
                  <a:uLnTx/>
                  <a:uFillTx/>
                  <a:latin typeface="Segoe UI Semibold"/>
                  <a:ea typeface="+mn-ea"/>
                  <a:cs typeface="+mn-cs"/>
                </a:rPr>
                <a:t>How will this help </a:t>
              </a:r>
              <a:br>
                <a:rPr kumimoji="0" lang="en-US" sz="2400" b="0" i="0" u="none" strike="noStrike" kern="1200" cap="none" spc="0" normalizeH="0" baseline="0" noProof="0">
                  <a:ln>
                    <a:noFill/>
                  </a:ln>
                  <a:solidFill>
                    <a:srgbClr val="282828"/>
                  </a:solidFill>
                  <a:effectLst/>
                  <a:uLnTx/>
                  <a:uFillTx/>
                  <a:latin typeface="Segoe UI Semibold"/>
                  <a:ea typeface="+mn-ea"/>
                  <a:cs typeface="+mn-cs"/>
                </a:rPr>
              </a:br>
              <a:r>
                <a:rPr kumimoji="0" lang="en-US" sz="2400" b="0" i="0" u="none" strike="noStrike" kern="1200" cap="none" spc="0" normalizeH="0" baseline="0" noProof="0">
                  <a:ln>
                    <a:noFill/>
                  </a:ln>
                  <a:solidFill>
                    <a:srgbClr val="282828"/>
                  </a:solidFill>
                  <a:effectLst/>
                  <a:uLnTx/>
                  <a:uFillTx/>
                  <a:latin typeface="Segoe UI Semibold"/>
                  <a:ea typeface="+mn-ea"/>
                  <a:cs typeface="+mn-cs"/>
                </a:rPr>
                <a:t>your customers?</a:t>
              </a:r>
            </a:p>
          </p:txBody>
        </p:sp>
        <p:pic>
          <p:nvPicPr>
            <p:cNvPr id="41" name="Picture 40">
              <a:extLst>
                <a:ext uri="{FF2B5EF4-FFF2-40B4-BE49-F238E27FC236}">
                  <a16:creationId xmlns:a16="http://schemas.microsoft.com/office/drawing/2014/main" id="{A77E039C-C7D7-F748-9FE7-F576F16529C2}"/>
                </a:ext>
              </a:extLst>
            </p:cNvPr>
            <p:cNvPicPr>
              <a:picLocks noChangeAspect="1"/>
            </p:cNvPicPr>
            <p:nvPr/>
          </p:nvPicPr>
          <p:blipFill>
            <a:blip r:embed="rId5"/>
            <a:stretch>
              <a:fillRect/>
            </a:stretch>
          </p:blipFill>
          <p:spPr>
            <a:xfrm>
              <a:off x="1754960" y="2286764"/>
              <a:ext cx="1210498" cy="1210498"/>
            </a:xfrm>
            <a:prstGeom prst="rect">
              <a:avLst/>
            </a:prstGeom>
          </p:spPr>
        </p:pic>
        <p:cxnSp>
          <p:nvCxnSpPr>
            <p:cNvPr id="42" name="Straight Connector 41">
              <a:extLst>
                <a:ext uri="{FF2B5EF4-FFF2-40B4-BE49-F238E27FC236}">
                  <a16:creationId xmlns:a16="http://schemas.microsoft.com/office/drawing/2014/main" id="{27146B47-C9AC-CB4A-A3F5-D64092B9CDC5}"/>
                </a:ext>
              </a:extLst>
            </p:cNvPr>
            <p:cNvCxnSpPr/>
            <p:nvPr/>
          </p:nvCxnSpPr>
          <p:spPr>
            <a:xfrm>
              <a:off x="1410564" y="3936464"/>
              <a:ext cx="1899291"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1816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decel="100000"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decel="10000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CB4F7B-0D33-43C4-9900-72E83A19FA02}"/>
              </a:ext>
            </a:extLst>
          </p:cNvPr>
          <p:cNvSpPr/>
          <p:nvPr/>
        </p:nvSpPr>
        <p:spPr>
          <a:xfrm>
            <a:off x="617403" y="3738730"/>
            <a:ext cx="3340072" cy="954107"/>
          </a:xfrm>
          <a:prstGeom prst="rect">
            <a:avLst/>
          </a:prstGeom>
        </p:spPr>
        <p:txBody>
          <a:bodyPr wrap="square" anchor="t">
            <a:spAutoFit/>
          </a:bodyPr>
          <a:lstStyle/>
          <a:p>
            <a:pPr marL="0" marR="0" lvl="0" indent="0" algn="l" defTabSz="932688" rtl="0" eaLnBrk="1" fontAlgn="auto" latinLnBrk="0" hangingPunct="1">
              <a:lnSpc>
                <a:spcPct val="100000"/>
              </a:lnSpc>
              <a:spcBef>
                <a:spcPts val="600"/>
              </a:spcBef>
              <a:spcAft>
                <a:spcPts val="600"/>
              </a:spcAft>
              <a:buClrTx/>
              <a:buSzTx/>
              <a:buFontTx/>
              <a:buNone/>
              <a:tabLst/>
              <a:defRPr/>
            </a:pPr>
            <a:r>
              <a:rPr kumimoji="0" lang="en-AU" sz="1400" b="0" i="0" u="none" strike="noStrike" kern="1200" cap="none" spc="0" normalizeH="0" baseline="0" noProof="0">
                <a:ln>
                  <a:noFill/>
                </a:ln>
                <a:solidFill>
                  <a:srgbClr val="282828"/>
                </a:solidFill>
                <a:effectLst/>
                <a:uLnTx/>
                <a:uFillTx/>
                <a:latin typeface="Segoe UI"/>
                <a:ea typeface="+mn-ea"/>
                <a:cs typeface="+mn-cs"/>
              </a:rPr>
              <a:t>Add project-based deployment services by helping </a:t>
            </a:r>
            <a:r>
              <a:rPr lang="en-AU" sz="1400" dirty="0">
                <a:solidFill>
                  <a:srgbClr val="282828"/>
                </a:solidFill>
                <a:latin typeface="Segoe UI"/>
              </a:rPr>
              <a:t>SMBs</a:t>
            </a:r>
            <a:r>
              <a:rPr kumimoji="0" lang="en-AU" sz="1400" b="0" i="0" u="none" strike="noStrike" kern="1200" cap="none" spc="0" normalizeH="0" baseline="0" noProof="0">
                <a:ln>
                  <a:noFill/>
                </a:ln>
                <a:solidFill>
                  <a:srgbClr val="282828"/>
                </a:solidFill>
                <a:effectLst/>
                <a:uLnTx/>
                <a:uFillTx/>
                <a:latin typeface="Segoe UI"/>
                <a:ea typeface="+mn-ea"/>
                <a:cs typeface="+mn-cs"/>
              </a:rPr>
              <a:t> migrate email and files to the cloud and extend to help them set up Microsoft Teams</a:t>
            </a:r>
          </a:p>
        </p:txBody>
      </p:sp>
      <p:sp>
        <p:nvSpPr>
          <p:cNvPr id="6" name="Rectangle 5">
            <a:extLst>
              <a:ext uri="{FF2B5EF4-FFF2-40B4-BE49-F238E27FC236}">
                <a16:creationId xmlns:a16="http://schemas.microsoft.com/office/drawing/2014/main" id="{1507C0D2-FBC2-40C8-BFB5-7130C8787415}"/>
              </a:ext>
            </a:extLst>
          </p:cNvPr>
          <p:cNvSpPr/>
          <p:nvPr/>
        </p:nvSpPr>
        <p:spPr>
          <a:xfrm>
            <a:off x="617400" y="3190107"/>
            <a:ext cx="3340075" cy="430887"/>
          </a:xfrm>
          <a:prstGeom prst="rect">
            <a:avLst/>
          </a:prstGeom>
        </p:spPr>
        <p:txBody>
          <a:bodyPr wrap="square">
            <a:spAutoFit/>
          </a:bodyPr>
          <a:lstStyle/>
          <a:p>
            <a:pPr marL="0" marR="0" lvl="0" indent="0" algn="ctr" defTabSz="932688" rtl="0" eaLnBrk="1" fontAlgn="auto" latinLnBrk="0" hangingPunct="1">
              <a:lnSpc>
                <a:spcPct val="100000"/>
              </a:lnSpc>
              <a:spcBef>
                <a:spcPts val="0"/>
              </a:spcBef>
              <a:spcAft>
                <a:spcPts val="0"/>
              </a:spcAft>
              <a:buClrTx/>
              <a:buSzTx/>
              <a:buFontTx/>
              <a:buNone/>
              <a:tabLst/>
              <a:defRPr/>
            </a:pPr>
            <a:r>
              <a:rPr lang="en-GB" sz="2200" b="1">
                <a:ln w="3175">
                  <a:noFill/>
                </a:ln>
                <a:solidFill>
                  <a:srgbClr val="0078D4"/>
                </a:solidFill>
                <a:latin typeface="Segoe UI"/>
                <a:cs typeface="Segoe UI" pitchFamily="34" charset="0"/>
              </a:rPr>
              <a:t>Migration and set up</a:t>
            </a:r>
            <a:endParaRPr kumimoji="0" lang="en-US" sz="2200" b="1" i="0" u="none" strike="noStrike" kern="1200" cap="none" spc="0" normalizeH="0" baseline="0" noProof="0">
              <a:ln>
                <a:noFill/>
              </a:ln>
              <a:solidFill>
                <a:srgbClr val="000000"/>
              </a:solidFill>
              <a:effectLst/>
              <a:uLnTx/>
              <a:uFillTx/>
              <a:latin typeface="Segoe UI"/>
              <a:ea typeface="+mn-ea"/>
              <a:cs typeface="+mn-cs"/>
            </a:endParaRPr>
          </a:p>
        </p:txBody>
      </p:sp>
      <p:sp>
        <p:nvSpPr>
          <p:cNvPr id="8" name="Rectangle 7">
            <a:extLst>
              <a:ext uri="{FF2B5EF4-FFF2-40B4-BE49-F238E27FC236}">
                <a16:creationId xmlns:a16="http://schemas.microsoft.com/office/drawing/2014/main" id="{E7959B40-C603-457E-894C-FE1867CB28C2}"/>
              </a:ext>
            </a:extLst>
          </p:cNvPr>
          <p:cNvSpPr/>
          <p:nvPr/>
        </p:nvSpPr>
        <p:spPr>
          <a:xfrm>
            <a:off x="4600467" y="3738731"/>
            <a:ext cx="3340072" cy="738664"/>
          </a:xfrm>
          <a:prstGeom prst="rect">
            <a:avLst/>
          </a:prstGeom>
        </p:spPr>
        <p:txBody>
          <a:bodyPr wrap="square" anchor="t">
            <a:spAutoFit/>
          </a:bodyPr>
          <a:lstStyle/>
          <a:p>
            <a:pPr marL="0" marR="0" lvl="0" indent="0" algn="l" defTabSz="932688" rtl="0" eaLnBrk="1" fontAlgn="auto" latinLnBrk="0" hangingPunct="1">
              <a:lnSpc>
                <a:spcPct val="100000"/>
              </a:lnSpc>
              <a:spcBef>
                <a:spcPts val="600"/>
              </a:spcBef>
              <a:spcAft>
                <a:spcPts val="600"/>
              </a:spcAft>
              <a:buClrTx/>
              <a:buSzTx/>
              <a:buFontTx/>
              <a:buNone/>
              <a:tabLst/>
              <a:defRPr/>
            </a:pPr>
            <a:r>
              <a:rPr kumimoji="0" lang="en-US" sz="1400" b="0" i="0" u="none" strike="noStrike" kern="1200" cap="none" spc="0" normalizeH="0" baseline="0" noProof="0">
                <a:ln>
                  <a:noFill/>
                </a:ln>
                <a:solidFill>
                  <a:srgbClr val="282828"/>
                </a:solidFill>
                <a:effectLst/>
                <a:uLnTx/>
                <a:uFillTx/>
                <a:latin typeface="Segoe UI"/>
                <a:ea typeface="+mn-ea"/>
                <a:cs typeface="+mn-cs"/>
              </a:rPr>
              <a:t>Drive transaction and deployment revenue through refreshing aging </a:t>
            </a:r>
            <a:r>
              <a:rPr lang="en-US" sz="1400" dirty="0">
                <a:solidFill>
                  <a:srgbClr val="282828"/>
                </a:solidFill>
                <a:latin typeface="Segoe UI"/>
              </a:rPr>
              <a:t>PCs</a:t>
            </a:r>
            <a:r>
              <a:rPr kumimoji="0" lang="en-US" sz="1400" b="0" i="0" u="none" strike="noStrike" kern="1200" cap="none" spc="0" normalizeH="0" baseline="0" noProof="0">
                <a:ln>
                  <a:noFill/>
                </a:ln>
                <a:solidFill>
                  <a:srgbClr val="282828"/>
                </a:solidFill>
                <a:effectLst/>
                <a:uLnTx/>
                <a:uFillTx/>
                <a:latin typeface="Segoe UI"/>
                <a:ea typeface="+mn-ea"/>
                <a:cs typeface="+mn-cs"/>
              </a:rPr>
              <a:t> with modern devices</a:t>
            </a:r>
            <a:endParaRPr kumimoji="0" lang="en-AU" sz="1400" b="0" i="0" u="none" strike="noStrike" kern="1200" cap="none" spc="0" normalizeH="0" baseline="0" noProof="0">
              <a:ln>
                <a:noFill/>
              </a:ln>
              <a:solidFill>
                <a:srgbClr val="282828"/>
              </a:solidFill>
              <a:effectLst/>
              <a:uLnTx/>
              <a:uFillTx/>
              <a:latin typeface="Segoe UI"/>
              <a:ea typeface="+mn-ea"/>
              <a:cs typeface="+mn-cs"/>
            </a:endParaRPr>
          </a:p>
        </p:txBody>
      </p:sp>
      <p:sp>
        <p:nvSpPr>
          <p:cNvPr id="9" name="Rectangle 8">
            <a:extLst>
              <a:ext uri="{FF2B5EF4-FFF2-40B4-BE49-F238E27FC236}">
                <a16:creationId xmlns:a16="http://schemas.microsoft.com/office/drawing/2014/main" id="{F471DD55-D896-4F66-9298-3BC6D2F6EBBA}"/>
              </a:ext>
            </a:extLst>
          </p:cNvPr>
          <p:cNvSpPr/>
          <p:nvPr/>
        </p:nvSpPr>
        <p:spPr>
          <a:xfrm>
            <a:off x="4600467" y="3190107"/>
            <a:ext cx="3340073" cy="430887"/>
          </a:xfrm>
          <a:prstGeom prst="rect">
            <a:avLst/>
          </a:prstGeom>
        </p:spPr>
        <p:txBody>
          <a:bodyPr wrap="square">
            <a:spAutoFit/>
          </a:bodyPr>
          <a:lstStyle/>
          <a:p>
            <a:pPr marL="0" marR="0" lvl="0" indent="0" algn="ctr" defTabSz="932688"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w="3175">
                  <a:noFill/>
                </a:ln>
                <a:solidFill>
                  <a:srgbClr val="0078D4"/>
                </a:solidFill>
                <a:effectLst/>
                <a:uLnTx/>
                <a:uFillTx/>
                <a:latin typeface="Segoe UI"/>
                <a:ea typeface="+mn-ea"/>
                <a:cs typeface="Segoe UI" pitchFamily="34" charset="0"/>
              </a:rPr>
              <a:t>Device refresh</a:t>
            </a:r>
            <a:endParaRPr kumimoji="0" lang="en-US" sz="2200" b="1" i="0" u="none" strike="noStrike" kern="1200" cap="none" spc="0" normalizeH="0" baseline="0" noProof="0">
              <a:ln>
                <a:noFill/>
              </a:ln>
              <a:solidFill>
                <a:srgbClr val="000000"/>
              </a:solidFill>
              <a:effectLst/>
              <a:uLnTx/>
              <a:uFillTx/>
              <a:latin typeface="Segoe UI"/>
              <a:ea typeface="+mn-ea"/>
              <a:cs typeface="+mn-cs"/>
            </a:endParaRPr>
          </a:p>
        </p:txBody>
      </p:sp>
      <p:sp>
        <p:nvSpPr>
          <p:cNvPr id="10" name="Rectangle 9">
            <a:extLst>
              <a:ext uri="{FF2B5EF4-FFF2-40B4-BE49-F238E27FC236}">
                <a16:creationId xmlns:a16="http://schemas.microsoft.com/office/drawing/2014/main" id="{9398E247-392A-4ABF-BEC0-6C5BB96029AB}"/>
              </a:ext>
            </a:extLst>
          </p:cNvPr>
          <p:cNvSpPr/>
          <p:nvPr/>
        </p:nvSpPr>
        <p:spPr>
          <a:xfrm>
            <a:off x="8583530" y="3738730"/>
            <a:ext cx="3340072" cy="1077218"/>
          </a:xfrm>
          <a:prstGeom prst="rect">
            <a:avLst/>
          </a:prstGeom>
        </p:spPr>
        <p:txBody>
          <a:bodyPr wrap="square">
            <a:spAutoFit/>
          </a:bodyPr>
          <a:lstStyle/>
          <a:p>
            <a:pPr>
              <a:spcBef>
                <a:spcPts val="600"/>
              </a:spcBef>
              <a:spcAft>
                <a:spcPts val="600"/>
              </a:spcAft>
            </a:pPr>
            <a:r>
              <a:rPr lang="en-AU" sz="1400">
                <a:solidFill>
                  <a:srgbClr val="282828"/>
                </a:solidFill>
              </a:rPr>
              <a:t>Add basic adoption and change management services for key SMB customer scenarios.</a:t>
            </a:r>
          </a:p>
          <a:p>
            <a:pPr marR="0" lvl="0" algn="l" defTabSz="932688" rtl="0" eaLnBrk="1" fontAlgn="auto" latinLnBrk="0" hangingPunct="1">
              <a:lnSpc>
                <a:spcPct val="100000"/>
              </a:lnSpc>
              <a:spcBef>
                <a:spcPts val="600"/>
              </a:spcBef>
              <a:spcAft>
                <a:spcPts val="600"/>
              </a:spcAft>
              <a:buClrTx/>
              <a:buSzTx/>
              <a:tabLst/>
              <a:defRPr/>
            </a:pPr>
            <a:endParaRPr kumimoji="0" lang="en-AU" sz="1200" b="0" i="0" u="none" strike="noStrike" kern="1200" cap="none" spc="0" normalizeH="0" baseline="0" noProof="0">
              <a:ln>
                <a:noFill/>
              </a:ln>
              <a:solidFill>
                <a:srgbClr val="282828"/>
              </a:solidFill>
              <a:effectLst/>
              <a:uLnTx/>
              <a:uFillTx/>
              <a:latin typeface="Segoe UI"/>
              <a:ea typeface="+mn-ea"/>
              <a:cs typeface="+mn-cs"/>
            </a:endParaRPr>
          </a:p>
        </p:txBody>
      </p:sp>
      <p:sp>
        <p:nvSpPr>
          <p:cNvPr id="11" name="Rectangle 10">
            <a:extLst>
              <a:ext uri="{FF2B5EF4-FFF2-40B4-BE49-F238E27FC236}">
                <a16:creationId xmlns:a16="http://schemas.microsoft.com/office/drawing/2014/main" id="{3982985E-65DE-4978-A0EB-4EC6B514AC2D}"/>
              </a:ext>
            </a:extLst>
          </p:cNvPr>
          <p:cNvSpPr/>
          <p:nvPr/>
        </p:nvSpPr>
        <p:spPr>
          <a:xfrm>
            <a:off x="8583530" y="3190107"/>
            <a:ext cx="3340076" cy="430887"/>
          </a:xfrm>
          <a:prstGeom prst="rect">
            <a:avLst/>
          </a:prstGeom>
        </p:spPr>
        <p:txBody>
          <a:bodyPr wrap="square">
            <a:spAutoFit/>
          </a:bodyPr>
          <a:lstStyle/>
          <a:p>
            <a:pPr marL="0" marR="0" lvl="0" indent="0" algn="ctr" defTabSz="932688"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w="3175">
                  <a:noFill/>
                </a:ln>
                <a:solidFill>
                  <a:srgbClr val="0078D4"/>
                </a:solidFill>
                <a:effectLst/>
                <a:uLnTx/>
                <a:uFillTx/>
                <a:latin typeface="Segoe UI"/>
                <a:ea typeface="+mn-ea"/>
                <a:cs typeface="Segoe UI" pitchFamily="34" charset="0"/>
              </a:rPr>
              <a:t>Adoption services</a:t>
            </a:r>
            <a:endParaRPr kumimoji="0" lang="en-US" sz="2200" b="1" i="0" u="none" strike="noStrike" kern="1200" cap="none" spc="0" normalizeH="0" baseline="0" noProof="0">
              <a:ln>
                <a:noFill/>
              </a:ln>
              <a:solidFill>
                <a:srgbClr val="000000"/>
              </a:solidFill>
              <a:effectLst/>
              <a:uLnTx/>
              <a:uFillTx/>
              <a:latin typeface="Segoe UI"/>
              <a:ea typeface="+mn-ea"/>
              <a:cs typeface="+mn-cs"/>
            </a:endParaRPr>
          </a:p>
        </p:txBody>
      </p:sp>
      <p:pic>
        <p:nvPicPr>
          <p:cNvPr id="14" name="Picture 13">
            <a:extLst>
              <a:ext uri="{FF2B5EF4-FFF2-40B4-BE49-F238E27FC236}">
                <a16:creationId xmlns:a16="http://schemas.microsoft.com/office/drawing/2014/main" id="{1C375B6A-647F-964C-892D-536EDC3593E8}"/>
              </a:ext>
            </a:extLst>
          </p:cNvPr>
          <p:cNvPicPr>
            <a:picLocks noChangeAspect="1"/>
          </p:cNvPicPr>
          <p:nvPr/>
        </p:nvPicPr>
        <p:blipFill>
          <a:blip r:embed="rId3"/>
          <a:stretch>
            <a:fillRect/>
          </a:stretch>
        </p:blipFill>
        <p:spPr>
          <a:xfrm>
            <a:off x="5484083" y="1709714"/>
            <a:ext cx="1497297" cy="1167891"/>
          </a:xfrm>
          <a:prstGeom prst="rect">
            <a:avLst/>
          </a:prstGeom>
        </p:spPr>
      </p:pic>
      <p:pic>
        <p:nvPicPr>
          <p:cNvPr id="15" name="Picture 14">
            <a:extLst>
              <a:ext uri="{FF2B5EF4-FFF2-40B4-BE49-F238E27FC236}">
                <a16:creationId xmlns:a16="http://schemas.microsoft.com/office/drawing/2014/main" id="{DE93E348-8E1F-F441-BAD7-8B41A94E0EB4}"/>
              </a:ext>
            </a:extLst>
          </p:cNvPr>
          <p:cNvPicPr>
            <a:picLocks noChangeAspect="1"/>
          </p:cNvPicPr>
          <p:nvPr/>
        </p:nvPicPr>
        <p:blipFill>
          <a:blip r:embed="rId4"/>
          <a:stretch>
            <a:fillRect/>
          </a:stretch>
        </p:blipFill>
        <p:spPr>
          <a:xfrm>
            <a:off x="9921167" y="1654983"/>
            <a:ext cx="1406324" cy="1186588"/>
          </a:xfrm>
          <a:prstGeom prst="rect">
            <a:avLst/>
          </a:prstGeom>
        </p:spPr>
      </p:pic>
      <p:cxnSp>
        <p:nvCxnSpPr>
          <p:cNvPr id="16" name="Straight Connector 15">
            <a:extLst>
              <a:ext uri="{FF2B5EF4-FFF2-40B4-BE49-F238E27FC236}">
                <a16:creationId xmlns:a16="http://schemas.microsoft.com/office/drawing/2014/main" id="{7F49CA7A-E20A-9947-989B-22B096AA51F6}"/>
              </a:ext>
            </a:extLst>
          </p:cNvPr>
          <p:cNvCxnSpPr/>
          <p:nvPr/>
        </p:nvCxnSpPr>
        <p:spPr>
          <a:xfrm>
            <a:off x="8583534" y="3072370"/>
            <a:ext cx="3340072" cy="0"/>
          </a:xfrm>
          <a:prstGeom prst="line">
            <a:avLst/>
          </a:prstGeom>
          <a:ln w="28575">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CBAA77-E3B9-1E49-8AF6-4520A097F505}"/>
              </a:ext>
            </a:extLst>
          </p:cNvPr>
          <p:cNvCxnSpPr/>
          <p:nvPr/>
        </p:nvCxnSpPr>
        <p:spPr>
          <a:xfrm>
            <a:off x="4600469" y="3072370"/>
            <a:ext cx="3340072" cy="0"/>
          </a:xfrm>
          <a:prstGeom prst="line">
            <a:avLst/>
          </a:prstGeom>
          <a:ln w="28575">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4DEC3D-90D0-384E-A091-4D6F1B27D6CD}"/>
              </a:ext>
            </a:extLst>
          </p:cNvPr>
          <p:cNvCxnSpPr/>
          <p:nvPr/>
        </p:nvCxnSpPr>
        <p:spPr>
          <a:xfrm>
            <a:off x="617405" y="3072370"/>
            <a:ext cx="3340072" cy="0"/>
          </a:xfrm>
          <a:prstGeom prst="line">
            <a:avLst/>
          </a:prstGeom>
          <a:ln w="28575">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3935EFC-903D-6E40-B219-DCF761966E45}"/>
              </a:ext>
            </a:extLst>
          </p:cNvPr>
          <p:cNvPicPr>
            <a:picLocks noChangeAspect="1"/>
          </p:cNvPicPr>
          <p:nvPr/>
        </p:nvPicPr>
        <p:blipFill>
          <a:blip r:embed="rId5"/>
          <a:stretch>
            <a:fillRect/>
          </a:stretch>
        </p:blipFill>
        <p:spPr>
          <a:xfrm>
            <a:off x="1569887" y="1429479"/>
            <a:ext cx="1435100" cy="1435100"/>
          </a:xfrm>
          <a:prstGeom prst="rect">
            <a:avLst/>
          </a:prstGeom>
        </p:spPr>
      </p:pic>
      <p:sp>
        <p:nvSpPr>
          <p:cNvPr id="20" name="Rectangle 19">
            <a:extLst>
              <a:ext uri="{FF2B5EF4-FFF2-40B4-BE49-F238E27FC236}">
                <a16:creationId xmlns:a16="http://schemas.microsoft.com/office/drawing/2014/main" id="{2CF36685-40CC-4524-8A6E-81570DE87D9F}"/>
              </a:ext>
            </a:extLst>
          </p:cNvPr>
          <p:cNvSpPr/>
          <p:nvPr/>
        </p:nvSpPr>
        <p:spPr>
          <a:xfrm>
            <a:off x="280797" y="6683760"/>
            <a:ext cx="6216650" cy="276999"/>
          </a:xfrm>
          <a:prstGeom prst="rect">
            <a:avLst/>
          </a:prstGeom>
        </p:spPr>
        <p:txBody>
          <a:bodyPr>
            <a:spAutoFit/>
          </a:bodyPr>
          <a:lstStyle/>
          <a:p>
            <a:r>
              <a:rPr lang="en-US" sz="1200" spc="-10" dirty="0">
                <a:solidFill>
                  <a:srgbClr val="231F20"/>
                </a:solidFill>
                <a:latin typeface="Arial" panose="020B0604020202020204" pitchFamily="34" charset="0"/>
                <a:ea typeface="Calibri" panose="020F0502020204030204" pitchFamily="34" charset="0"/>
              </a:rPr>
              <a:t>*“The Microsoft 365 Partner Opportunity”. Forrester Consulting.  July 2019.</a:t>
            </a:r>
            <a:endParaRPr lang="en-AU" sz="1200" dirty="0"/>
          </a:p>
        </p:txBody>
      </p:sp>
      <p:sp>
        <p:nvSpPr>
          <p:cNvPr id="21" name="Oval 20">
            <a:extLst>
              <a:ext uri="{FF2B5EF4-FFF2-40B4-BE49-F238E27FC236}">
                <a16:creationId xmlns:a16="http://schemas.microsoft.com/office/drawing/2014/main" id="{67B9691E-A082-4DED-95DA-8449076A6FF6}"/>
              </a:ext>
            </a:extLst>
          </p:cNvPr>
          <p:cNvSpPr/>
          <p:nvPr/>
        </p:nvSpPr>
        <p:spPr bwMode="auto">
          <a:xfrm>
            <a:off x="1755360" y="5117298"/>
            <a:ext cx="536044" cy="50120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1"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2" name="Rectangle 21">
            <a:extLst>
              <a:ext uri="{FF2B5EF4-FFF2-40B4-BE49-F238E27FC236}">
                <a16:creationId xmlns:a16="http://schemas.microsoft.com/office/drawing/2014/main" id="{618ED832-9440-4966-9470-565E98FA6907}"/>
              </a:ext>
            </a:extLst>
          </p:cNvPr>
          <p:cNvSpPr/>
          <p:nvPr/>
        </p:nvSpPr>
        <p:spPr>
          <a:xfrm>
            <a:off x="844160" y="5240486"/>
            <a:ext cx="184731" cy="369332"/>
          </a:xfrm>
          <a:prstGeom prst="rect">
            <a:avLst/>
          </a:prstGeom>
        </p:spPr>
        <p:txBody>
          <a:bodyPr wrap="none">
            <a:spAutoFit/>
          </a:bodyPr>
          <a:lstStyle/>
          <a:p>
            <a:pPr marL="0" marR="0" lvl="0" indent="0" algn="ctr" defTabSz="932742"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70C0"/>
                </a:solidFill>
                <a:effectLst/>
                <a:uLnTx/>
                <a:uFillTx/>
                <a:latin typeface="Segoe UI"/>
                <a:ea typeface="+mn-ea"/>
                <a:cs typeface="+mn-cs"/>
              </a:rPr>
              <a:t>​</a:t>
            </a:r>
          </a:p>
        </p:txBody>
      </p:sp>
      <p:sp>
        <p:nvSpPr>
          <p:cNvPr id="23" name="TextBox 22">
            <a:extLst>
              <a:ext uri="{FF2B5EF4-FFF2-40B4-BE49-F238E27FC236}">
                <a16:creationId xmlns:a16="http://schemas.microsoft.com/office/drawing/2014/main" id="{27AAF2B8-0956-45C7-9A7E-E29D89A700D2}"/>
              </a:ext>
            </a:extLst>
          </p:cNvPr>
          <p:cNvSpPr txBox="1"/>
          <p:nvPr/>
        </p:nvSpPr>
        <p:spPr>
          <a:xfrm>
            <a:off x="451919" y="5673643"/>
            <a:ext cx="3512267" cy="664797"/>
          </a:xfrm>
          <a:prstGeom prst="rect">
            <a:avLst/>
          </a:prstGeom>
          <a:noFill/>
        </p:spPr>
        <p:txBody>
          <a:bodyPr wrap="square" lIns="0" tIns="0" rIns="0" bIns="0" rtlCol="0">
            <a:spAutoFit/>
          </a:bodyPr>
          <a:lstStyle/>
          <a:p>
            <a:pPr marL="0" marR="0" lvl="0" indent="0" algn="l" defTabSz="932688" rtl="0" eaLnBrk="1" fontAlgn="auto" latinLnBrk="0" hangingPunct="1">
              <a:lnSpc>
                <a:spcPct val="90000"/>
              </a:lnSpc>
              <a:spcBef>
                <a:spcPts val="0"/>
              </a:spcBef>
              <a:spcAft>
                <a:spcPts val="600"/>
              </a:spcAft>
              <a:buClrTx/>
              <a:buSzTx/>
              <a:buFontTx/>
              <a:buNone/>
              <a:tabLst/>
              <a:defRPr/>
            </a:pPr>
            <a:r>
              <a:rPr lang="en-US" sz="1600" dirty="0">
                <a:solidFill>
                  <a:srgbClr val="002050"/>
                </a:solidFill>
              </a:rPr>
              <a:t>Enable your customers to modernize their business seamlessly through offering extensive deployment services</a:t>
            </a:r>
          </a:p>
        </p:txBody>
      </p:sp>
      <p:sp>
        <p:nvSpPr>
          <p:cNvPr id="24" name="TextBox 23">
            <a:extLst>
              <a:ext uri="{FF2B5EF4-FFF2-40B4-BE49-F238E27FC236}">
                <a16:creationId xmlns:a16="http://schemas.microsoft.com/office/drawing/2014/main" id="{B348C4DE-7F09-47E1-BF0D-2B6586D4D84D}"/>
              </a:ext>
            </a:extLst>
          </p:cNvPr>
          <p:cNvSpPr txBox="1"/>
          <p:nvPr/>
        </p:nvSpPr>
        <p:spPr>
          <a:xfrm>
            <a:off x="4449170" y="5673643"/>
            <a:ext cx="3603467" cy="664797"/>
          </a:xfrm>
          <a:prstGeom prst="rect">
            <a:avLst/>
          </a:prstGeom>
          <a:noFill/>
        </p:spPr>
        <p:txBody>
          <a:bodyPr wrap="square" lIns="0" tIns="0" rIns="0" bIns="0" rtlCol="0">
            <a:spAutoFit/>
          </a:bodyPr>
          <a:lstStyle/>
          <a:p>
            <a:pPr>
              <a:lnSpc>
                <a:spcPct val="90000"/>
              </a:lnSpc>
              <a:spcAft>
                <a:spcPts val="600"/>
              </a:spcAft>
              <a:defRPr/>
            </a:pPr>
            <a:r>
              <a:rPr lang="en-AU" sz="1600" dirty="0">
                <a:solidFill>
                  <a:srgbClr val="002050"/>
                </a:solidFill>
              </a:rPr>
              <a:t>Monetize base deployment with new devices and associated ongoing management </a:t>
            </a:r>
            <a:endParaRPr lang="en-US" sz="1600" dirty="0">
              <a:solidFill>
                <a:srgbClr val="002050"/>
              </a:solidFill>
            </a:endParaRPr>
          </a:p>
        </p:txBody>
      </p:sp>
      <p:sp>
        <p:nvSpPr>
          <p:cNvPr id="25" name="TextBox 24">
            <a:extLst>
              <a:ext uri="{FF2B5EF4-FFF2-40B4-BE49-F238E27FC236}">
                <a16:creationId xmlns:a16="http://schemas.microsoft.com/office/drawing/2014/main" id="{BF23072C-8711-4ACA-A1CB-D09CDA6316B4}"/>
              </a:ext>
            </a:extLst>
          </p:cNvPr>
          <p:cNvSpPr txBox="1"/>
          <p:nvPr/>
        </p:nvSpPr>
        <p:spPr>
          <a:xfrm>
            <a:off x="8273535" y="5673643"/>
            <a:ext cx="3698146" cy="664797"/>
          </a:xfrm>
          <a:prstGeom prst="rect">
            <a:avLst/>
          </a:prstGeom>
          <a:noFill/>
        </p:spPr>
        <p:txBody>
          <a:bodyPr wrap="square" lIns="0" tIns="0" rIns="0" bIns="0" rtlCol="0">
            <a:spAutoFit/>
          </a:bodyPr>
          <a:lstStyle/>
          <a:p>
            <a:pPr marR="0" lvl="0" indent="0" fontAlgn="auto">
              <a:lnSpc>
                <a:spcPct val="90000"/>
              </a:lnSpc>
              <a:spcBef>
                <a:spcPts val="0"/>
              </a:spcBef>
              <a:spcAft>
                <a:spcPts val="600"/>
              </a:spcAft>
              <a:buClrTx/>
              <a:buSzTx/>
              <a:buFontTx/>
              <a:buNone/>
              <a:tabLst/>
              <a:defRPr/>
            </a:pPr>
            <a:r>
              <a:rPr lang="en-AU" sz="1600" dirty="0">
                <a:solidFill>
                  <a:srgbClr val="002050"/>
                </a:solidFill>
              </a:rPr>
              <a:t>Continue to engage customers and ensure that they get value with training services, both on-site and remote</a:t>
            </a:r>
            <a:endParaRPr lang="en-US" sz="1600" dirty="0">
              <a:solidFill>
                <a:srgbClr val="002050"/>
              </a:solidFill>
            </a:endParaRPr>
          </a:p>
        </p:txBody>
      </p:sp>
      <p:cxnSp>
        <p:nvCxnSpPr>
          <p:cNvPr id="26" name="Straight Connector 25">
            <a:extLst>
              <a:ext uri="{FF2B5EF4-FFF2-40B4-BE49-F238E27FC236}">
                <a16:creationId xmlns:a16="http://schemas.microsoft.com/office/drawing/2014/main" id="{8F688413-7910-4C33-A2C3-5D29013CAAD8}"/>
              </a:ext>
            </a:extLst>
          </p:cNvPr>
          <p:cNvCxnSpPr/>
          <p:nvPr/>
        </p:nvCxnSpPr>
        <p:spPr>
          <a:xfrm>
            <a:off x="408331" y="5378308"/>
            <a:ext cx="11563350" cy="0"/>
          </a:xfrm>
          <a:prstGeom prst="line">
            <a:avLst/>
          </a:prstGeom>
          <a:ln>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D3850EE-1873-45B4-814E-5848A8FBA505}"/>
              </a:ext>
            </a:extLst>
          </p:cNvPr>
          <p:cNvSpPr txBox="1"/>
          <p:nvPr/>
        </p:nvSpPr>
        <p:spPr>
          <a:xfrm>
            <a:off x="1735894" y="5053968"/>
            <a:ext cx="545662" cy="627864"/>
          </a:xfrm>
          <a:prstGeom prst="rect">
            <a:avLst/>
          </a:prstGeom>
          <a:noFill/>
        </p:spPr>
        <p:txBody>
          <a:bodyPr wrap="none" lIns="182880" tIns="146304" rIns="182880" bIns="146304" rtlCol="0" anchor="ctr">
            <a:spAutoFit/>
          </a:bodyPr>
          <a:lstStyle/>
          <a:p>
            <a:pPr marL="0" marR="0" lvl="0" indent="0" algn="ctr" defTabSz="932688"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FFFFFF"/>
                </a:solidFill>
                <a:effectLst/>
                <a:uLnTx/>
                <a:uFillTx/>
                <a:latin typeface="Segoe UI"/>
                <a:ea typeface="+mn-ea"/>
                <a:cs typeface="+mn-cs"/>
              </a:rPr>
              <a:t>1</a:t>
            </a:r>
          </a:p>
        </p:txBody>
      </p:sp>
      <p:sp>
        <p:nvSpPr>
          <p:cNvPr id="28" name="Oval 27">
            <a:extLst>
              <a:ext uri="{FF2B5EF4-FFF2-40B4-BE49-F238E27FC236}">
                <a16:creationId xmlns:a16="http://schemas.microsoft.com/office/drawing/2014/main" id="{D37572ED-8791-4596-AA49-DB7A0908F81E}"/>
              </a:ext>
            </a:extLst>
          </p:cNvPr>
          <p:cNvSpPr/>
          <p:nvPr/>
        </p:nvSpPr>
        <p:spPr bwMode="auto">
          <a:xfrm>
            <a:off x="5686491" y="5117298"/>
            <a:ext cx="536044" cy="50120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1"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9" name="TextBox 28">
            <a:extLst>
              <a:ext uri="{FF2B5EF4-FFF2-40B4-BE49-F238E27FC236}">
                <a16:creationId xmlns:a16="http://schemas.microsoft.com/office/drawing/2014/main" id="{027634C7-6C0E-4CE2-B61C-D2C95D498683}"/>
              </a:ext>
            </a:extLst>
          </p:cNvPr>
          <p:cNvSpPr txBox="1"/>
          <p:nvPr/>
        </p:nvSpPr>
        <p:spPr>
          <a:xfrm>
            <a:off x="5698527" y="5053968"/>
            <a:ext cx="545662" cy="627864"/>
          </a:xfrm>
          <a:prstGeom prst="rect">
            <a:avLst/>
          </a:prstGeom>
          <a:noFill/>
        </p:spPr>
        <p:txBody>
          <a:bodyPr wrap="none" lIns="182880" tIns="146304" rIns="182880" bIns="146304" rtlCol="0" anchor="ctr">
            <a:spAutoFit/>
          </a:bodyPr>
          <a:lstStyle/>
          <a:p>
            <a:pPr marL="0" marR="0" lvl="0" indent="0" algn="ctr" defTabSz="932688"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FFFFFF"/>
                </a:solidFill>
                <a:effectLst/>
                <a:uLnTx/>
                <a:uFillTx/>
                <a:latin typeface="Segoe UI"/>
                <a:ea typeface="+mn-ea"/>
                <a:cs typeface="+mn-cs"/>
              </a:rPr>
              <a:t>2</a:t>
            </a:r>
          </a:p>
        </p:txBody>
      </p:sp>
      <p:sp>
        <p:nvSpPr>
          <p:cNvPr id="30" name="Oval 29">
            <a:extLst>
              <a:ext uri="{FF2B5EF4-FFF2-40B4-BE49-F238E27FC236}">
                <a16:creationId xmlns:a16="http://schemas.microsoft.com/office/drawing/2014/main" id="{6257C0A5-827F-445B-9311-E85BD2DF24EF}"/>
              </a:ext>
            </a:extLst>
          </p:cNvPr>
          <p:cNvSpPr/>
          <p:nvPr/>
        </p:nvSpPr>
        <p:spPr bwMode="auto">
          <a:xfrm>
            <a:off x="9759237" y="5117298"/>
            <a:ext cx="536044" cy="50120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1"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1" name="TextBox 30">
            <a:extLst>
              <a:ext uri="{FF2B5EF4-FFF2-40B4-BE49-F238E27FC236}">
                <a16:creationId xmlns:a16="http://schemas.microsoft.com/office/drawing/2014/main" id="{068DA3EB-934D-4E0E-B51F-E6A07EF768C6}"/>
              </a:ext>
            </a:extLst>
          </p:cNvPr>
          <p:cNvSpPr txBox="1"/>
          <p:nvPr/>
        </p:nvSpPr>
        <p:spPr>
          <a:xfrm>
            <a:off x="9768511" y="5053968"/>
            <a:ext cx="545662" cy="627864"/>
          </a:xfrm>
          <a:prstGeom prst="rect">
            <a:avLst/>
          </a:prstGeom>
          <a:noFill/>
        </p:spPr>
        <p:txBody>
          <a:bodyPr wrap="none" lIns="182880" tIns="146304" rIns="182880" bIns="146304" rtlCol="0" anchor="ctr">
            <a:spAutoFit/>
          </a:bodyPr>
          <a:lstStyle/>
          <a:p>
            <a:pPr marL="0" marR="0" lvl="0" indent="0" algn="ctr" defTabSz="932688"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FFFFFF"/>
                </a:solidFill>
                <a:effectLst/>
                <a:uLnTx/>
                <a:uFillTx/>
                <a:latin typeface="Segoe UI"/>
                <a:ea typeface="+mn-ea"/>
                <a:cs typeface="+mn-cs"/>
              </a:rPr>
              <a:t>3</a:t>
            </a:r>
          </a:p>
        </p:txBody>
      </p:sp>
      <p:sp>
        <p:nvSpPr>
          <p:cNvPr id="32" name="Title 1">
            <a:extLst>
              <a:ext uri="{FF2B5EF4-FFF2-40B4-BE49-F238E27FC236}">
                <a16:creationId xmlns:a16="http://schemas.microsoft.com/office/drawing/2014/main" id="{2CC9DC25-7BAF-4875-AEE3-CBF519B57C28}"/>
              </a:ext>
            </a:extLst>
          </p:cNvPr>
          <p:cNvSpPr>
            <a:spLocks noGrp="1"/>
          </p:cNvSpPr>
          <p:nvPr>
            <p:ph type="title"/>
          </p:nvPr>
        </p:nvSpPr>
        <p:spPr>
          <a:xfrm>
            <a:off x="451919" y="593037"/>
            <a:ext cx="11802029" cy="773112"/>
          </a:xfrm>
        </p:spPr>
        <p:txBody>
          <a:bodyPr/>
          <a:lstStyle/>
          <a:p>
            <a:r>
              <a:rPr lang="en-US" sz="2600" dirty="0"/>
              <a:t>Get Modern helps partners build their profitability by </a:t>
            </a:r>
            <a:r>
              <a:rPr lang="en-US" sz="2600" dirty="0">
                <a:solidFill>
                  <a:schemeClr val="accent1"/>
                </a:solidFill>
              </a:rPr>
              <a:t>$15.75*/ user/ month</a:t>
            </a:r>
          </a:p>
        </p:txBody>
      </p:sp>
    </p:spTree>
    <p:extLst>
      <p:ext uri="{BB962C8B-B14F-4D97-AF65-F5344CB8AC3E}">
        <p14:creationId xmlns:p14="http://schemas.microsoft.com/office/powerpoint/2010/main" val="404158372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427CDC61-A451-4340-8F67-0EE84EFA8CB4}"/>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prstGeom prst="rect">
            <a:avLst/>
          </a:prstGeom>
        </p:spPr>
      </p:pic>
      <p:sp>
        <p:nvSpPr>
          <p:cNvPr id="12" name="Text Placeholder 3">
            <a:extLst>
              <a:ext uri="{FF2B5EF4-FFF2-40B4-BE49-F238E27FC236}">
                <a16:creationId xmlns:a16="http://schemas.microsoft.com/office/drawing/2014/main" id="{E504A903-E46B-C24D-815A-F645849726EC}"/>
              </a:ext>
            </a:extLst>
          </p:cNvPr>
          <p:cNvSpPr txBox="1">
            <a:spLocks/>
          </p:cNvSpPr>
          <p:nvPr/>
        </p:nvSpPr>
        <p:spPr>
          <a:xfrm>
            <a:off x="434974" y="1761796"/>
            <a:ext cx="5461001" cy="343171"/>
          </a:xfrm>
          <a:prstGeom prst="rect">
            <a:avLst/>
          </a:prstGeom>
        </p:spPr>
        <p:txBody>
          <a:bodyPr vert="horz" wrap="square" lIns="0" tIns="0" rIns="0" bIns="0" rtlCol="0">
            <a:spAutoFit/>
          </a:bodyPr>
          <a:lstStyle>
            <a:lvl1pPr marL="0" marR="0" indent="0" algn="l" defTabSz="932742" rtl="0" eaLnBrk="1" fontAlgn="auto" latinLnBrk="0" hangingPunct="1">
              <a:lnSpc>
                <a:spcPct val="110000"/>
              </a:lnSpc>
              <a:spcBef>
                <a:spcPts val="0"/>
              </a:spcBef>
              <a:spcAft>
                <a:spcPts val="1000"/>
              </a:spcAft>
              <a:buClrTx/>
              <a:buSzPct val="90000"/>
              <a:buFont typeface="Wingdings" panose="05000000000000000000" pitchFamily="2" charset="2"/>
              <a:buNone/>
              <a:tabLst/>
              <a:defRPr sz="2000" b="0" i="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1300"/>
              </a:spcAft>
              <a:buClrTx/>
              <a:buSzPct val="90000"/>
              <a:buFont typeface="Wingdings" panose="05000000000000000000" pitchFamily="2" charset="2"/>
              <a:buNone/>
              <a:tabLst/>
              <a:defRPr sz="2000" kern="1200" spc="0" baseline="0">
                <a:solidFill>
                  <a:schemeClr val="tx2"/>
                </a:solidFill>
                <a:latin typeface="+mn-lt"/>
                <a:ea typeface="+mn-ea"/>
                <a:cs typeface="+mn-cs"/>
              </a:defRPr>
            </a:lvl2pPr>
            <a:lvl3pPr marL="457200" marR="0" indent="0" algn="l" defTabSz="932742" rtl="0" eaLnBrk="1" fontAlgn="auto" latinLnBrk="0" hangingPunct="1">
              <a:lnSpc>
                <a:spcPct val="90000"/>
              </a:lnSpc>
              <a:spcBef>
                <a:spcPts val="0"/>
              </a:spcBef>
              <a:spcAft>
                <a:spcPts val="1300"/>
              </a:spcAft>
              <a:buClrTx/>
              <a:buSzPct val="90000"/>
              <a:buFont typeface="Wingdings" panose="05000000000000000000" pitchFamily="2" charset="2"/>
              <a:buNone/>
              <a:tabLst/>
              <a:defRPr sz="20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1300"/>
              </a:spcAft>
              <a:buClrTx/>
              <a:buSzPct val="90000"/>
              <a:buFont typeface="Wingdings" panose="05000000000000000000" pitchFamily="2" charset="2"/>
              <a:buNone/>
              <a:tabLst/>
              <a:defRPr sz="20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a:t>Minimize friction</a:t>
            </a:r>
          </a:p>
        </p:txBody>
      </p:sp>
      <p:graphicFrame>
        <p:nvGraphicFramePr>
          <p:cNvPr id="13" name="Table 12">
            <a:extLst>
              <a:ext uri="{FF2B5EF4-FFF2-40B4-BE49-F238E27FC236}">
                <a16:creationId xmlns:a16="http://schemas.microsoft.com/office/drawing/2014/main" id="{DA704871-C203-1E4C-B127-48C0B71B622D}"/>
              </a:ext>
            </a:extLst>
          </p:cNvPr>
          <p:cNvGraphicFramePr>
            <a:graphicFrameLocks noGrp="1"/>
          </p:cNvGraphicFramePr>
          <p:nvPr/>
        </p:nvGraphicFramePr>
        <p:xfrm>
          <a:off x="439197" y="2316000"/>
          <a:ext cx="5461000" cy="3929713"/>
        </p:xfrm>
        <a:graphic>
          <a:graphicData uri="http://schemas.openxmlformats.org/drawingml/2006/table">
            <a:tbl>
              <a:tblPr firstRow="1" bandRow="1">
                <a:tableStyleId>{5C22544A-7EE6-4342-B048-85BDC9FD1C3A}</a:tableStyleId>
              </a:tblPr>
              <a:tblGrid>
                <a:gridCol w="1405255">
                  <a:extLst>
                    <a:ext uri="{9D8B030D-6E8A-4147-A177-3AD203B41FA5}">
                      <a16:colId xmlns:a16="http://schemas.microsoft.com/office/drawing/2014/main" val="1499946517"/>
                    </a:ext>
                  </a:extLst>
                </a:gridCol>
                <a:gridCol w="4055745">
                  <a:extLst>
                    <a:ext uri="{9D8B030D-6E8A-4147-A177-3AD203B41FA5}">
                      <a16:colId xmlns:a16="http://schemas.microsoft.com/office/drawing/2014/main" val="529322034"/>
                    </a:ext>
                  </a:extLst>
                </a:gridCol>
              </a:tblGrid>
              <a:tr h="736571">
                <a:tc>
                  <a:txBody>
                    <a:bodyPr/>
                    <a:lstStyle/>
                    <a:p>
                      <a:r>
                        <a:rPr lang="en-AU" sz="1600" b="1">
                          <a:solidFill>
                            <a:schemeClr val="tx1"/>
                          </a:solidFill>
                        </a:rPr>
                        <a:t>Services</a:t>
                      </a:r>
                      <a:endParaRPr lang="en-US" sz="1600" b="1">
                        <a:solidFill>
                          <a:schemeClr val="tx1"/>
                        </a:solidFill>
                      </a:endParaRPr>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baseline="0">
                          <a:solidFill>
                            <a:schemeClr val="tx1"/>
                          </a:solidFill>
                        </a:rPr>
                        <a:t>Description</a:t>
                      </a:r>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8448739"/>
                  </a:ext>
                </a:extLst>
              </a:tr>
              <a:tr h="1030514">
                <a:tc>
                  <a:txBody>
                    <a:bodyPr/>
                    <a:lstStyle/>
                    <a:p>
                      <a:r>
                        <a:rPr lang="en-AU" sz="1600" b="1">
                          <a:solidFill>
                            <a:schemeClr val="accent1"/>
                          </a:solidFill>
                        </a:rPr>
                        <a:t>Migrate to cloud</a:t>
                      </a:r>
                      <a:endParaRPr lang="en-US" sz="1600" b="1">
                        <a:solidFill>
                          <a:schemeClr val="accent1"/>
                        </a:solidFill>
                      </a:endParaRPr>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kern="1200" baseline="0">
                          <a:solidFill>
                            <a:sysClr val="windowText" lastClr="000000"/>
                          </a:solidFill>
                          <a:latin typeface="+mn-lt"/>
                          <a:ea typeface="+mn-ea"/>
                          <a:cs typeface="+mn-cs"/>
                        </a:rPr>
                        <a:t>Help SMBs start their journey in the cloud through migrating email, files and identity to the cloud</a:t>
                      </a:r>
                      <a:endParaRPr lang="en-US" sz="1600" b="0" kern="1200" baseline="0">
                        <a:solidFill>
                          <a:sysClr val="windowText" lastClr="000000"/>
                        </a:solidFill>
                        <a:latin typeface="+mn-lt"/>
                        <a:ea typeface="+mn-ea"/>
                        <a:cs typeface="+mn-cs"/>
                      </a:endParaRPr>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270831"/>
                  </a:ext>
                </a:extLst>
              </a:tr>
              <a:tr h="1030514">
                <a:tc>
                  <a:txBody>
                    <a:bodyPr/>
                    <a:lstStyle/>
                    <a:p>
                      <a:r>
                        <a:rPr lang="en-US" sz="1600" b="1">
                          <a:solidFill>
                            <a:schemeClr val="accent1"/>
                          </a:solidFill>
                        </a:rPr>
                        <a:t>Set up Teams</a:t>
                      </a:r>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kern="1200" baseline="0">
                          <a:solidFill>
                            <a:sysClr val="windowText" lastClr="000000"/>
                          </a:solidFill>
                          <a:latin typeface="+mn-lt"/>
                          <a:ea typeface="+mn-ea"/>
                          <a:cs typeface="+mn-cs"/>
                        </a:rPr>
                        <a:t>Standardize the organization on Teams for collaboration. Establish Teams template and move files to channels </a:t>
                      </a:r>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036599"/>
                  </a:ext>
                </a:extLst>
              </a:tr>
              <a:tr h="1132114">
                <a:tc>
                  <a:txBody>
                    <a:bodyPr/>
                    <a:lstStyle/>
                    <a:p>
                      <a:r>
                        <a:rPr lang="en-US" sz="1600" b="1">
                          <a:solidFill>
                            <a:schemeClr val="accent1"/>
                          </a:solidFill>
                        </a:rPr>
                        <a:t>Integrate other services</a:t>
                      </a:r>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aseline="0" dirty="0"/>
                        <a:t>Integrate other Microsoft services into Teams experience, including Yammer, Planner, To Do </a:t>
                      </a:r>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7321580"/>
                  </a:ext>
                </a:extLst>
              </a:tr>
            </a:tbl>
          </a:graphicData>
        </a:graphic>
      </p:graphicFrame>
      <p:sp>
        <p:nvSpPr>
          <p:cNvPr id="8" name="Title 1">
            <a:extLst>
              <a:ext uri="{FF2B5EF4-FFF2-40B4-BE49-F238E27FC236}">
                <a16:creationId xmlns:a16="http://schemas.microsoft.com/office/drawing/2014/main" id="{1D071A45-ED83-428C-B955-9C391E1B613B}"/>
              </a:ext>
            </a:extLst>
          </p:cNvPr>
          <p:cNvSpPr>
            <a:spLocks noGrp="1"/>
          </p:cNvSpPr>
          <p:nvPr>
            <p:ph type="title"/>
          </p:nvPr>
        </p:nvSpPr>
        <p:spPr>
          <a:xfrm>
            <a:off x="434975" y="449264"/>
            <a:ext cx="5667375" cy="773112"/>
          </a:xfrm>
        </p:spPr>
        <p:txBody>
          <a:bodyPr/>
          <a:lstStyle/>
          <a:p>
            <a:r>
              <a:rPr lang="en-US"/>
              <a:t>On-premises to cloud migration</a:t>
            </a:r>
            <a:endParaRPr lang="en-US">
              <a:solidFill>
                <a:srgbClr val="0078D4"/>
              </a:solidFill>
            </a:endParaRPr>
          </a:p>
        </p:txBody>
      </p:sp>
    </p:spTree>
    <p:extLst>
      <p:ext uri="{BB962C8B-B14F-4D97-AF65-F5344CB8AC3E}">
        <p14:creationId xmlns:p14="http://schemas.microsoft.com/office/powerpoint/2010/main" val="58085138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1D288659-8EE9-C743-86E7-0AA44764F4B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2" name="Title 1">
            <a:extLst>
              <a:ext uri="{FF2B5EF4-FFF2-40B4-BE49-F238E27FC236}">
                <a16:creationId xmlns:a16="http://schemas.microsoft.com/office/drawing/2014/main" id="{1C1C9D90-BC84-4E5F-8146-E51CBF7F987D}"/>
              </a:ext>
            </a:extLst>
          </p:cNvPr>
          <p:cNvSpPr>
            <a:spLocks noGrp="1"/>
          </p:cNvSpPr>
          <p:nvPr>
            <p:ph type="title"/>
          </p:nvPr>
        </p:nvSpPr>
        <p:spPr/>
        <p:txBody>
          <a:bodyPr/>
          <a:lstStyle/>
          <a:p>
            <a:r>
              <a:rPr lang="en-US"/>
              <a:t>Device refresh </a:t>
            </a:r>
            <a:endParaRPr lang="en-US">
              <a:solidFill>
                <a:srgbClr val="0078D4"/>
              </a:solidFill>
            </a:endParaRPr>
          </a:p>
        </p:txBody>
      </p:sp>
      <p:graphicFrame>
        <p:nvGraphicFramePr>
          <p:cNvPr id="9" name="Table 8">
            <a:extLst>
              <a:ext uri="{FF2B5EF4-FFF2-40B4-BE49-F238E27FC236}">
                <a16:creationId xmlns:a16="http://schemas.microsoft.com/office/drawing/2014/main" id="{15DDCC5C-B03F-BC44-94C3-0DC46D40AA35}"/>
              </a:ext>
            </a:extLst>
          </p:cNvPr>
          <p:cNvGraphicFramePr>
            <a:graphicFrameLocks noGrp="1"/>
          </p:cNvGraphicFramePr>
          <p:nvPr>
            <p:extLst>
              <p:ext uri="{D42A27DB-BD31-4B8C-83A1-F6EECF244321}">
                <p14:modId xmlns:p14="http://schemas.microsoft.com/office/powerpoint/2010/main" val="3746525625"/>
              </p:ext>
            </p:extLst>
          </p:nvPr>
        </p:nvGraphicFramePr>
        <p:xfrm>
          <a:off x="434975" y="1995488"/>
          <a:ext cx="5461000" cy="4002285"/>
        </p:xfrm>
        <a:graphic>
          <a:graphicData uri="http://schemas.openxmlformats.org/drawingml/2006/table">
            <a:tbl>
              <a:tblPr firstRow="1" bandRow="1">
                <a:tableStyleId>{5C22544A-7EE6-4342-B048-85BDC9FD1C3A}</a:tableStyleId>
              </a:tblPr>
              <a:tblGrid>
                <a:gridCol w="1405255">
                  <a:extLst>
                    <a:ext uri="{9D8B030D-6E8A-4147-A177-3AD203B41FA5}">
                      <a16:colId xmlns:a16="http://schemas.microsoft.com/office/drawing/2014/main" val="1499946517"/>
                    </a:ext>
                  </a:extLst>
                </a:gridCol>
                <a:gridCol w="4055745">
                  <a:extLst>
                    <a:ext uri="{9D8B030D-6E8A-4147-A177-3AD203B41FA5}">
                      <a16:colId xmlns:a16="http://schemas.microsoft.com/office/drawing/2014/main" val="529322034"/>
                    </a:ext>
                  </a:extLst>
                </a:gridCol>
              </a:tblGrid>
              <a:tr h="736571">
                <a:tc>
                  <a:txBody>
                    <a:bodyPr/>
                    <a:lstStyle/>
                    <a:p>
                      <a:endParaRPr lang="en-US" sz="1600" b="1">
                        <a:solidFill>
                          <a:schemeClr val="accent1"/>
                        </a:solidFill>
                        <a:highlight>
                          <a:srgbClr val="FF0000"/>
                        </a:highlight>
                      </a:endParaRPr>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baseline="0">
                          <a:solidFill>
                            <a:schemeClr val="tx1"/>
                          </a:solidFill>
                        </a:rPr>
                        <a:t>Deployment services</a:t>
                      </a:r>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8448739"/>
                  </a:ext>
                </a:extLst>
              </a:tr>
              <a:tr h="1030514">
                <a:tc>
                  <a:txBody>
                    <a:bodyPr/>
                    <a:lstStyle/>
                    <a:p>
                      <a:r>
                        <a:rPr lang="en-US" sz="1600" b="1">
                          <a:solidFill>
                            <a:schemeClr val="accent1"/>
                          </a:solidFill>
                        </a:rPr>
                        <a:t>Device refresh</a:t>
                      </a:r>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kern="1200" baseline="0">
                          <a:solidFill>
                            <a:schemeClr val="tx1"/>
                          </a:solidFill>
                          <a:latin typeface="+mn-lt"/>
                          <a:ea typeface="+mn-ea"/>
                          <a:cs typeface="+mn-cs"/>
                        </a:rPr>
                        <a:t>Refresh older devices with new productive hardware for the organization</a:t>
                      </a:r>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036599"/>
                  </a:ext>
                </a:extLst>
              </a:tr>
              <a:tr h="1103086">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b="1" kern="1200">
                          <a:solidFill>
                            <a:schemeClr val="accent1"/>
                          </a:solidFill>
                          <a:latin typeface="+mn-lt"/>
                          <a:ea typeface="+mn-ea"/>
                          <a:cs typeface="+mn-cs"/>
                        </a:rPr>
                        <a:t>Simplify deployment</a:t>
                      </a:r>
                    </a:p>
                    <a:p>
                      <a:endParaRPr lang="en-US" sz="1600" b="1">
                        <a:solidFill>
                          <a:schemeClr val="accent1"/>
                        </a:solidFill>
                      </a:endParaRPr>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defTabSz="532788">
                        <a:spcBef>
                          <a:spcPts val="300"/>
                        </a:spcBef>
                        <a:buFont typeface="Arial" panose="020B0604020202020204" pitchFamily="34" charset="0"/>
                        <a:buNone/>
                        <a:defRPr/>
                      </a:pPr>
                      <a:r>
                        <a:rPr lang="en-AU" sz="1600" b="0" kern="1200" baseline="0">
                          <a:solidFill>
                            <a:schemeClr val="tx1"/>
                          </a:solidFill>
                          <a:latin typeface="+mn-lt"/>
                          <a:ea typeface="+mn-ea"/>
                          <a:cs typeface="+mn-cs"/>
                        </a:rPr>
                        <a:t>Simplify deployment of new devices with Autopilot</a:t>
                      </a:r>
                      <a:endParaRPr lang="en-US" sz="1600" b="0" kern="1200" baseline="0">
                        <a:solidFill>
                          <a:schemeClr val="tx1"/>
                        </a:solidFill>
                        <a:latin typeface="+mn-lt"/>
                        <a:ea typeface="+mn-ea"/>
                        <a:cs typeface="+mn-cs"/>
                      </a:endParaRPr>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5046675"/>
                  </a:ext>
                </a:extLst>
              </a:tr>
              <a:tr h="1132114">
                <a:tc>
                  <a:txBody>
                    <a:bodyPr/>
                    <a:lstStyle/>
                    <a:p>
                      <a:r>
                        <a:rPr lang="en-US" sz="1600" b="1">
                          <a:solidFill>
                            <a:schemeClr val="accent1"/>
                          </a:solidFill>
                        </a:rPr>
                        <a:t>Accessory and warranty attach</a:t>
                      </a:r>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aseline="0" dirty="0">
                          <a:solidFill>
                            <a:schemeClr val="tx1"/>
                          </a:solidFill>
                        </a:rPr>
                        <a:t>Monetize through attaching high margin accessories and warranties to new devices</a:t>
                      </a:r>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7321580"/>
                  </a:ext>
                </a:extLst>
              </a:tr>
            </a:tbl>
          </a:graphicData>
        </a:graphic>
      </p:graphicFrame>
      <p:sp>
        <p:nvSpPr>
          <p:cNvPr id="12" name="Text Placeholder 3">
            <a:extLst>
              <a:ext uri="{FF2B5EF4-FFF2-40B4-BE49-F238E27FC236}">
                <a16:creationId xmlns:a16="http://schemas.microsoft.com/office/drawing/2014/main" id="{72371F19-21F1-864A-935C-E9F10DEF4BCD}"/>
              </a:ext>
            </a:extLst>
          </p:cNvPr>
          <p:cNvSpPr txBox="1">
            <a:spLocks/>
          </p:cNvSpPr>
          <p:nvPr/>
        </p:nvSpPr>
        <p:spPr>
          <a:xfrm>
            <a:off x="434975" y="1083980"/>
            <a:ext cx="4502785" cy="715581"/>
          </a:xfrm>
          <a:prstGeom prst="rect">
            <a:avLst/>
          </a:prstGeom>
        </p:spPr>
        <p:txBody>
          <a:bodyPr vert="horz" wrap="square" lIns="0" tIns="0" rIns="0" bIns="0" rtlCol="0">
            <a:spAutoFit/>
          </a:bodyPr>
          <a:lstStyle>
            <a:lvl1pPr marL="0" marR="0" indent="0" algn="l" defTabSz="932742" rtl="0" eaLnBrk="1" fontAlgn="auto" latinLnBrk="0" hangingPunct="1">
              <a:lnSpc>
                <a:spcPct val="110000"/>
              </a:lnSpc>
              <a:spcBef>
                <a:spcPts val="0"/>
              </a:spcBef>
              <a:spcAft>
                <a:spcPts val="1000"/>
              </a:spcAft>
              <a:buClrTx/>
              <a:buSzPct val="90000"/>
              <a:buFont typeface="Wingdings" panose="05000000000000000000" pitchFamily="2" charset="2"/>
              <a:buNone/>
              <a:tabLst/>
              <a:defRPr sz="2000" b="0" i="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1300"/>
              </a:spcAft>
              <a:buClrTx/>
              <a:buSzPct val="90000"/>
              <a:buFont typeface="Wingdings" panose="05000000000000000000" pitchFamily="2" charset="2"/>
              <a:buNone/>
              <a:tabLst/>
              <a:defRPr sz="2000" kern="1200" spc="0" baseline="0">
                <a:solidFill>
                  <a:schemeClr val="tx2"/>
                </a:solidFill>
                <a:latin typeface="+mn-lt"/>
                <a:ea typeface="+mn-ea"/>
                <a:cs typeface="+mn-cs"/>
              </a:defRPr>
            </a:lvl2pPr>
            <a:lvl3pPr marL="457200" marR="0" indent="0" algn="l" defTabSz="932742" rtl="0" eaLnBrk="1" fontAlgn="auto" latinLnBrk="0" hangingPunct="1">
              <a:lnSpc>
                <a:spcPct val="90000"/>
              </a:lnSpc>
              <a:spcBef>
                <a:spcPts val="0"/>
              </a:spcBef>
              <a:spcAft>
                <a:spcPts val="1300"/>
              </a:spcAft>
              <a:buClrTx/>
              <a:buSzPct val="90000"/>
              <a:buFont typeface="Wingdings" panose="05000000000000000000" pitchFamily="2" charset="2"/>
              <a:buNone/>
              <a:tabLst/>
              <a:defRPr sz="20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1300"/>
              </a:spcAft>
              <a:buClrTx/>
              <a:buSzPct val="90000"/>
              <a:buFont typeface="Wingdings" panose="05000000000000000000" pitchFamily="2" charset="2"/>
              <a:buNone/>
              <a:tabLst/>
              <a:defRPr sz="20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10000"/>
              </a:lnSpc>
              <a:spcBef>
                <a:spcPts val="0"/>
              </a:spcBef>
              <a:spcAft>
                <a:spcPts val="1000"/>
              </a:spcAft>
              <a:buClrTx/>
              <a:buSzPct val="90000"/>
              <a:buFont typeface="Wingdings" panose="05000000000000000000" pitchFamily="2" charset="2"/>
              <a:buNone/>
              <a:tabLst/>
              <a:defRPr/>
            </a:pPr>
            <a:r>
              <a:rPr kumimoji="0" lang="en-US" sz="2200" b="0" i="0" u="none" strike="noStrike" kern="1200" cap="none" spc="0" normalizeH="0" baseline="0" noProof="0">
                <a:ln>
                  <a:noFill/>
                </a:ln>
                <a:solidFill>
                  <a:srgbClr val="000000"/>
                </a:solidFill>
                <a:effectLst/>
                <a:uLnTx/>
                <a:uFillTx/>
                <a:latin typeface="Segoe UI"/>
                <a:ea typeface="+mn-ea"/>
                <a:cs typeface="+mn-cs"/>
              </a:rPr>
              <a:t>Upgrade productivity and security with a new Windows 10 device</a:t>
            </a:r>
          </a:p>
        </p:txBody>
      </p:sp>
    </p:spTree>
    <p:extLst>
      <p:ext uri="{BB962C8B-B14F-4D97-AF65-F5344CB8AC3E}">
        <p14:creationId xmlns:p14="http://schemas.microsoft.com/office/powerpoint/2010/main" val="396301189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AAE55224-8122-F94D-9831-A59F6C827B2A}"/>
              </a:ext>
            </a:extLst>
          </p:cNvPr>
          <p:cNvCxnSpPr>
            <a:cxnSpLocks/>
          </p:cNvCxnSpPr>
          <p:nvPr/>
        </p:nvCxnSpPr>
        <p:spPr>
          <a:xfrm flipH="1">
            <a:off x="596712" y="4879947"/>
            <a:ext cx="451627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01AB36C-2B19-0E47-8DC7-7EE8D45A770C}"/>
              </a:ext>
            </a:extLst>
          </p:cNvPr>
          <p:cNvCxnSpPr>
            <a:cxnSpLocks/>
          </p:cNvCxnSpPr>
          <p:nvPr/>
        </p:nvCxnSpPr>
        <p:spPr>
          <a:xfrm>
            <a:off x="8005859" y="2638050"/>
            <a:ext cx="383668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3B5974-553E-BF41-9942-81408F2201A4}"/>
              </a:ext>
            </a:extLst>
          </p:cNvPr>
          <p:cNvCxnSpPr>
            <a:cxnSpLocks/>
          </p:cNvCxnSpPr>
          <p:nvPr/>
        </p:nvCxnSpPr>
        <p:spPr>
          <a:xfrm>
            <a:off x="7363193" y="6100054"/>
            <a:ext cx="470827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E800815-450B-864F-86C9-3C88CC4DBAC7}"/>
              </a:ext>
            </a:extLst>
          </p:cNvPr>
          <p:cNvCxnSpPr>
            <a:cxnSpLocks/>
          </p:cNvCxnSpPr>
          <p:nvPr/>
        </p:nvCxnSpPr>
        <p:spPr>
          <a:xfrm flipH="1">
            <a:off x="596711" y="6080700"/>
            <a:ext cx="531687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19F4F78-03CA-D145-B19E-14A08D8CB611}"/>
              </a:ext>
            </a:extLst>
          </p:cNvPr>
          <p:cNvCxnSpPr>
            <a:cxnSpLocks/>
          </p:cNvCxnSpPr>
          <p:nvPr/>
        </p:nvCxnSpPr>
        <p:spPr>
          <a:xfrm flipH="1">
            <a:off x="596711" y="3447295"/>
            <a:ext cx="41290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0441D54-88CD-A24A-8415-BE52B757A6D4}"/>
              </a:ext>
            </a:extLst>
          </p:cNvPr>
          <p:cNvGrpSpPr/>
          <p:nvPr/>
        </p:nvGrpSpPr>
        <p:grpSpPr>
          <a:xfrm>
            <a:off x="4348836" y="1871554"/>
            <a:ext cx="4522284" cy="4522284"/>
            <a:chOff x="4046963" y="2449012"/>
            <a:chExt cx="3983780" cy="3983780"/>
          </a:xfrm>
        </p:grpSpPr>
        <p:sp>
          <p:nvSpPr>
            <p:cNvPr id="47" name="Oval 46">
              <a:extLst>
                <a:ext uri="{FF2B5EF4-FFF2-40B4-BE49-F238E27FC236}">
                  <a16:creationId xmlns:a16="http://schemas.microsoft.com/office/drawing/2014/main" id="{15A5DD39-6F87-0F43-9A20-D6678E42A619}"/>
                </a:ext>
              </a:extLst>
            </p:cNvPr>
            <p:cNvSpPr/>
            <p:nvPr/>
          </p:nvSpPr>
          <p:spPr bwMode="auto">
            <a:xfrm>
              <a:off x="4046963" y="2449012"/>
              <a:ext cx="3983780" cy="3983780"/>
            </a:xfrm>
            <a:prstGeom prst="ellipse">
              <a:avLst/>
            </a:prstGeom>
            <a:solidFill>
              <a:schemeClr val="bg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algn="ctr" defTabSz="932290" fontAlgn="base">
                <a:spcBef>
                  <a:spcPct val="0"/>
                </a:spcBef>
                <a:spcAft>
                  <a:spcPct val="0"/>
                </a:spcAft>
                <a:defRPr/>
              </a:pPr>
              <a:endParaRPr lang="en-US">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8" name="Oval 47">
              <a:extLst>
                <a:ext uri="{FF2B5EF4-FFF2-40B4-BE49-F238E27FC236}">
                  <a16:creationId xmlns:a16="http://schemas.microsoft.com/office/drawing/2014/main" id="{0BF412B8-742D-234B-8DE2-0728EEB03057}"/>
                </a:ext>
              </a:extLst>
            </p:cNvPr>
            <p:cNvSpPr/>
            <p:nvPr/>
          </p:nvSpPr>
          <p:spPr bwMode="auto">
            <a:xfrm>
              <a:off x="4405458" y="2795472"/>
              <a:ext cx="3266789" cy="3266789"/>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algn="ctr" defTabSz="932290" fontAlgn="base">
                <a:spcBef>
                  <a:spcPct val="0"/>
                </a:spcBef>
                <a:spcAft>
                  <a:spcPct val="0"/>
                </a:spcAft>
                <a:defRPr/>
              </a:pPr>
              <a:endParaRPr lang="en-US">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pic>
        <p:nvPicPr>
          <p:cNvPr id="54" name="Picture 53" descr="A screen shot of a computer&#10;&#10;Description generated with very high confidence">
            <a:extLst>
              <a:ext uri="{FF2B5EF4-FFF2-40B4-BE49-F238E27FC236}">
                <a16:creationId xmlns:a16="http://schemas.microsoft.com/office/drawing/2014/main" id="{7BBF109C-5C95-1846-A572-938173F650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5082" y="2487704"/>
            <a:ext cx="5426365" cy="3054843"/>
          </a:xfrm>
          <a:prstGeom prst="rect">
            <a:avLst/>
          </a:prstGeom>
        </p:spPr>
      </p:pic>
      <p:sp>
        <p:nvSpPr>
          <p:cNvPr id="31" name="Rectangle 30">
            <a:extLst>
              <a:ext uri="{FF2B5EF4-FFF2-40B4-BE49-F238E27FC236}">
                <a16:creationId xmlns:a16="http://schemas.microsoft.com/office/drawing/2014/main" id="{F6C42DBB-9E49-FF4E-BE2B-C51F99C9D5BA}"/>
              </a:ext>
            </a:extLst>
          </p:cNvPr>
          <p:cNvSpPr/>
          <p:nvPr/>
        </p:nvSpPr>
        <p:spPr>
          <a:xfrm>
            <a:off x="600027" y="1773203"/>
            <a:ext cx="3247133" cy="1662970"/>
          </a:xfrm>
          <a:prstGeom prst="rect">
            <a:avLst/>
          </a:prstGeom>
        </p:spPr>
        <p:txBody>
          <a:bodyPr wrap="square" lIns="0" rIns="0">
            <a:spAutoFit/>
          </a:bodyPr>
          <a:lstStyle/>
          <a:p>
            <a:pPr defTabSz="932597">
              <a:defRPr/>
            </a:pPr>
            <a:r>
              <a:rPr lang="en-US" sz="1428" b="1">
                <a:solidFill>
                  <a:schemeClr val="accent1"/>
                </a:solidFill>
                <a:cs typeface="Segoe UI Semibold" panose="020B0702040204020203" pitchFamily="34" charset="0"/>
              </a:rPr>
              <a:t>Value added services</a:t>
            </a:r>
          </a:p>
          <a:p>
            <a:pPr marL="291436" indent="-291436" defTabSz="932597">
              <a:buFont typeface="Arial" panose="020B0604020202020204" pitchFamily="34" charset="0"/>
              <a:buChar char="•"/>
              <a:defRPr/>
            </a:pPr>
            <a:r>
              <a:rPr lang="en-US" sz="1428">
                <a:cs typeface="Segoe UI Semilight" panose="020B0402040204020203" pitchFamily="34" charset="0"/>
              </a:rPr>
              <a:t>Asset tagging</a:t>
            </a:r>
          </a:p>
          <a:p>
            <a:pPr marL="291436" indent="-291436" defTabSz="932597">
              <a:buFont typeface="Arial" panose="020B0604020202020204" pitchFamily="34" charset="0"/>
              <a:buChar char="•"/>
              <a:defRPr/>
            </a:pPr>
            <a:r>
              <a:rPr lang="en-US" sz="1428">
                <a:cs typeface="Segoe UI Semilight" panose="020B0402040204020203" pitchFamily="34" charset="0"/>
              </a:rPr>
              <a:t>24-hour replacement</a:t>
            </a:r>
          </a:p>
          <a:p>
            <a:pPr marL="291436" indent="-291436" defTabSz="932597">
              <a:buFont typeface="Arial" panose="020B0604020202020204" pitchFamily="34" charset="0"/>
              <a:buChar char="•"/>
              <a:defRPr/>
            </a:pPr>
            <a:r>
              <a:rPr lang="en-US" sz="1428">
                <a:cs typeface="Segoe UI Semilight" panose="020B0402040204020203" pitchFamily="34" charset="0"/>
              </a:rPr>
              <a:t>Etching</a:t>
            </a:r>
          </a:p>
          <a:p>
            <a:pPr marL="291436" indent="-291436" defTabSz="932597">
              <a:buFont typeface="Arial" panose="020B0604020202020204" pitchFamily="34" charset="0"/>
              <a:buChar char="•"/>
              <a:defRPr/>
            </a:pPr>
            <a:r>
              <a:rPr lang="en-US" sz="1428">
                <a:cs typeface="Segoe UI Semilight" panose="020B0402040204020203" pitchFamily="34" charset="0"/>
              </a:rPr>
              <a:t>Kitting</a:t>
            </a:r>
          </a:p>
          <a:p>
            <a:pPr marL="291436" indent="-291436" defTabSz="932597">
              <a:buFont typeface="Arial" panose="020B0604020202020204" pitchFamily="34" charset="0"/>
              <a:buChar char="•"/>
              <a:defRPr/>
            </a:pPr>
            <a:r>
              <a:rPr lang="en-US" sz="1428">
                <a:cs typeface="Segoe UI Semilight" panose="020B0402040204020203" pitchFamily="34" charset="0"/>
              </a:rPr>
              <a:t>Buy and hold</a:t>
            </a:r>
          </a:p>
          <a:p>
            <a:pPr marL="291436" indent="-291436" defTabSz="932597">
              <a:buFont typeface="Arial" panose="020B0604020202020204" pitchFamily="34" charset="0"/>
              <a:buChar char="•"/>
              <a:defRPr/>
            </a:pPr>
            <a:r>
              <a:rPr lang="en-US" sz="1428">
                <a:cs typeface="Segoe UI Semilight" panose="020B0402040204020203" pitchFamily="34" charset="0"/>
              </a:rPr>
              <a:t>Imaging</a:t>
            </a:r>
          </a:p>
        </p:txBody>
      </p:sp>
      <p:sp>
        <p:nvSpPr>
          <p:cNvPr id="36" name="Rectangle 35">
            <a:extLst>
              <a:ext uri="{FF2B5EF4-FFF2-40B4-BE49-F238E27FC236}">
                <a16:creationId xmlns:a16="http://schemas.microsoft.com/office/drawing/2014/main" id="{2C8DB99A-16ED-3C4A-B057-28F3B49B3288}"/>
              </a:ext>
            </a:extLst>
          </p:cNvPr>
          <p:cNvSpPr/>
          <p:nvPr/>
        </p:nvSpPr>
        <p:spPr>
          <a:xfrm>
            <a:off x="9619679" y="2026806"/>
            <a:ext cx="2235253" cy="542399"/>
          </a:xfrm>
          <a:prstGeom prst="rect">
            <a:avLst/>
          </a:prstGeom>
        </p:spPr>
        <p:txBody>
          <a:bodyPr wrap="square" lIns="0" rIns="0">
            <a:spAutoFit/>
          </a:bodyPr>
          <a:lstStyle/>
          <a:p>
            <a:pPr defTabSz="932597">
              <a:defRPr/>
            </a:pPr>
            <a:r>
              <a:rPr lang="en-US" sz="1428" b="1">
                <a:solidFill>
                  <a:schemeClr val="accent1"/>
                </a:solidFill>
                <a:cs typeface="Segoe UI Semibold" panose="020B0702040204020203" pitchFamily="34" charset="0"/>
              </a:rPr>
              <a:t>Deployment services</a:t>
            </a:r>
          </a:p>
          <a:p>
            <a:pPr marL="291436" indent="-291436" defTabSz="932597">
              <a:buFont typeface="Arial" panose="020B0604020202020204" pitchFamily="34" charset="0"/>
              <a:buChar char="•"/>
              <a:defRPr/>
            </a:pPr>
            <a:r>
              <a:rPr lang="en-US" sz="1428">
                <a:cs typeface="Segoe UI Semilight" panose="020B0402040204020203" pitchFamily="34" charset="0"/>
              </a:rPr>
              <a:t>Windows </a:t>
            </a:r>
            <a:r>
              <a:rPr lang="en-US" sz="1428" err="1">
                <a:cs typeface="Segoe UI Semilight" panose="020B0402040204020203" pitchFamily="34" charset="0"/>
              </a:rPr>
              <a:t>AutoPilot</a:t>
            </a:r>
            <a:endParaRPr lang="en-US" sz="1428">
              <a:cs typeface="Segoe UI Semilight" panose="020B0402040204020203" pitchFamily="34" charset="0"/>
            </a:endParaRPr>
          </a:p>
        </p:txBody>
      </p:sp>
      <p:sp>
        <p:nvSpPr>
          <p:cNvPr id="37" name="Rectangle 36">
            <a:extLst>
              <a:ext uri="{FF2B5EF4-FFF2-40B4-BE49-F238E27FC236}">
                <a16:creationId xmlns:a16="http://schemas.microsoft.com/office/drawing/2014/main" id="{93CDA3F4-A5E6-394A-B44E-19A12C95F11F}"/>
              </a:ext>
            </a:extLst>
          </p:cNvPr>
          <p:cNvSpPr/>
          <p:nvPr/>
        </p:nvSpPr>
        <p:spPr>
          <a:xfrm>
            <a:off x="9464320" y="5280704"/>
            <a:ext cx="2569995" cy="766513"/>
          </a:xfrm>
          <a:prstGeom prst="rect">
            <a:avLst/>
          </a:prstGeom>
        </p:spPr>
        <p:txBody>
          <a:bodyPr wrap="square" lIns="0" rIns="0">
            <a:spAutoFit/>
          </a:bodyPr>
          <a:lstStyle/>
          <a:p>
            <a:pPr defTabSz="932597">
              <a:defRPr/>
            </a:pPr>
            <a:r>
              <a:rPr lang="en-US" sz="1428" b="1">
                <a:solidFill>
                  <a:schemeClr val="accent1"/>
                </a:solidFill>
                <a:cs typeface="Segoe UI Semibold" panose="020B0702040204020203" pitchFamily="34" charset="0"/>
              </a:rPr>
              <a:t>After-sale support</a:t>
            </a:r>
          </a:p>
          <a:p>
            <a:pPr marL="291436" indent="-291436" defTabSz="932597">
              <a:buFont typeface="Arial" panose="020B0604020202020204" pitchFamily="34" charset="0"/>
              <a:buChar char="•"/>
              <a:defRPr/>
            </a:pPr>
            <a:r>
              <a:rPr lang="en-US" sz="1428">
                <a:cs typeface="Segoe UI Semilight" panose="020B0402040204020203" pitchFamily="34" charset="0"/>
              </a:rPr>
              <a:t>Post-sales technical support</a:t>
            </a:r>
          </a:p>
          <a:p>
            <a:pPr marL="291436" indent="-291436" defTabSz="932597">
              <a:buFont typeface="Arial" panose="020B0604020202020204" pitchFamily="34" charset="0"/>
              <a:buChar char="•"/>
              <a:defRPr/>
            </a:pPr>
            <a:r>
              <a:rPr lang="en-US" sz="1428">
                <a:cs typeface="Segoe UI Semilight" panose="020B0402040204020203" pitchFamily="34" charset="0"/>
              </a:rPr>
              <a:t>end-user training</a:t>
            </a:r>
          </a:p>
        </p:txBody>
      </p:sp>
      <p:sp>
        <p:nvSpPr>
          <p:cNvPr id="39" name="Rectangle 38">
            <a:extLst>
              <a:ext uri="{FF2B5EF4-FFF2-40B4-BE49-F238E27FC236}">
                <a16:creationId xmlns:a16="http://schemas.microsoft.com/office/drawing/2014/main" id="{F31BD048-3BF7-4344-A509-01EA0595F832}"/>
              </a:ext>
            </a:extLst>
          </p:cNvPr>
          <p:cNvSpPr/>
          <p:nvPr/>
        </p:nvSpPr>
        <p:spPr>
          <a:xfrm>
            <a:off x="600026" y="5069230"/>
            <a:ext cx="4077935" cy="990628"/>
          </a:xfrm>
          <a:prstGeom prst="rect">
            <a:avLst/>
          </a:prstGeom>
        </p:spPr>
        <p:txBody>
          <a:bodyPr wrap="square" lIns="0" rIns="0">
            <a:spAutoFit/>
          </a:bodyPr>
          <a:lstStyle/>
          <a:p>
            <a:pPr defTabSz="932597">
              <a:defRPr/>
            </a:pPr>
            <a:r>
              <a:rPr lang="en-US" sz="1428" b="1">
                <a:solidFill>
                  <a:schemeClr val="accent1"/>
                </a:solidFill>
                <a:cs typeface="Segoe UI Semibold" panose="020B0702040204020203" pitchFamily="34" charset="0"/>
              </a:rPr>
              <a:t>Financing</a:t>
            </a:r>
          </a:p>
          <a:p>
            <a:pPr marL="291436" indent="-291436" defTabSz="932597">
              <a:buFont typeface="Arial" panose="020B0604020202020204" pitchFamily="34" charset="0"/>
              <a:buChar char="•"/>
              <a:defRPr/>
            </a:pPr>
            <a:r>
              <a:rPr lang="en-US" sz="1428">
                <a:cs typeface="Segoe UI Semilight" panose="020B0402040204020203" pitchFamily="34" charset="0"/>
              </a:rPr>
              <a:t>Ease of purchase</a:t>
            </a:r>
          </a:p>
          <a:p>
            <a:pPr marL="291436" indent="-291436" defTabSz="932597">
              <a:buFont typeface="Arial" panose="020B0604020202020204" pitchFamily="34" charset="0"/>
              <a:buChar char="•"/>
              <a:defRPr/>
            </a:pPr>
            <a:r>
              <a:rPr lang="en-US" sz="1428">
                <a:cs typeface="Segoe UI Semilight" panose="020B0402040204020203" pitchFamily="34" charset="0"/>
              </a:rPr>
              <a:t>Credit offerings</a:t>
            </a:r>
          </a:p>
          <a:p>
            <a:pPr marL="291436" indent="-291436" defTabSz="932597">
              <a:buFont typeface="Arial" panose="020B0604020202020204" pitchFamily="34" charset="0"/>
              <a:buChar char="•"/>
              <a:defRPr/>
            </a:pPr>
            <a:r>
              <a:rPr lang="en-US" sz="1428">
                <a:cs typeface="Segoe UI Semilight" panose="020B0402040204020203" pitchFamily="34" charset="0"/>
              </a:rPr>
              <a:t>Subscription </a:t>
            </a:r>
          </a:p>
        </p:txBody>
      </p:sp>
      <p:sp>
        <p:nvSpPr>
          <p:cNvPr id="40" name="Rectangle 39">
            <a:extLst>
              <a:ext uri="{FF2B5EF4-FFF2-40B4-BE49-F238E27FC236}">
                <a16:creationId xmlns:a16="http://schemas.microsoft.com/office/drawing/2014/main" id="{0ECC486E-EB0E-BD49-9A96-3927F4A3AF7C}"/>
              </a:ext>
            </a:extLst>
          </p:cNvPr>
          <p:cNvSpPr/>
          <p:nvPr/>
        </p:nvSpPr>
        <p:spPr>
          <a:xfrm>
            <a:off x="600027" y="3644566"/>
            <a:ext cx="3247133" cy="1214742"/>
          </a:xfrm>
          <a:prstGeom prst="rect">
            <a:avLst/>
          </a:prstGeom>
        </p:spPr>
        <p:txBody>
          <a:bodyPr wrap="square" lIns="0" rIns="0">
            <a:spAutoFit/>
          </a:bodyPr>
          <a:lstStyle/>
          <a:p>
            <a:pPr defTabSz="932597">
              <a:defRPr/>
            </a:pPr>
            <a:r>
              <a:rPr lang="en-US" sz="1428" b="1">
                <a:solidFill>
                  <a:schemeClr val="accent1"/>
                </a:solidFill>
                <a:cs typeface="Segoe UI Semibold" panose="020B0702040204020203" pitchFamily="34" charset="0"/>
              </a:rPr>
              <a:t>Transactional support</a:t>
            </a:r>
          </a:p>
          <a:p>
            <a:pPr marL="291436" indent="-291436" defTabSz="932597">
              <a:buFont typeface="Arial" panose="020B0604020202020204" pitchFamily="34" charset="0"/>
              <a:buChar char="•"/>
              <a:defRPr/>
            </a:pPr>
            <a:r>
              <a:rPr lang="en-US" sz="1428">
                <a:cs typeface="Segoe UI Semilight" panose="020B0402040204020203" pitchFamily="34" charset="0"/>
              </a:rPr>
              <a:t>Pre-sales technical support</a:t>
            </a:r>
          </a:p>
          <a:p>
            <a:pPr marL="291436" indent="-291436" defTabSz="932597">
              <a:buFont typeface="Arial" panose="020B0604020202020204" pitchFamily="34" charset="0"/>
              <a:buChar char="•"/>
              <a:defRPr/>
            </a:pPr>
            <a:r>
              <a:rPr lang="en-US" sz="1428">
                <a:cs typeface="Segoe UI Semilight" panose="020B0402040204020203" pitchFamily="34" charset="0"/>
              </a:rPr>
              <a:t>Warranty and accessory attach</a:t>
            </a:r>
          </a:p>
          <a:p>
            <a:pPr marL="291436" indent="-291436" defTabSz="932597">
              <a:buFont typeface="Arial" panose="020B0604020202020204" pitchFamily="34" charset="0"/>
              <a:buChar char="•"/>
              <a:defRPr/>
            </a:pPr>
            <a:r>
              <a:rPr lang="en-US" sz="1428">
                <a:cs typeface="Segoe UI Semilight" panose="020B0402040204020203" pitchFamily="34" charset="0"/>
              </a:rPr>
              <a:t>3rd party or Microsoft white-labeled services offerings</a:t>
            </a:r>
          </a:p>
        </p:txBody>
      </p:sp>
      <p:sp>
        <p:nvSpPr>
          <p:cNvPr id="49" name="Oval 48">
            <a:extLst>
              <a:ext uri="{FF2B5EF4-FFF2-40B4-BE49-F238E27FC236}">
                <a16:creationId xmlns:a16="http://schemas.microsoft.com/office/drawing/2014/main" id="{7DB6C001-EE71-ED48-B0EA-DA3DA969FA68}"/>
              </a:ext>
            </a:extLst>
          </p:cNvPr>
          <p:cNvSpPr/>
          <p:nvPr/>
        </p:nvSpPr>
        <p:spPr bwMode="auto">
          <a:xfrm>
            <a:off x="4426150" y="3401203"/>
            <a:ext cx="82713" cy="82713"/>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algn="ctr" defTabSz="932290" fontAlgn="base">
              <a:spcBef>
                <a:spcPct val="0"/>
              </a:spcBef>
              <a:spcAft>
                <a:spcPct val="0"/>
              </a:spcAft>
              <a:defRPr/>
            </a:pPr>
            <a:endParaRPr lang="en-US">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0" name="Oval 49">
            <a:extLst>
              <a:ext uri="{FF2B5EF4-FFF2-40B4-BE49-F238E27FC236}">
                <a16:creationId xmlns:a16="http://schemas.microsoft.com/office/drawing/2014/main" id="{CF655D3A-9587-F04E-B4E2-18291F58C661}"/>
              </a:ext>
            </a:extLst>
          </p:cNvPr>
          <p:cNvSpPr/>
          <p:nvPr/>
        </p:nvSpPr>
        <p:spPr bwMode="auto">
          <a:xfrm>
            <a:off x="4434844" y="4841444"/>
            <a:ext cx="82713" cy="82713"/>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algn="ctr" defTabSz="932290" fontAlgn="base">
              <a:spcBef>
                <a:spcPct val="0"/>
              </a:spcBef>
              <a:spcAft>
                <a:spcPct val="0"/>
              </a:spcAft>
              <a:defRPr/>
            </a:pPr>
            <a:endParaRPr lang="en-US">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1" name="Oval 50">
            <a:extLst>
              <a:ext uri="{FF2B5EF4-FFF2-40B4-BE49-F238E27FC236}">
                <a16:creationId xmlns:a16="http://schemas.microsoft.com/office/drawing/2014/main" id="{3E4D5411-E525-F748-B4C2-1F6D54B87858}"/>
              </a:ext>
            </a:extLst>
          </p:cNvPr>
          <p:cNvSpPr/>
          <p:nvPr/>
        </p:nvSpPr>
        <p:spPr bwMode="auto">
          <a:xfrm>
            <a:off x="5431454" y="6039845"/>
            <a:ext cx="82713" cy="82713"/>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algn="ctr" defTabSz="932290" fontAlgn="base">
              <a:spcBef>
                <a:spcPct val="0"/>
              </a:spcBef>
              <a:spcAft>
                <a:spcPct val="0"/>
              </a:spcAft>
              <a:defRPr/>
            </a:pPr>
            <a:endParaRPr lang="en-US">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2" name="Oval 51">
            <a:extLst>
              <a:ext uri="{FF2B5EF4-FFF2-40B4-BE49-F238E27FC236}">
                <a16:creationId xmlns:a16="http://schemas.microsoft.com/office/drawing/2014/main" id="{75B0EB26-1E68-6848-A9FF-8964C236A769}"/>
              </a:ext>
            </a:extLst>
          </p:cNvPr>
          <p:cNvSpPr/>
          <p:nvPr/>
        </p:nvSpPr>
        <p:spPr bwMode="auto">
          <a:xfrm>
            <a:off x="7681147" y="6057078"/>
            <a:ext cx="82713" cy="82713"/>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algn="ctr" defTabSz="932290" fontAlgn="base">
              <a:spcBef>
                <a:spcPct val="0"/>
              </a:spcBef>
              <a:spcAft>
                <a:spcPct val="0"/>
              </a:spcAft>
              <a:defRPr/>
            </a:pPr>
            <a:endParaRPr lang="en-US">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3" name="Oval 52">
            <a:extLst>
              <a:ext uri="{FF2B5EF4-FFF2-40B4-BE49-F238E27FC236}">
                <a16:creationId xmlns:a16="http://schemas.microsoft.com/office/drawing/2014/main" id="{7332FFEA-D0BF-574B-9323-5AF50756CC21}"/>
              </a:ext>
            </a:extLst>
          </p:cNvPr>
          <p:cNvSpPr/>
          <p:nvPr/>
        </p:nvSpPr>
        <p:spPr bwMode="auto">
          <a:xfrm>
            <a:off x="8266070" y="2596694"/>
            <a:ext cx="82713" cy="82713"/>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algn="ctr" defTabSz="932290" fontAlgn="base">
              <a:spcBef>
                <a:spcPct val="0"/>
              </a:spcBef>
              <a:spcAft>
                <a:spcPct val="0"/>
              </a:spcAft>
              <a:defRPr/>
            </a:pPr>
            <a:endParaRPr lang="en-US">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5" name="Text Placeholder 1">
            <a:extLst>
              <a:ext uri="{FF2B5EF4-FFF2-40B4-BE49-F238E27FC236}">
                <a16:creationId xmlns:a16="http://schemas.microsoft.com/office/drawing/2014/main" id="{4963E008-08BC-104E-AB09-0C443189B359}"/>
              </a:ext>
            </a:extLst>
          </p:cNvPr>
          <p:cNvSpPr txBox="1">
            <a:spLocks/>
          </p:cNvSpPr>
          <p:nvPr/>
        </p:nvSpPr>
        <p:spPr>
          <a:xfrm>
            <a:off x="434975" y="1186921"/>
            <a:ext cx="11420910" cy="372344"/>
          </a:xfrm>
          <a:prstGeom prst="rect">
            <a:avLst/>
          </a:prstGeom>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3800" kern="1200">
                <a:solidFill>
                  <a:schemeClr val="accent2"/>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400" kern="1200">
                <a:solidFill>
                  <a:schemeClr val="tx1"/>
                </a:solidFill>
                <a:latin typeface="Segoe UI Light" panose="020B0502040204020203" pitchFamily="34" charset="0"/>
                <a:ea typeface="+mn-ea"/>
                <a:cs typeface="Segoe UI Light"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kern="1200">
                <a:solidFill>
                  <a:schemeClr val="tx1"/>
                </a:solidFill>
                <a:latin typeface="Segoe UI Light" panose="020B0502040204020203" pitchFamily="34" charset="0"/>
                <a:ea typeface="+mn-ea"/>
                <a:cs typeface="Segoe UI Light"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spcBef>
                <a:spcPts val="1020"/>
              </a:spcBef>
              <a:defRPr/>
            </a:pPr>
            <a:r>
              <a:rPr lang="en-US" sz="2040">
                <a:solidFill>
                  <a:schemeClr val="accent1"/>
                </a:solidFill>
                <a:latin typeface="+mn-lt"/>
                <a:cs typeface="Segoe UI Semilight" panose="020B0402040204020203" pitchFamily="34" charset="0"/>
              </a:rPr>
              <a:t>Provide the services and support to business customers</a:t>
            </a:r>
          </a:p>
        </p:txBody>
      </p:sp>
      <p:sp>
        <p:nvSpPr>
          <p:cNvPr id="23" name="Title 4">
            <a:extLst>
              <a:ext uri="{FF2B5EF4-FFF2-40B4-BE49-F238E27FC236}">
                <a16:creationId xmlns:a16="http://schemas.microsoft.com/office/drawing/2014/main" id="{04AB74B1-A334-4630-AD59-C889F4830931}"/>
              </a:ext>
            </a:extLst>
          </p:cNvPr>
          <p:cNvSpPr>
            <a:spLocks noGrp="1"/>
          </p:cNvSpPr>
          <p:nvPr>
            <p:ph type="title"/>
          </p:nvPr>
        </p:nvSpPr>
        <p:spPr/>
        <p:txBody>
          <a:bodyPr/>
          <a:lstStyle/>
          <a:p>
            <a:r>
              <a:rPr lang="en-US">
                <a:solidFill>
                  <a:schemeClr val="accent6">
                    <a:lumMod val="10000"/>
                  </a:schemeClr>
                </a:solidFill>
              </a:rPr>
              <a:t>Device refresh with Surface</a:t>
            </a:r>
          </a:p>
        </p:txBody>
      </p:sp>
    </p:spTree>
    <p:extLst>
      <p:ext uri="{BB962C8B-B14F-4D97-AF65-F5344CB8AC3E}">
        <p14:creationId xmlns:p14="http://schemas.microsoft.com/office/powerpoint/2010/main" val="66279095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4E7802-7FE4-7D43-A1D2-B5418C83EB4C}"/>
              </a:ext>
            </a:extLst>
          </p:cNvPr>
          <p:cNvSpPr>
            <a:spLocks noGrp="1"/>
          </p:cNvSpPr>
          <p:nvPr>
            <p:ph type="title"/>
          </p:nvPr>
        </p:nvSpPr>
        <p:spPr/>
        <p:txBody>
          <a:bodyPr/>
          <a:lstStyle/>
          <a:p>
            <a:r>
              <a:rPr lang="en-US" dirty="0"/>
              <a:t>Growing device refresh revenue</a:t>
            </a:r>
          </a:p>
        </p:txBody>
      </p:sp>
      <p:graphicFrame>
        <p:nvGraphicFramePr>
          <p:cNvPr id="45" name="Table 44">
            <a:extLst>
              <a:ext uri="{FF2B5EF4-FFF2-40B4-BE49-F238E27FC236}">
                <a16:creationId xmlns:a16="http://schemas.microsoft.com/office/drawing/2014/main" id="{9DEC6E89-7A93-4A9F-9C23-B95DB494F22E}"/>
              </a:ext>
            </a:extLst>
          </p:cNvPr>
          <p:cNvGraphicFramePr>
            <a:graphicFrameLocks noGrp="1"/>
          </p:cNvGraphicFramePr>
          <p:nvPr>
            <p:extLst>
              <p:ext uri="{D42A27DB-BD31-4B8C-83A1-F6EECF244321}">
                <p14:modId xmlns:p14="http://schemas.microsoft.com/office/powerpoint/2010/main" val="1220091768"/>
              </p:ext>
            </p:extLst>
          </p:nvPr>
        </p:nvGraphicFramePr>
        <p:xfrm>
          <a:off x="479943" y="1853999"/>
          <a:ext cx="4799483" cy="2794038"/>
        </p:xfrm>
        <a:graphic>
          <a:graphicData uri="http://schemas.openxmlformats.org/drawingml/2006/table">
            <a:tbl>
              <a:tblPr firstRow="1" bandRow="1">
                <a:tableStyleId>{5C22544A-7EE6-4342-B048-85BDC9FD1C3A}</a:tableStyleId>
              </a:tblPr>
              <a:tblGrid>
                <a:gridCol w="1768987">
                  <a:extLst>
                    <a:ext uri="{9D8B030D-6E8A-4147-A177-3AD203B41FA5}">
                      <a16:colId xmlns:a16="http://schemas.microsoft.com/office/drawing/2014/main" val="278577263"/>
                    </a:ext>
                  </a:extLst>
                </a:gridCol>
                <a:gridCol w="784279">
                  <a:extLst>
                    <a:ext uri="{9D8B030D-6E8A-4147-A177-3AD203B41FA5}">
                      <a16:colId xmlns:a16="http://schemas.microsoft.com/office/drawing/2014/main" val="3549970066"/>
                    </a:ext>
                  </a:extLst>
                </a:gridCol>
                <a:gridCol w="810810">
                  <a:extLst>
                    <a:ext uri="{9D8B030D-6E8A-4147-A177-3AD203B41FA5}">
                      <a16:colId xmlns:a16="http://schemas.microsoft.com/office/drawing/2014/main" val="3152717754"/>
                    </a:ext>
                  </a:extLst>
                </a:gridCol>
                <a:gridCol w="1435407">
                  <a:extLst>
                    <a:ext uri="{9D8B030D-6E8A-4147-A177-3AD203B41FA5}">
                      <a16:colId xmlns:a16="http://schemas.microsoft.com/office/drawing/2014/main" val="3212655877"/>
                    </a:ext>
                  </a:extLst>
                </a:gridCol>
              </a:tblGrid>
              <a:tr h="331414">
                <a:tc>
                  <a:txBody>
                    <a:bodyPr/>
                    <a:lstStyle/>
                    <a:p>
                      <a:r>
                        <a:rPr lang="en-US" sz="1200" b="0">
                          <a:solidFill>
                            <a:schemeClr val="tx1"/>
                          </a:solidFill>
                          <a:latin typeface="Segoe UI Semibold" panose="020B0702040204020203" pitchFamily="34" charset="0"/>
                          <a:cs typeface="Segoe UI Semibold" panose="020B0702040204020203" pitchFamily="34" charset="0"/>
                        </a:rPr>
                        <a:t>Sale</a:t>
                      </a:r>
                    </a:p>
                  </a:txBody>
                  <a:tcPr marL="0" marR="93260" marT="46630" marB="4663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AU" sz="1200" b="0" dirty="0">
                          <a:solidFill>
                            <a:schemeClr val="tx1"/>
                          </a:solidFill>
                          <a:latin typeface="Segoe UI Semibold" panose="020B0702040204020203" pitchFamily="34" charset="0"/>
                          <a:cs typeface="Segoe UI Semibold" panose="020B0702040204020203" pitchFamily="34" charset="0"/>
                        </a:rPr>
                        <a:t>Average attach </a:t>
                      </a:r>
                      <a:endParaRPr lang="en-US" sz="1200" b="0" dirty="0">
                        <a:solidFill>
                          <a:schemeClr val="tx1"/>
                        </a:solidFill>
                        <a:latin typeface="Segoe UI Semibold" panose="020B0702040204020203" pitchFamily="34" charset="0"/>
                        <a:cs typeface="Segoe UI Semibold" panose="020B0702040204020203" pitchFamily="34" charset="0"/>
                      </a:endParaRPr>
                    </a:p>
                  </a:txBody>
                  <a:tcPr marL="0" marR="93260" marT="46630" marB="4663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200" b="0">
                          <a:solidFill>
                            <a:schemeClr val="tx1"/>
                          </a:solidFill>
                          <a:latin typeface="Segoe UI Semibold" panose="020B0702040204020203" pitchFamily="34" charset="0"/>
                          <a:cs typeface="Segoe UI Semibold" panose="020B0702040204020203" pitchFamily="34" charset="0"/>
                        </a:rPr>
                        <a:t>Cost per unit</a:t>
                      </a:r>
                    </a:p>
                  </a:txBody>
                  <a:tcPr marL="93260" marR="93260" marT="46630" marB="4663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Segoe UI Semibold" panose="020B0702040204020203" pitchFamily="34" charset="0"/>
                          <a:cs typeface="Segoe UI Semibold" panose="020B0702040204020203" pitchFamily="34" charset="0"/>
                        </a:rPr>
                        <a:t>Revenue at 100% attach</a:t>
                      </a:r>
                    </a:p>
                  </a:txBody>
                  <a:tcPr marL="93260" marR="93260" marT="46630" marB="4663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1274279"/>
                  </a:ext>
                </a:extLst>
              </a:tr>
              <a:tr h="331414">
                <a:tc>
                  <a:txBody>
                    <a:bodyPr/>
                    <a:lstStyle/>
                    <a:p>
                      <a:r>
                        <a:rPr lang="en-US" sz="1200">
                          <a:solidFill>
                            <a:schemeClr val="tx1"/>
                          </a:solidFill>
                          <a:latin typeface="Segoe UI Semibold" panose="020B0702040204020203" pitchFamily="34" charset="0"/>
                          <a:cs typeface="Segoe UI Semibold" panose="020B0702040204020203" pitchFamily="34" charset="0"/>
                        </a:rPr>
                        <a:t>Surface Pro i5, 256GB</a:t>
                      </a:r>
                    </a:p>
                  </a:txBody>
                  <a:tcPr marL="0" marR="93260" marT="46630" marB="46630" anchor="ctr">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endParaRPr lang="en-US" sz="1200">
                        <a:solidFill>
                          <a:schemeClr val="tx1"/>
                        </a:solidFill>
                        <a:latin typeface="Segoe UI Semibold" panose="020B0702040204020203" pitchFamily="34" charset="0"/>
                        <a:cs typeface="Segoe UI Semibold" panose="020B0702040204020203" pitchFamily="34" charset="0"/>
                      </a:endParaRPr>
                    </a:p>
                  </a:txBody>
                  <a:tcPr marL="0" marR="93260" marT="46630" marB="46630" anchor="ctr">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ctr"/>
                      <a:r>
                        <a:rPr lang="en-US" sz="1200">
                          <a:solidFill>
                            <a:schemeClr val="tx1"/>
                          </a:solidFill>
                          <a:latin typeface="Segoe UI Semibold" panose="020B0702040204020203" pitchFamily="34" charset="0"/>
                          <a:cs typeface="Segoe UI Semibold" panose="020B0702040204020203" pitchFamily="34" charset="0"/>
                        </a:rPr>
                        <a:t>$1,299</a:t>
                      </a:r>
                    </a:p>
                  </a:txBody>
                  <a:tcPr marL="93260" marR="93260" marT="46630" marB="46630" anchor="ctr">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ctr"/>
                      <a:r>
                        <a:rPr lang="en-US" sz="1200">
                          <a:solidFill>
                            <a:schemeClr val="tx1"/>
                          </a:solidFill>
                          <a:highlight>
                            <a:srgbClr val="FFFFFF"/>
                          </a:highlight>
                          <a:latin typeface="Segoe UI Semibold" panose="020B0702040204020203" pitchFamily="34" charset="0"/>
                          <a:cs typeface="Segoe UI Semibold" panose="020B0702040204020203" pitchFamily="34" charset="0"/>
                        </a:rPr>
                        <a:t>$64,950</a:t>
                      </a:r>
                    </a:p>
                  </a:txBody>
                  <a:tcPr marL="93260" marR="93260" marT="46630" marB="46630" anchor="ctr">
                    <a:lnT w="12700" cap="flat" cmpd="sng" algn="ctr">
                      <a:solidFill>
                        <a:schemeClr val="bg1">
                          <a:lumMod val="8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3833494698"/>
                  </a:ext>
                </a:extLst>
              </a:tr>
              <a:tr h="331414">
                <a:tc>
                  <a:txBody>
                    <a:bodyPr/>
                    <a:lstStyle/>
                    <a:p>
                      <a:r>
                        <a:rPr lang="en-US" sz="1200">
                          <a:solidFill>
                            <a:schemeClr val="tx1"/>
                          </a:solidFill>
                        </a:rPr>
                        <a:t>Type covers </a:t>
                      </a:r>
                      <a:endParaRPr lang="en-US" sz="1200" dirty="0">
                        <a:solidFill>
                          <a:schemeClr val="tx1"/>
                        </a:solidFill>
                      </a:endParaRPr>
                    </a:p>
                  </a:txBody>
                  <a:tcPr marL="0" marR="93260" marT="46630" marB="46630" anchor="ctr">
                    <a:solidFill>
                      <a:schemeClr val="bg1"/>
                    </a:solidFill>
                  </a:tcPr>
                </a:tc>
                <a:tc>
                  <a:txBody>
                    <a:bodyPr/>
                    <a:lstStyle/>
                    <a:p>
                      <a:r>
                        <a:rPr lang="en-AU" sz="1200" dirty="0">
                          <a:solidFill>
                            <a:schemeClr val="tx1"/>
                          </a:solidFill>
                        </a:rPr>
                        <a:t>88%</a:t>
                      </a:r>
                      <a:endParaRPr lang="en-US" sz="1200" dirty="0">
                        <a:solidFill>
                          <a:schemeClr val="tx1"/>
                        </a:solidFill>
                      </a:endParaRPr>
                    </a:p>
                  </a:txBody>
                  <a:tcPr marL="0" marR="93260" marT="46630" marB="46630" anchor="ctr">
                    <a:solidFill>
                      <a:schemeClr val="bg1"/>
                    </a:solidFill>
                  </a:tcPr>
                </a:tc>
                <a:tc>
                  <a:txBody>
                    <a:bodyPr/>
                    <a:lstStyle/>
                    <a:p>
                      <a:pPr algn="ctr"/>
                      <a:r>
                        <a:rPr lang="en-US" sz="1200">
                          <a:solidFill>
                            <a:schemeClr val="tx1"/>
                          </a:solidFill>
                        </a:rPr>
                        <a:t>$130</a:t>
                      </a:r>
                    </a:p>
                  </a:txBody>
                  <a:tcPr marL="93260" marR="93260" marT="46630" marB="46630" anchor="ctr">
                    <a:solidFill>
                      <a:schemeClr val="bg1"/>
                    </a:solidFill>
                  </a:tcPr>
                </a:tc>
                <a:tc>
                  <a:txBody>
                    <a:bodyPr/>
                    <a:lstStyle/>
                    <a:p>
                      <a:pPr algn="ctr"/>
                      <a:r>
                        <a:rPr lang="en-US" sz="1200">
                          <a:solidFill>
                            <a:schemeClr val="tx1"/>
                          </a:solidFill>
                          <a:highlight>
                            <a:srgbClr val="FFFFFF"/>
                          </a:highlight>
                        </a:rPr>
                        <a:t>$6,499</a:t>
                      </a:r>
                    </a:p>
                  </a:txBody>
                  <a:tcPr marL="93260" marR="93260" marT="46630" marB="46630" anchor="ctr">
                    <a:solidFill>
                      <a:schemeClr val="bg1"/>
                    </a:solidFill>
                  </a:tcPr>
                </a:tc>
                <a:extLst>
                  <a:ext uri="{0D108BD9-81ED-4DB2-BD59-A6C34878D82A}">
                    <a16:rowId xmlns:a16="http://schemas.microsoft.com/office/drawing/2014/main" val="2109375694"/>
                  </a:ext>
                </a:extLst>
              </a:tr>
              <a:tr h="331414">
                <a:tc>
                  <a:txBody>
                    <a:bodyPr/>
                    <a:lstStyle/>
                    <a:p>
                      <a:r>
                        <a:rPr lang="en-US" sz="1200">
                          <a:solidFill>
                            <a:schemeClr val="tx1"/>
                          </a:solidFill>
                        </a:rPr>
                        <a:t>Pen </a:t>
                      </a:r>
                      <a:endParaRPr lang="en-US" sz="1200" dirty="0">
                        <a:solidFill>
                          <a:schemeClr val="tx1"/>
                        </a:solidFill>
                      </a:endParaRPr>
                    </a:p>
                  </a:txBody>
                  <a:tcPr marL="0" marR="93260" marT="46630" marB="46630" anchor="ctr">
                    <a:solidFill>
                      <a:schemeClr val="bg1"/>
                    </a:solidFill>
                  </a:tcPr>
                </a:tc>
                <a:tc>
                  <a:txBody>
                    <a:bodyPr/>
                    <a:lstStyle/>
                    <a:p>
                      <a:r>
                        <a:rPr lang="en-AU" sz="1200" dirty="0">
                          <a:solidFill>
                            <a:schemeClr val="tx1"/>
                          </a:solidFill>
                        </a:rPr>
                        <a:t>44%</a:t>
                      </a:r>
                      <a:endParaRPr lang="en-US" sz="1200" dirty="0">
                        <a:solidFill>
                          <a:schemeClr val="tx1"/>
                        </a:solidFill>
                      </a:endParaRPr>
                    </a:p>
                  </a:txBody>
                  <a:tcPr marL="0" marR="93260" marT="46630" marB="46630" anchor="ctr">
                    <a:solidFill>
                      <a:schemeClr val="bg1"/>
                    </a:solidFill>
                  </a:tcPr>
                </a:tc>
                <a:tc>
                  <a:txBody>
                    <a:bodyPr/>
                    <a:lstStyle/>
                    <a:p>
                      <a:pPr algn="ctr"/>
                      <a:r>
                        <a:rPr lang="en-US" sz="1200">
                          <a:solidFill>
                            <a:schemeClr val="tx1"/>
                          </a:solidFill>
                        </a:rPr>
                        <a:t>$100</a:t>
                      </a:r>
                    </a:p>
                  </a:txBody>
                  <a:tcPr marL="93260" marR="93260" marT="46630" marB="46630" anchor="ctr">
                    <a:solidFill>
                      <a:schemeClr val="bg1"/>
                    </a:solidFill>
                  </a:tcPr>
                </a:tc>
                <a:tc>
                  <a:txBody>
                    <a:bodyPr/>
                    <a:lstStyle/>
                    <a:p>
                      <a:pPr algn="ctr"/>
                      <a:r>
                        <a:rPr lang="en-US" sz="1200">
                          <a:solidFill>
                            <a:schemeClr val="tx1"/>
                          </a:solidFill>
                          <a:highlight>
                            <a:srgbClr val="FFFFFF"/>
                          </a:highlight>
                        </a:rPr>
                        <a:t>$4,999</a:t>
                      </a:r>
                    </a:p>
                  </a:txBody>
                  <a:tcPr marL="93260" marR="93260" marT="46630" marB="46630" anchor="ctr">
                    <a:solidFill>
                      <a:schemeClr val="bg1"/>
                    </a:solidFill>
                  </a:tcPr>
                </a:tc>
                <a:extLst>
                  <a:ext uri="{0D108BD9-81ED-4DB2-BD59-A6C34878D82A}">
                    <a16:rowId xmlns:a16="http://schemas.microsoft.com/office/drawing/2014/main" val="885634845"/>
                  </a:ext>
                </a:extLst>
              </a:tr>
              <a:tr h="323721">
                <a:tc>
                  <a:txBody>
                    <a:bodyPr/>
                    <a:lstStyle/>
                    <a:p>
                      <a:r>
                        <a:rPr lang="en-US" sz="1200">
                          <a:solidFill>
                            <a:schemeClr val="tx1"/>
                          </a:solidFill>
                        </a:rPr>
                        <a:t>Dock</a:t>
                      </a:r>
                      <a:endParaRPr lang="en-US" sz="1200" dirty="0">
                        <a:solidFill>
                          <a:schemeClr val="tx1"/>
                        </a:solidFill>
                      </a:endParaRPr>
                    </a:p>
                  </a:txBody>
                  <a:tcPr marL="0" marR="93260" marT="46630" marB="46630" anchor="ctr">
                    <a:solidFill>
                      <a:schemeClr val="bg1"/>
                    </a:solidFill>
                  </a:tcPr>
                </a:tc>
                <a:tc>
                  <a:txBody>
                    <a:bodyPr/>
                    <a:lstStyle/>
                    <a:p>
                      <a:r>
                        <a:rPr lang="en-AU" sz="1200" dirty="0">
                          <a:solidFill>
                            <a:schemeClr val="tx1"/>
                          </a:solidFill>
                        </a:rPr>
                        <a:t>43%</a:t>
                      </a:r>
                      <a:endParaRPr lang="en-US" sz="1200" dirty="0">
                        <a:solidFill>
                          <a:schemeClr val="tx1"/>
                        </a:solidFill>
                      </a:endParaRPr>
                    </a:p>
                  </a:txBody>
                  <a:tcPr marL="0" marR="93260" marT="46630" marB="46630" anchor="ctr">
                    <a:solidFill>
                      <a:schemeClr val="bg1"/>
                    </a:solidFill>
                  </a:tcPr>
                </a:tc>
                <a:tc>
                  <a:txBody>
                    <a:bodyPr/>
                    <a:lstStyle/>
                    <a:p>
                      <a:pPr algn="ctr"/>
                      <a:r>
                        <a:rPr lang="en-US" sz="1200">
                          <a:solidFill>
                            <a:schemeClr val="tx1"/>
                          </a:solidFill>
                        </a:rPr>
                        <a:t>$200</a:t>
                      </a:r>
                    </a:p>
                  </a:txBody>
                  <a:tcPr marL="93260" marR="93260" marT="46630" marB="46630" anchor="ctr">
                    <a:solidFill>
                      <a:schemeClr val="bg1"/>
                    </a:solidFill>
                  </a:tcPr>
                </a:tc>
                <a:tc>
                  <a:txBody>
                    <a:bodyPr/>
                    <a:lstStyle/>
                    <a:p>
                      <a:pPr algn="ctr"/>
                      <a:r>
                        <a:rPr lang="en-US" sz="1200">
                          <a:solidFill>
                            <a:schemeClr val="tx1"/>
                          </a:solidFill>
                          <a:highlight>
                            <a:srgbClr val="FFFFFF"/>
                          </a:highlight>
                        </a:rPr>
                        <a:t>$9,999</a:t>
                      </a:r>
                    </a:p>
                  </a:txBody>
                  <a:tcPr marL="93260" marR="93260" marT="46630" marB="46630" anchor="ctr">
                    <a:solidFill>
                      <a:schemeClr val="bg1"/>
                    </a:solidFill>
                  </a:tcPr>
                </a:tc>
                <a:extLst>
                  <a:ext uri="{0D108BD9-81ED-4DB2-BD59-A6C34878D82A}">
                    <a16:rowId xmlns:a16="http://schemas.microsoft.com/office/drawing/2014/main" val="1552937372"/>
                  </a:ext>
                </a:extLst>
              </a:tr>
              <a:tr h="354227">
                <a:tc>
                  <a:txBody>
                    <a:bodyPr/>
                    <a:lstStyle/>
                    <a:p>
                      <a:r>
                        <a:rPr lang="en-US" sz="1200">
                          <a:solidFill>
                            <a:schemeClr val="tx1"/>
                          </a:solidFill>
                        </a:rPr>
                        <a:t>Business Warranty</a:t>
                      </a:r>
                      <a:endParaRPr lang="en-US" sz="1200" dirty="0">
                        <a:solidFill>
                          <a:schemeClr val="tx1"/>
                        </a:solidFill>
                      </a:endParaRPr>
                    </a:p>
                  </a:txBody>
                  <a:tcPr marL="0" marR="93260" marT="46630" marB="46630" anchor="ctr">
                    <a:lnB w="12700" cap="flat" cmpd="sng" algn="ctr">
                      <a:noFill/>
                      <a:prstDash val="solid"/>
                      <a:round/>
                      <a:headEnd type="none" w="med" len="med"/>
                      <a:tailEnd type="none" w="med" len="med"/>
                    </a:lnB>
                    <a:solidFill>
                      <a:schemeClr val="bg1"/>
                    </a:solidFill>
                  </a:tcPr>
                </a:tc>
                <a:tc>
                  <a:txBody>
                    <a:bodyPr/>
                    <a:lstStyle/>
                    <a:p>
                      <a:r>
                        <a:rPr lang="en-AU" sz="1200" dirty="0">
                          <a:solidFill>
                            <a:schemeClr val="tx1"/>
                          </a:solidFill>
                        </a:rPr>
                        <a:t>36%</a:t>
                      </a:r>
                      <a:endParaRPr lang="en-US" sz="1200" dirty="0">
                        <a:solidFill>
                          <a:schemeClr val="tx1"/>
                        </a:solidFill>
                      </a:endParaRPr>
                    </a:p>
                  </a:txBody>
                  <a:tcPr marL="0" marR="93260" marT="46630" marB="46630" anchor="ctr">
                    <a:lnB w="12700" cap="flat" cmpd="sng" algn="ctr">
                      <a:noFill/>
                      <a:prstDash val="solid"/>
                      <a:round/>
                      <a:headEnd type="none" w="med" len="med"/>
                      <a:tailEnd type="none" w="med" len="med"/>
                    </a:lnB>
                    <a:solidFill>
                      <a:schemeClr val="bg1"/>
                    </a:solidFill>
                  </a:tcPr>
                </a:tc>
                <a:tc>
                  <a:txBody>
                    <a:bodyPr/>
                    <a:lstStyle/>
                    <a:p>
                      <a:pPr algn="ctr"/>
                      <a:r>
                        <a:rPr lang="en-US" sz="1200">
                          <a:solidFill>
                            <a:schemeClr val="tx1"/>
                          </a:solidFill>
                        </a:rPr>
                        <a:t>$150</a:t>
                      </a:r>
                    </a:p>
                  </a:txBody>
                  <a:tcPr marL="93260" marR="93260" marT="46630" marB="46630" anchor="ctr">
                    <a:lnB w="12700" cap="flat" cmpd="sng" algn="ctr">
                      <a:noFill/>
                      <a:prstDash val="solid"/>
                      <a:round/>
                      <a:headEnd type="none" w="med" len="med"/>
                      <a:tailEnd type="none" w="med" len="med"/>
                    </a:lnB>
                    <a:solidFill>
                      <a:schemeClr val="bg1"/>
                    </a:solidFill>
                  </a:tcPr>
                </a:tc>
                <a:tc>
                  <a:txBody>
                    <a:bodyPr/>
                    <a:lstStyle/>
                    <a:p>
                      <a:pPr algn="ctr"/>
                      <a:r>
                        <a:rPr lang="en-US" sz="1200">
                          <a:solidFill>
                            <a:schemeClr val="tx1"/>
                          </a:solidFill>
                          <a:highlight>
                            <a:srgbClr val="FFFFFF"/>
                          </a:highlight>
                        </a:rPr>
                        <a:t>$7,499</a:t>
                      </a:r>
                    </a:p>
                  </a:txBody>
                  <a:tcPr marL="93260" marR="93260" marT="46630" marB="46630" anchor="ct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671389312"/>
                  </a:ext>
                </a:extLst>
              </a:tr>
              <a:tr h="331414">
                <a:tc>
                  <a:txBody>
                    <a:bodyPr/>
                    <a:lstStyle/>
                    <a:p>
                      <a:r>
                        <a:rPr lang="en-US" sz="1200">
                          <a:solidFill>
                            <a:schemeClr val="tx1"/>
                          </a:solidFill>
                          <a:latin typeface="Segoe UI Semibold" panose="020B0702040204020203" pitchFamily="34" charset="0"/>
                          <a:cs typeface="Segoe UI Semibold" panose="020B0702040204020203" pitchFamily="34" charset="0"/>
                        </a:rPr>
                        <a:t>Total of Additions</a:t>
                      </a:r>
                    </a:p>
                  </a:txBody>
                  <a:tcPr marL="0" marR="93260" marT="46630" marB="4663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US" sz="1200">
                        <a:solidFill>
                          <a:schemeClr val="tx1"/>
                        </a:solidFill>
                        <a:latin typeface="Segoe UI Semibold" panose="020B0702040204020203" pitchFamily="34" charset="0"/>
                        <a:cs typeface="Segoe UI Semibold" panose="020B0702040204020203" pitchFamily="34" charset="0"/>
                      </a:endParaRPr>
                    </a:p>
                  </a:txBody>
                  <a:tcPr marL="0" marR="93260" marT="46630" marB="4663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200">
                          <a:solidFill>
                            <a:schemeClr val="tx1"/>
                          </a:solidFill>
                          <a:latin typeface="Segoe UI Semibold" panose="020B0702040204020203" pitchFamily="34" charset="0"/>
                          <a:cs typeface="Segoe UI Semibold" panose="020B0702040204020203" pitchFamily="34" charset="0"/>
                        </a:rPr>
                        <a:t>$580</a:t>
                      </a:r>
                    </a:p>
                  </a:txBody>
                  <a:tcPr marL="93260" marR="93260" marT="46630" marB="4663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200">
                          <a:solidFill>
                            <a:schemeClr val="tx1"/>
                          </a:solidFill>
                          <a:highlight>
                            <a:srgbClr val="FFFFFF"/>
                          </a:highlight>
                          <a:latin typeface="Segoe UI Semibold" panose="020B0702040204020203" pitchFamily="34" charset="0"/>
                          <a:cs typeface="Segoe UI Semibold" panose="020B0702040204020203" pitchFamily="34" charset="0"/>
                        </a:rPr>
                        <a:t>$28,998</a:t>
                      </a:r>
                    </a:p>
                  </a:txBody>
                  <a:tcPr marL="93260" marR="93260" marT="46630" marB="4663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7591638"/>
                  </a:ext>
                </a:extLst>
              </a:tr>
              <a:tr h="331414">
                <a:tc>
                  <a:txBody>
                    <a:bodyPr/>
                    <a:lstStyle/>
                    <a:p>
                      <a:r>
                        <a:rPr lang="en-US" sz="1200">
                          <a:solidFill>
                            <a:schemeClr val="tx1"/>
                          </a:solidFill>
                          <a:latin typeface="Segoe UI Semibold" panose="020B0702040204020203" pitchFamily="34" charset="0"/>
                          <a:cs typeface="Segoe UI Semibold" panose="020B0702040204020203" pitchFamily="34" charset="0"/>
                        </a:rPr>
                        <a:t>Total Revenue </a:t>
                      </a:r>
                    </a:p>
                  </a:txBody>
                  <a:tcPr marL="0" marR="93260" marT="46630" marB="4663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US" sz="1200" dirty="0">
                        <a:solidFill>
                          <a:schemeClr val="tx1"/>
                        </a:solidFill>
                        <a:latin typeface="Segoe UI Semibold" panose="020B0702040204020203" pitchFamily="34" charset="0"/>
                        <a:cs typeface="Segoe UI Semibold" panose="020B0702040204020203" pitchFamily="34" charset="0"/>
                      </a:endParaRPr>
                    </a:p>
                  </a:txBody>
                  <a:tcPr marL="0" marR="93260" marT="46630" marB="4663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200">
                          <a:solidFill>
                            <a:schemeClr val="tx1"/>
                          </a:solidFill>
                          <a:latin typeface="Segoe UI Semibold" panose="020B0702040204020203" pitchFamily="34" charset="0"/>
                          <a:cs typeface="Segoe UI Semibold" panose="020B0702040204020203" pitchFamily="34" charset="0"/>
                        </a:rPr>
                        <a:t>$1,879</a:t>
                      </a:r>
                    </a:p>
                  </a:txBody>
                  <a:tcPr marL="93260" marR="93260" marT="46630" marB="4663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Segoe UI Semibold" panose="020B0702040204020203" pitchFamily="34" charset="0"/>
                          <a:cs typeface="Segoe UI Semibold" panose="020B0702040204020203" pitchFamily="34" charset="0"/>
                        </a:rPr>
                        <a:t>$93,950</a:t>
                      </a:r>
                    </a:p>
                  </a:txBody>
                  <a:tcPr marL="93260" marR="93260" marT="46630" marB="4663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01065608"/>
                  </a:ext>
                </a:extLst>
              </a:tr>
            </a:tbl>
          </a:graphicData>
        </a:graphic>
      </p:graphicFrame>
      <p:sp>
        <p:nvSpPr>
          <p:cNvPr id="48" name="TextBox 47">
            <a:extLst>
              <a:ext uri="{FF2B5EF4-FFF2-40B4-BE49-F238E27FC236}">
                <a16:creationId xmlns:a16="http://schemas.microsoft.com/office/drawing/2014/main" id="{783D00BC-CA7E-429D-9668-D32E780ED832}"/>
              </a:ext>
            </a:extLst>
          </p:cNvPr>
          <p:cNvSpPr txBox="1"/>
          <p:nvPr/>
        </p:nvSpPr>
        <p:spPr>
          <a:xfrm>
            <a:off x="467184" y="1376443"/>
            <a:ext cx="3091722" cy="256159"/>
          </a:xfrm>
          <a:prstGeom prst="rect">
            <a:avLst/>
          </a:prstGeom>
          <a:noFill/>
        </p:spPr>
        <p:txBody>
          <a:bodyPr wrap="square" lIns="0" tIns="0" rIns="0" bIns="0" rtlCol="0">
            <a:spAutoFit/>
          </a:bodyPr>
          <a:lstStyle/>
          <a:p>
            <a:pPr defTabSz="932597">
              <a:defRPr/>
            </a:pPr>
            <a:r>
              <a:rPr lang="en-US" sz="1632" dirty="0">
                <a:solidFill>
                  <a:schemeClr val="accent1"/>
                </a:solidFill>
                <a:latin typeface="Segoe UI Semibold" panose="020B0702040204020203" pitchFamily="34" charset="0"/>
                <a:cs typeface="Segoe UI Semibold" panose="020B0702040204020203" pitchFamily="34" charset="0"/>
              </a:rPr>
              <a:t>Example: 50-unit sale</a:t>
            </a:r>
          </a:p>
        </p:txBody>
      </p:sp>
      <p:sp>
        <p:nvSpPr>
          <p:cNvPr id="53" name="TextBox 52">
            <a:extLst>
              <a:ext uri="{FF2B5EF4-FFF2-40B4-BE49-F238E27FC236}">
                <a16:creationId xmlns:a16="http://schemas.microsoft.com/office/drawing/2014/main" id="{1DCCC31A-6BF3-473C-B07C-92380E70E7D5}"/>
              </a:ext>
            </a:extLst>
          </p:cNvPr>
          <p:cNvSpPr txBox="1"/>
          <p:nvPr/>
        </p:nvSpPr>
        <p:spPr>
          <a:xfrm>
            <a:off x="467184" y="4829498"/>
            <a:ext cx="3091722" cy="256159"/>
          </a:xfrm>
          <a:prstGeom prst="rect">
            <a:avLst/>
          </a:prstGeom>
          <a:noFill/>
        </p:spPr>
        <p:txBody>
          <a:bodyPr wrap="square" lIns="0" tIns="0" rIns="0" bIns="0" rtlCol="0">
            <a:spAutoFit/>
          </a:bodyPr>
          <a:lstStyle/>
          <a:p>
            <a:pPr defTabSz="932597">
              <a:defRPr/>
            </a:pPr>
            <a:r>
              <a:rPr lang="en-US" sz="1632" dirty="0">
                <a:solidFill>
                  <a:schemeClr val="accent1"/>
                </a:solidFill>
                <a:latin typeface="Segoe UI Semibold" panose="020B0702040204020203" pitchFamily="34" charset="0"/>
                <a:cs typeface="Segoe UI Semibold" panose="020B0702040204020203" pitchFamily="34" charset="0"/>
              </a:rPr>
              <a:t>Takeaways</a:t>
            </a:r>
          </a:p>
        </p:txBody>
      </p:sp>
      <p:sp>
        <p:nvSpPr>
          <p:cNvPr id="54" name="TextBox 53">
            <a:extLst>
              <a:ext uri="{FF2B5EF4-FFF2-40B4-BE49-F238E27FC236}">
                <a16:creationId xmlns:a16="http://schemas.microsoft.com/office/drawing/2014/main" id="{869E0F08-FD7F-46EA-B146-DB25B3E551BE}"/>
              </a:ext>
            </a:extLst>
          </p:cNvPr>
          <p:cNvSpPr txBox="1"/>
          <p:nvPr/>
        </p:nvSpPr>
        <p:spPr>
          <a:xfrm>
            <a:off x="467184" y="5164681"/>
            <a:ext cx="4812242" cy="1000274"/>
          </a:xfrm>
          <a:prstGeom prst="rect">
            <a:avLst/>
          </a:prstGeom>
          <a:noFill/>
        </p:spPr>
        <p:txBody>
          <a:bodyPr wrap="square" lIns="0" tIns="0" rIns="0" bIns="0" rtlCol="0">
            <a:spAutoFit/>
          </a:bodyPr>
          <a:lstStyle/>
          <a:p>
            <a:pPr marL="233149" indent="-233149" defTabSz="932597">
              <a:spcAft>
                <a:spcPts val="612"/>
              </a:spcAft>
              <a:buFont typeface="+mj-lt"/>
              <a:buAutoNum type="arabicPeriod"/>
              <a:defRPr/>
            </a:pPr>
            <a:r>
              <a:rPr lang="en-US" sz="1200" dirty="0">
                <a:solidFill>
                  <a:schemeClr val="dk1"/>
                </a:solidFill>
              </a:rPr>
              <a:t>Selling Surface additions increases the revenue by over 180% when attaching 100% accessories and warranties to the deal. </a:t>
            </a:r>
          </a:p>
          <a:p>
            <a:pPr marL="233149" indent="-233149" defTabSz="932597">
              <a:spcAft>
                <a:spcPts val="612"/>
              </a:spcAft>
              <a:buFont typeface="+mj-lt"/>
              <a:buAutoNum type="arabicPeriod"/>
              <a:defRPr/>
            </a:pPr>
            <a:r>
              <a:rPr lang="en-US" sz="1200" dirty="0">
                <a:solidFill>
                  <a:schemeClr val="dk1"/>
                </a:solidFill>
              </a:rPr>
              <a:t>On average we only attach 43 docks to 100 devices—i.e. we are leaving money at the table 57% of the time. See our average attach rates in the left column.</a:t>
            </a:r>
          </a:p>
        </p:txBody>
      </p:sp>
      <p:sp>
        <p:nvSpPr>
          <p:cNvPr id="55" name="Oval 54">
            <a:extLst>
              <a:ext uri="{FF2B5EF4-FFF2-40B4-BE49-F238E27FC236}">
                <a16:creationId xmlns:a16="http://schemas.microsoft.com/office/drawing/2014/main" id="{22DD412F-5E82-4006-8E5C-3F8063663000}"/>
              </a:ext>
            </a:extLst>
          </p:cNvPr>
          <p:cNvSpPr/>
          <p:nvPr/>
        </p:nvSpPr>
        <p:spPr>
          <a:xfrm>
            <a:off x="5926118" y="667188"/>
            <a:ext cx="5786663" cy="5786663"/>
          </a:xfrm>
          <a:prstGeom prst="ellipse">
            <a:avLst/>
          </a:prstGeom>
          <a:solidFill>
            <a:schemeClr val="bg2">
              <a:lumMod val="95000"/>
              <a:alpha val="50000"/>
            </a:schemeClr>
          </a:solidFill>
          <a:ln w="6350">
            <a:solidFill>
              <a:srgbClr val="D9D9D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dirty="0">
              <a:solidFill>
                <a:srgbClr val="FFFFFF"/>
              </a:solidFill>
              <a:latin typeface="Segoe UI Semilight"/>
            </a:endParaRPr>
          </a:p>
        </p:txBody>
      </p:sp>
      <p:sp>
        <p:nvSpPr>
          <p:cNvPr id="56" name="Oval 55">
            <a:extLst>
              <a:ext uri="{FF2B5EF4-FFF2-40B4-BE49-F238E27FC236}">
                <a16:creationId xmlns:a16="http://schemas.microsoft.com/office/drawing/2014/main" id="{D67C17D6-FA93-48A4-8709-11AA07B0713B}"/>
              </a:ext>
            </a:extLst>
          </p:cNvPr>
          <p:cNvSpPr/>
          <p:nvPr/>
        </p:nvSpPr>
        <p:spPr>
          <a:xfrm>
            <a:off x="5925908" y="1429665"/>
            <a:ext cx="4224144" cy="4224144"/>
          </a:xfrm>
          <a:prstGeom prst="ellipse">
            <a:avLst/>
          </a:prstGeom>
          <a:solidFill>
            <a:schemeClr val="accent1"/>
          </a:solidFill>
          <a:ln w="6350">
            <a:solidFill>
              <a:srgbClr val="D9D9D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a:solidFill>
                <a:srgbClr val="FFFFFF"/>
              </a:solidFill>
              <a:latin typeface="Segoe UI Semilight"/>
            </a:endParaRPr>
          </a:p>
        </p:txBody>
      </p:sp>
      <p:sp>
        <p:nvSpPr>
          <p:cNvPr id="57" name="Oval 56">
            <a:extLst>
              <a:ext uri="{FF2B5EF4-FFF2-40B4-BE49-F238E27FC236}">
                <a16:creationId xmlns:a16="http://schemas.microsoft.com/office/drawing/2014/main" id="{B039105C-2062-4282-94AA-474C29B248BF}"/>
              </a:ext>
            </a:extLst>
          </p:cNvPr>
          <p:cNvSpPr/>
          <p:nvPr/>
        </p:nvSpPr>
        <p:spPr>
          <a:xfrm>
            <a:off x="5926118" y="2220564"/>
            <a:ext cx="2679911" cy="2679911"/>
          </a:xfrm>
          <a:prstGeom prst="ellipse">
            <a:avLst/>
          </a:prstGeom>
          <a:solidFill>
            <a:schemeClr val="bg1">
              <a:lumMod val="95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a:solidFill>
                <a:srgbClr val="FFFFFF"/>
              </a:solidFill>
              <a:latin typeface="Segoe UI Semilight"/>
            </a:endParaRPr>
          </a:p>
        </p:txBody>
      </p:sp>
      <p:pic>
        <p:nvPicPr>
          <p:cNvPr id="58" name="Picture 57" descr="A screen shot of a computer&#10;&#10;Description generated with very high confidence">
            <a:extLst>
              <a:ext uri="{FF2B5EF4-FFF2-40B4-BE49-F238E27FC236}">
                <a16:creationId xmlns:a16="http://schemas.microsoft.com/office/drawing/2014/main" id="{A7A41E3C-090A-463F-98F1-8B703A5739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210" y="2441961"/>
            <a:ext cx="4099913" cy="2306201"/>
          </a:xfrm>
          <a:prstGeom prst="rect">
            <a:avLst/>
          </a:prstGeom>
        </p:spPr>
      </p:pic>
      <p:sp>
        <p:nvSpPr>
          <p:cNvPr id="59" name="Text Placeholder 1">
            <a:extLst>
              <a:ext uri="{FF2B5EF4-FFF2-40B4-BE49-F238E27FC236}">
                <a16:creationId xmlns:a16="http://schemas.microsoft.com/office/drawing/2014/main" id="{C480F1E5-D65C-4C64-A0F5-DCEF424DCA41}"/>
              </a:ext>
            </a:extLst>
          </p:cNvPr>
          <p:cNvSpPr txBox="1">
            <a:spLocks/>
          </p:cNvSpPr>
          <p:nvPr/>
        </p:nvSpPr>
        <p:spPr>
          <a:xfrm>
            <a:off x="8071788" y="2017219"/>
            <a:ext cx="1016668" cy="172870"/>
          </a:xfrm>
          <a:prstGeom prst="rect">
            <a:avLst/>
          </a:prstGeom>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3800" kern="1200">
                <a:solidFill>
                  <a:schemeClr val="accent2"/>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400" kern="1200">
                <a:solidFill>
                  <a:schemeClr val="tx1"/>
                </a:solidFill>
                <a:latin typeface="Segoe UI Light" panose="020B0502040204020203" pitchFamily="34" charset="0"/>
                <a:ea typeface="+mn-ea"/>
                <a:cs typeface="Segoe UI Light"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kern="1200">
                <a:solidFill>
                  <a:schemeClr val="tx1"/>
                </a:solidFill>
                <a:latin typeface="Segoe UI Light" panose="020B0502040204020203" pitchFamily="34" charset="0"/>
                <a:ea typeface="+mn-ea"/>
                <a:cs typeface="Segoe UI Light"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32597">
              <a:spcBef>
                <a:spcPts val="1020"/>
              </a:spcBef>
              <a:defRPr/>
            </a:pPr>
            <a:r>
              <a:rPr lang="en-US" sz="1224" dirty="0">
                <a:solidFill>
                  <a:schemeClr val="bg1"/>
                </a:solidFill>
              </a:rPr>
              <a:t>ACCESSORIES</a:t>
            </a:r>
          </a:p>
        </p:txBody>
      </p:sp>
      <p:sp>
        <p:nvSpPr>
          <p:cNvPr id="60" name="Text Placeholder 1">
            <a:extLst>
              <a:ext uri="{FF2B5EF4-FFF2-40B4-BE49-F238E27FC236}">
                <a16:creationId xmlns:a16="http://schemas.microsoft.com/office/drawing/2014/main" id="{7B322445-48F0-4242-A879-FBC0C0D087FC}"/>
              </a:ext>
            </a:extLst>
          </p:cNvPr>
          <p:cNvSpPr txBox="1">
            <a:spLocks/>
          </p:cNvSpPr>
          <p:nvPr/>
        </p:nvSpPr>
        <p:spPr>
          <a:xfrm>
            <a:off x="9241757" y="1368326"/>
            <a:ext cx="1016668" cy="172870"/>
          </a:xfrm>
          <a:prstGeom prst="rect">
            <a:avLst/>
          </a:prstGeom>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3800" kern="1200">
                <a:solidFill>
                  <a:schemeClr val="accent2"/>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400" kern="1200">
                <a:solidFill>
                  <a:schemeClr val="tx1"/>
                </a:solidFill>
                <a:latin typeface="Segoe UI Light" panose="020B0502040204020203" pitchFamily="34" charset="0"/>
                <a:ea typeface="+mn-ea"/>
                <a:cs typeface="Segoe UI Light"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kern="1200">
                <a:solidFill>
                  <a:schemeClr val="tx1"/>
                </a:solidFill>
                <a:latin typeface="Segoe UI Light" panose="020B0502040204020203" pitchFamily="34" charset="0"/>
                <a:ea typeface="+mn-ea"/>
                <a:cs typeface="Segoe UI Light"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32597">
              <a:spcBef>
                <a:spcPts val="1020"/>
              </a:spcBef>
              <a:defRPr/>
            </a:pPr>
            <a:r>
              <a:rPr lang="en-US" sz="1224">
                <a:solidFill>
                  <a:srgbClr val="505050"/>
                </a:solidFill>
              </a:rPr>
              <a:t>WARRANTIES</a:t>
            </a:r>
          </a:p>
        </p:txBody>
      </p:sp>
      <p:sp>
        <p:nvSpPr>
          <p:cNvPr id="61" name="Text Placeholder 1">
            <a:extLst>
              <a:ext uri="{FF2B5EF4-FFF2-40B4-BE49-F238E27FC236}">
                <a16:creationId xmlns:a16="http://schemas.microsoft.com/office/drawing/2014/main" id="{8C0B9CB4-FAE6-4730-BFDE-22EF4A6CC3C2}"/>
              </a:ext>
            </a:extLst>
          </p:cNvPr>
          <p:cNvSpPr txBox="1">
            <a:spLocks/>
          </p:cNvSpPr>
          <p:nvPr/>
        </p:nvSpPr>
        <p:spPr>
          <a:xfrm>
            <a:off x="6919548" y="2481050"/>
            <a:ext cx="1016668" cy="172870"/>
          </a:xfrm>
          <a:prstGeom prst="rect">
            <a:avLst/>
          </a:prstGeom>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3800" kern="1200">
                <a:solidFill>
                  <a:schemeClr val="accent2"/>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400" kern="1200">
                <a:solidFill>
                  <a:schemeClr val="tx1"/>
                </a:solidFill>
                <a:latin typeface="Segoe UI Light" panose="020B0502040204020203" pitchFamily="34" charset="0"/>
                <a:ea typeface="+mn-ea"/>
                <a:cs typeface="Segoe UI Light"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kern="1200">
                <a:solidFill>
                  <a:schemeClr val="tx1"/>
                </a:solidFill>
                <a:latin typeface="Segoe UI Light" panose="020B0502040204020203" pitchFamily="34" charset="0"/>
                <a:ea typeface="+mn-ea"/>
                <a:cs typeface="Segoe UI Light"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32597">
              <a:spcBef>
                <a:spcPts val="1020"/>
              </a:spcBef>
              <a:defRPr/>
            </a:pPr>
            <a:r>
              <a:rPr lang="en-US" sz="1224">
                <a:solidFill>
                  <a:srgbClr val="505050"/>
                </a:solidFill>
              </a:rPr>
              <a:t>DEVICES</a:t>
            </a:r>
          </a:p>
        </p:txBody>
      </p:sp>
      <p:pic>
        <p:nvPicPr>
          <p:cNvPr id="62" name="Picture 61">
            <a:extLst>
              <a:ext uri="{FF2B5EF4-FFF2-40B4-BE49-F238E27FC236}">
                <a16:creationId xmlns:a16="http://schemas.microsoft.com/office/drawing/2014/main" id="{29C8BE7C-88AC-40D5-8227-5C8CDDA22E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53972" y="2680310"/>
            <a:ext cx="761141" cy="761141"/>
          </a:xfrm>
          <a:prstGeom prst="rect">
            <a:avLst/>
          </a:prstGeom>
        </p:spPr>
      </p:pic>
      <p:sp>
        <p:nvSpPr>
          <p:cNvPr id="63" name="Text Placeholder 1">
            <a:extLst>
              <a:ext uri="{FF2B5EF4-FFF2-40B4-BE49-F238E27FC236}">
                <a16:creationId xmlns:a16="http://schemas.microsoft.com/office/drawing/2014/main" id="{1B45B710-DE6A-430B-AA1F-C2500E721A99}"/>
              </a:ext>
            </a:extLst>
          </p:cNvPr>
          <p:cNvSpPr txBox="1">
            <a:spLocks/>
          </p:cNvSpPr>
          <p:nvPr/>
        </p:nvSpPr>
        <p:spPr>
          <a:xfrm>
            <a:off x="9233112" y="3284565"/>
            <a:ext cx="497604" cy="172870"/>
          </a:xfrm>
          <a:prstGeom prst="rect">
            <a:avLst/>
          </a:prstGeom>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3800" kern="1200">
                <a:solidFill>
                  <a:schemeClr val="accent2"/>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400" kern="1200">
                <a:solidFill>
                  <a:schemeClr val="tx1"/>
                </a:solidFill>
                <a:latin typeface="Segoe UI Light" panose="020B0502040204020203" pitchFamily="34" charset="0"/>
                <a:ea typeface="+mn-ea"/>
                <a:cs typeface="Segoe UI Light"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kern="1200">
                <a:solidFill>
                  <a:schemeClr val="tx1"/>
                </a:solidFill>
                <a:latin typeface="Segoe UI Light" panose="020B0502040204020203" pitchFamily="34" charset="0"/>
                <a:ea typeface="+mn-ea"/>
                <a:cs typeface="Segoe UI Light"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32597">
              <a:lnSpc>
                <a:spcPct val="100000"/>
              </a:lnSpc>
              <a:spcBef>
                <a:spcPts val="0"/>
              </a:spcBef>
              <a:spcAft>
                <a:spcPts val="1224"/>
              </a:spcAft>
              <a:defRPr/>
            </a:pPr>
            <a:r>
              <a:rPr lang="en-US" sz="816" dirty="0">
                <a:solidFill>
                  <a:schemeClr val="bg1"/>
                </a:solidFill>
              </a:rPr>
              <a:t>Mice</a:t>
            </a:r>
            <a:endParaRPr lang="en-US" sz="816" dirty="0">
              <a:solidFill>
                <a:schemeClr val="bg1"/>
              </a:solidFill>
              <a:latin typeface="Segoe UI Semilight"/>
            </a:endParaRPr>
          </a:p>
        </p:txBody>
      </p:sp>
      <p:grpSp>
        <p:nvGrpSpPr>
          <p:cNvPr id="64" name="Group 63">
            <a:extLst>
              <a:ext uri="{FF2B5EF4-FFF2-40B4-BE49-F238E27FC236}">
                <a16:creationId xmlns:a16="http://schemas.microsoft.com/office/drawing/2014/main" id="{81502CE9-3CA8-4723-8A46-2A20BB042844}"/>
              </a:ext>
            </a:extLst>
          </p:cNvPr>
          <p:cNvGrpSpPr/>
          <p:nvPr/>
        </p:nvGrpSpPr>
        <p:grpSpPr>
          <a:xfrm>
            <a:off x="8402660" y="2119545"/>
            <a:ext cx="1208503" cy="739371"/>
            <a:chOff x="12437348" y="993998"/>
            <a:chExt cx="1270388" cy="884561"/>
          </a:xfrm>
        </p:grpSpPr>
        <p:pic>
          <p:nvPicPr>
            <p:cNvPr id="65" name="Picture 64">
              <a:extLst>
                <a:ext uri="{FF2B5EF4-FFF2-40B4-BE49-F238E27FC236}">
                  <a16:creationId xmlns:a16="http://schemas.microsoft.com/office/drawing/2014/main" id="{53C5505D-BBAB-447E-A97A-0C97E4C92F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507567">
              <a:off x="12694566" y="993998"/>
              <a:ext cx="884561" cy="884561"/>
            </a:xfrm>
            <a:prstGeom prst="rect">
              <a:avLst/>
            </a:prstGeom>
          </p:spPr>
        </p:pic>
        <p:pic>
          <p:nvPicPr>
            <p:cNvPr id="66" name="Picture 65">
              <a:extLst>
                <a:ext uri="{FF2B5EF4-FFF2-40B4-BE49-F238E27FC236}">
                  <a16:creationId xmlns:a16="http://schemas.microsoft.com/office/drawing/2014/main" id="{AEC0E4C4-BAFF-4C73-8DD9-2639B50228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507567">
              <a:off x="12823175" y="993998"/>
              <a:ext cx="884561" cy="884561"/>
            </a:xfrm>
            <a:prstGeom prst="rect">
              <a:avLst/>
            </a:prstGeom>
          </p:spPr>
        </p:pic>
        <p:pic>
          <p:nvPicPr>
            <p:cNvPr id="67" name="Picture 66">
              <a:extLst>
                <a:ext uri="{FF2B5EF4-FFF2-40B4-BE49-F238E27FC236}">
                  <a16:creationId xmlns:a16="http://schemas.microsoft.com/office/drawing/2014/main" id="{7834104C-DD41-4EA0-9062-731064DC302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507567">
              <a:off x="12437348" y="993998"/>
              <a:ext cx="884561" cy="884561"/>
            </a:xfrm>
            <a:prstGeom prst="rect">
              <a:avLst/>
            </a:prstGeom>
          </p:spPr>
        </p:pic>
        <p:pic>
          <p:nvPicPr>
            <p:cNvPr id="68" name="Picture 67">
              <a:extLst>
                <a:ext uri="{FF2B5EF4-FFF2-40B4-BE49-F238E27FC236}">
                  <a16:creationId xmlns:a16="http://schemas.microsoft.com/office/drawing/2014/main" id="{F08561EF-2BE5-4B52-B43F-C9807C1F53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507567">
              <a:off x="12565957" y="993998"/>
              <a:ext cx="884561" cy="884561"/>
            </a:xfrm>
            <a:prstGeom prst="rect">
              <a:avLst/>
            </a:prstGeom>
          </p:spPr>
        </p:pic>
      </p:grpSp>
      <p:sp>
        <p:nvSpPr>
          <p:cNvPr id="69" name="Text Placeholder 1">
            <a:extLst>
              <a:ext uri="{FF2B5EF4-FFF2-40B4-BE49-F238E27FC236}">
                <a16:creationId xmlns:a16="http://schemas.microsoft.com/office/drawing/2014/main" id="{EED8F583-D889-4F25-B30C-6552E48BE73A}"/>
              </a:ext>
            </a:extLst>
          </p:cNvPr>
          <p:cNvSpPr txBox="1">
            <a:spLocks/>
          </p:cNvSpPr>
          <p:nvPr/>
        </p:nvSpPr>
        <p:spPr>
          <a:xfrm>
            <a:off x="8774792" y="2783480"/>
            <a:ext cx="487798" cy="169464"/>
          </a:xfrm>
          <a:prstGeom prst="rect">
            <a:avLst/>
          </a:prstGeom>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3800" kern="1200">
                <a:solidFill>
                  <a:schemeClr val="accent2"/>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400" kern="1200">
                <a:solidFill>
                  <a:schemeClr val="tx1"/>
                </a:solidFill>
                <a:latin typeface="Segoe UI Light" panose="020B0502040204020203" pitchFamily="34" charset="0"/>
                <a:ea typeface="+mn-ea"/>
                <a:cs typeface="Segoe UI Light"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kern="1200">
                <a:solidFill>
                  <a:schemeClr val="tx1"/>
                </a:solidFill>
                <a:latin typeface="Segoe UI Light" panose="020B0502040204020203" pitchFamily="34" charset="0"/>
                <a:ea typeface="+mn-ea"/>
                <a:cs typeface="Segoe UI Light"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32597">
              <a:lnSpc>
                <a:spcPct val="100000"/>
              </a:lnSpc>
              <a:spcBef>
                <a:spcPts val="0"/>
              </a:spcBef>
              <a:spcAft>
                <a:spcPts val="1224"/>
              </a:spcAft>
              <a:defRPr/>
            </a:pPr>
            <a:r>
              <a:rPr lang="en-US" sz="816" dirty="0">
                <a:solidFill>
                  <a:schemeClr val="bg1"/>
                </a:solidFill>
              </a:rPr>
              <a:t>Pens</a:t>
            </a:r>
            <a:endParaRPr lang="en-US" sz="816" dirty="0">
              <a:solidFill>
                <a:schemeClr val="bg1"/>
              </a:solidFill>
              <a:latin typeface="Segoe UI Semilight"/>
            </a:endParaRPr>
          </a:p>
        </p:txBody>
      </p:sp>
      <p:pic>
        <p:nvPicPr>
          <p:cNvPr id="70" name="Picture 69" descr="A picture containing table, indoor, cup&#10;&#10;Description generated with high confidence">
            <a:extLst>
              <a:ext uri="{FF2B5EF4-FFF2-40B4-BE49-F238E27FC236}">
                <a16:creationId xmlns:a16="http://schemas.microsoft.com/office/drawing/2014/main" id="{E1F7D47A-53CB-493D-BF03-41434108849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flipH="1">
            <a:off x="8513625" y="3255783"/>
            <a:ext cx="1681527" cy="1115890"/>
          </a:xfrm>
          <a:prstGeom prst="rect">
            <a:avLst/>
          </a:prstGeom>
        </p:spPr>
      </p:pic>
      <p:sp>
        <p:nvSpPr>
          <p:cNvPr id="73" name="Text Placeholder 1">
            <a:extLst>
              <a:ext uri="{FF2B5EF4-FFF2-40B4-BE49-F238E27FC236}">
                <a16:creationId xmlns:a16="http://schemas.microsoft.com/office/drawing/2014/main" id="{BD5F1ED8-7CF9-4E8A-AC78-8DA3E7D8CF62}"/>
              </a:ext>
            </a:extLst>
          </p:cNvPr>
          <p:cNvSpPr txBox="1">
            <a:spLocks/>
          </p:cNvSpPr>
          <p:nvPr/>
        </p:nvSpPr>
        <p:spPr>
          <a:xfrm>
            <a:off x="9220359" y="3994599"/>
            <a:ext cx="497604" cy="172870"/>
          </a:xfrm>
          <a:prstGeom prst="rect">
            <a:avLst/>
          </a:prstGeom>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3800" kern="1200">
                <a:solidFill>
                  <a:schemeClr val="accent2"/>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400" kern="1200">
                <a:solidFill>
                  <a:schemeClr val="tx1"/>
                </a:solidFill>
                <a:latin typeface="Segoe UI Light" panose="020B0502040204020203" pitchFamily="34" charset="0"/>
                <a:ea typeface="+mn-ea"/>
                <a:cs typeface="Segoe UI Light"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kern="1200">
                <a:solidFill>
                  <a:schemeClr val="tx1"/>
                </a:solidFill>
                <a:latin typeface="Segoe UI Light" panose="020B0502040204020203" pitchFamily="34" charset="0"/>
                <a:ea typeface="+mn-ea"/>
                <a:cs typeface="Segoe UI Light"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32597">
              <a:lnSpc>
                <a:spcPct val="100000"/>
              </a:lnSpc>
              <a:spcBef>
                <a:spcPts val="0"/>
              </a:spcBef>
              <a:spcAft>
                <a:spcPts val="1224"/>
              </a:spcAft>
              <a:defRPr/>
            </a:pPr>
            <a:r>
              <a:rPr lang="en-US" sz="816" dirty="0">
                <a:solidFill>
                  <a:schemeClr val="bg1"/>
                </a:solidFill>
              </a:rPr>
              <a:t>Dial</a:t>
            </a:r>
            <a:endParaRPr lang="en-US" sz="816" dirty="0">
              <a:solidFill>
                <a:schemeClr val="bg1"/>
              </a:solidFill>
              <a:latin typeface="Segoe UI Semilight"/>
            </a:endParaRPr>
          </a:p>
        </p:txBody>
      </p:sp>
      <p:sp>
        <p:nvSpPr>
          <p:cNvPr id="92" name="Text Placeholder 1">
            <a:extLst>
              <a:ext uri="{FF2B5EF4-FFF2-40B4-BE49-F238E27FC236}">
                <a16:creationId xmlns:a16="http://schemas.microsoft.com/office/drawing/2014/main" id="{DD2CE79D-D790-4504-B518-080A53507601}"/>
              </a:ext>
            </a:extLst>
          </p:cNvPr>
          <p:cNvSpPr txBox="1">
            <a:spLocks/>
          </p:cNvSpPr>
          <p:nvPr/>
        </p:nvSpPr>
        <p:spPr>
          <a:xfrm>
            <a:off x="7852635" y="5255351"/>
            <a:ext cx="1050962" cy="172870"/>
          </a:xfrm>
          <a:prstGeom prst="rect">
            <a:avLst/>
          </a:prstGeom>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3800" kern="1200">
                <a:solidFill>
                  <a:schemeClr val="accent2"/>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400" kern="1200">
                <a:solidFill>
                  <a:schemeClr val="tx1"/>
                </a:solidFill>
                <a:latin typeface="Segoe UI Light" panose="020B0502040204020203" pitchFamily="34" charset="0"/>
                <a:ea typeface="+mn-ea"/>
                <a:cs typeface="Segoe UI Light"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kern="1200">
                <a:solidFill>
                  <a:schemeClr val="tx1"/>
                </a:solidFill>
                <a:latin typeface="Segoe UI Light" panose="020B0502040204020203" pitchFamily="34" charset="0"/>
                <a:ea typeface="+mn-ea"/>
                <a:cs typeface="Segoe UI Light"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32597">
              <a:lnSpc>
                <a:spcPct val="100000"/>
              </a:lnSpc>
              <a:spcBef>
                <a:spcPts val="0"/>
              </a:spcBef>
              <a:spcAft>
                <a:spcPts val="1224"/>
              </a:spcAft>
              <a:defRPr/>
            </a:pPr>
            <a:r>
              <a:rPr lang="en-US" sz="816" dirty="0">
                <a:solidFill>
                  <a:schemeClr val="bg1"/>
                </a:solidFill>
              </a:rPr>
              <a:t>Type Covers, etc.</a:t>
            </a:r>
            <a:endParaRPr lang="en-US" sz="816" dirty="0">
              <a:solidFill>
                <a:schemeClr val="bg1"/>
              </a:solidFill>
              <a:latin typeface="Segoe UI Semilight"/>
            </a:endParaRPr>
          </a:p>
        </p:txBody>
      </p:sp>
      <p:sp>
        <p:nvSpPr>
          <p:cNvPr id="93" name="Text Placeholder 1">
            <a:extLst>
              <a:ext uri="{FF2B5EF4-FFF2-40B4-BE49-F238E27FC236}">
                <a16:creationId xmlns:a16="http://schemas.microsoft.com/office/drawing/2014/main" id="{0B3B1130-627F-423F-BF75-6BA881AC8619}"/>
              </a:ext>
            </a:extLst>
          </p:cNvPr>
          <p:cNvSpPr txBox="1">
            <a:spLocks/>
          </p:cNvSpPr>
          <p:nvPr/>
        </p:nvSpPr>
        <p:spPr>
          <a:xfrm>
            <a:off x="9979117" y="2090628"/>
            <a:ext cx="1115681" cy="313050"/>
          </a:xfrm>
          <a:prstGeom prst="rect">
            <a:avLst/>
          </a:prstGeom>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3800" kern="1200">
                <a:solidFill>
                  <a:schemeClr val="accent2"/>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400" kern="1200">
                <a:solidFill>
                  <a:schemeClr val="tx1"/>
                </a:solidFill>
                <a:latin typeface="Segoe UI Light" panose="020B0502040204020203" pitchFamily="34" charset="0"/>
                <a:ea typeface="+mn-ea"/>
                <a:cs typeface="Segoe UI Light"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kern="1200">
                <a:solidFill>
                  <a:schemeClr val="tx1"/>
                </a:solidFill>
                <a:latin typeface="Segoe UI Light" panose="020B0502040204020203" pitchFamily="34" charset="0"/>
                <a:ea typeface="+mn-ea"/>
                <a:cs typeface="Segoe UI Light"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32597">
              <a:lnSpc>
                <a:spcPct val="100000"/>
              </a:lnSpc>
              <a:spcBef>
                <a:spcPts val="0"/>
              </a:spcBef>
              <a:spcAft>
                <a:spcPts val="1224"/>
              </a:spcAft>
              <a:defRPr/>
            </a:pPr>
            <a:r>
              <a:rPr lang="en-US" sz="816">
                <a:solidFill>
                  <a:srgbClr val="505050"/>
                </a:solidFill>
              </a:rPr>
              <a:t>Extended Hardware Service</a:t>
            </a:r>
            <a:endParaRPr lang="en-US" sz="816">
              <a:solidFill>
                <a:srgbClr val="505050"/>
              </a:solidFill>
              <a:latin typeface="Segoe UI Semilight"/>
            </a:endParaRPr>
          </a:p>
        </p:txBody>
      </p:sp>
      <p:sp>
        <p:nvSpPr>
          <p:cNvPr id="95" name="Text Placeholder 1">
            <a:extLst>
              <a:ext uri="{FF2B5EF4-FFF2-40B4-BE49-F238E27FC236}">
                <a16:creationId xmlns:a16="http://schemas.microsoft.com/office/drawing/2014/main" id="{49754F0E-2410-4B21-9A9B-182609B97A15}"/>
              </a:ext>
            </a:extLst>
          </p:cNvPr>
          <p:cNvSpPr txBox="1">
            <a:spLocks/>
          </p:cNvSpPr>
          <p:nvPr/>
        </p:nvSpPr>
        <p:spPr>
          <a:xfrm>
            <a:off x="9995893" y="4993664"/>
            <a:ext cx="1115681" cy="313050"/>
          </a:xfrm>
          <a:prstGeom prst="rect">
            <a:avLst/>
          </a:prstGeom>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3800" kern="1200">
                <a:solidFill>
                  <a:schemeClr val="accent2"/>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400" kern="1200">
                <a:solidFill>
                  <a:schemeClr val="tx1"/>
                </a:solidFill>
                <a:latin typeface="Segoe UI Light" panose="020B0502040204020203" pitchFamily="34" charset="0"/>
                <a:ea typeface="+mn-ea"/>
                <a:cs typeface="Segoe UI Light"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kern="1200">
                <a:solidFill>
                  <a:schemeClr val="tx1"/>
                </a:solidFill>
                <a:latin typeface="Segoe UI Light" panose="020B0502040204020203" pitchFamily="34" charset="0"/>
                <a:ea typeface="+mn-ea"/>
                <a:cs typeface="Segoe UI Light"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32597">
              <a:lnSpc>
                <a:spcPct val="100000"/>
              </a:lnSpc>
              <a:spcBef>
                <a:spcPts val="0"/>
              </a:spcBef>
              <a:spcAft>
                <a:spcPts val="1224"/>
              </a:spcAft>
              <a:defRPr/>
            </a:pPr>
            <a:r>
              <a:rPr lang="en-US" sz="816">
                <a:solidFill>
                  <a:srgbClr val="505050"/>
                </a:solidFill>
              </a:rPr>
              <a:t>Complete for </a:t>
            </a:r>
            <a:br>
              <a:rPr lang="en-US" sz="816">
                <a:solidFill>
                  <a:srgbClr val="505050"/>
                </a:solidFill>
              </a:rPr>
            </a:br>
            <a:r>
              <a:rPr lang="en-US" sz="816">
                <a:solidFill>
                  <a:srgbClr val="505050"/>
                </a:solidFill>
              </a:rPr>
              <a:t>Education</a:t>
            </a:r>
            <a:endParaRPr lang="en-US" sz="816">
              <a:solidFill>
                <a:srgbClr val="505050"/>
              </a:solidFill>
              <a:latin typeface="Segoe UI Semilight"/>
            </a:endParaRPr>
          </a:p>
        </p:txBody>
      </p:sp>
      <p:sp>
        <p:nvSpPr>
          <p:cNvPr id="99" name="Text Placeholder 1">
            <a:extLst>
              <a:ext uri="{FF2B5EF4-FFF2-40B4-BE49-F238E27FC236}">
                <a16:creationId xmlns:a16="http://schemas.microsoft.com/office/drawing/2014/main" id="{127027BF-C009-40BA-8357-666B083D18A5}"/>
              </a:ext>
            </a:extLst>
          </p:cNvPr>
          <p:cNvSpPr txBox="1">
            <a:spLocks/>
          </p:cNvSpPr>
          <p:nvPr/>
        </p:nvSpPr>
        <p:spPr>
          <a:xfrm>
            <a:off x="9236093" y="5610934"/>
            <a:ext cx="1115681" cy="313050"/>
          </a:xfrm>
          <a:prstGeom prst="rect">
            <a:avLst/>
          </a:prstGeom>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3800" kern="1200">
                <a:solidFill>
                  <a:schemeClr val="accent2"/>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400" kern="1200">
                <a:solidFill>
                  <a:schemeClr val="tx1"/>
                </a:solidFill>
                <a:latin typeface="Segoe UI Light" panose="020B0502040204020203" pitchFamily="34" charset="0"/>
                <a:ea typeface="+mn-ea"/>
                <a:cs typeface="Segoe UI Light"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kern="1200">
                <a:solidFill>
                  <a:schemeClr val="tx1"/>
                </a:solidFill>
                <a:latin typeface="Segoe UI Light" panose="020B0502040204020203" pitchFamily="34" charset="0"/>
                <a:ea typeface="+mn-ea"/>
                <a:cs typeface="Segoe UI Light"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32597">
              <a:lnSpc>
                <a:spcPct val="100000"/>
              </a:lnSpc>
              <a:spcBef>
                <a:spcPts val="0"/>
              </a:spcBef>
              <a:spcAft>
                <a:spcPts val="1224"/>
              </a:spcAft>
              <a:defRPr/>
            </a:pPr>
            <a:r>
              <a:rPr lang="en-US" sz="816">
                <a:solidFill>
                  <a:srgbClr val="505050"/>
                </a:solidFill>
              </a:rPr>
              <a:t>Complete for Enterprise</a:t>
            </a:r>
            <a:endParaRPr lang="en-US" sz="816">
              <a:solidFill>
                <a:srgbClr val="505050"/>
              </a:solidFill>
              <a:latin typeface="Segoe UI Semilight"/>
            </a:endParaRPr>
          </a:p>
        </p:txBody>
      </p:sp>
      <p:sp>
        <p:nvSpPr>
          <p:cNvPr id="105" name="Text Placeholder 1">
            <a:extLst>
              <a:ext uri="{FF2B5EF4-FFF2-40B4-BE49-F238E27FC236}">
                <a16:creationId xmlns:a16="http://schemas.microsoft.com/office/drawing/2014/main" id="{93A53005-AE8A-4B65-9076-50C03A522B57}"/>
              </a:ext>
            </a:extLst>
          </p:cNvPr>
          <p:cNvSpPr txBox="1">
            <a:spLocks/>
          </p:cNvSpPr>
          <p:nvPr/>
        </p:nvSpPr>
        <p:spPr>
          <a:xfrm>
            <a:off x="10322552" y="3044749"/>
            <a:ext cx="1115681" cy="313050"/>
          </a:xfrm>
          <a:prstGeom prst="rect">
            <a:avLst/>
          </a:prstGeom>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3800" kern="1200">
                <a:solidFill>
                  <a:schemeClr val="accent2"/>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400" kern="1200">
                <a:solidFill>
                  <a:schemeClr val="tx1"/>
                </a:solidFill>
                <a:latin typeface="Segoe UI Light" panose="020B0502040204020203" pitchFamily="34" charset="0"/>
                <a:ea typeface="+mn-ea"/>
                <a:cs typeface="Segoe UI Light"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kern="1200">
                <a:solidFill>
                  <a:schemeClr val="tx1"/>
                </a:solidFill>
                <a:latin typeface="Segoe UI Light" panose="020B0502040204020203" pitchFamily="34" charset="0"/>
                <a:ea typeface="+mn-ea"/>
                <a:cs typeface="Segoe UI Light"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32597">
              <a:lnSpc>
                <a:spcPct val="100000"/>
              </a:lnSpc>
              <a:spcBef>
                <a:spcPts val="0"/>
              </a:spcBef>
              <a:spcAft>
                <a:spcPts val="1224"/>
              </a:spcAft>
              <a:defRPr/>
            </a:pPr>
            <a:r>
              <a:rPr lang="en-US" sz="816">
                <a:solidFill>
                  <a:srgbClr val="505050"/>
                </a:solidFill>
              </a:rPr>
              <a:t>Complete for </a:t>
            </a:r>
            <a:br>
              <a:rPr lang="en-US" sz="816">
                <a:solidFill>
                  <a:srgbClr val="505050"/>
                </a:solidFill>
              </a:rPr>
            </a:br>
            <a:r>
              <a:rPr lang="en-US" sz="816">
                <a:solidFill>
                  <a:srgbClr val="505050"/>
                </a:solidFill>
              </a:rPr>
              <a:t>Business</a:t>
            </a:r>
            <a:endParaRPr lang="en-US" sz="816">
              <a:solidFill>
                <a:srgbClr val="505050"/>
              </a:solidFill>
              <a:latin typeface="Segoe UI Semilight"/>
            </a:endParaRPr>
          </a:p>
        </p:txBody>
      </p:sp>
      <p:sp>
        <p:nvSpPr>
          <p:cNvPr id="110" name="Text Placeholder 1">
            <a:extLst>
              <a:ext uri="{FF2B5EF4-FFF2-40B4-BE49-F238E27FC236}">
                <a16:creationId xmlns:a16="http://schemas.microsoft.com/office/drawing/2014/main" id="{4F578C00-8C00-4158-ABF8-B53AC8413375}"/>
              </a:ext>
            </a:extLst>
          </p:cNvPr>
          <p:cNvSpPr txBox="1">
            <a:spLocks/>
          </p:cNvSpPr>
          <p:nvPr/>
        </p:nvSpPr>
        <p:spPr>
          <a:xfrm>
            <a:off x="10394735" y="4024486"/>
            <a:ext cx="1115681" cy="313050"/>
          </a:xfrm>
          <a:prstGeom prst="rect">
            <a:avLst/>
          </a:prstGeom>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3800" kern="1200">
                <a:solidFill>
                  <a:schemeClr val="accent2"/>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400" kern="1200">
                <a:solidFill>
                  <a:schemeClr val="tx1"/>
                </a:solidFill>
                <a:latin typeface="Segoe UI Light" panose="020B0502040204020203" pitchFamily="34" charset="0"/>
                <a:ea typeface="+mn-ea"/>
                <a:cs typeface="Segoe UI Light"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kern="1200">
                <a:solidFill>
                  <a:schemeClr val="tx1"/>
                </a:solidFill>
                <a:latin typeface="Segoe UI Light" panose="020B0502040204020203" pitchFamily="34" charset="0"/>
                <a:ea typeface="+mn-ea"/>
                <a:cs typeface="Segoe UI Light"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32597">
              <a:lnSpc>
                <a:spcPct val="100000"/>
              </a:lnSpc>
              <a:spcBef>
                <a:spcPts val="0"/>
              </a:spcBef>
              <a:spcAft>
                <a:spcPts val="1224"/>
              </a:spcAft>
              <a:defRPr/>
            </a:pPr>
            <a:r>
              <a:rPr lang="en-US" sz="816">
                <a:solidFill>
                  <a:srgbClr val="505050"/>
                </a:solidFill>
              </a:rPr>
              <a:t>Complete for </a:t>
            </a:r>
            <a:br>
              <a:rPr lang="en-US" sz="816">
                <a:solidFill>
                  <a:srgbClr val="505050"/>
                </a:solidFill>
              </a:rPr>
            </a:br>
            <a:r>
              <a:rPr lang="en-US" sz="816">
                <a:solidFill>
                  <a:srgbClr val="505050"/>
                </a:solidFill>
              </a:rPr>
              <a:t>Business Plus</a:t>
            </a:r>
            <a:endParaRPr lang="en-US" sz="816">
              <a:solidFill>
                <a:srgbClr val="505050"/>
              </a:solidFill>
              <a:latin typeface="Segoe UI Semilight"/>
            </a:endParaRPr>
          </a:p>
        </p:txBody>
      </p:sp>
      <p:pic>
        <p:nvPicPr>
          <p:cNvPr id="121" name="Picture 120">
            <a:extLst>
              <a:ext uri="{FF2B5EF4-FFF2-40B4-BE49-F238E27FC236}">
                <a16:creationId xmlns:a16="http://schemas.microsoft.com/office/drawing/2014/main" id="{469FBB9A-55F8-4CC5-9A2B-AA2BA325848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106605" y="4754440"/>
            <a:ext cx="570805" cy="454964"/>
          </a:xfrm>
          <a:prstGeom prst="rect">
            <a:avLst/>
          </a:prstGeom>
        </p:spPr>
      </p:pic>
      <p:sp>
        <p:nvSpPr>
          <p:cNvPr id="122" name="Text Placeholder 1">
            <a:extLst>
              <a:ext uri="{FF2B5EF4-FFF2-40B4-BE49-F238E27FC236}">
                <a16:creationId xmlns:a16="http://schemas.microsoft.com/office/drawing/2014/main" id="{6ABE0C8B-C197-4C94-94A1-CFDCDF87A300}"/>
              </a:ext>
            </a:extLst>
          </p:cNvPr>
          <p:cNvSpPr txBox="1">
            <a:spLocks/>
          </p:cNvSpPr>
          <p:nvPr/>
        </p:nvSpPr>
        <p:spPr>
          <a:xfrm>
            <a:off x="8821500" y="4731990"/>
            <a:ext cx="638456" cy="169464"/>
          </a:xfrm>
          <a:prstGeom prst="rect">
            <a:avLst/>
          </a:prstGeom>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3800" kern="1200">
                <a:solidFill>
                  <a:schemeClr val="accent2"/>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400" kern="1200">
                <a:solidFill>
                  <a:schemeClr val="tx1"/>
                </a:solidFill>
                <a:latin typeface="Segoe UI Light" panose="020B0502040204020203" pitchFamily="34" charset="0"/>
                <a:ea typeface="+mn-ea"/>
                <a:cs typeface="Segoe UI Light"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kern="1200">
                <a:solidFill>
                  <a:schemeClr val="tx1"/>
                </a:solidFill>
                <a:latin typeface="Segoe UI Light" panose="020B0502040204020203" pitchFamily="34" charset="0"/>
                <a:ea typeface="+mn-ea"/>
                <a:cs typeface="Segoe UI Light"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32597">
              <a:lnSpc>
                <a:spcPct val="100000"/>
              </a:lnSpc>
              <a:spcBef>
                <a:spcPts val="0"/>
              </a:spcBef>
              <a:spcAft>
                <a:spcPts val="1224"/>
              </a:spcAft>
              <a:defRPr/>
            </a:pPr>
            <a:r>
              <a:rPr lang="en-US" sz="816" dirty="0">
                <a:solidFill>
                  <a:schemeClr val="bg1"/>
                </a:solidFill>
              </a:rPr>
              <a:t>Headphones</a:t>
            </a:r>
            <a:endParaRPr lang="en-US" sz="816" dirty="0">
              <a:solidFill>
                <a:schemeClr val="bg1"/>
              </a:solidFill>
              <a:latin typeface="Segoe UI Semilight"/>
            </a:endParaRPr>
          </a:p>
        </p:txBody>
      </p:sp>
      <p:pic>
        <p:nvPicPr>
          <p:cNvPr id="123" name="Picture 122" descr="A close up of a logo&#10;&#10;Description generated with high confidence">
            <a:extLst>
              <a:ext uri="{FF2B5EF4-FFF2-40B4-BE49-F238E27FC236}">
                <a16:creationId xmlns:a16="http://schemas.microsoft.com/office/drawing/2014/main" id="{F04D1B6E-5012-425A-8A8F-06800A7CE30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810581" y="4113091"/>
            <a:ext cx="657228" cy="631191"/>
          </a:xfrm>
          <a:prstGeom prst="rect">
            <a:avLst/>
          </a:prstGeom>
        </p:spPr>
      </p:pic>
      <p:cxnSp>
        <p:nvCxnSpPr>
          <p:cNvPr id="124" name="Straight Arrow Connector 123">
            <a:extLst>
              <a:ext uri="{FF2B5EF4-FFF2-40B4-BE49-F238E27FC236}">
                <a16:creationId xmlns:a16="http://schemas.microsoft.com/office/drawing/2014/main" id="{EC1557F0-13AD-49C4-9BC8-6F71D9CB0129}"/>
              </a:ext>
            </a:extLst>
          </p:cNvPr>
          <p:cNvCxnSpPr>
            <a:cxnSpLocks/>
          </p:cNvCxnSpPr>
          <p:nvPr/>
        </p:nvCxnSpPr>
        <p:spPr>
          <a:xfrm flipV="1">
            <a:off x="6931513" y="678743"/>
            <a:ext cx="3921812" cy="1578770"/>
          </a:xfrm>
          <a:prstGeom prst="straightConnector1">
            <a:avLst/>
          </a:prstGeom>
          <a:ln w="6350">
            <a:solidFill>
              <a:srgbClr val="D9D9D9"/>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25" name="Text Placeholder 1">
            <a:extLst>
              <a:ext uri="{FF2B5EF4-FFF2-40B4-BE49-F238E27FC236}">
                <a16:creationId xmlns:a16="http://schemas.microsoft.com/office/drawing/2014/main" id="{A036D078-CBC1-4E4D-8809-D7CF4695367B}"/>
              </a:ext>
            </a:extLst>
          </p:cNvPr>
          <p:cNvSpPr txBox="1">
            <a:spLocks/>
          </p:cNvSpPr>
          <p:nvPr/>
        </p:nvSpPr>
        <p:spPr>
          <a:xfrm>
            <a:off x="10941538" y="561651"/>
            <a:ext cx="1027753" cy="172870"/>
          </a:xfrm>
          <a:prstGeom prst="rect">
            <a:avLst/>
          </a:prstGeom>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3800" kern="1200">
                <a:solidFill>
                  <a:schemeClr val="accent2"/>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400" kern="1200">
                <a:solidFill>
                  <a:schemeClr val="tx1"/>
                </a:solidFill>
                <a:latin typeface="Segoe UI Light" panose="020B0502040204020203" pitchFamily="34" charset="0"/>
                <a:ea typeface="+mn-ea"/>
                <a:cs typeface="Segoe UI Light"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kern="1200">
                <a:solidFill>
                  <a:schemeClr val="tx1"/>
                </a:solidFill>
                <a:latin typeface="Segoe UI Light" panose="020B0502040204020203" pitchFamily="34" charset="0"/>
                <a:ea typeface="+mn-ea"/>
                <a:cs typeface="Segoe UI Light"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32597">
              <a:spcBef>
                <a:spcPts val="1020"/>
              </a:spcBef>
              <a:defRPr/>
            </a:pPr>
            <a:r>
              <a:rPr lang="en-US" sz="1224">
                <a:solidFill>
                  <a:srgbClr val="505050"/>
                </a:solidFill>
              </a:rPr>
              <a:t>Revenue ($)</a:t>
            </a:r>
          </a:p>
        </p:txBody>
      </p:sp>
      <p:sp>
        <p:nvSpPr>
          <p:cNvPr id="44" name="Rectangle 43">
            <a:extLst>
              <a:ext uri="{FF2B5EF4-FFF2-40B4-BE49-F238E27FC236}">
                <a16:creationId xmlns:a16="http://schemas.microsoft.com/office/drawing/2014/main" id="{36F5DE57-0B94-4507-AF99-919664AF8EBD}"/>
              </a:ext>
            </a:extLst>
          </p:cNvPr>
          <p:cNvSpPr/>
          <p:nvPr/>
        </p:nvSpPr>
        <p:spPr>
          <a:xfrm>
            <a:off x="435795" y="6463086"/>
            <a:ext cx="1451038" cy="217880"/>
          </a:xfrm>
          <a:prstGeom prst="rect">
            <a:avLst/>
          </a:prstGeom>
        </p:spPr>
        <p:txBody>
          <a:bodyPr wrap="none">
            <a:spAutoFit/>
          </a:bodyPr>
          <a:lstStyle/>
          <a:p>
            <a:pPr defTabSz="932509">
              <a:spcAft>
                <a:spcPts val="200"/>
              </a:spcAft>
            </a:pPr>
            <a:r>
              <a:rPr lang="en-US" sz="816" dirty="0">
                <a:solidFill>
                  <a:srgbClr val="000000"/>
                </a:solidFill>
                <a:latin typeface="Segoe UI"/>
              </a:rPr>
              <a:t>Source: Microsoft examples</a:t>
            </a:r>
          </a:p>
        </p:txBody>
      </p:sp>
      <p:pic>
        <p:nvPicPr>
          <p:cNvPr id="3" name="Picture 2">
            <a:extLst>
              <a:ext uri="{FF2B5EF4-FFF2-40B4-BE49-F238E27FC236}">
                <a16:creationId xmlns:a16="http://schemas.microsoft.com/office/drawing/2014/main" id="{3981B7B1-A0E0-C84E-872A-4B3AC5177E4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32375" y="1608772"/>
            <a:ext cx="557633" cy="488647"/>
          </a:xfrm>
          <a:prstGeom prst="rect">
            <a:avLst/>
          </a:prstGeom>
        </p:spPr>
      </p:pic>
      <p:pic>
        <p:nvPicPr>
          <p:cNvPr id="4" name="Picture 3">
            <a:extLst>
              <a:ext uri="{FF2B5EF4-FFF2-40B4-BE49-F238E27FC236}">
                <a16:creationId xmlns:a16="http://schemas.microsoft.com/office/drawing/2014/main" id="{B2DE708D-8BCA-864A-B202-C657C3CD1D2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601190" y="5142037"/>
            <a:ext cx="398429" cy="422823"/>
          </a:xfrm>
          <a:prstGeom prst="rect">
            <a:avLst/>
          </a:prstGeom>
        </p:spPr>
      </p:pic>
      <p:pic>
        <p:nvPicPr>
          <p:cNvPr id="5" name="Picture 4">
            <a:extLst>
              <a:ext uri="{FF2B5EF4-FFF2-40B4-BE49-F238E27FC236}">
                <a16:creationId xmlns:a16="http://schemas.microsoft.com/office/drawing/2014/main" id="{039F7495-1CF8-6B4F-BE77-D9BD13EA746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307220" y="4577597"/>
            <a:ext cx="458805" cy="379947"/>
          </a:xfrm>
          <a:prstGeom prst="rect">
            <a:avLst/>
          </a:prstGeom>
        </p:spPr>
      </p:pic>
      <p:pic>
        <p:nvPicPr>
          <p:cNvPr id="6" name="Picture 5">
            <a:extLst>
              <a:ext uri="{FF2B5EF4-FFF2-40B4-BE49-F238E27FC236}">
                <a16:creationId xmlns:a16="http://schemas.microsoft.com/office/drawing/2014/main" id="{5A454A51-1969-1E45-A8DC-51C5E8151EA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770450" y="3558027"/>
            <a:ext cx="430129" cy="387116"/>
          </a:xfrm>
          <a:prstGeom prst="rect">
            <a:avLst/>
          </a:prstGeom>
        </p:spPr>
      </p:pic>
      <p:pic>
        <p:nvPicPr>
          <p:cNvPr id="8" name="Picture 7">
            <a:extLst>
              <a:ext uri="{FF2B5EF4-FFF2-40B4-BE49-F238E27FC236}">
                <a16:creationId xmlns:a16="http://schemas.microsoft.com/office/drawing/2014/main" id="{FC5FA726-1A25-9C4B-950B-E4D6919A055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768697" y="2604412"/>
            <a:ext cx="279584" cy="387116"/>
          </a:xfrm>
          <a:prstGeom prst="rect">
            <a:avLst/>
          </a:prstGeom>
        </p:spPr>
      </p:pic>
    </p:spTree>
    <p:extLst>
      <p:ext uri="{BB962C8B-B14F-4D97-AF65-F5344CB8AC3E}">
        <p14:creationId xmlns:p14="http://schemas.microsoft.com/office/powerpoint/2010/main" val="338680738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8">
            <a:extLst>
              <a:ext uri="{FF2B5EF4-FFF2-40B4-BE49-F238E27FC236}">
                <a16:creationId xmlns:a16="http://schemas.microsoft.com/office/drawing/2014/main" id="{0F93B5EC-6523-3948-A9BA-EBA082C5CB6F}"/>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prstGeom prst="rect">
            <a:avLst/>
          </a:prstGeom>
        </p:spPr>
      </p:pic>
      <p:sp>
        <p:nvSpPr>
          <p:cNvPr id="22" name="Title 3">
            <a:extLst>
              <a:ext uri="{FF2B5EF4-FFF2-40B4-BE49-F238E27FC236}">
                <a16:creationId xmlns:a16="http://schemas.microsoft.com/office/drawing/2014/main" id="{4A9788D0-25AF-45BB-AC55-19B833D23DDD}"/>
              </a:ext>
            </a:extLst>
          </p:cNvPr>
          <p:cNvSpPr>
            <a:spLocks noGrp="1"/>
          </p:cNvSpPr>
          <p:nvPr>
            <p:ph type="title"/>
          </p:nvPr>
        </p:nvSpPr>
        <p:spPr/>
        <p:txBody>
          <a:bodyPr/>
          <a:lstStyle/>
          <a:p>
            <a:r>
              <a:rPr lang="en-US"/>
              <a:t>Adoption and change management</a:t>
            </a:r>
            <a:endParaRPr lang="en-US">
              <a:solidFill>
                <a:srgbClr val="0078D4"/>
              </a:solidFill>
            </a:endParaRPr>
          </a:p>
        </p:txBody>
      </p:sp>
      <p:sp>
        <p:nvSpPr>
          <p:cNvPr id="23" name="Text Placeholder 4">
            <a:extLst>
              <a:ext uri="{FF2B5EF4-FFF2-40B4-BE49-F238E27FC236}">
                <a16:creationId xmlns:a16="http://schemas.microsoft.com/office/drawing/2014/main" id="{264259D5-16F9-46A3-BB02-B0E9ED0D163B}"/>
              </a:ext>
            </a:extLst>
          </p:cNvPr>
          <p:cNvSpPr>
            <a:spLocks noGrp="1"/>
          </p:cNvSpPr>
          <p:nvPr>
            <p:ph type="body" sz="quarter" idx="12"/>
          </p:nvPr>
        </p:nvSpPr>
        <p:spPr/>
        <p:txBody>
          <a:bodyPr/>
          <a:lstStyle/>
          <a:p>
            <a:r>
              <a:rPr lang="en-US"/>
              <a:t>Accelerate end-user adoption and value with value-added one-time and ongoing services</a:t>
            </a:r>
          </a:p>
        </p:txBody>
      </p:sp>
      <p:graphicFrame>
        <p:nvGraphicFramePr>
          <p:cNvPr id="9" name="Table 8">
            <a:extLst>
              <a:ext uri="{FF2B5EF4-FFF2-40B4-BE49-F238E27FC236}">
                <a16:creationId xmlns:a16="http://schemas.microsoft.com/office/drawing/2014/main" id="{77AB77E5-4D0E-D647-B2BD-46AF42540241}"/>
              </a:ext>
            </a:extLst>
          </p:cNvPr>
          <p:cNvGraphicFramePr>
            <a:graphicFrameLocks noGrp="1"/>
          </p:cNvGraphicFramePr>
          <p:nvPr>
            <p:extLst>
              <p:ext uri="{D42A27DB-BD31-4B8C-83A1-F6EECF244321}">
                <p14:modId xmlns:p14="http://schemas.microsoft.com/office/powerpoint/2010/main" val="1578281770"/>
              </p:ext>
            </p:extLst>
          </p:nvPr>
        </p:nvGraphicFramePr>
        <p:xfrm>
          <a:off x="434975" y="2393693"/>
          <a:ext cx="5461000" cy="4002285"/>
        </p:xfrm>
        <a:graphic>
          <a:graphicData uri="http://schemas.openxmlformats.org/drawingml/2006/table">
            <a:tbl>
              <a:tblPr firstRow="1" bandRow="1">
                <a:tableStyleId>{5C22544A-7EE6-4342-B048-85BDC9FD1C3A}</a:tableStyleId>
              </a:tblPr>
              <a:tblGrid>
                <a:gridCol w="1405255">
                  <a:extLst>
                    <a:ext uri="{9D8B030D-6E8A-4147-A177-3AD203B41FA5}">
                      <a16:colId xmlns:a16="http://schemas.microsoft.com/office/drawing/2014/main" val="1499946517"/>
                    </a:ext>
                  </a:extLst>
                </a:gridCol>
                <a:gridCol w="4055745">
                  <a:extLst>
                    <a:ext uri="{9D8B030D-6E8A-4147-A177-3AD203B41FA5}">
                      <a16:colId xmlns:a16="http://schemas.microsoft.com/office/drawing/2014/main" val="529322034"/>
                    </a:ext>
                  </a:extLst>
                </a:gridCol>
              </a:tblGrid>
              <a:tr h="736571">
                <a:tc>
                  <a:txBody>
                    <a:bodyPr/>
                    <a:lstStyle/>
                    <a:p>
                      <a:r>
                        <a:rPr lang="en-AU" sz="1600" b="1">
                          <a:solidFill>
                            <a:schemeClr val="tx1"/>
                          </a:solidFill>
                        </a:rPr>
                        <a:t>Services</a:t>
                      </a:r>
                      <a:endParaRPr lang="en-US" sz="1600" b="1">
                        <a:solidFill>
                          <a:schemeClr val="tx1"/>
                        </a:solidFill>
                      </a:endParaRPr>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baseline="0">
                          <a:solidFill>
                            <a:schemeClr val="tx1"/>
                          </a:solidFill>
                        </a:rPr>
                        <a:t>Description</a:t>
                      </a:r>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8448739"/>
                  </a:ext>
                </a:extLst>
              </a:tr>
              <a:tr h="1030514">
                <a:tc>
                  <a:txBody>
                    <a:bodyPr/>
                    <a:lstStyle/>
                    <a:p>
                      <a:r>
                        <a:rPr lang="en-US" sz="1600" b="1">
                          <a:solidFill>
                            <a:schemeClr val="accent1"/>
                          </a:solidFill>
                        </a:rPr>
                        <a:t>Provide </a:t>
                      </a:r>
                      <a:br>
                        <a:rPr lang="en-US" sz="1600" b="1">
                          <a:solidFill>
                            <a:schemeClr val="accent1"/>
                          </a:solidFill>
                        </a:rPr>
                      </a:br>
                      <a:r>
                        <a:rPr lang="en-US" sz="1600" b="1">
                          <a:solidFill>
                            <a:schemeClr val="accent1"/>
                          </a:solidFill>
                        </a:rPr>
                        <a:t>in-person onboarding</a:t>
                      </a:r>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aseline="0"/>
                        <a:t>O</a:t>
                      </a:r>
                      <a:r>
                        <a:rPr lang="en-US" sz="1600" baseline="0" err="1"/>
                        <a:t>ffer</a:t>
                      </a:r>
                      <a:r>
                        <a:rPr lang="en-US" sz="1600" baseline="0"/>
                        <a:t> in-person workshops for management and end users to get familiar with Office 365</a:t>
                      </a:r>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036599"/>
                  </a:ext>
                </a:extLst>
              </a:tr>
              <a:tr h="1103086">
                <a:tc>
                  <a:txBody>
                    <a:bodyPr/>
                    <a:lstStyle/>
                    <a:p>
                      <a:r>
                        <a:rPr lang="en-AU" sz="1600" b="1">
                          <a:solidFill>
                            <a:schemeClr val="accent1"/>
                          </a:solidFill>
                        </a:rPr>
                        <a:t>K</a:t>
                      </a:r>
                      <a:r>
                        <a:rPr lang="en-US" sz="1600" b="1">
                          <a:solidFill>
                            <a:schemeClr val="accent1"/>
                          </a:solidFill>
                        </a:rPr>
                        <a:t>eep users engaged</a:t>
                      </a:r>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aseline="0"/>
                        <a:t>Create digital learning paths for end users with on-demand training resources and ongoing webinars </a:t>
                      </a:r>
                      <a:endParaRPr lang="en-US" sz="1600" baseline="0"/>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5046675"/>
                  </a:ext>
                </a:extLst>
              </a:tr>
              <a:tr h="1132114">
                <a:tc>
                  <a:txBody>
                    <a:bodyPr/>
                    <a:lstStyle/>
                    <a:p>
                      <a:r>
                        <a:rPr lang="en-US" sz="1600" b="1">
                          <a:solidFill>
                            <a:schemeClr val="accent1"/>
                          </a:solidFill>
                        </a:rPr>
                        <a:t>Track adoption</a:t>
                      </a:r>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baseline="0" dirty="0"/>
                        <a:t>Agree on metrics and track usage to refine offerings and recommend next steps</a:t>
                      </a:r>
                      <a:endParaRPr lang="en-US" sz="1600" dirty="0"/>
                    </a:p>
                  </a:txBody>
                  <a:tcPr marL="91427" marR="91427"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7321580"/>
                  </a:ext>
                </a:extLst>
              </a:tr>
            </a:tbl>
          </a:graphicData>
        </a:graphic>
      </p:graphicFrame>
    </p:spTree>
    <p:extLst>
      <p:ext uri="{BB962C8B-B14F-4D97-AF65-F5344CB8AC3E}">
        <p14:creationId xmlns:p14="http://schemas.microsoft.com/office/powerpoint/2010/main" val="142079616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B6413-29DE-4BE4-B6AA-176AC33FFCDF}"/>
              </a:ext>
            </a:extLst>
          </p:cNvPr>
          <p:cNvSpPr>
            <a:spLocks noGrp="1"/>
          </p:cNvSpPr>
          <p:nvPr>
            <p:ph type="title"/>
          </p:nvPr>
        </p:nvSpPr>
        <p:spPr/>
        <p:txBody>
          <a:bodyPr/>
          <a:lstStyle/>
          <a:p>
            <a:r>
              <a:rPr lang="en-GB" dirty="0">
                <a:solidFill>
                  <a:schemeClr val="accent1"/>
                </a:solidFill>
              </a:rPr>
              <a:t>Bringing it together: </a:t>
            </a:r>
            <a:r>
              <a:rPr lang="en-GB" dirty="0">
                <a:solidFill>
                  <a:schemeClr val="accent6">
                    <a:lumMod val="10000"/>
                  </a:schemeClr>
                </a:solidFill>
              </a:rPr>
              <a:t>Moving</a:t>
            </a:r>
            <a:r>
              <a:rPr lang="en-GB" dirty="0"/>
              <a:t> SMBs to modern technology </a:t>
            </a:r>
            <a:endParaRPr lang="en-US" dirty="0"/>
          </a:p>
        </p:txBody>
      </p:sp>
      <p:grpSp>
        <p:nvGrpSpPr>
          <p:cNvPr id="19" name="Group 18">
            <a:extLst>
              <a:ext uri="{FF2B5EF4-FFF2-40B4-BE49-F238E27FC236}">
                <a16:creationId xmlns:a16="http://schemas.microsoft.com/office/drawing/2014/main" id="{369946AD-B415-5C48-BB1A-14395898E11E}"/>
              </a:ext>
            </a:extLst>
          </p:cNvPr>
          <p:cNvGrpSpPr/>
          <p:nvPr/>
        </p:nvGrpSpPr>
        <p:grpSpPr>
          <a:xfrm>
            <a:off x="379253" y="2254584"/>
            <a:ext cx="3761242" cy="3451475"/>
            <a:chOff x="378424" y="2254407"/>
            <a:chExt cx="3761775" cy="3451964"/>
          </a:xfrm>
        </p:grpSpPr>
        <p:sp>
          <p:nvSpPr>
            <p:cNvPr id="22" name="Rectangle 21">
              <a:extLst>
                <a:ext uri="{FF2B5EF4-FFF2-40B4-BE49-F238E27FC236}">
                  <a16:creationId xmlns:a16="http://schemas.microsoft.com/office/drawing/2014/main" id="{BEF31C5F-1123-41E9-BECB-F85C8422DD5B}"/>
                </a:ext>
              </a:extLst>
            </p:cNvPr>
            <p:cNvSpPr/>
            <p:nvPr/>
          </p:nvSpPr>
          <p:spPr>
            <a:xfrm>
              <a:off x="434974" y="3455106"/>
              <a:ext cx="3705225" cy="1036647"/>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54" tIns="0" rtlCol="0" anchor="t"/>
            <a:lstStyle/>
            <a:p>
              <a:pPr defTabSz="932509">
                <a:spcAft>
                  <a:spcPts val="600"/>
                </a:spcAft>
                <a:defRPr/>
              </a:pPr>
              <a:r>
                <a:rPr lang="en-US" sz="2400" dirty="0">
                  <a:gradFill>
                    <a:gsLst>
                      <a:gs pos="2917">
                        <a:srgbClr val="282828"/>
                      </a:gs>
                      <a:gs pos="30000">
                        <a:srgbClr val="282828"/>
                      </a:gs>
                    </a:gsLst>
                    <a:lin ang="5400000" scaled="0"/>
                  </a:gradFill>
                  <a:latin typeface="Segoe UI Semibold"/>
                </a:rPr>
                <a:t>Win the foundation</a:t>
              </a:r>
            </a:p>
            <a:p>
              <a:pPr marL="0" lvl="1" defTabSz="533094">
                <a:lnSpc>
                  <a:spcPct val="90000"/>
                </a:lnSpc>
                <a:spcBef>
                  <a:spcPct val="0"/>
                </a:spcBef>
                <a:spcAft>
                  <a:spcPct val="15000"/>
                </a:spcAft>
                <a:defRPr/>
              </a:pPr>
              <a:r>
                <a:rPr lang="en-AU" sz="1399" dirty="0">
                  <a:solidFill>
                    <a:srgbClr val="282828"/>
                  </a:solidFill>
                  <a:latin typeface="Segoe UI Semibold"/>
                </a:rPr>
                <a:t>Transition to Office 365 </a:t>
              </a:r>
              <a:r>
                <a:rPr lang="en-AU" sz="1399" spc="-50" dirty="0">
                  <a:solidFill>
                    <a:srgbClr val="282828"/>
                  </a:solidFill>
                  <a:latin typeface="Segoe UI Semibold"/>
                </a:rPr>
                <a:t>Business Premium and new Windows 10 PCs</a:t>
              </a:r>
            </a:p>
          </p:txBody>
        </p:sp>
        <p:sp>
          <p:nvSpPr>
            <p:cNvPr id="15" name="Rectangle 14">
              <a:extLst>
                <a:ext uri="{FF2B5EF4-FFF2-40B4-BE49-F238E27FC236}">
                  <a16:creationId xmlns:a16="http://schemas.microsoft.com/office/drawing/2014/main" id="{37024E40-A525-4642-A5D6-E994B1747A9E}"/>
                </a:ext>
              </a:extLst>
            </p:cNvPr>
            <p:cNvSpPr/>
            <p:nvPr/>
          </p:nvSpPr>
          <p:spPr>
            <a:xfrm>
              <a:off x="434974" y="4491753"/>
              <a:ext cx="3705225" cy="1214618"/>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54" rIns="182854" rtlCol="0" anchor="t"/>
            <a:lstStyle/>
            <a:p>
              <a:pPr marL="285750" lvl="1" indent="-285750" defTabSz="532788">
                <a:spcBef>
                  <a:spcPts val="300"/>
                </a:spcBef>
                <a:buFont typeface="Arial" panose="020B0604020202020204" pitchFamily="34" charset="0"/>
                <a:buChar char="•"/>
                <a:defRPr/>
              </a:pPr>
              <a:r>
                <a:rPr lang="en-US" sz="1399" dirty="0">
                  <a:solidFill>
                    <a:srgbClr val="FFFFFF"/>
                  </a:solidFill>
                </a:rPr>
                <a:t>Device refresh and Windows 10 rollout</a:t>
              </a:r>
            </a:p>
            <a:p>
              <a:pPr marL="285750" lvl="1" indent="-285750" defTabSz="532788">
                <a:spcBef>
                  <a:spcPts val="300"/>
                </a:spcBef>
                <a:buFont typeface="Arial" panose="020B0604020202020204" pitchFamily="34" charset="0"/>
                <a:buChar char="•"/>
                <a:defRPr/>
              </a:pPr>
              <a:r>
                <a:rPr lang="en-US" sz="1399" spc="-30" dirty="0">
                  <a:solidFill>
                    <a:srgbClr val="FFFFFF"/>
                  </a:solidFill>
                </a:rPr>
                <a:t>Automate delivery, set up with </a:t>
              </a:r>
              <a:r>
                <a:rPr lang="en-US" sz="1399" spc="-30" dirty="0" err="1">
                  <a:solidFill>
                    <a:srgbClr val="FFFFFF"/>
                  </a:solidFill>
                </a:rPr>
                <a:t>AutoPilot</a:t>
              </a:r>
              <a:endParaRPr lang="en-US" sz="1399" spc="-30" dirty="0">
                <a:solidFill>
                  <a:srgbClr val="FFFFFF"/>
                </a:solidFill>
              </a:endParaRPr>
            </a:p>
            <a:p>
              <a:pPr marL="285750" lvl="1" indent="-285750" defTabSz="532788">
                <a:spcBef>
                  <a:spcPts val="300"/>
                </a:spcBef>
                <a:buFont typeface="Arial" panose="020B0604020202020204" pitchFamily="34" charset="0"/>
                <a:buChar char="•"/>
                <a:defRPr/>
              </a:pPr>
              <a:r>
                <a:rPr lang="en-AU" sz="1399" dirty="0">
                  <a:solidFill>
                    <a:srgbClr val="FFFFFF"/>
                  </a:solidFill>
                </a:rPr>
                <a:t>Set up cloud identity with AAD</a:t>
              </a:r>
            </a:p>
            <a:p>
              <a:pPr marL="285750" lvl="1" indent="-285750" defTabSz="532788">
                <a:spcBef>
                  <a:spcPts val="300"/>
                </a:spcBef>
                <a:buFont typeface="Arial" panose="020B0604020202020204" pitchFamily="34" charset="0"/>
                <a:buChar char="•"/>
                <a:defRPr/>
              </a:pPr>
              <a:r>
                <a:rPr lang="en-AU" sz="1399" dirty="0">
                  <a:solidFill>
                    <a:srgbClr val="FFFFFF"/>
                  </a:solidFill>
                </a:rPr>
                <a:t>Deploy Office 365 MFA</a:t>
              </a:r>
            </a:p>
          </p:txBody>
        </p:sp>
        <p:sp>
          <p:nvSpPr>
            <p:cNvPr id="25" name="Rectangle 24">
              <a:extLst>
                <a:ext uri="{FF2B5EF4-FFF2-40B4-BE49-F238E27FC236}">
                  <a16:creationId xmlns:a16="http://schemas.microsoft.com/office/drawing/2014/main" id="{943DBEA5-49D2-42F0-8B2D-916F65CCE72C}"/>
                </a:ext>
              </a:extLst>
            </p:cNvPr>
            <p:cNvSpPr/>
            <p:nvPr/>
          </p:nvSpPr>
          <p:spPr>
            <a:xfrm>
              <a:off x="378424" y="2254407"/>
              <a:ext cx="3687454" cy="1342289"/>
            </a:xfrm>
            <a:prstGeom prst="rect">
              <a:avLst/>
            </a:prstGeom>
          </p:spPr>
          <p:txBody>
            <a:bodyPr wrap="square" lIns="182854" tIns="0" bIns="0">
              <a:spAutoFit/>
            </a:bodyPr>
            <a:lstStyle/>
            <a:p>
              <a:pPr lvl="0" defTabSz="951156">
                <a:lnSpc>
                  <a:spcPct val="110000"/>
                </a:lnSpc>
                <a:spcAft>
                  <a:spcPts val="600"/>
                </a:spcAft>
                <a:defRPr/>
              </a:pPr>
              <a:endParaRPr lang="en-US" sz="3000" dirty="0">
                <a:solidFill>
                  <a:srgbClr val="0078D4"/>
                </a:solidFill>
                <a:latin typeface="Segoe UI" panose="020B0502040204020203" pitchFamily="34" charset="0"/>
                <a:cs typeface="Segoe UI" panose="020B0502040204020203" pitchFamily="34" charset="0"/>
              </a:endParaRPr>
            </a:p>
            <a:p>
              <a:pPr lvl="0" defTabSz="951156">
                <a:lnSpc>
                  <a:spcPct val="110000"/>
                </a:lnSpc>
                <a:spcAft>
                  <a:spcPts val="600"/>
                </a:spcAft>
                <a:defRPr/>
              </a:pPr>
              <a:r>
                <a:rPr lang="en-US" sz="3000" b="1" dirty="0">
                  <a:solidFill>
                    <a:srgbClr val="0078D4"/>
                  </a:solidFill>
                  <a:cs typeface="Segoe UI" panose="020B0502040204020203" pitchFamily="34" charset="0"/>
                </a:rPr>
                <a:t>$1,450</a:t>
              </a:r>
              <a:br>
                <a:rPr lang="en-US" sz="1599" dirty="0">
                  <a:solidFill>
                    <a:srgbClr val="000000"/>
                  </a:solidFill>
                  <a:latin typeface="Segoe UI" panose="020B0502040204020203" pitchFamily="34" charset="0"/>
                  <a:cs typeface="Segoe UI" panose="020B0502040204020203" pitchFamily="34" charset="0"/>
                </a:rPr>
              </a:br>
              <a:endParaRPr lang="en-GB" sz="1599" dirty="0">
                <a:solidFill>
                  <a:srgbClr val="0078D4"/>
                </a:solidFill>
                <a:latin typeface="Segoe UI" panose="020B0502040204020203" pitchFamily="34" charset="0"/>
                <a:cs typeface="Segoe UI" panose="020B0502040204020203" pitchFamily="34" charset="0"/>
              </a:endParaRPr>
            </a:p>
          </p:txBody>
        </p:sp>
      </p:grpSp>
      <p:grpSp>
        <p:nvGrpSpPr>
          <p:cNvPr id="21" name="Group 20">
            <a:extLst>
              <a:ext uri="{FF2B5EF4-FFF2-40B4-BE49-F238E27FC236}">
                <a16:creationId xmlns:a16="http://schemas.microsoft.com/office/drawing/2014/main" id="{DB849FD1-4300-9049-A69D-CB1C6862F045}"/>
              </a:ext>
            </a:extLst>
          </p:cNvPr>
          <p:cNvGrpSpPr/>
          <p:nvPr/>
        </p:nvGrpSpPr>
        <p:grpSpPr>
          <a:xfrm>
            <a:off x="4354120" y="1892075"/>
            <a:ext cx="3728234" cy="3813982"/>
            <a:chOff x="4353855" y="1891847"/>
            <a:chExt cx="3728763" cy="3814524"/>
          </a:xfrm>
        </p:grpSpPr>
        <p:sp>
          <p:nvSpPr>
            <p:cNvPr id="23" name="Rectangle 22">
              <a:extLst>
                <a:ext uri="{FF2B5EF4-FFF2-40B4-BE49-F238E27FC236}">
                  <a16:creationId xmlns:a16="http://schemas.microsoft.com/office/drawing/2014/main" id="{372BF1DA-1EFC-4D75-B632-69AF17A195D6}"/>
                </a:ext>
              </a:extLst>
            </p:cNvPr>
            <p:cNvSpPr/>
            <p:nvPr/>
          </p:nvSpPr>
          <p:spPr>
            <a:xfrm>
              <a:off x="4369556" y="2574927"/>
              <a:ext cx="3705225" cy="1784444"/>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54" tIns="0" rtlCol="0" anchor="t"/>
            <a:lstStyle/>
            <a:p>
              <a:pPr defTabSz="932509">
                <a:spcAft>
                  <a:spcPts val="600"/>
                </a:spcAft>
                <a:defRPr/>
              </a:pPr>
              <a:r>
                <a:rPr lang="en-US" sz="2400">
                  <a:gradFill>
                    <a:gsLst>
                      <a:gs pos="2917">
                        <a:srgbClr val="282828"/>
                      </a:gs>
                      <a:gs pos="30000">
                        <a:srgbClr val="282828"/>
                      </a:gs>
                    </a:gsLst>
                    <a:lin ang="5400000" scaled="0"/>
                  </a:gradFill>
                  <a:latin typeface="Segoe UI Semibold"/>
                </a:rPr>
                <a:t>Attach services</a:t>
              </a:r>
            </a:p>
            <a:p>
              <a:pPr defTabSz="932509">
                <a:lnSpc>
                  <a:spcPct val="110000"/>
                </a:lnSpc>
                <a:spcAft>
                  <a:spcPts val="600"/>
                </a:spcAft>
              </a:pPr>
              <a:r>
                <a:rPr lang="en-US" sz="1399">
                  <a:solidFill>
                    <a:srgbClr val="282828"/>
                  </a:solidFill>
                  <a:latin typeface="Segoe UI Semibold"/>
                </a:rPr>
                <a:t>Add high-value, easy-to-sell </a:t>
              </a:r>
              <a:br>
                <a:rPr lang="en-US" sz="1399">
                  <a:solidFill>
                    <a:srgbClr val="282828"/>
                  </a:solidFill>
                  <a:latin typeface="Segoe UI Semibold"/>
                </a:rPr>
              </a:br>
              <a:r>
                <a:rPr lang="en-US" sz="1399">
                  <a:solidFill>
                    <a:srgbClr val="282828"/>
                  </a:solidFill>
                  <a:latin typeface="Segoe UI Semibold"/>
                </a:rPr>
                <a:t>services based on deployment </a:t>
              </a:r>
              <a:br>
                <a:rPr lang="en-US" sz="1399">
                  <a:solidFill>
                    <a:srgbClr val="282828"/>
                  </a:solidFill>
                  <a:latin typeface="Segoe UI Semibold"/>
                </a:rPr>
              </a:br>
              <a:r>
                <a:rPr lang="en-US" sz="1399">
                  <a:solidFill>
                    <a:srgbClr val="282828"/>
                  </a:solidFill>
                  <a:latin typeface="Segoe UI Semibold"/>
                </a:rPr>
                <a:t>of </a:t>
              </a:r>
              <a:r>
                <a:rPr lang="en-AU" sz="1399">
                  <a:solidFill>
                    <a:srgbClr val="282828"/>
                  </a:solidFill>
                  <a:latin typeface="Segoe UI Semibold"/>
                </a:rPr>
                <a:t>Office 365 Business Premium</a:t>
              </a:r>
              <a:endParaRPr lang="en-US" sz="1399">
                <a:solidFill>
                  <a:srgbClr val="282828"/>
                </a:solidFill>
                <a:latin typeface="Segoe UI Semibold"/>
              </a:endParaRPr>
            </a:p>
            <a:p>
              <a:pPr defTabSz="932509">
                <a:lnSpc>
                  <a:spcPct val="110000"/>
                </a:lnSpc>
                <a:spcAft>
                  <a:spcPts val="600"/>
                </a:spcAft>
                <a:defRPr/>
              </a:pPr>
              <a:endParaRPr lang="en-US" sz="1399">
                <a:solidFill>
                  <a:srgbClr val="282828"/>
                </a:solidFill>
                <a:latin typeface="Segoe UI Semibold"/>
              </a:endParaRPr>
            </a:p>
          </p:txBody>
        </p:sp>
        <p:sp>
          <p:nvSpPr>
            <p:cNvPr id="13" name="Rectangle 12">
              <a:extLst>
                <a:ext uri="{FF2B5EF4-FFF2-40B4-BE49-F238E27FC236}">
                  <a16:creationId xmlns:a16="http://schemas.microsoft.com/office/drawing/2014/main" id="{23A937D4-6A6C-4513-9B5D-5454C411ACDF}"/>
                </a:ext>
              </a:extLst>
            </p:cNvPr>
            <p:cNvSpPr/>
            <p:nvPr/>
          </p:nvSpPr>
          <p:spPr>
            <a:xfrm>
              <a:off x="4358775" y="3999958"/>
              <a:ext cx="3705225" cy="1706413"/>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54" rIns="182854" rtlCol="0" anchor="t"/>
            <a:lstStyle/>
            <a:p>
              <a:pPr marL="285750" lvl="1" indent="-285750" defTabSz="533094">
                <a:lnSpc>
                  <a:spcPct val="90000"/>
                </a:lnSpc>
                <a:spcBef>
                  <a:spcPts val="300"/>
                </a:spcBef>
                <a:buFont typeface="Arial" panose="020B0604020202020204" pitchFamily="34" charset="0"/>
                <a:buChar char="•"/>
                <a:defRPr/>
              </a:pPr>
              <a:r>
                <a:rPr lang="en-US" sz="1399" dirty="0">
                  <a:solidFill>
                    <a:srgbClr val="FFFFFF"/>
                  </a:solidFill>
                  <a:latin typeface="Segoe UI"/>
                </a:rPr>
                <a:t>Migrate email to cloud </a:t>
              </a:r>
            </a:p>
            <a:p>
              <a:pPr marL="285750" lvl="1" indent="-285750" defTabSz="533094">
                <a:lnSpc>
                  <a:spcPct val="90000"/>
                </a:lnSpc>
                <a:spcBef>
                  <a:spcPts val="300"/>
                </a:spcBef>
                <a:buFont typeface="Arial" panose="020B0604020202020204" pitchFamily="34" charset="0"/>
                <a:buChar char="•"/>
                <a:defRPr/>
              </a:pPr>
              <a:r>
                <a:rPr lang="en-US" sz="1399" dirty="0">
                  <a:solidFill>
                    <a:srgbClr val="FFFFFF"/>
                  </a:solidFill>
                  <a:latin typeface="Segoe UI"/>
                </a:rPr>
                <a:t>Migrate files to OneDrive</a:t>
              </a:r>
            </a:p>
            <a:p>
              <a:pPr marL="285750" lvl="1" indent="-285750" defTabSz="533094">
                <a:lnSpc>
                  <a:spcPct val="90000"/>
                </a:lnSpc>
                <a:spcBef>
                  <a:spcPts val="300"/>
                </a:spcBef>
                <a:buFont typeface="Arial" panose="020B0604020202020204" pitchFamily="34" charset="0"/>
                <a:buChar char="•"/>
                <a:defRPr/>
              </a:pPr>
              <a:r>
                <a:rPr lang="en-US" sz="1399" dirty="0">
                  <a:solidFill>
                    <a:srgbClr val="FFFFFF"/>
                  </a:solidFill>
                  <a:latin typeface="Segoe UI"/>
                </a:rPr>
                <a:t>Introduce Teams</a:t>
              </a:r>
            </a:p>
            <a:p>
              <a:pPr marL="285750" lvl="1" indent="-285750" defTabSz="532890">
                <a:spcBef>
                  <a:spcPts val="300"/>
                </a:spcBef>
                <a:buFont typeface="Arial" panose="020B0604020202020204" pitchFamily="34" charset="0"/>
                <a:buChar char="•"/>
                <a:defRPr/>
              </a:pPr>
              <a:r>
                <a:rPr lang="en-US" sz="1399" dirty="0">
                  <a:solidFill>
                    <a:srgbClr val="FFFFFF"/>
                  </a:solidFill>
                  <a:latin typeface="Segoe UI"/>
                </a:rPr>
                <a:t>Establish meetings on Teams</a:t>
              </a:r>
            </a:p>
            <a:p>
              <a:pPr marL="285750" lvl="1" indent="-285750" defTabSz="532890">
                <a:spcBef>
                  <a:spcPts val="300"/>
                </a:spcBef>
                <a:buFont typeface="Arial" panose="020B0604020202020204" pitchFamily="34" charset="0"/>
                <a:buChar char="•"/>
                <a:defRPr/>
              </a:pPr>
              <a:r>
                <a:rPr lang="en-US" sz="1399" dirty="0">
                  <a:solidFill>
                    <a:srgbClr val="FFFFFF"/>
                  </a:solidFill>
                  <a:latin typeface="Segoe UI"/>
                </a:rPr>
                <a:t>Introduce fully outsourced support</a:t>
              </a:r>
            </a:p>
          </p:txBody>
        </p:sp>
        <p:sp>
          <p:nvSpPr>
            <p:cNvPr id="26" name="Rectangle 25">
              <a:extLst>
                <a:ext uri="{FF2B5EF4-FFF2-40B4-BE49-F238E27FC236}">
                  <a16:creationId xmlns:a16="http://schemas.microsoft.com/office/drawing/2014/main" id="{ECAC7314-8DD4-4B18-B994-BFD3EBE58EBF}"/>
                </a:ext>
              </a:extLst>
            </p:cNvPr>
            <p:cNvSpPr/>
            <p:nvPr/>
          </p:nvSpPr>
          <p:spPr>
            <a:xfrm>
              <a:off x="4353855" y="1891847"/>
              <a:ext cx="3728763" cy="707859"/>
            </a:xfrm>
            <a:prstGeom prst="rect">
              <a:avLst/>
            </a:prstGeom>
          </p:spPr>
          <p:txBody>
            <a:bodyPr wrap="square" lIns="182854" tIns="0" bIns="0" anchor="t">
              <a:spAutoFit/>
            </a:bodyPr>
            <a:lstStyle/>
            <a:p>
              <a:pPr lvl="0" defTabSz="931690">
                <a:defRPr/>
              </a:pPr>
              <a:r>
                <a:rPr lang="en-US" sz="3000" b="1" dirty="0">
                  <a:solidFill>
                    <a:srgbClr val="0078D4"/>
                  </a:solidFill>
                  <a:cs typeface="Segoe UI" panose="020B0502040204020203" pitchFamily="34" charset="0"/>
                </a:rPr>
                <a:t>+$310</a:t>
              </a:r>
              <a:endParaRPr lang="en-US" sz="3000" b="1" dirty="0">
                <a:solidFill>
                  <a:srgbClr val="FF0000"/>
                </a:solidFill>
              </a:endParaRPr>
            </a:p>
            <a:p>
              <a:pPr defTabSz="931511">
                <a:defRPr/>
              </a:pPr>
              <a:endParaRPr lang="en-US" sz="1599" b="1" dirty="0">
                <a:solidFill>
                  <a:srgbClr val="FF0000"/>
                </a:solidFill>
                <a:latin typeface="Segoe UI"/>
              </a:endParaRPr>
            </a:p>
          </p:txBody>
        </p:sp>
      </p:grpSp>
      <p:grpSp>
        <p:nvGrpSpPr>
          <p:cNvPr id="20" name="Group 19">
            <a:extLst>
              <a:ext uri="{FF2B5EF4-FFF2-40B4-BE49-F238E27FC236}">
                <a16:creationId xmlns:a16="http://schemas.microsoft.com/office/drawing/2014/main" id="{E7916C96-4357-C14E-86D6-63816D23659C}"/>
              </a:ext>
            </a:extLst>
          </p:cNvPr>
          <p:cNvGrpSpPr/>
          <p:nvPr/>
        </p:nvGrpSpPr>
        <p:grpSpPr>
          <a:xfrm>
            <a:off x="8295981" y="1422312"/>
            <a:ext cx="3703252" cy="4283746"/>
            <a:chOff x="8296275" y="1422017"/>
            <a:chExt cx="3703777" cy="4284354"/>
          </a:xfrm>
        </p:grpSpPr>
        <p:sp>
          <p:nvSpPr>
            <p:cNvPr id="28" name="Rectangle 27">
              <a:extLst>
                <a:ext uri="{FF2B5EF4-FFF2-40B4-BE49-F238E27FC236}">
                  <a16:creationId xmlns:a16="http://schemas.microsoft.com/office/drawing/2014/main" id="{EB9986DB-C7C7-4CE1-B84D-D9FE40B338BB}"/>
                </a:ext>
              </a:extLst>
            </p:cNvPr>
            <p:cNvSpPr/>
            <p:nvPr/>
          </p:nvSpPr>
          <p:spPr>
            <a:xfrm>
              <a:off x="8296276" y="2017428"/>
              <a:ext cx="3703775" cy="247432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54" tIns="0" rtlCol="0" anchor="t"/>
            <a:lstStyle/>
            <a:p>
              <a:pPr defTabSz="932509">
                <a:spcAft>
                  <a:spcPts val="600"/>
                </a:spcAft>
                <a:defRPr/>
              </a:pPr>
              <a:r>
                <a:rPr lang="en-US" sz="2400">
                  <a:gradFill>
                    <a:gsLst>
                      <a:gs pos="2917">
                        <a:srgbClr val="282828"/>
                      </a:gs>
                      <a:gs pos="30000">
                        <a:srgbClr val="282828"/>
                      </a:gs>
                    </a:gsLst>
                    <a:lin ang="5400000" scaled="0"/>
                  </a:gradFill>
                  <a:latin typeface="Segoe UI Semibold"/>
                </a:rPr>
                <a:t>Deepen relationships</a:t>
              </a:r>
            </a:p>
            <a:p>
              <a:pPr defTabSz="932509">
                <a:lnSpc>
                  <a:spcPct val="110000"/>
                </a:lnSpc>
                <a:spcAft>
                  <a:spcPts val="600"/>
                </a:spcAft>
                <a:defRPr/>
              </a:pPr>
              <a:r>
                <a:rPr lang="en-US" sz="1399">
                  <a:solidFill>
                    <a:srgbClr val="282828"/>
                  </a:solidFill>
                  <a:latin typeface="Segoe UI Semibold"/>
                </a:rPr>
                <a:t>Standardize on Teams and grow the lifetime value of the customer relationship with services that set you apart.</a:t>
              </a:r>
            </a:p>
          </p:txBody>
        </p:sp>
        <p:sp>
          <p:nvSpPr>
            <p:cNvPr id="14" name="Rectangle 13">
              <a:extLst>
                <a:ext uri="{FF2B5EF4-FFF2-40B4-BE49-F238E27FC236}">
                  <a16:creationId xmlns:a16="http://schemas.microsoft.com/office/drawing/2014/main" id="{B7BF21B6-D704-4134-8D31-FC2BD7AB1C40}"/>
                </a:ext>
              </a:extLst>
            </p:cNvPr>
            <p:cNvSpPr/>
            <p:nvPr/>
          </p:nvSpPr>
          <p:spPr>
            <a:xfrm>
              <a:off x="8296277" y="3335646"/>
              <a:ext cx="3703775" cy="2370725"/>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54" rIns="182854" rtlCol="0" anchor="t"/>
            <a:lstStyle/>
            <a:p>
              <a:pPr marL="180975" lvl="1" indent="-180975" defTabSz="532890">
                <a:spcBef>
                  <a:spcPts val="300"/>
                </a:spcBef>
                <a:buFont typeface="Arial" panose="020B0604020202020204" pitchFamily="34" charset="0"/>
                <a:buChar char="•"/>
                <a:defRPr/>
              </a:pPr>
              <a:r>
                <a:rPr lang="en-AU" sz="1399" dirty="0">
                  <a:solidFill>
                    <a:srgbClr val="FFFFFF"/>
                  </a:solidFill>
                </a:rPr>
                <a:t>Standardize collaboration on Teams</a:t>
              </a:r>
            </a:p>
            <a:p>
              <a:pPr marL="180975" lvl="1" indent="-180975" defTabSz="532890">
                <a:spcBef>
                  <a:spcPts val="300"/>
                </a:spcBef>
                <a:buFont typeface="Arial" panose="020B0604020202020204" pitchFamily="34" charset="0"/>
                <a:buChar char="•"/>
                <a:defRPr/>
              </a:pPr>
              <a:r>
                <a:rPr lang="en-US" sz="1399" dirty="0">
                  <a:solidFill>
                    <a:srgbClr val="FFFFFF"/>
                  </a:solidFill>
                </a:rPr>
                <a:t>Move intranets to SharePoint Online</a:t>
              </a:r>
            </a:p>
            <a:p>
              <a:pPr marL="180975" lvl="1" indent="-180975" defTabSz="532890">
                <a:spcBef>
                  <a:spcPts val="300"/>
                </a:spcBef>
                <a:spcAft>
                  <a:spcPts val="300"/>
                </a:spcAft>
                <a:buFont typeface="Arial" panose="020B0604020202020204" pitchFamily="34" charset="0"/>
                <a:buChar char="•"/>
                <a:defRPr/>
              </a:pPr>
              <a:r>
                <a:rPr lang="en-US" sz="1399" dirty="0">
                  <a:solidFill>
                    <a:srgbClr val="FFFFFF"/>
                  </a:solidFill>
                </a:rPr>
                <a:t>Change management workshop</a:t>
              </a:r>
            </a:p>
            <a:p>
              <a:pPr marL="180975" lvl="1" indent="-180975" defTabSz="532890">
                <a:spcBef>
                  <a:spcPts val="300"/>
                </a:spcBef>
                <a:spcAft>
                  <a:spcPts val="300"/>
                </a:spcAft>
                <a:buFont typeface="Arial" panose="020B0604020202020204" pitchFamily="34" charset="0"/>
                <a:buChar char="•"/>
                <a:defRPr/>
              </a:pPr>
              <a:r>
                <a:rPr lang="en-US" sz="1399" dirty="0">
                  <a:solidFill>
                    <a:srgbClr val="FFFFFF"/>
                  </a:solidFill>
                </a:rPr>
                <a:t>Security assessment for upsell</a:t>
              </a:r>
            </a:p>
            <a:p>
              <a:pPr marL="185702" lvl="1" indent="-185702" defTabSz="532788">
                <a:spcBef>
                  <a:spcPct val="0"/>
                </a:spcBef>
                <a:defRPr/>
              </a:pPr>
              <a:endParaRPr lang="en-US" sz="1599" b="1" dirty="0">
                <a:solidFill>
                  <a:srgbClr val="FFFFFF"/>
                </a:solidFill>
                <a:latin typeface="Segoe UI"/>
              </a:endParaRPr>
            </a:p>
            <a:p>
              <a:pPr marL="185702" lvl="1" indent="-185702" defTabSz="532788">
                <a:spcBef>
                  <a:spcPct val="0"/>
                </a:spcBef>
                <a:defRPr/>
              </a:pPr>
              <a:r>
                <a:rPr lang="en-US" sz="1599" b="1" dirty="0">
                  <a:solidFill>
                    <a:srgbClr val="FFFFFF"/>
                  </a:solidFill>
                  <a:latin typeface="Segoe UI"/>
                </a:rPr>
                <a:t>Continuing services</a:t>
              </a:r>
            </a:p>
            <a:p>
              <a:pPr marL="180975" lvl="1" indent="-180975" defTabSz="532890">
                <a:spcBef>
                  <a:spcPts val="300"/>
                </a:spcBef>
                <a:buFont typeface="Arial" panose="020B0604020202020204" pitchFamily="34" charset="0"/>
                <a:buChar char="•"/>
                <a:defRPr/>
              </a:pPr>
              <a:r>
                <a:rPr lang="en-US" sz="1399" dirty="0">
                  <a:solidFill>
                    <a:srgbClr val="FFFFFF"/>
                  </a:solidFill>
                </a:rPr>
                <a:t>24*7 support </a:t>
              </a:r>
            </a:p>
            <a:p>
              <a:pPr marL="180975" lvl="1" indent="-180975" defTabSz="532890">
                <a:spcBef>
                  <a:spcPts val="300"/>
                </a:spcBef>
                <a:buFont typeface="Arial" panose="020B0604020202020204" pitchFamily="34" charset="0"/>
                <a:buChar char="•"/>
                <a:defRPr/>
              </a:pPr>
              <a:r>
                <a:rPr lang="en-AU" sz="1399" dirty="0">
                  <a:solidFill>
                    <a:srgbClr val="FFFFFF"/>
                  </a:solidFill>
                </a:rPr>
                <a:t>Ongoing education to drive adoption</a:t>
              </a:r>
              <a:endParaRPr lang="en-US" sz="1399" dirty="0">
                <a:solidFill>
                  <a:srgbClr val="FFFFFF"/>
                </a:solidFill>
              </a:endParaRPr>
            </a:p>
          </p:txBody>
        </p:sp>
        <p:sp>
          <p:nvSpPr>
            <p:cNvPr id="27" name="Rectangle 26">
              <a:extLst>
                <a:ext uri="{FF2B5EF4-FFF2-40B4-BE49-F238E27FC236}">
                  <a16:creationId xmlns:a16="http://schemas.microsoft.com/office/drawing/2014/main" id="{4B0B95FC-C29D-43BF-8FAC-EC525D834A7F}"/>
                </a:ext>
              </a:extLst>
            </p:cNvPr>
            <p:cNvSpPr/>
            <p:nvPr/>
          </p:nvSpPr>
          <p:spPr>
            <a:xfrm>
              <a:off x="8296275" y="1422017"/>
              <a:ext cx="3702048" cy="707858"/>
            </a:xfrm>
            <a:prstGeom prst="rect">
              <a:avLst/>
            </a:prstGeom>
          </p:spPr>
          <p:txBody>
            <a:bodyPr wrap="square" lIns="182854" tIns="0" bIns="0" anchor="t">
              <a:spAutoFit/>
            </a:bodyPr>
            <a:lstStyle/>
            <a:p>
              <a:pPr lvl="0" defTabSz="931690">
                <a:defRPr/>
              </a:pPr>
              <a:r>
                <a:rPr lang="en-US" sz="3000" b="1" dirty="0">
                  <a:solidFill>
                    <a:srgbClr val="0078D4"/>
                  </a:solidFill>
                  <a:latin typeface="Segoe UI" panose="020B0502040204020203" pitchFamily="34" charset="0"/>
                  <a:cs typeface="Segoe UI" panose="020B0502040204020203" pitchFamily="34" charset="0"/>
                </a:rPr>
                <a:t>+ $180</a:t>
              </a:r>
              <a:endParaRPr lang="en-US" sz="3000" b="1" dirty="0">
                <a:solidFill>
                  <a:srgbClr val="FF0000"/>
                </a:solidFill>
                <a:latin typeface="Segoe UI" panose="020B0502040204020203" pitchFamily="34" charset="0"/>
                <a:cs typeface="Segoe UI" panose="020B0502040204020203" pitchFamily="34" charset="0"/>
              </a:endParaRPr>
            </a:p>
            <a:p>
              <a:pPr defTabSz="931511">
                <a:defRPr/>
              </a:pPr>
              <a:endParaRPr lang="en-US" sz="1599" dirty="0">
                <a:solidFill>
                  <a:srgbClr val="FF0000"/>
                </a:solidFill>
                <a:latin typeface="Segoe UI" panose="020B0502040204020203" pitchFamily="34" charset="0"/>
                <a:cs typeface="Segoe UI" panose="020B0502040204020203" pitchFamily="34" charset="0"/>
              </a:endParaRPr>
            </a:p>
          </p:txBody>
        </p:sp>
      </p:grpSp>
      <p:grpSp>
        <p:nvGrpSpPr>
          <p:cNvPr id="8" name="Group 7">
            <a:extLst>
              <a:ext uri="{FF2B5EF4-FFF2-40B4-BE49-F238E27FC236}">
                <a16:creationId xmlns:a16="http://schemas.microsoft.com/office/drawing/2014/main" id="{39126DD0-D236-4711-922C-FA5553558B11}"/>
              </a:ext>
            </a:extLst>
          </p:cNvPr>
          <p:cNvGrpSpPr/>
          <p:nvPr/>
        </p:nvGrpSpPr>
        <p:grpSpPr>
          <a:xfrm>
            <a:off x="3950992" y="3472901"/>
            <a:ext cx="559395" cy="916822"/>
            <a:chOff x="3891926" y="4173747"/>
            <a:chExt cx="676963" cy="1109512"/>
          </a:xfrm>
        </p:grpSpPr>
        <p:sp>
          <p:nvSpPr>
            <p:cNvPr id="5" name="Oval 4">
              <a:extLst>
                <a:ext uri="{FF2B5EF4-FFF2-40B4-BE49-F238E27FC236}">
                  <a16:creationId xmlns:a16="http://schemas.microsoft.com/office/drawing/2014/main" id="{5878DA8A-7756-4F01-A604-4D3146162610}"/>
                </a:ext>
              </a:extLst>
            </p:cNvPr>
            <p:cNvSpPr/>
            <p:nvPr/>
          </p:nvSpPr>
          <p:spPr bwMode="auto">
            <a:xfrm>
              <a:off x="3891926" y="4389120"/>
              <a:ext cx="676963" cy="676963"/>
            </a:xfrm>
            <a:prstGeom prst="ellipse">
              <a:avLst/>
            </a:prstGeom>
            <a:solidFill>
              <a:schemeClr val="accent1"/>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b="1"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 name="TextBox 6">
              <a:extLst>
                <a:ext uri="{FF2B5EF4-FFF2-40B4-BE49-F238E27FC236}">
                  <a16:creationId xmlns:a16="http://schemas.microsoft.com/office/drawing/2014/main" id="{784DD2E3-CD37-4327-8302-BDEFB41D2139}"/>
                </a:ext>
              </a:extLst>
            </p:cNvPr>
            <p:cNvSpPr txBox="1"/>
            <p:nvPr/>
          </p:nvSpPr>
          <p:spPr>
            <a:xfrm>
              <a:off x="3965892" y="4173747"/>
              <a:ext cx="534572" cy="1109512"/>
            </a:xfrm>
            <a:prstGeom prst="rect">
              <a:avLst/>
            </a:prstGeom>
            <a:noFill/>
          </p:spPr>
          <p:txBody>
            <a:bodyPr wrap="square" lIns="182854" tIns="146283" rIns="182854" bIns="146283" rtlCol="0" anchor="ctr">
              <a:spAutoFit/>
            </a:bodyPr>
            <a:lstStyle/>
            <a:p>
              <a:pPr algn="ctr" defTabSz="932509">
                <a:lnSpc>
                  <a:spcPct val="90000"/>
                </a:lnSpc>
                <a:spcAft>
                  <a:spcPts val="600"/>
                </a:spcAft>
                <a:defRPr/>
              </a:pPr>
              <a:r>
                <a:rPr lang="en-US" sz="4399" b="1">
                  <a:solidFill>
                    <a:srgbClr val="FFFFFF"/>
                  </a:solidFill>
                  <a:latin typeface="Segoe UI"/>
                </a:rPr>
                <a:t>+</a:t>
              </a:r>
            </a:p>
          </p:txBody>
        </p:sp>
      </p:grpSp>
      <p:grpSp>
        <p:nvGrpSpPr>
          <p:cNvPr id="18" name="Group 17">
            <a:extLst>
              <a:ext uri="{FF2B5EF4-FFF2-40B4-BE49-F238E27FC236}">
                <a16:creationId xmlns:a16="http://schemas.microsoft.com/office/drawing/2014/main" id="{8CE342D7-2091-A14B-841A-EE0792A1F963}"/>
              </a:ext>
            </a:extLst>
          </p:cNvPr>
          <p:cNvGrpSpPr/>
          <p:nvPr/>
        </p:nvGrpSpPr>
        <p:grpSpPr>
          <a:xfrm>
            <a:off x="435795" y="5848754"/>
            <a:ext cx="11624376" cy="291759"/>
            <a:chOff x="429206" y="6079638"/>
            <a:chExt cx="11626025" cy="291800"/>
          </a:xfrm>
        </p:grpSpPr>
        <p:sp>
          <p:nvSpPr>
            <p:cNvPr id="33" name="Rectangle 32">
              <a:extLst>
                <a:ext uri="{FF2B5EF4-FFF2-40B4-BE49-F238E27FC236}">
                  <a16:creationId xmlns:a16="http://schemas.microsoft.com/office/drawing/2014/main" id="{059A4CF3-2675-40D7-93C5-B1B4D4EC1137}"/>
                </a:ext>
              </a:extLst>
            </p:cNvPr>
            <p:cNvSpPr/>
            <p:nvPr/>
          </p:nvSpPr>
          <p:spPr>
            <a:xfrm>
              <a:off x="429206" y="6079638"/>
              <a:ext cx="1174196" cy="291800"/>
            </a:xfrm>
            <a:prstGeom prst="rect">
              <a:avLst/>
            </a:prstGeom>
          </p:spPr>
          <p:txBody>
            <a:bodyPr wrap="none">
              <a:spAutoFit/>
            </a:bodyPr>
            <a:lstStyle/>
            <a:p>
              <a:pPr defTabSz="1331964">
                <a:lnSpc>
                  <a:spcPct val="90000"/>
                </a:lnSpc>
                <a:spcBef>
                  <a:spcPct val="0"/>
                </a:spcBef>
                <a:spcAft>
                  <a:spcPct val="35000"/>
                </a:spcAft>
                <a:defRPr/>
              </a:pPr>
              <a:r>
                <a:rPr lang="en-US" sz="1398" b="1">
                  <a:solidFill>
                    <a:srgbClr val="0078D4"/>
                  </a:solidFill>
                  <a:latin typeface="Segoe UI"/>
                </a:rPr>
                <a:t>3-6 months</a:t>
              </a:r>
            </a:p>
          </p:txBody>
        </p:sp>
        <p:sp>
          <p:nvSpPr>
            <p:cNvPr id="34" name="Rectangle 33">
              <a:extLst>
                <a:ext uri="{FF2B5EF4-FFF2-40B4-BE49-F238E27FC236}">
                  <a16:creationId xmlns:a16="http://schemas.microsoft.com/office/drawing/2014/main" id="{95DA037E-9BFD-4F67-8A5C-285EBFE27643}"/>
                </a:ext>
              </a:extLst>
            </p:cNvPr>
            <p:cNvSpPr/>
            <p:nvPr/>
          </p:nvSpPr>
          <p:spPr>
            <a:xfrm>
              <a:off x="10776401" y="6079638"/>
              <a:ext cx="1278830" cy="291800"/>
            </a:xfrm>
            <a:prstGeom prst="rect">
              <a:avLst/>
            </a:prstGeom>
          </p:spPr>
          <p:txBody>
            <a:bodyPr wrap="none">
              <a:spAutoFit/>
            </a:bodyPr>
            <a:lstStyle/>
            <a:p>
              <a:pPr defTabSz="1331964">
                <a:lnSpc>
                  <a:spcPct val="90000"/>
                </a:lnSpc>
                <a:spcBef>
                  <a:spcPct val="0"/>
                </a:spcBef>
                <a:spcAft>
                  <a:spcPct val="35000"/>
                </a:spcAft>
                <a:defRPr/>
              </a:pPr>
              <a:r>
                <a:rPr lang="en-US" sz="1398" b="1">
                  <a:solidFill>
                    <a:srgbClr val="0078D4"/>
                  </a:solidFill>
                  <a:latin typeface="Segoe UI"/>
                </a:rPr>
                <a:t>6-12 months</a:t>
              </a:r>
            </a:p>
          </p:txBody>
        </p:sp>
        <p:cxnSp>
          <p:nvCxnSpPr>
            <p:cNvPr id="35" name="Straight Arrow Connector 34">
              <a:extLst>
                <a:ext uri="{FF2B5EF4-FFF2-40B4-BE49-F238E27FC236}">
                  <a16:creationId xmlns:a16="http://schemas.microsoft.com/office/drawing/2014/main" id="{04633313-F10C-46BF-8C16-C5997D0443D4}"/>
                </a:ext>
              </a:extLst>
            </p:cNvPr>
            <p:cNvCxnSpPr>
              <a:cxnSpLocks/>
              <a:stCxn id="33" idx="3"/>
              <a:endCxn id="34" idx="1"/>
            </p:cNvCxnSpPr>
            <p:nvPr/>
          </p:nvCxnSpPr>
          <p:spPr>
            <a:xfrm>
              <a:off x="1603402" y="6225538"/>
              <a:ext cx="9172999" cy="0"/>
            </a:xfrm>
            <a:prstGeom prst="straightConnector1">
              <a:avLst/>
            </a:prstGeom>
            <a:ln w="38100">
              <a:solidFill>
                <a:srgbClr val="E9E9E9"/>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34F070DE-BCE6-A24C-AE5D-7DD37C5B63B6}"/>
              </a:ext>
            </a:extLst>
          </p:cNvPr>
          <p:cNvGrpSpPr/>
          <p:nvPr/>
        </p:nvGrpSpPr>
        <p:grpSpPr>
          <a:xfrm>
            <a:off x="7816753" y="2865135"/>
            <a:ext cx="559395" cy="916822"/>
            <a:chOff x="3891926" y="4173747"/>
            <a:chExt cx="676963" cy="1109512"/>
          </a:xfrm>
        </p:grpSpPr>
        <p:sp>
          <p:nvSpPr>
            <p:cNvPr id="37" name="Oval 36">
              <a:extLst>
                <a:ext uri="{FF2B5EF4-FFF2-40B4-BE49-F238E27FC236}">
                  <a16:creationId xmlns:a16="http://schemas.microsoft.com/office/drawing/2014/main" id="{7065E242-4E56-7845-92B3-8D036CD0695A}"/>
                </a:ext>
              </a:extLst>
            </p:cNvPr>
            <p:cNvSpPr/>
            <p:nvPr/>
          </p:nvSpPr>
          <p:spPr bwMode="auto">
            <a:xfrm>
              <a:off x="3891926" y="4389120"/>
              <a:ext cx="676963" cy="676963"/>
            </a:xfrm>
            <a:prstGeom prst="ellipse">
              <a:avLst/>
            </a:prstGeom>
            <a:solidFill>
              <a:schemeClr val="accent1"/>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b="1"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8" name="TextBox 37">
              <a:extLst>
                <a:ext uri="{FF2B5EF4-FFF2-40B4-BE49-F238E27FC236}">
                  <a16:creationId xmlns:a16="http://schemas.microsoft.com/office/drawing/2014/main" id="{976294D2-BBD8-E747-80B1-73984DDFD60B}"/>
                </a:ext>
              </a:extLst>
            </p:cNvPr>
            <p:cNvSpPr txBox="1"/>
            <p:nvPr/>
          </p:nvSpPr>
          <p:spPr>
            <a:xfrm>
              <a:off x="3965892" y="4173747"/>
              <a:ext cx="534572" cy="1109512"/>
            </a:xfrm>
            <a:prstGeom prst="rect">
              <a:avLst/>
            </a:prstGeom>
            <a:noFill/>
          </p:spPr>
          <p:txBody>
            <a:bodyPr wrap="square" lIns="182854" tIns="146283" rIns="182854" bIns="146283" rtlCol="0" anchor="ctr">
              <a:spAutoFit/>
            </a:bodyPr>
            <a:lstStyle/>
            <a:p>
              <a:pPr algn="ctr" defTabSz="932509">
                <a:lnSpc>
                  <a:spcPct val="90000"/>
                </a:lnSpc>
                <a:spcAft>
                  <a:spcPts val="600"/>
                </a:spcAft>
                <a:defRPr/>
              </a:pPr>
              <a:r>
                <a:rPr lang="en-US" sz="4399" b="1">
                  <a:solidFill>
                    <a:srgbClr val="FFFFFF"/>
                  </a:solidFill>
                  <a:latin typeface="Segoe UI"/>
                </a:rPr>
                <a:t>+</a:t>
              </a:r>
            </a:p>
          </p:txBody>
        </p:sp>
      </p:grpSp>
      <p:sp>
        <p:nvSpPr>
          <p:cNvPr id="3" name="Rectangle 2">
            <a:extLst>
              <a:ext uri="{FF2B5EF4-FFF2-40B4-BE49-F238E27FC236}">
                <a16:creationId xmlns:a16="http://schemas.microsoft.com/office/drawing/2014/main" id="{EAABE9C9-7B5A-4276-AB82-82DF75FD2255}"/>
              </a:ext>
            </a:extLst>
          </p:cNvPr>
          <p:cNvSpPr/>
          <p:nvPr/>
        </p:nvSpPr>
        <p:spPr>
          <a:xfrm>
            <a:off x="6096249" y="3309840"/>
            <a:ext cx="243978" cy="374846"/>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30" name="Rectangle 29">
            <a:extLst>
              <a:ext uri="{FF2B5EF4-FFF2-40B4-BE49-F238E27FC236}">
                <a16:creationId xmlns:a16="http://schemas.microsoft.com/office/drawing/2014/main" id="{3BBA60A3-C781-48CF-94C7-970932903A09}"/>
              </a:ext>
            </a:extLst>
          </p:cNvPr>
          <p:cNvSpPr/>
          <p:nvPr/>
        </p:nvSpPr>
        <p:spPr>
          <a:xfrm>
            <a:off x="-28332" y="6134372"/>
            <a:ext cx="12436475" cy="377476"/>
          </a:xfrm>
          <a:prstGeom prst="rect">
            <a:avLst/>
          </a:prstGeom>
          <a:noFill/>
        </p:spPr>
        <p:txBody>
          <a:bodyPr wrap="square" lIns="182880" anchor="ctr">
            <a:spAutoFit/>
          </a:bodyPr>
          <a:lstStyle/>
          <a:p>
            <a:pPr algn="ctr" defTabSz="951156">
              <a:lnSpc>
                <a:spcPct val="110000"/>
              </a:lnSpc>
              <a:spcAft>
                <a:spcPts val="600"/>
              </a:spcAft>
              <a:defRPr/>
            </a:pPr>
            <a:r>
              <a:rPr lang="en-US" sz="1800" dirty="0">
                <a:cs typeface="Segoe UI" panose="020B0502040204020203" pitchFamily="34" charset="0"/>
              </a:rPr>
              <a:t>Three-year </a:t>
            </a:r>
            <a:r>
              <a:rPr lang="en-US" sz="1800" b="1" dirty="0">
                <a:solidFill>
                  <a:srgbClr val="0070C0"/>
                </a:solidFill>
                <a:cs typeface="Segoe UI" panose="020B0502040204020203" pitchFamily="34" charset="0"/>
              </a:rPr>
              <a:t>average revenue </a:t>
            </a:r>
            <a:r>
              <a:rPr lang="en-US" sz="1800" dirty="0">
                <a:cs typeface="Segoe UI" panose="020B0502040204020203" pitchFamily="34" charset="0"/>
              </a:rPr>
              <a:t>per SMB seat from Office 365 Business Premium and a new Window 10 Pro Device</a:t>
            </a:r>
          </a:p>
        </p:txBody>
      </p:sp>
      <p:sp>
        <p:nvSpPr>
          <p:cNvPr id="31" name="Rectangle 30">
            <a:extLst>
              <a:ext uri="{FF2B5EF4-FFF2-40B4-BE49-F238E27FC236}">
                <a16:creationId xmlns:a16="http://schemas.microsoft.com/office/drawing/2014/main" id="{A7D5E098-51EB-4174-8622-EB7BB2E65F74}"/>
              </a:ext>
            </a:extLst>
          </p:cNvPr>
          <p:cNvSpPr/>
          <p:nvPr/>
        </p:nvSpPr>
        <p:spPr>
          <a:xfrm>
            <a:off x="399971" y="6615409"/>
            <a:ext cx="10564880" cy="276999"/>
          </a:xfrm>
          <a:prstGeom prst="rect">
            <a:avLst/>
          </a:prstGeom>
        </p:spPr>
        <p:txBody>
          <a:bodyPr wrap="square">
            <a:spAutoFit/>
          </a:bodyPr>
          <a:lstStyle/>
          <a:p>
            <a:r>
              <a:rPr lang="en-US" sz="1200" dirty="0">
                <a:solidFill>
                  <a:srgbClr val="000000"/>
                </a:solidFill>
              </a:rPr>
              <a:t>Source: The Microsoft 365 Partner Opportunity, A Forrester Total Economic Impact™ Study Commissioned By Microsoft, July, 2019 </a:t>
            </a:r>
          </a:p>
        </p:txBody>
      </p:sp>
    </p:spTree>
    <p:extLst>
      <p:ext uri="{BB962C8B-B14F-4D97-AF65-F5344CB8AC3E}">
        <p14:creationId xmlns:p14="http://schemas.microsoft.com/office/powerpoint/2010/main" val="608433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000"/>
                                        <p:tgtEl>
                                          <p:spTgt spid="18"/>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1">
            <a:extLst>
              <a:ext uri="{FF2B5EF4-FFF2-40B4-BE49-F238E27FC236}">
                <a16:creationId xmlns:a16="http://schemas.microsoft.com/office/drawing/2014/main" id="{C1BE0538-024C-0041-9307-102315B93236}"/>
              </a:ext>
            </a:extLst>
          </p:cNvPr>
          <p:cNvSpPr txBox="1">
            <a:spLocks/>
          </p:cNvSpPr>
          <p:nvPr/>
        </p:nvSpPr>
        <p:spPr>
          <a:xfrm>
            <a:off x="426086" y="1289665"/>
            <a:ext cx="9201991" cy="310765"/>
          </a:xfrm>
          <a:prstGeom prst="rect">
            <a:avLst/>
          </a:prstGeom>
        </p:spPr>
        <p:txBody>
          <a:bodyPr vert="horz" wrap="square" lIns="0" tIns="0" rIns="0" bIns="0" rtlCol="0">
            <a:spAutoFit/>
          </a:bodyPr>
          <a:lstStyle>
            <a:lvl1pPr marL="0" marR="0" indent="0" algn="l" defTabSz="932742" rtl="0" eaLnBrk="1" fontAlgn="auto" latinLnBrk="0" hangingPunct="1">
              <a:lnSpc>
                <a:spcPct val="90000"/>
              </a:lnSpc>
              <a:spcBef>
                <a:spcPts val="0"/>
              </a:spcBef>
              <a:spcAft>
                <a:spcPts val="1300"/>
              </a:spcAft>
              <a:buClrTx/>
              <a:buSzPct val="90000"/>
              <a:buFont typeface="Wingdings" panose="05000000000000000000" pitchFamily="2" charset="2"/>
              <a:buNone/>
              <a:tabLst/>
              <a:defRPr sz="2200" b="0" i="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1300"/>
              </a:spcAft>
              <a:buClrTx/>
              <a:buSzPct val="90000"/>
              <a:buFont typeface="Wingdings" panose="05000000000000000000" pitchFamily="2" charset="2"/>
              <a:buNone/>
              <a:tabLst/>
              <a:defRPr sz="2000" kern="1200" spc="0" baseline="0">
                <a:solidFill>
                  <a:schemeClr val="tx2"/>
                </a:solidFill>
                <a:latin typeface="+mn-lt"/>
                <a:ea typeface="+mn-ea"/>
                <a:cs typeface="+mn-cs"/>
              </a:defRPr>
            </a:lvl2pPr>
            <a:lvl3pPr marL="457200" marR="0" indent="0" algn="l" defTabSz="932742" rtl="0" eaLnBrk="1" fontAlgn="auto" latinLnBrk="0" hangingPunct="1">
              <a:lnSpc>
                <a:spcPct val="90000"/>
              </a:lnSpc>
              <a:spcBef>
                <a:spcPts val="0"/>
              </a:spcBef>
              <a:spcAft>
                <a:spcPts val="1300"/>
              </a:spcAft>
              <a:buClrTx/>
              <a:buSzPct val="90000"/>
              <a:buFont typeface="Wingdings" panose="05000000000000000000" pitchFamily="2" charset="2"/>
              <a:buNone/>
              <a:tabLst/>
              <a:defRPr sz="20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1300"/>
              </a:spcAft>
              <a:buClrTx/>
              <a:buSzPct val="90000"/>
              <a:buFont typeface="Wingdings" panose="05000000000000000000" pitchFamily="2" charset="2"/>
              <a:buNone/>
              <a:tabLst/>
              <a:defRPr sz="20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63" rtl="0" eaLnBrk="1" fontAlgn="auto" latinLnBrk="0" hangingPunct="1">
              <a:lnSpc>
                <a:spcPct val="90000"/>
              </a:lnSpc>
              <a:spcBef>
                <a:spcPts val="0"/>
              </a:spcBef>
              <a:spcAft>
                <a:spcPts val="1299"/>
              </a:spcAft>
              <a:buClrTx/>
              <a:buSzPct val="90000"/>
              <a:buFont typeface="Wingdings" panose="05000000000000000000" pitchFamily="2" charset="2"/>
              <a:buNone/>
              <a:tabLst/>
              <a:defRPr/>
            </a:pPr>
            <a:r>
              <a:rPr kumimoji="0" lang="en-US" sz="2200" b="0" i="1" u="none" strike="noStrike" kern="1200" cap="none" spc="0" normalizeH="0" baseline="0" noProof="0">
                <a:ln>
                  <a:noFill/>
                </a:ln>
                <a:solidFill>
                  <a:srgbClr val="282828"/>
                </a:solidFill>
                <a:effectLst/>
                <a:uLnTx/>
                <a:uFillTx/>
                <a:ea typeface="+mn-ea"/>
                <a:cs typeface="Segoe UI" panose="020B0502040204020203" pitchFamily="34" charset="0"/>
              </a:rPr>
              <a:t>Cobweb uses 3-stage approach to help customers transform</a:t>
            </a:r>
          </a:p>
        </p:txBody>
      </p:sp>
      <p:graphicFrame>
        <p:nvGraphicFramePr>
          <p:cNvPr id="3" name="Table 2">
            <a:extLst>
              <a:ext uri="{FF2B5EF4-FFF2-40B4-BE49-F238E27FC236}">
                <a16:creationId xmlns:a16="http://schemas.microsoft.com/office/drawing/2014/main" id="{06C4B0D2-ED9F-744D-8867-FE26358D346C}"/>
              </a:ext>
            </a:extLst>
          </p:cNvPr>
          <p:cNvGraphicFramePr>
            <a:graphicFrameLocks noGrp="1"/>
          </p:cNvGraphicFramePr>
          <p:nvPr>
            <p:extLst>
              <p:ext uri="{D42A27DB-BD31-4B8C-83A1-F6EECF244321}">
                <p14:modId xmlns:p14="http://schemas.microsoft.com/office/powerpoint/2010/main" val="1706134520"/>
              </p:ext>
            </p:extLst>
          </p:nvPr>
        </p:nvGraphicFramePr>
        <p:xfrm>
          <a:off x="434975" y="2160543"/>
          <a:ext cx="3648378" cy="3690982"/>
        </p:xfrm>
        <a:graphic>
          <a:graphicData uri="http://schemas.openxmlformats.org/drawingml/2006/table">
            <a:tbl>
              <a:tblPr firstRow="1" bandRow="1">
                <a:tableStyleId>{5C22544A-7EE6-4342-B048-85BDC9FD1C3A}</a:tableStyleId>
              </a:tblPr>
              <a:tblGrid>
                <a:gridCol w="3648378">
                  <a:extLst>
                    <a:ext uri="{9D8B030D-6E8A-4147-A177-3AD203B41FA5}">
                      <a16:colId xmlns:a16="http://schemas.microsoft.com/office/drawing/2014/main" val="3554608675"/>
                    </a:ext>
                  </a:extLst>
                </a:gridCol>
              </a:tblGrid>
              <a:tr h="283013">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800" b="0" kern="0">
                          <a:solidFill>
                            <a:prstClr val="white"/>
                          </a:solidFill>
                          <a:latin typeface="+mn-lt"/>
                          <a:ea typeface="Segoe UI" panose="020B0502040204020203" pitchFamily="34" charset="0"/>
                          <a:cs typeface="Segoe UI" panose="020B0502040204020203" pitchFamily="34" charset="0"/>
                        </a:rPr>
                        <a:t>Get them to cloud</a:t>
                      </a:r>
                    </a:p>
                  </a:txBody>
                  <a:tcPr marL="93260" marR="93260" marT="46630" marB="4663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933872377"/>
                  </a:ext>
                </a:extLst>
              </a:tr>
              <a:tr h="3323402">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400" b="0" dirty="0">
                          <a:solidFill>
                            <a:srgbClr val="000000"/>
                          </a:solidFill>
                          <a:latin typeface="+mn-lt"/>
                          <a:ea typeface="Segoe UI" panose="020B0502040204020203" pitchFamily="34" charset="0"/>
                          <a:cs typeface="Segoe UI" panose="020B0502040204020203" pitchFamily="34" charset="0"/>
                        </a:rPr>
                        <a:t>Sell the vision of the future of work.</a:t>
                      </a: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400" b="0" dirty="0">
                        <a:solidFill>
                          <a:srgbClr val="000000"/>
                        </a:solidFill>
                        <a:latin typeface="+mn-lt"/>
                        <a:ea typeface="Segoe UI" panose="020B0502040204020203" pitchFamily="34" charset="0"/>
                        <a:cs typeface="Segoe UI" panose="020B0502040204020203" pitchFamily="34" charset="0"/>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1400" b="0" dirty="0">
                          <a:solidFill>
                            <a:srgbClr val="000000"/>
                          </a:solidFill>
                          <a:latin typeface="+mn-lt"/>
                          <a:ea typeface="Segoe UI" panose="020B0502040204020203" pitchFamily="34" charset="0"/>
                          <a:cs typeface="Segoe UI" panose="020B0502040204020203" pitchFamily="34" charset="0"/>
                        </a:rPr>
                        <a:t>Offer: USD $2,500 for an identity discovery package that results in recommendations and roadmap.</a:t>
                      </a: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400" b="0" dirty="0">
                        <a:solidFill>
                          <a:srgbClr val="000000"/>
                        </a:solidFill>
                        <a:latin typeface="+mn-lt"/>
                        <a:ea typeface="Segoe UI" panose="020B0502040204020203" pitchFamily="34" charset="0"/>
                        <a:cs typeface="Segoe UI" panose="020B0502040204020203" pitchFamily="34" charset="0"/>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1400" b="0" dirty="0">
                          <a:solidFill>
                            <a:srgbClr val="000000"/>
                          </a:solidFill>
                          <a:latin typeface="+mn-lt"/>
                          <a:ea typeface="Segoe UI" panose="020B0502040204020203" pitchFamily="34" charset="0"/>
                          <a:cs typeface="Segoe UI" panose="020B0502040204020203" pitchFamily="34" charset="0"/>
                        </a:rPr>
                        <a:t>Migrate customer from on-premises into Office 365 or Microsoft 365 and other products. </a:t>
                      </a: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400" b="0" dirty="0">
                        <a:solidFill>
                          <a:srgbClr val="000000"/>
                        </a:solidFill>
                        <a:latin typeface="+mn-lt"/>
                        <a:ea typeface="Segoe UI" panose="020B0502040204020203" pitchFamily="34" charset="0"/>
                        <a:cs typeface="Segoe UI" panose="020B0502040204020203" pitchFamily="34" charset="0"/>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1400" b="0" dirty="0">
                          <a:solidFill>
                            <a:srgbClr val="000000"/>
                          </a:solidFill>
                          <a:latin typeface="+mn-lt"/>
                          <a:ea typeface="Segoe UI" panose="020B0502040204020203" pitchFamily="34" charset="0"/>
                          <a:cs typeface="Segoe UI" panose="020B0502040204020203" pitchFamily="34" charset="0"/>
                        </a:rPr>
                        <a:t>Pricing: Starts at USD $35/person for email migration.  SharePoint and Teams set up starts at USD $2,000/day.</a:t>
                      </a: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400" b="0" dirty="0">
                        <a:solidFill>
                          <a:srgbClr val="000000"/>
                        </a:solidFill>
                        <a:latin typeface="+mn-lt"/>
                        <a:ea typeface="Segoe UI" panose="020B0502040204020203" pitchFamily="34" charset="0"/>
                        <a:cs typeface="Segoe UI" panose="020B0502040204020203" pitchFamily="34" charset="0"/>
                      </a:endParaRPr>
                    </a:p>
                  </a:txBody>
                  <a:tcPr marL="93260" marR="93260" marT="46630" marB="4663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719773421"/>
                  </a:ext>
                </a:extLst>
              </a:tr>
            </a:tbl>
          </a:graphicData>
        </a:graphic>
      </p:graphicFrame>
      <p:graphicFrame>
        <p:nvGraphicFramePr>
          <p:cNvPr id="18" name="Table 17">
            <a:extLst>
              <a:ext uri="{FF2B5EF4-FFF2-40B4-BE49-F238E27FC236}">
                <a16:creationId xmlns:a16="http://schemas.microsoft.com/office/drawing/2014/main" id="{D819E777-23FB-D444-81F6-C6BB7C92D1D4}"/>
              </a:ext>
            </a:extLst>
          </p:cNvPr>
          <p:cNvGraphicFramePr>
            <a:graphicFrameLocks noGrp="1"/>
          </p:cNvGraphicFramePr>
          <p:nvPr>
            <p:extLst>
              <p:ext uri="{D42A27DB-BD31-4B8C-83A1-F6EECF244321}">
                <p14:modId xmlns:p14="http://schemas.microsoft.com/office/powerpoint/2010/main" val="3180590447"/>
              </p:ext>
            </p:extLst>
          </p:nvPr>
        </p:nvGraphicFramePr>
        <p:xfrm>
          <a:off x="4391642" y="2160543"/>
          <a:ext cx="3648378" cy="3690982"/>
        </p:xfrm>
        <a:graphic>
          <a:graphicData uri="http://schemas.openxmlformats.org/drawingml/2006/table">
            <a:tbl>
              <a:tblPr firstRow="1" bandRow="1">
                <a:tableStyleId>{5C22544A-7EE6-4342-B048-85BDC9FD1C3A}</a:tableStyleId>
              </a:tblPr>
              <a:tblGrid>
                <a:gridCol w="3648378">
                  <a:extLst>
                    <a:ext uri="{9D8B030D-6E8A-4147-A177-3AD203B41FA5}">
                      <a16:colId xmlns:a16="http://schemas.microsoft.com/office/drawing/2014/main" val="3554608675"/>
                    </a:ext>
                  </a:extLst>
                </a:gridCol>
              </a:tblGrid>
              <a:tr h="378222">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800" b="0" kern="0">
                          <a:solidFill>
                            <a:prstClr val="white"/>
                          </a:solidFill>
                          <a:latin typeface="+mn-lt"/>
                          <a:ea typeface="Segoe UI" panose="020B0502040204020203" pitchFamily="34" charset="0"/>
                          <a:cs typeface="Segoe UI" panose="020B0502040204020203" pitchFamily="34" charset="0"/>
                        </a:rPr>
                        <a:t>Conduct training and adoption</a:t>
                      </a:r>
                    </a:p>
                  </a:txBody>
                  <a:tcPr marL="93260" marR="93260" marT="46630" marB="4663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933872377"/>
                  </a:ext>
                </a:extLst>
              </a:tr>
              <a:tr h="3312760">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400" b="0" dirty="0">
                          <a:solidFill>
                            <a:srgbClr val="000000"/>
                          </a:solidFill>
                          <a:latin typeface="+mn-lt"/>
                          <a:ea typeface="Segoe UI" panose="020B0502040204020203" pitchFamily="34" charset="0"/>
                          <a:cs typeface="Segoe UI" panose="020B0502040204020203" pitchFamily="34" charset="0"/>
                        </a:rPr>
                        <a:t>Teach them a new way of working</a:t>
                      </a: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400" b="0" dirty="0">
                        <a:solidFill>
                          <a:srgbClr val="000000"/>
                        </a:solidFill>
                        <a:latin typeface="+mn-lt"/>
                        <a:ea typeface="Segoe UI" panose="020B0502040204020203" pitchFamily="34" charset="0"/>
                        <a:cs typeface="Segoe UI" panose="020B0502040204020203" pitchFamily="34" charset="0"/>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1400" b="0" dirty="0">
                          <a:solidFill>
                            <a:srgbClr val="000000"/>
                          </a:solidFill>
                          <a:latin typeface="+mn-lt"/>
                          <a:ea typeface="Segoe UI" panose="020B0502040204020203" pitchFamily="34" charset="0"/>
                          <a:cs typeface="Segoe UI" panose="020B0502040204020203" pitchFamily="34" charset="0"/>
                        </a:rPr>
                        <a:t>Pricing: One-day onsite end-user training at USD $1,500.</a:t>
                      </a: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400" b="0" dirty="0">
                        <a:solidFill>
                          <a:srgbClr val="000000"/>
                        </a:solidFill>
                        <a:latin typeface="+mn-lt"/>
                        <a:ea typeface="Segoe UI" panose="020B0502040204020203" pitchFamily="34" charset="0"/>
                        <a:cs typeface="Segoe UI" panose="020B0502040204020203" pitchFamily="34" charset="0"/>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1400" b="0" dirty="0">
                          <a:solidFill>
                            <a:srgbClr val="000000"/>
                          </a:solidFill>
                          <a:latin typeface="+mn-lt"/>
                          <a:ea typeface="Segoe UI" panose="020B0502040204020203" pitchFamily="34" charset="0"/>
                          <a:cs typeface="Segoe UI" panose="020B0502040204020203" pitchFamily="34" charset="0"/>
                        </a:rPr>
                        <a:t>Partner with companies offering webinars. Example: </a:t>
                      </a:r>
                      <a:r>
                        <a:rPr lang="en-AU" sz="1400" kern="1200" dirty="0">
                          <a:solidFill>
                            <a:schemeClr val="tx1"/>
                          </a:solidFill>
                          <a:effectLst/>
                          <a:latin typeface="+mn-lt"/>
                          <a:ea typeface="+mn-ea"/>
                          <a:cs typeface="+mn-cs"/>
                        </a:rPr>
                        <a:t>Cliff Training.  $1/ user/month,</a:t>
                      </a:r>
                      <a:endParaRPr lang="en-US" sz="1400" b="0" dirty="0">
                        <a:solidFill>
                          <a:srgbClr val="000000"/>
                        </a:solidFill>
                        <a:latin typeface="+mn-lt"/>
                        <a:ea typeface="Segoe UI" panose="020B0502040204020203" pitchFamily="34" charset="0"/>
                        <a:cs typeface="Segoe UI" panose="020B0502040204020203" pitchFamily="34" charset="0"/>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400" b="0" dirty="0">
                        <a:solidFill>
                          <a:srgbClr val="000000"/>
                        </a:solidFill>
                        <a:latin typeface="+mn-lt"/>
                        <a:ea typeface="Segoe UI" panose="020B0502040204020203" pitchFamily="34" charset="0"/>
                        <a:cs typeface="Segoe UI" panose="020B0502040204020203" pitchFamily="34" charset="0"/>
                      </a:endParaRPr>
                    </a:p>
                  </a:txBody>
                  <a:tcPr marL="93260" marR="93260" marT="46630" marB="4663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719773421"/>
                  </a:ext>
                </a:extLst>
              </a:tr>
            </a:tbl>
          </a:graphicData>
        </a:graphic>
      </p:graphicFrame>
      <p:graphicFrame>
        <p:nvGraphicFramePr>
          <p:cNvPr id="19" name="Table 18">
            <a:extLst>
              <a:ext uri="{FF2B5EF4-FFF2-40B4-BE49-F238E27FC236}">
                <a16:creationId xmlns:a16="http://schemas.microsoft.com/office/drawing/2014/main" id="{E0B74003-B0B5-6B41-B502-49F19CA21B24}"/>
              </a:ext>
            </a:extLst>
          </p:cNvPr>
          <p:cNvGraphicFramePr>
            <a:graphicFrameLocks noGrp="1"/>
          </p:cNvGraphicFramePr>
          <p:nvPr>
            <p:extLst>
              <p:ext uri="{D42A27DB-BD31-4B8C-83A1-F6EECF244321}">
                <p14:modId xmlns:p14="http://schemas.microsoft.com/office/powerpoint/2010/main" val="2150013352"/>
              </p:ext>
            </p:extLst>
          </p:nvPr>
        </p:nvGraphicFramePr>
        <p:xfrm>
          <a:off x="8348309" y="2160543"/>
          <a:ext cx="3648378" cy="3690982"/>
        </p:xfrm>
        <a:graphic>
          <a:graphicData uri="http://schemas.openxmlformats.org/drawingml/2006/table">
            <a:tbl>
              <a:tblPr firstRow="1" bandRow="1">
                <a:tableStyleId>{5C22544A-7EE6-4342-B048-85BDC9FD1C3A}</a:tableStyleId>
              </a:tblPr>
              <a:tblGrid>
                <a:gridCol w="3648378">
                  <a:extLst>
                    <a:ext uri="{9D8B030D-6E8A-4147-A177-3AD203B41FA5}">
                      <a16:colId xmlns:a16="http://schemas.microsoft.com/office/drawing/2014/main" val="3554608675"/>
                    </a:ext>
                  </a:extLst>
                </a:gridCol>
              </a:tblGrid>
              <a:tr h="403644">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800" b="0" kern="0">
                          <a:solidFill>
                            <a:prstClr val="white"/>
                          </a:solidFill>
                          <a:latin typeface="+mn-lt"/>
                          <a:ea typeface="Segoe UI" panose="020B0502040204020203" pitchFamily="34" charset="0"/>
                          <a:cs typeface="Segoe UI" panose="020B0502040204020203" pitchFamily="34" charset="0"/>
                        </a:rPr>
                        <a:t>Add ongoing cloud support</a:t>
                      </a:r>
                    </a:p>
                  </a:txBody>
                  <a:tcPr marL="93260" marR="93260" marT="46630" marB="4663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933872377"/>
                  </a:ext>
                </a:extLst>
              </a:tr>
              <a:tr h="3287338">
                <a:tc>
                  <a:txBody>
                    <a:bodyPr/>
                    <a:lstStyle/>
                    <a:p>
                      <a:pPr lvl="0"/>
                      <a:r>
                        <a:rPr lang="en-AU" sz="1400" b="0" kern="1200" dirty="0">
                          <a:solidFill>
                            <a:srgbClr val="000000"/>
                          </a:solidFill>
                          <a:latin typeface="+mn-lt"/>
                          <a:ea typeface="+mn-ea"/>
                          <a:cs typeface="Segoe UI" panose="020B0502040204020203" pitchFamily="34" charset="0"/>
                        </a:rPr>
                        <a:t>Offer three levels of support</a:t>
                      </a:r>
                    </a:p>
                    <a:p>
                      <a:pPr lvl="0"/>
                      <a:endParaRPr lang="en-AU" sz="1400" b="0" kern="1200" dirty="0">
                        <a:solidFill>
                          <a:srgbClr val="000000"/>
                        </a:solidFill>
                        <a:latin typeface="+mn-lt"/>
                        <a:ea typeface="+mn-ea"/>
                        <a:cs typeface="Segoe UI" panose="020B0502040204020203" pitchFamily="34" charset="0"/>
                      </a:endParaRPr>
                    </a:p>
                    <a:p>
                      <a:pPr lvl="0"/>
                      <a:r>
                        <a:rPr lang="en-AU" sz="1400" b="1" kern="1200" dirty="0">
                          <a:solidFill>
                            <a:srgbClr val="000000"/>
                          </a:solidFill>
                          <a:latin typeface="+mn-lt"/>
                          <a:ea typeface="+mn-ea"/>
                          <a:cs typeface="Segoe UI" panose="020B0502040204020203" pitchFamily="34" charset="0"/>
                        </a:rPr>
                        <a:t>Free option </a:t>
                      </a:r>
                      <a:r>
                        <a:rPr lang="en-AU" sz="1400" b="0" kern="1200" dirty="0">
                          <a:solidFill>
                            <a:srgbClr val="000000"/>
                          </a:solidFill>
                          <a:latin typeface="+mn-lt"/>
                          <a:ea typeface="+mn-ea"/>
                          <a:cs typeface="Segoe UI" panose="020B0502040204020203" pitchFamily="34" charset="0"/>
                        </a:rPr>
                        <a:t>is phone only and provides basic issue identification services. </a:t>
                      </a:r>
                    </a:p>
                    <a:p>
                      <a:pPr lvl="0"/>
                      <a:endParaRPr lang="en-AU" sz="1400" b="0" kern="1200" dirty="0">
                        <a:solidFill>
                          <a:srgbClr val="000000"/>
                        </a:solidFill>
                        <a:latin typeface="+mn-lt"/>
                        <a:ea typeface="+mn-ea"/>
                        <a:cs typeface="Segoe UI" panose="020B0502040204020203" pitchFamily="34" charset="0"/>
                      </a:endParaRPr>
                    </a:p>
                    <a:p>
                      <a:pPr lvl="0"/>
                      <a:r>
                        <a:rPr lang="en-AU" sz="1400" b="0" kern="1200" dirty="0">
                          <a:solidFill>
                            <a:srgbClr val="000000"/>
                          </a:solidFill>
                          <a:latin typeface="+mn-lt"/>
                          <a:ea typeface="+mn-ea"/>
                          <a:cs typeface="Segoe UI" panose="020B0502040204020203" pitchFamily="34" charset="0"/>
                        </a:rPr>
                        <a:t>Two paid options at </a:t>
                      </a:r>
                      <a:r>
                        <a:rPr lang="en-AU" sz="1400" b="0" u="none" kern="1200" dirty="0">
                          <a:solidFill>
                            <a:schemeClr val="tx1"/>
                          </a:solidFill>
                          <a:effectLst/>
                          <a:latin typeface="+mn-lt"/>
                          <a:ea typeface="+mn-ea"/>
                          <a:cs typeface="+mn-cs"/>
                        </a:rPr>
                        <a:t>$ 2.50-3.00/user/month</a:t>
                      </a:r>
                      <a:endParaRPr lang="en-AU" sz="1400" b="1" u="sng" kern="1200" dirty="0">
                        <a:solidFill>
                          <a:schemeClr val="tx1"/>
                        </a:solidFill>
                        <a:effectLst/>
                        <a:latin typeface="+mn-lt"/>
                        <a:ea typeface="+mn-ea"/>
                        <a:cs typeface="+mn-cs"/>
                      </a:endParaRPr>
                    </a:p>
                    <a:p>
                      <a:pPr lvl="0"/>
                      <a:endParaRPr lang="en-AU" sz="1400" b="1" u="sng" kern="1200" dirty="0">
                        <a:solidFill>
                          <a:schemeClr val="tx1"/>
                        </a:solidFill>
                        <a:effectLst/>
                        <a:latin typeface="+mn-lt"/>
                        <a:ea typeface="+mn-ea"/>
                        <a:cs typeface="+mn-cs"/>
                      </a:endParaRPr>
                    </a:p>
                    <a:p>
                      <a:pPr lvl="0"/>
                      <a:r>
                        <a:rPr lang="en-AU" sz="1400" b="1" kern="1200" dirty="0">
                          <a:solidFill>
                            <a:srgbClr val="000000"/>
                          </a:solidFill>
                          <a:latin typeface="+mn-lt"/>
                          <a:ea typeface="+mn-ea"/>
                          <a:cs typeface="Segoe UI" panose="020B0502040204020203" pitchFamily="34" charset="0"/>
                        </a:rPr>
                        <a:t>Premium</a:t>
                      </a:r>
                      <a:r>
                        <a:rPr lang="en-AU" sz="1400" b="0" kern="1200" dirty="0">
                          <a:solidFill>
                            <a:srgbClr val="000000"/>
                          </a:solidFill>
                          <a:latin typeface="+mn-lt"/>
                          <a:ea typeface="+mn-ea"/>
                          <a:cs typeface="Segoe UI" panose="020B0502040204020203" pitchFamily="34" charset="0"/>
                        </a:rPr>
                        <a:t> – Diagnosis and incident response plus service requests like policy changes.  Priced at 18% of license fees. </a:t>
                      </a:r>
                    </a:p>
                    <a:p>
                      <a:pPr lvl="0"/>
                      <a:endParaRPr lang="en-AU" sz="1400" b="0" kern="1200" dirty="0">
                        <a:solidFill>
                          <a:srgbClr val="000000"/>
                        </a:solidFill>
                        <a:latin typeface="+mn-lt"/>
                        <a:ea typeface="+mn-ea"/>
                        <a:cs typeface="Segoe UI" panose="020B0502040204020203" pitchFamily="34" charset="0"/>
                      </a:endParaRPr>
                    </a:p>
                    <a:p>
                      <a:pPr lvl="0"/>
                      <a:r>
                        <a:rPr lang="en-AU" sz="1400" b="1" kern="1200" dirty="0">
                          <a:solidFill>
                            <a:srgbClr val="000000"/>
                          </a:solidFill>
                          <a:latin typeface="+mn-lt"/>
                          <a:ea typeface="+mn-ea"/>
                          <a:cs typeface="Segoe UI" panose="020B0502040204020203" pitchFamily="34" charset="0"/>
                        </a:rPr>
                        <a:t>Premium Plus </a:t>
                      </a:r>
                      <a:r>
                        <a:rPr lang="en-AU" sz="1400" b="0" kern="1200" dirty="0">
                          <a:solidFill>
                            <a:srgbClr val="000000"/>
                          </a:solidFill>
                          <a:latin typeface="+mn-lt"/>
                          <a:ea typeface="+mn-ea"/>
                          <a:cs typeface="Segoe UI" panose="020B0502040204020203" pitchFamily="34" charset="0"/>
                        </a:rPr>
                        <a:t>– End-user support plus service requests.  Priced at  25% of license fees.</a:t>
                      </a:r>
                    </a:p>
                  </a:txBody>
                  <a:tcPr marL="93260" marR="93260" marT="46630" marB="4663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719773421"/>
                  </a:ext>
                </a:extLst>
              </a:tr>
            </a:tbl>
          </a:graphicData>
        </a:graphic>
      </p:graphicFrame>
      <p:sp>
        <p:nvSpPr>
          <p:cNvPr id="13" name="Rectangle 12">
            <a:extLst>
              <a:ext uri="{FF2B5EF4-FFF2-40B4-BE49-F238E27FC236}">
                <a16:creationId xmlns:a16="http://schemas.microsoft.com/office/drawing/2014/main" id="{342FFC2C-3FE8-4E51-85B2-CC7C0F26B5DD}"/>
              </a:ext>
            </a:extLst>
          </p:cNvPr>
          <p:cNvSpPr/>
          <p:nvPr/>
        </p:nvSpPr>
        <p:spPr>
          <a:xfrm>
            <a:off x="426086" y="308905"/>
            <a:ext cx="1390188" cy="280718"/>
          </a:xfrm>
          <a:prstGeom prst="rect">
            <a:avLst/>
          </a:prstGeom>
        </p:spPr>
        <p:txBody>
          <a:bodyPr wrap="square" lIns="0">
            <a:spAutoFit/>
          </a:bodyPr>
          <a:lstStyle/>
          <a:p>
            <a:r>
              <a:rPr lang="en-US" sz="1224">
                <a:solidFill>
                  <a:srgbClr val="292728"/>
                </a:solidFill>
                <a:latin typeface="+mj-lt"/>
              </a:rPr>
              <a:t>United Kingdom</a:t>
            </a:r>
          </a:p>
        </p:txBody>
      </p:sp>
      <p:sp>
        <p:nvSpPr>
          <p:cNvPr id="4" name="Title 3">
            <a:extLst>
              <a:ext uri="{FF2B5EF4-FFF2-40B4-BE49-F238E27FC236}">
                <a16:creationId xmlns:a16="http://schemas.microsoft.com/office/drawing/2014/main" id="{4CBF247E-7A6A-8541-ABF3-5AB059168BC7}"/>
              </a:ext>
            </a:extLst>
          </p:cNvPr>
          <p:cNvSpPr>
            <a:spLocks noGrp="1"/>
          </p:cNvSpPr>
          <p:nvPr>
            <p:ph type="title"/>
          </p:nvPr>
        </p:nvSpPr>
        <p:spPr/>
        <p:txBody>
          <a:bodyPr/>
          <a:lstStyle/>
          <a:p>
            <a:r>
              <a:rPr lang="en-US"/>
              <a:t>Partner example:</a:t>
            </a:r>
          </a:p>
        </p:txBody>
      </p:sp>
      <p:pic>
        <p:nvPicPr>
          <p:cNvPr id="2" name="Picture 1">
            <a:extLst>
              <a:ext uri="{FF2B5EF4-FFF2-40B4-BE49-F238E27FC236}">
                <a16:creationId xmlns:a16="http://schemas.microsoft.com/office/drawing/2014/main" id="{51011182-33E7-1540-930A-EBF8A632F0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03076" y="437873"/>
            <a:ext cx="1612166" cy="638125"/>
          </a:xfrm>
          <a:prstGeom prst="rect">
            <a:avLst/>
          </a:prstGeom>
        </p:spPr>
      </p:pic>
    </p:spTree>
    <p:extLst>
      <p:ext uri="{BB962C8B-B14F-4D97-AF65-F5344CB8AC3E}">
        <p14:creationId xmlns:p14="http://schemas.microsoft.com/office/powerpoint/2010/main" val="342364200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CDDB-2485-475C-92BE-65AB128F82C7}"/>
              </a:ext>
            </a:extLst>
          </p:cNvPr>
          <p:cNvSpPr>
            <a:spLocks noGrp="1"/>
          </p:cNvSpPr>
          <p:nvPr>
            <p:ph type="title"/>
          </p:nvPr>
        </p:nvSpPr>
        <p:spPr/>
        <p:txBody>
          <a:bodyPr/>
          <a:lstStyle/>
          <a:p>
            <a:r>
              <a:rPr lang="en-US"/>
              <a:t>Many SMBs continue to choose cloud services</a:t>
            </a:r>
          </a:p>
        </p:txBody>
      </p:sp>
      <p:sp>
        <p:nvSpPr>
          <p:cNvPr id="11" name="Rectangle 10">
            <a:extLst>
              <a:ext uri="{FF2B5EF4-FFF2-40B4-BE49-F238E27FC236}">
                <a16:creationId xmlns:a16="http://schemas.microsoft.com/office/drawing/2014/main" id="{0AB35A2D-0DBB-43A5-A312-630F72C26DC0}"/>
              </a:ext>
            </a:extLst>
          </p:cNvPr>
          <p:cNvSpPr/>
          <p:nvPr/>
        </p:nvSpPr>
        <p:spPr>
          <a:xfrm>
            <a:off x="435795" y="6374186"/>
            <a:ext cx="2973891" cy="743280"/>
          </a:xfrm>
          <a:prstGeom prst="rect">
            <a:avLst/>
          </a:prstGeom>
        </p:spPr>
        <p:txBody>
          <a:bodyPr wrap="none">
            <a:spAutoFit/>
          </a:bodyPr>
          <a:lstStyle/>
          <a:p>
            <a:pPr defTabSz="932509">
              <a:spcAft>
                <a:spcPts val="200"/>
              </a:spcAft>
            </a:pPr>
            <a:r>
              <a:rPr lang="en-US" sz="816">
                <a:solidFill>
                  <a:srgbClr val="000000"/>
                </a:solidFill>
                <a:latin typeface="Segoe UI"/>
                <a:hlinkClick r:id="rId3"/>
              </a:rPr>
              <a:t>1 </a:t>
            </a:r>
            <a:r>
              <a:rPr lang="en-US" sz="816" err="1">
                <a:solidFill>
                  <a:srgbClr val="000000"/>
                </a:solidFill>
                <a:latin typeface="Segoe UI"/>
                <a:hlinkClick r:id="rId3"/>
              </a:rPr>
              <a:t>RightScale</a:t>
            </a:r>
            <a:r>
              <a:rPr lang="en-US" sz="816">
                <a:solidFill>
                  <a:srgbClr val="000000"/>
                </a:solidFill>
                <a:latin typeface="Segoe UI"/>
                <a:hlinkClick r:id="rId3"/>
              </a:rPr>
              <a:t>® STATE OF THE CLOUD REPORT from Flexera™</a:t>
            </a:r>
            <a:endParaRPr lang="en-US" sz="816">
              <a:solidFill>
                <a:srgbClr val="000000"/>
              </a:solidFill>
              <a:latin typeface="Segoe UI"/>
            </a:endParaRPr>
          </a:p>
          <a:p>
            <a:pPr defTabSz="932509"/>
            <a:r>
              <a:rPr lang="en-US" sz="816">
                <a:solidFill>
                  <a:srgbClr val="000000"/>
                </a:solidFill>
                <a:latin typeface="Segoe UI"/>
              </a:rPr>
              <a:t>2. Microsoft</a:t>
            </a:r>
          </a:p>
          <a:p>
            <a:pPr defTabSz="932509"/>
            <a:r>
              <a:rPr lang="en-US" sz="816">
                <a:solidFill>
                  <a:srgbClr val="000000"/>
                </a:solidFill>
                <a:latin typeface="Segoe UI"/>
              </a:rPr>
              <a:t>3. </a:t>
            </a:r>
            <a:r>
              <a:rPr lang="en-US" sz="800">
                <a:solidFill>
                  <a:srgbClr val="504C48"/>
                </a:solidFill>
              </a:rPr>
              <a:t>Supporting SMB Plays, Bredin for Microsoft, March, 2019</a:t>
            </a:r>
          </a:p>
          <a:p>
            <a:pPr defTabSz="932509"/>
            <a:endParaRPr lang="en-US" sz="800">
              <a:solidFill>
                <a:srgbClr val="504C48"/>
              </a:solidFill>
            </a:endParaRPr>
          </a:p>
          <a:p>
            <a:pPr defTabSz="932509"/>
            <a:endParaRPr lang="en-US" sz="816">
              <a:solidFill>
                <a:srgbClr val="000000"/>
              </a:solidFill>
              <a:latin typeface="Segoe UI"/>
            </a:endParaRPr>
          </a:p>
        </p:txBody>
      </p:sp>
      <p:sp>
        <p:nvSpPr>
          <p:cNvPr id="26" name="Rectangle 25">
            <a:extLst>
              <a:ext uri="{FF2B5EF4-FFF2-40B4-BE49-F238E27FC236}">
                <a16:creationId xmlns:a16="http://schemas.microsoft.com/office/drawing/2014/main" id="{80B722ED-E974-4496-9181-E13C82550CFF}"/>
              </a:ext>
            </a:extLst>
          </p:cNvPr>
          <p:cNvSpPr/>
          <p:nvPr/>
        </p:nvSpPr>
        <p:spPr>
          <a:xfrm>
            <a:off x="579475" y="4371172"/>
            <a:ext cx="5111888" cy="1762342"/>
          </a:xfrm>
          <a:prstGeom prst="rect">
            <a:avLst/>
          </a:prstGeom>
        </p:spPr>
        <p:txBody>
          <a:bodyPr wrap="square">
            <a:spAutoFit/>
          </a:bodyPr>
          <a:lstStyle/>
          <a:p>
            <a:pPr defTabSz="932330">
              <a:spcAft>
                <a:spcPts val="400"/>
              </a:spcAft>
            </a:pPr>
            <a:r>
              <a:rPr lang="en-US" sz="2200">
                <a:solidFill>
                  <a:srgbClr val="0078D4"/>
                </a:solidFill>
                <a:latin typeface="Segoe UI Semibold" panose="020B0702040204020203" pitchFamily="34" charset="0"/>
                <a:ea typeface="Segoe UI Black" panose="020B0A02040204020203" pitchFamily="34" charset="0"/>
                <a:cs typeface="Segoe UI Semibold" panose="020B0702040204020203" pitchFamily="34" charset="0"/>
              </a:rPr>
              <a:t>Reasons SMBs consider cloud services</a:t>
            </a:r>
            <a:r>
              <a:rPr lang="en-US" sz="2200" baseline="30000">
                <a:solidFill>
                  <a:srgbClr val="0078D4"/>
                </a:solidFill>
                <a:latin typeface="Segoe UI Semibold" panose="020B0702040204020203" pitchFamily="34" charset="0"/>
                <a:ea typeface="Segoe UI Black" panose="020B0A02040204020203" pitchFamily="34" charset="0"/>
                <a:cs typeface="Segoe UI Semibold" panose="020B0702040204020203" pitchFamily="34" charset="0"/>
              </a:rPr>
              <a:t>3</a:t>
            </a:r>
          </a:p>
          <a:p>
            <a:pPr marL="285695" indent="-285695" defTabSz="932509">
              <a:lnSpc>
                <a:spcPct val="90000"/>
              </a:lnSpc>
              <a:spcAft>
                <a:spcPts val="600"/>
              </a:spcAft>
              <a:buFont typeface="Arial" panose="020B0604020202020204" pitchFamily="34" charset="0"/>
              <a:buChar char="•"/>
            </a:pPr>
            <a:r>
              <a:rPr lang="en-US" sz="1598">
                <a:solidFill>
                  <a:srgbClr val="000000"/>
                </a:solidFill>
                <a:latin typeface="Segoe UI"/>
              </a:rPr>
              <a:t>Cost savings</a:t>
            </a:r>
          </a:p>
          <a:p>
            <a:pPr marL="285695" indent="-285695" defTabSz="932509">
              <a:lnSpc>
                <a:spcPct val="90000"/>
              </a:lnSpc>
              <a:spcAft>
                <a:spcPts val="600"/>
              </a:spcAft>
              <a:buFont typeface="Arial" panose="020B0604020202020204" pitchFamily="34" charset="0"/>
              <a:buChar char="•"/>
            </a:pPr>
            <a:r>
              <a:rPr lang="en-US" sz="1598">
                <a:solidFill>
                  <a:srgbClr val="000000"/>
                </a:solidFill>
                <a:latin typeface="Segoe UI"/>
              </a:rPr>
              <a:t>Improved security</a:t>
            </a:r>
          </a:p>
          <a:p>
            <a:pPr marL="285695" indent="-285695" defTabSz="932509">
              <a:lnSpc>
                <a:spcPct val="90000"/>
              </a:lnSpc>
              <a:spcAft>
                <a:spcPts val="600"/>
              </a:spcAft>
              <a:buFont typeface="Arial" panose="020B0604020202020204" pitchFamily="34" charset="0"/>
              <a:buChar char="•"/>
            </a:pPr>
            <a:r>
              <a:rPr lang="en-US" sz="1598">
                <a:solidFill>
                  <a:srgbClr val="000000"/>
                </a:solidFill>
                <a:latin typeface="Segoe UI"/>
              </a:rPr>
              <a:t>Easy access to documents and applications from multiple locations.</a:t>
            </a:r>
          </a:p>
          <a:p>
            <a:pPr defTabSz="932330">
              <a:spcAft>
                <a:spcPts val="400"/>
              </a:spcAft>
            </a:pPr>
            <a:endParaRPr lang="en-US" sz="1598" baseline="30000">
              <a:solidFill>
                <a:srgbClr val="000000"/>
              </a:solidFill>
              <a:latin typeface="Segoe UI"/>
            </a:endParaRPr>
          </a:p>
        </p:txBody>
      </p:sp>
      <p:sp>
        <p:nvSpPr>
          <p:cNvPr id="18" name="Rectangle 17">
            <a:extLst>
              <a:ext uri="{FF2B5EF4-FFF2-40B4-BE49-F238E27FC236}">
                <a16:creationId xmlns:a16="http://schemas.microsoft.com/office/drawing/2014/main" id="{0A7EC6CD-FFCE-4369-B05F-92CE1E13AE76}"/>
              </a:ext>
            </a:extLst>
          </p:cNvPr>
          <p:cNvSpPr/>
          <p:nvPr/>
        </p:nvSpPr>
        <p:spPr>
          <a:xfrm>
            <a:off x="6726837" y="4434142"/>
            <a:ext cx="5111888" cy="1571676"/>
          </a:xfrm>
          <a:prstGeom prst="rect">
            <a:avLst/>
          </a:prstGeom>
        </p:spPr>
        <p:txBody>
          <a:bodyPr wrap="square">
            <a:spAutoFit/>
          </a:bodyPr>
          <a:lstStyle/>
          <a:p>
            <a:pPr defTabSz="932330">
              <a:spcAft>
                <a:spcPts val="400"/>
              </a:spcAft>
            </a:pPr>
            <a:r>
              <a:rPr lang="en-US" sz="2200">
                <a:solidFill>
                  <a:srgbClr val="0078D4"/>
                </a:solidFill>
                <a:latin typeface="Segoe UI Semibold" panose="020B0702040204020203" pitchFamily="34" charset="0"/>
                <a:ea typeface="Segoe UI Black" panose="020B0A02040204020203" pitchFamily="34" charset="0"/>
                <a:cs typeface="Segoe UI Semibold" panose="020B0702040204020203" pitchFamily="34" charset="0"/>
              </a:rPr>
              <a:t>Top SMBs business challenges</a:t>
            </a:r>
            <a:r>
              <a:rPr lang="en-US" sz="2200" baseline="30000">
                <a:solidFill>
                  <a:srgbClr val="0078D4"/>
                </a:solidFill>
                <a:latin typeface="Segoe UI Semibold" panose="020B0702040204020203" pitchFamily="34" charset="0"/>
                <a:ea typeface="Segoe UI Black" panose="020B0A02040204020203" pitchFamily="34" charset="0"/>
                <a:cs typeface="Segoe UI Semibold" panose="020B0702040204020203" pitchFamily="34" charset="0"/>
              </a:rPr>
              <a:t>3</a:t>
            </a:r>
          </a:p>
          <a:p>
            <a:pPr marL="285695" indent="-285695" defTabSz="932509">
              <a:lnSpc>
                <a:spcPct val="90000"/>
              </a:lnSpc>
              <a:spcAft>
                <a:spcPts val="600"/>
              </a:spcAft>
              <a:buFont typeface="Arial" panose="020B0604020202020204" pitchFamily="34" charset="0"/>
              <a:buChar char="•"/>
            </a:pPr>
            <a:r>
              <a:rPr lang="en-US" sz="1598">
                <a:solidFill>
                  <a:srgbClr val="000000"/>
                </a:solidFill>
                <a:latin typeface="Segoe UI"/>
              </a:rPr>
              <a:t>Managing costs</a:t>
            </a:r>
          </a:p>
          <a:p>
            <a:pPr marL="285695" indent="-285695" defTabSz="932509">
              <a:lnSpc>
                <a:spcPct val="90000"/>
              </a:lnSpc>
              <a:spcAft>
                <a:spcPts val="600"/>
              </a:spcAft>
              <a:buFont typeface="Arial" panose="020B0604020202020204" pitchFamily="34" charset="0"/>
              <a:buChar char="•"/>
            </a:pPr>
            <a:r>
              <a:rPr lang="en-US" sz="1598">
                <a:solidFill>
                  <a:srgbClr val="000000"/>
                </a:solidFill>
                <a:latin typeface="Segoe UI"/>
              </a:rPr>
              <a:t>Finding new customers</a:t>
            </a:r>
          </a:p>
          <a:p>
            <a:pPr marL="285695" indent="-285695" defTabSz="932509">
              <a:lnSpc>
                <a:spcPct val="90000"/>
              </a:lnSpc>
              <a:spcAft>
                <a:spcPts val="600"/>
              </a:spcAft>
              <a:buFont typeface="Arial" panose="020B0604020202020204" pitchFamily="34" charset="0"/>
              <a:buChar char="•"/>
            </a:pPr>
            <a:r>
              <a:rPr lang="en-US" sz="1598">
                <a:solidFill>
                  <a:srgbClr val="000000"/>
                </a:solidFill>
                <a:latin typeface="Segoe UI"/>
              </a:rPr>
              <a:t>Keeping current on technology</a:t>
            </a:r>
          </a:p>
          <a:p>
            <a:pPr defTabSz="932330">
              <a:spcAft>
                <a:spcPts val="400"/>
              </a:spcAft>
            </a:pPr>
            <a:endParaRPr lang="en-US" sz="1598" baseline="30000">
              <a:solidFill>
                <a:srgbClr val="000000"/>
              </a:solidFill>
              <a:latin typeface="Segoe UI"/>
            </a:endParaRPr>
          </a:p>
        </p:txBody>
      </p:sp>
      <p:sp>
        <p:nvSpPr>
          <p:cNvPr id="10" name="TextBox 9">
            <a:extLst>
              <a:ext uri="{FF2B5EF4-FFF2-40B4-BE49-F238E27FC236}">
                <a16:creationId xmlns:a16="http://schemas.microsoft.com/office/drawing/2014/main" id="{8F04FD2F-ADD6-FF44-BF38-7349D52F345B}"/>
              </a:ext>
            </a:extLst>
          </p:cNvPr>
          <p:cNvSpPr txBox="1"/>
          <p:nvPr/>
        </p:nvSpPr>
        <p:spPr>
          <a:xfrm>
            <a:off x="1877170" y="2089057"/>
            <a:ext cx="2463523" cy="2081049"/>
          </a:xfrm>
          <a:prstGeom prst="rect">
            <a:avLst/>
          </a:prstGeom>
          <a:noFill/>
        </p:spPr>
        <p:txBody>
          <a:bodyPr wrap="square" lIns="0" tIns="0" rIns="0" bIns="0" rtlCol="0">
            <a:spAutoFit/>
          </a:bodyPr>
          <a:lstStyle/>
          <a:p>
            <a:pPr algn="ctr" defTabSz="932597"/>
            <a:r>
              <a:rPr lang="en-US" sz="5507" dirty="0">
                <a:solidFill>
                  <a:srgbClr val="0078D4"/>
                </a:solidFill>
                <a:latin typeface="Segoe UI Semibold"/>
              </a:rPr>
              <a:t>43% </a:t>
            </a:r>
            <a:br>
              <a:rPr lang="en-US" sz="5507" dirty="0">
                <a:solidFill>
                  <a:srgbClr val="0078D4"/>
                </a:solidFill>
                <a:latin typeface="Segoe UI Semibold"/>
              </a:rPr>
            </a:br>
            <a:r>
              <a:rPr lang="en-US" sz="2040" dirty="0">
                <a:gradFill>
                  <a:gsLst>
                    <a:gs pos="2917">
                      <a:srgbClr val="282828"/>
                    </a:gs>
                    <a:gs pos="30000">
                      <a:srgbClr val="282828"/>
                    </a:gs>
                  </a:gsLst>
                  <a:lin ang="5400000" scaled="0"/>
                </a:gradFill>
                <a:latin typeface="Segoe UI Semibold"/>
              </a:rPr>
              <a:t>of SMB workloads run in public </a:t>
            </a:r>
            <a:br>
              <a:rPr lang="en-US" sz="2040" dirty="0">
                <a:gradFill>
                  <a:gsLst>
                    <a:gs pos="2917">
                      <a:srgbClr val="282828"/>
                    </a:gs>
                    <a:gs pos="30000">
                      <a:srgbClr val="282828"/>
                    </a:gs>
                  </a:gsLst>
                  <a:lin ang="5400000" scaled="0"/>
                </a:gradFill>
                <a:latin typeface="Segoe UI Semibold"/>
              </a:rPr>
            </a:br>
            <a:r>
              <a:rPr lang="en-US" sz="2040" dirty="0">
                <a:gradFill>
                  <a:gsLst>
                    <a:gs pos="2917">
                      <a:srgbClr val="282828"/>
                    </a:gs>
                    <a:gs pos="30000">
                      <a:srgbClr val="282828"/>
                    </a:gs>
                  </a:gsLst>
                  <a:lin ang="5400000" scaled="0"/>
                </a:gradFill>
                <a:latin typeface="Segoe UI Semibold"/>
              </a:rPr>
              <a:t>cloud</a:t>
            </a:r>
            <a:r>
              <a:rPr lang="en-US" sz="2040" baseline="30000" dirty="0">
                <a:gradFill>
                  <a:gsLst>
                    <a:gs pos="2917">
                      <a:srgbClr val="282828"/>
                    </a:gs>
                    <a:gs pos="30000">
                      <a:srgbClr val="282828"/>
                    </a:gs>
                  </a:gsLst>
                  <a:lin ang="5400000" scaled="0"/>
                </a:gradFill>
                <a:latin typeface="Segoe UI Semibold"/>
              </a:rPr>
              <a:t>1</a:t>
            </a:r>
          </a:p>
          <a:p>
            <a:pPr algn="ctr" defTabSz="932597"/>
            <a:endParaRPr lang="en-US" sz="2448" baseline="30000" dirty="0">
              <a:gradFill>
                <a:gsLst>
                  <a:gs pos="2917">
                    <a:srgbClr val="282828"/>
                  </a:gs>
                  <a:gs pos="30000">
                    <a:srgbClr val="282828"/>
                  </a:gs>
                </a:gsLst>
                <a:lin ang="5400000" scaled="0"/>
              </a:gradFill>
              <a:latin typeface="Segoe UI Semibold"/>
            </a:endParaRPr>
          </a:p>
        </p:txBody>
      </p:sp>
      <p:grpSp>
        <p:nvGrpSpPr>
          <p:cNvPr id="12" name="Group 11">
            <a:extLst>
              <a:ext uri="{FF2B5EF4-FFF2-40B4-BE49-F238E27FC236}">
                <a16:creationId xmlns:a16="http://schemas.microsoft.com/office/drawing/2014/main" id="{43591B58-C8A0-5E42-B024-9CC7961F8895}"/>
              </a:ext>
            </a:extLst>
          </p:cNvPr>
          <p:cNvGrpSpPr/>
          <p:nvPr/>
        </p:nvGrpSpPr>
        <p:grpSpPr>
          <a:xfrm>
            <a:off x="1828767" y="1611333"/>
            <a:ext cx="2567949" cy="2543037"/>
            <a:chOff x="5263201" y="2188336"/>
            <a:chExt cx="1698133" cy="1681660"/>
          </a:xfrm>
        </p:grpSpPr>
        <p:sp>
          <p:nvSpPr>
            <p:cNvPr id="13" name="Oval 12">
              <a:extLst>
                <a:ext uri="{FF2B5EF4-FFF2-40B4-BE49-F238E27FC236}">
                  <a16:creationId xmlns:a16="http://schemas.microsoft.com/office/drawing/2014/main" id="{9F2BF757-5CED-254B-A935-DF949CA6EA3D}"/>
                </a:ext>
              </a:extLst>
            </p:cNvPr>
            <p:cNvSpPr/>
            <p:nvPr/>
          </p:nvSpPr>
          <p:spPr bwMode="auto">
            <a:xfrm>
              <a:off x="5268918" y="2188336"/>
              <a:ext cx="1681659" cy="1681659"/>
            </a:xfrm>
            <a:prstGeom prst="ellipse">
              <a:avLst/>
            </a:prstGeom>
            <a:noFill/>
            <a:ln w="28575">
              <a:solidFill>
                <a:schemeClr val="tx1">
                  <a:lumMod val="10000"/>
                  <a:lumOff val="9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 name="Arc 13">
              <a:extLst>
                <a:ext uri="{FF2B5EF4-FFF2-40B4-BE49-F238E27FC236}">
                  <a16:creationId xmlns:a16="http://schemas.microsoft.com/office/drawing/2014/main" id="{06E1128F-AD56-864F-A13D-9BF35AAE6C39}"/>
                </a:ext>
              </a:extLst>
            </p:cNvPr>
            <p:cNvSpPr/>
            <p:nvPr/>
          </p:nvSpPr>
          <p:spPr>
            <a:xfrm>
              <a:off x="5263201" y="2188337"/>
              <a:ext cx="1698133" cy="1681659"/>
            </a:xfrm>
            <a:prstGeom prst="arc">
              <a:avLst>
                <a:gd name="adj1" fmla="val 16200000"/>
                <a:gd name="adj2" fmla="val 3848017"/>
              </a:avLst>
            </a:prstGeom>
            <a:ln w="190500">
              <a:solidFill>
                <a:srgbClr val="0078D4"/>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51066">
                <a:defRPr/>
              </a:pPr>
              <a:endParaRPr lang="en-US">
                <a:solidFill>
                  <a:srgbClr val="282828"/>
                </a:solidFill>
                <a:latin typeface="Segoe UI"/>
              </a:endParaRPr>
            </a:p>
          </p:txBody>
        </p:sp>
      </p:grpSp>
      <p:sp>
        <p:nvSpPr>
          <p:cNvPr id="15" name="TextBox 14">
            <a:extLst>
              <a:ext uri="{FF2B5EF4-FFF2-40B4-BE49-F238E27FC236}">
                <a16:creationId xmlns:a16="http://schemas.microsoft.com/office/drawing/2014/main" id="{65A56A2E-B1A4-8145-8CE7-46297FD0A4F9}"/>
              </a:ext>
            </a:extLst>
          </p:cNvPr>
          <p:cNvSpPr txBox="1"/>
          <p:nvPr/>
        </p:nvSpPr>
        <p:spPr>
          <a:xfrm>
            <a:off x="8047210" y="2089077"/>
            <a:ext cx="2463523" cy="2145138"/>
          </a:xfrm>
          <a:prstGeom prst="rect">
            <a:avLst/>
          </a:prstGeom>
          <a:noFill/>
        </p:spPr>
        <p:txBody>
          <a:bodyPr wrap="square" lIns="0" tIns="0" rIns="0" bIns="0" rtlCol="0">
            <a:spAutoFit/>
          </a:bodyPr>
          <a:lstStyle/>
          <a:p>
            <a:pPr algn="ctr" defTabSz="932597"/>
            <a:r>
              <a:rPr lang="en-US" sz="5507">
                <a:solidFill>
                  <a:srgbClr val="0078D4"/>
                </a:solidFill>
                <a:latin typeface="Segoe UI Semibold"/>
              </a:rPr>
              <a:t>75% </a:t>
            </a:r>
            <a:br>
              <a:rPr lang="en-US" sz="5507">
                <a:solidFill>
                  <a:srgbClr val="0078D4"/>
                </a:solidFill>
                <a:latin typeface="Segoe UI Semibold"/>
              </a:rPr>
            </a:br>
            <a:r>
              <a:rPr lang="en-US" sz="1632">
                <a:gradFill>
                  <a:gsLst>
                    <a:gs pos="2917">
                      <a:srgbClr val="282828"/>
                    </a:gs>
                    <a:gs pos="30000">
                      <a:srgbClr val="282828"/>
                    </a:gs>
                  </a:gsLst>
                  <a:lin ang="5400000" scaled="0"/>
                </a:gradFill>
                <a:latin typeface="Segoe UI Semibold"/>
              </a:rPr>
              <a:t>of cloud migration </a:t>
            </a:r>
            <a:br>
              <a:rPr lang="en-US" sz="1632">
                <a:gradFill>
                  <a:gsLst>
                    <a:gs pos="2917">
                      <a:srgbClr val="282828"/>
                    </a:gs>
                    <a:gs pos="30000">
                      <a:srgbClr val="282828"/>
                    </a:gs>
                  </a:gsLst>
                  <a:lin ang="5400000" scaled="0"/>
                </a:gradFill>
                <a:latin typeface="Segoe UI Semibold"/>
              </a:rPr>
            </a:br>
            <a:r>
              <a:rPr lang="en-US" sz="1632">
                <a:gradFill>
                  <a:gsLst>
                    <a:gs pos="2917">
                      <a:srgbClr val="282828"/>
                    </a:gs>
                    <a:gs pos="30000">
                      <a:srgbClr val="282828"/>
                    </a:gs>
                  </a:gsLst>
                  <a:lin ang="5400000" scaled="0"/>
                </a:gradFill>
                <a:latin typeface="Segoe UI Semibold"/>
              </a:rPr>
              <a:t>and modernization revenue comes </a:t>
            </a:r>
            <a:br>
              <a:rPr lang="en-US" sz="1632">
                <a:gradFill>
                  <a:gsLst>
                    <a:gs pos="2917">
                      <a:srgbClr val="282828"/>
                    </a:gs>
                    <a:gs pos="30000">
                      <a:srgbClr val="282828"/>
                    </a:gs>
                  </a:gsLst>
                  <a:lin ang="5400000" scaled="0"/>
                </a:gradFill>
                <a:latin typeface="Segoe UI Semibold"/>
              </a:rPr>
            </a:br>
            <a:r>
              <a:rPr lang="en-US" sz="1632">
                <a:gradFill>
                  <a:gsLst>
                    <a:gs pos="2917">
                      <a:srgbClr val="282828"/>
                    </a:gs>
                    <a:gs pos="30000">
                      <a:srgbClr val="282828"/>
                    </a:gs>
                  </a:gsLst>
                  <a:lin ang="5400000" scaled="0"/>
                </a:gradFill>
                <a:latin typeface="Segoe UI Semibold"/>
              </a:rPr>
              <a:t>from SMBs</a:t>
            </a:r>
            <a:r>
              <a:rPr lang="en-US" sz="1632" baseline="30000">
                <a:gradFill>
                  <a:gsLst>
                    <a:gs pos="2917">
                      <a:srgbClr val="282828"/>
                    </a:gs>
                    <a:gs pos="30000">
                      <a:srgbClr val="282828"/>
                    </a:gs>
                  </a:gsLst>
                  <a:lin ang="5400000" scaled="0"/>
                </a:gradFill>
                <a:latin typeface="Segoe UI Semibold"/>
              </a:rPr>
              <a:t>2</a:t>
            </a:r>
          </a:p>
          <a:p>
            <a:pPr algn="ctr" defTabSz="932597"/>
            <a:endParaRPr lang="en-US" sz="2448" baseline="30000">
              <a:gradFill>
                <a:gsLst>
                  <a:gs pos="2917">
                    <a:srgbClr val="282828"/>
                  </a:gs>
                  <a:gs pos="30000">
                    <a:srgbClr val="282828"/>
                  </a:gs>
                </a:gsLst>
                <a:lin ang="5400000" scaled="0"/>
              </a:gradFill>
              <a:latin typeface="Segoe UI Semibold"/>
            </a:endParaRPr>
          </a:p>
        </p:txBody>
      </p:sp>
      <p:grpSp>
        <p:nvGrpSpPr>
          <p:cNvPr id="16" name="Group 15">
            <a:extLst>
              <a:ext uri="{FF2B5EF4-FFF2-40B4-BE49-F238E27FC236}">
                <a16:creationId xmlns:a16="http://schemas.microsoft.com/office/drawing/2014/main" id="{F6ED2C16-17BD-3647-8195-E3AA66A302A2}"/>
              </a:ext>
            </a:extLst>
          </p:cNvPr>
          <p:cNvGrpSpPr/>
          <p:nvPr/>
        </p:nvGrpSpPr>
        <p:grpSpPr>
          <a:xfrm>
            <a:off x="7998807" y="1611352"/>
            <a:ext cx="2567949" cy="2543038"/>
            <a:chOff x="5263201" y="2188336"/>
            <a:chExt cx="1698133" cy="1681660"/>
          </a:xfrm>
        </p:grpSpPr>
        <p:sp>
          <p:nvSpPr>
            <p:cNvPr id="17" name="Oval 16">
              <a:extLst>
                <a:ext uri="{FF2B5EF4-FFF2-40B4-BE49-F238E27FC236}">
                  <a16:creationId xmlns:a16="http://schemas.microsoft.com/office/drawing/2014/main" id="{DB583515-FE48-C14D-8186-8BD4F22B79E3}"/>
                </a:ext>
              </a:extLst>
            </p:cNvPr>
            <p:cNvSpPr/>
            <p:nvPr/>
          </p:nvSpPr>
          <p:spPr bwMode="auto">
            <a:xfrm>
              <a:off x="5268918" y="2188336"/>
              <a:ext cx="1681659" cy="1681659"/>
            </a:xfrm>
            <a:prstGeom prst="ellipse">
              <a:avLst/>
            </a:prstGeom>
            <a:noFill/>
            <a:ln w="28575">
              <a:solidFill>
                <a:schemeClr val="tx1">
                  <a:lumMod val="10000"/>
                  <a:lumOff val="9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9" name="Arc 18">
              <a:extLst>
                <a:ext uri="{FF2B5EF4-FFF2-40B4-BE49-F238E27FC236}">
                  <a16:creationId xmlns:a16="http://schemas.microsoft.com/office/drawing/2014/main" id="{8470D22D-B89C-6C42-9FF0-8DD2A0BE1DA8}"/>
                </a:ext>
              </a:extLst>
            </p:cNvPr>
            <p:cNvSpPr/>
            <p:nvPr/>
          </p:nvSpPr>
          <p:spPr>
            <a:xfrm>
              <a:off x="5263201" y="2188337"/>
              <a:ext cx="1698133" cy="1681659"/>
            </a:xfrm>
            <a:prstGeom prst="arc">
              <a:avLst>
                <a:gd name="adj1" fmla="val 16200000"/>
                <a:gd name="adj2" fmla="val 10828844"/>
              </a:avLst>
            </a:prstGeom>
            <a:ln w="190500">
              <a:solidFill>
                <a:srgbClr val="0078D4"/>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51066">
                <a:defRPr/>
              </a:pPr>
              <a:endParaRPr lang="en-US">
                <a:solidFill>
                  <a:srgbClr val="282828"/>
                </a:solidFill>
                <a:latin typeface="Segoe UI"/>
              </a:endParaRPr>
            </a:p>
          </p:txBody>
        </p:sp>
      </p:grpSp>
    </p:spTree>
    <p:extLst>
      <p:ext uri="{BB962C8B-B14F-4D97-AF65-F5344CB8AC3E}">
        <p14:creationId xmlns:p14="http://schemas.microsoft.com/office/powerpoint/2010/main" val="790031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3000"/>
                            </p:stCondLst>
                            <p:childTnLst>
                              <p:par>
                                <p:cTn id="17" presetID="21"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2000"/>
                                        <p:tgtEl>
                                          <p:spTgt spid="16"/>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8" grpId="0"/>
      <p:bldP spid="10"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1">
            <a:extLst>
              <a:ext uri="{FF2B5EF4-FFF2-40B4-BE49-F238E27FC236}">
                <a16:creationId xmlns:a16="http://schemas.microsoft.com/office/drawing/2014/main" id="{C1BE0538-024C-0041-9307-102315B93236}"/>
              </a:ext>
            </a:extLst>
          </p:cNvPr>
          <p:cNvSpPr txBox="1">
            <a:spLocks/>
          </p:cNvSpPr>
          <p:nvPr/>
        </p:nvSpPr>
        <p:spPr>
          <a:xfrm>
            <a:off x="426086" y="1289665"/>
            <a:ext cx="9201991" cy="304699"/>
          </a:xfrm>
          <a:prstGeom prst="rect">
            <a:avLst/>
          </a:prstGeom>
        </p:spPr>
        <p:txBody>
          <a:bodyPr vert="horz" wrap="square" lIns="0" tIns="0" rIns="0" bIns="0" rtlCol="0">
            <a:spAutoFit/>
          </a:bodyPr>
          <a:lstStyle>
            <a:lvl1pPr marL="0" marR="0" indent="0" algn="l" defTabSz="932742" rtl="0" eaLnBrk="1" fontAlgn="auto" latinLnBrk="0" hangingPunct="1">
              <a:lnSpc>
                <a:spcPct val="90000"/>
              </a:lnSpc>
              <a:spcBef>
                <a:spcPts val="0"/>
              </a:spcBef>
              <a:spcAft>
                <a:spcPts val="1300"/>
              </a:spcAft>
              <a:buClrTx/>
              <a:buSzPct val="90000"/>
              <a:buFont typeface="Wingdings" panose="05000000000000000000" pitchFamily="2" charset="2"/>
              <a:buNone/>
              <a:tabLst/>
              <a:defRPr sz="2200" b="0" i="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1300"/>
              </a:spcAft>
              <a:buClrTx/>
              <a:buSzPct val="90000"/>
              <a:buFont typeface="Wingdings" panose="05000000000000000000" pitchFamily="2" charset="2"/>
              <a:buNone/>
              <a:tabLst/>
              <a:defRPr sz="2000" kern="1200" spc="0" baseline="0">
                <a:solidFill>
                  <a:schemeClr val="tx2"/>
                </a:solidFill>
                <a:latin typeface="+mn-lt"/>
                <a:ea typeface="+mn-ea"/>
                <a:cs typeface="+mn-cs"/>
              </a:defRPr>
            </a:lvl2pPr>
            <a:lvl3pPr marL="457200" marR="0" indent="0" algn="l" defTabSz="932742" rtl="0" eaLnBrk="1" fontAlgn="auto" latinLnBrk="0" hangingPunct="1">
              <a:lnSpc>
                <a:spcPct val="90000"/>
              </a:lnSpc>
              <a:spcBef>
                <a:spcPts val="0"/>
              </a:spcBef>
              <a:spcAft>
                <a:spcPts val="1300"/>
              </a:spcAft>
              <a:buClrTx/>
              <a:buSzPct val="90000"/>
              <a:buFont typeface="Wingdings" panose="05000000000000000000" pitchFamily="2" charset="2"/>
              <a:buNone/>
              <a:tabLst/>
              <a:defRPr sz="20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1300"/>
              </a:spcAft>
              <a:buClrTx/>
              <a:buSzPct val="90000"/>
              <a:buFont typeface="Wingdings" panose="05000000000000000000" pitchFamily="2" charset="2"/>
              <a:buNone/>
              <a:tabLst/>
              <a:defRPr sz="20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32563">
              <a:spcAft>
                <a:spcPts val="1299"/>
              </a:spcAft>
              <a:defRPr/>
            </a:pPr>
            <a:r>
              <a:rPr lang="en-US" i="1" dirty="0">
                <a:solidFill>
                  <a:srgbClr val="282828"/>
                </a:solidFill>
                <a:cs typeface="Segoe UI" panose="020B0502040204020203" pitchFamily="34" charset="0"/>
              </a:rPr>
              <a:t>Focusing on relationships versus transactions</a:t>
            </a:r>
          </a:p>
        </p:txBody>
      </p:sp>
      <p:graphicFrame>
        <p:nvGraphicFramePr>
          <p:cNvPr id="3" name="Table 2">
            <a:extLst>
              <a:ext uri="{FF2B5EF4-FFF2-40B4-BE49-F238E27FC236}">
                <a16:creationId xmlns:a16="http://schemas.microsoft.com/office/drawing/2014/main" id="{06C4B0D2-ED9F-744D-8867-FE26358D346C}"/>
              </a:ext>
            </a:extLst>
          </p:cNvPr>
          <p:cNvGraphicFramePr>
            <a:graphicFrameLocks noGrp="1"/>
          </p:cNvGraphicFramePr>
          <p:nvPr/>
        </p:nvGraphicFramePr>
        <p:xfrm>
          <a:off x="434975" y="2102518"/>
          <a:ext cx="3648378" cy="4324686"/>
        </p:xfrm>
        <a:graphic>
          <a:graphicData uri="http://schemas.openxmlformats.org/drawingml/2006/table">
            <a:tbl>
              <a:tblPr firstRow="1" bandRow="1">
                <a:tableStyleId>{5C22544A-7EE6-4342-B048-85BDC9FD1C3A}</a:tableStyleId>
              </a:tblPr>
              <a:tblGrid>
                <a:gridCol w="3648378">
                  <a:extLst>
                    <a:ext uri="{9D8B030D-6E8A-4147-A177-3AD203B41FA5}">
                      <a16:colId xmlns:a16="http://schemas.microsoft.com/office/drawing/2014/main" val="3554608675"/>
                    </a:ext>
                  </a:extLst>
                </a:gridCol>
              </a:tblGrid>
              <a:tr h="378828">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800" b="0" kern="0" dirty="0">
                          <a:latin typeface="Segoe UI"/>
                          <a:ea typeface="Segoe UI" panose="020B0502040204020203" pitchFamily="34" charset="0"/>
                          <a:cs typeface="Segoe UI"/>
                        </a:rPr>
                        <a:t>Approach</a:t>
                      </a:r>
                    </a:p>
                  </a:txBody>
                  <a:tcPr marL="91427" marR="91427" marT="45713" marB="45713"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933872377"/>
                  </a:ext>
                </a:extLst>
              </a:tr>
              <a:tr h="3945858">
                <a:tc>
                  <a:txBody>
                    <a:bodyPr/>
                    <a:lstStyle/>
                    <a:p>
                      <a:pPr marL="342900" marR="0" lvl="0" indent="-342900" algn="l" rtl="0" eaLnBrk="1" fontAlgn="auto" latinLnBrk="0" hangingPunct="1">
                        <a:lnSpc>
                          <a:spcPct val="100000"/>
                        </a:lnSpc>
                        <a:spcBef>
                          <a:spcPts val="0"/>
                        </a:spcBef>
                        <a:spcAft>
                          <a:spcPts val="600"/>
                        </a:spcAft>
                        <a:buFontTx/>
                        <a:buAutoNum type="arabicPeriod"/>
                      </a:pPr>
                      <a:r>
                        <a:rPr lang="en-US" sz="1400" b="0" kern="1200" dirty="0">
                          <a:solidFill>
                            <a:srgbClr val="000000"/>
                          </a:solidFill>
                          <a:latin typeface="Segoe UI"/>
                          <a:cs typeface="Segoe UI"/>
                        </a:rPr>
                        <a:t>Address </a:t>
                      </a:r>
                      <a:r>
                        <a:rPr lang="en-US" sz="1400" b="0" kern="1200" noProof="0" dirty="0">
                          <a:solidFill>
                            <a:srgbClr val="000000"/>
                          </a:solidFill>
                          <a:latin typeface="Segoe UI"/>
                          <a:cs typeface="Segoe UI"/>
                        </a:rPr>
                        <a:t>end-of-support opportunities with advice </a:t>
                      </a:r>
                      <a:r>
                        <a:rPr lang="en-US" sz="1400" b="0" kern="1200" dirty="0">
                          <a:solidFill>
                            <a:srgbClr val="000000"/>
                          </a:solidFill>
                          <a:latin typeface="Segoe UI"/>
                          <a:ea typeface="Segoe UI" panose="020B0502040204020203" pitchFamily="34" charset="0"/>
                          <a:cs typeface="Segoe UI"/>
                        </a:rPr>
                        <a:t>versus fear-mongering around potential security issues.</a:t>
                      </a:r>
                    </a:p>
                    <a:p>
                      <a:pPr marL="342900" marR="0" lvl="0" indent="-342900" algn="l" defTabSz="914367" rtl="0" eaLnBrk="1" fontAlgn="auto" latinLnBrk="0" hangingPunct="1">
                        <a:lnSpc>
                          <a:spcPct val="100000"/>
                        </a:lnSpc>
                        <a:spcBef>
                          <a:spcPts val="0"/>
                        </a:spcBef>
                        <a:spcAft>
                          <a:spcPts val="600"/>
                        </a:spcAft>
                        <a:buClrTx/>
                        <a:buSzTx/>
                        <a:buFontTx/>
                        <a:buAutoNum type="arabicPeriod"/>
                        <a:tabLst/>
                        <a:defRPr/>
                      </a:pPr>
                      <a:r>
                        <a:rPr lang="en-US" sz="1400" b="0" dirty="0">
                          <a:solidFill>
                            <a:srgbClr val="000000"/>
                          </a:solidFill>
                          <a:latin typeface="Segoe UI"/>
                          <a:ea typeface="Segoe UI" panose="020B0502040204020203" pitchFamily="34" charset="0"/>
                          <a:cs typeface="Segoe UI"/>
                        </a:rPr>
                        <a:t>Attack conversations from a productivity and performance basis based on device and OS age and warranty.</a:t>
                      </a:r>
                    </a:p>
                    <a:p>
                      <a:pPr marL="342900" marR="0" lvl="0" indent="-342900" algn="l" defTabSz="914367" rtl="0" eaLnBrk="1" fontAlgn="auto" latinLnBrk="0" hangingPunct="1">
                        <a:lnSpc>
                          <a:spcPct val="100000"/>
                        </a:lnSpc>
                        <a:spcBef>
                          <a:spcPts val="0"/>
                        </a:spcBef>
                        <a:spcAft>
                          <a:spcPts val="600"/>
                        </a:spcAft>
                        <a:buClrTx/>
                        <a:buSzTx/>
                        <a:buFontTx/>
                        <a:buAutoNum type="arabicPeriod"/>
                        <a:tabLst/>
                        <a:defRPr/>
                      </a:pPr>
                      <a:r>
                        <a:rPr lang="en-US" sz="1400" b="0" dirty="0">
                          <a:solidFill>
                            <a:srgbClr val="000000"/>
                          </a:solidFill>
                          <a:latin typeface="Segoe UI"/>
                          <a:ea typeface="Segoe UI" panose="020B0502040204020203" pitchFamily="34" charset="0"/>
                          <a:cs typeface="Segoe UI"/>
                        </a:rPr>
                        <a:t>Educate customers about local Australian regulations (similar to GDPR) and risk of non-compliance.</a:t>
                      </a:r>
                    </a:p>
                    <a:p>
                      <a:pPr marL="342900" marR="0" lvl="0" indent="-342900" algn="l" rtl="0" eaLnBrk="1" fontAlgn="auto" latinLnBrk="0" hangingPunct="1">
                        <a:lnSpc>
                          <a:spcPct val="100000"/>
                        </a:lnSpc>
                        <a:spcBef>
                          <a:spcPts val="0"/>
                        </a:spcBef>
                        <a:spcAft>
                          <a:spcPts val="600"/>
                        </a:spcAft>
                        <a:buFontTx/>
                        <a:buAutoNum type="arabicPeriod"/>
                      </a:pPr>
                      <a:r>
                        <a:rPr lang="en-US" sz="1400" b="0" kern="1200" dirty="0">
                          <a:solidFill>
                            <a:srgbClr val="000000"/>
                          </a:solidFill>
                          <a:latin typeface="Segoe UI"/>
                          <a:ea typeface="+mn-ea"/>
                          <a:cs typeface="Segoe UI"/>
                        </a:rPr>
                        <a:t>Offer in-person demonstrations of the Office 365/Microsoft 365 platform and ‘modern computing' focusing on relatable real-world situations.</a:t>
                      </a:r>
                    </a:p>
                  </a:txBody>
                  <a:tcPr marL="91427" marR="91427" marT="45713" marB="45713">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719773421"/>
                  </a:ext>
                </a:extLst>
              </a:tr>
            </a:tbl>
          </a:graphicData>
        </a:graphic>
      </p:graphicFrame>
      <p:graphicFrame>
        <p:nvGraphicFramePr>
          <p:cNvPr id="18" name="Table 17">
            <a:extLst>
              <a:ext uri="{FF2B5EF4-FFF2-40B4-BE49-F238E27FC236}">
                <a16:creationId xmlns:a16="http://schemas.microsoft.com/office/drawing/2014/main" id="{D819E777-23FB-D444-81F6-C6BB7C92D1D4}"/>
              </a:ext>
            </a:extLst>
          </p:cNvPr>
          <p:cNvGraphicFramePr>
            <a:graphicFrameLocks noGrp="1"/>
          </p:cNvGraphicFramePr>
          <p:nvPr/>
        </p:nvGraphicFramePr>
        <p:xfrm>
          <a:off x="4391642" y="2102518"/>
          <a:ext cx="3648378" cy="4324686"/>
        </p:xfrm>
        <a:graphic>
          <a:graphicData uri="http://schemas.openxmlformats.org/drawingml/2006/table">
            <a:tbl>
              <a:tblPr firstRow="1" bandRow="1">
                <a:tableStyleId>{5C22544A-7EE6-4342-B048-85BDC9FD1C3A}</a:tableStyleId>
              </a:tblPr>
              <a:tblGrid>
                <a:gridCol w="3648378">
                  <a:extLst>
                    <a:ext uri="{9D8B030D-6E8A-4147-A177-3AD203B41FA5}">
                      <a16:colId xmlns:a16="http://schemas.microsoft.com/office/drawing/2014/main" val="3554608675"/>
                    </a:ext>
                  </a:extLst>
                </a:gridCol>
              </a:tblGrid>
              <a:tr h="375142">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800" b="0" kern="0" dirty="0">
                          <a:solidFill>
                            <a:prstClr val="white"/>
                          </a:solidFill>
                          <a:latin typeface="+mn-lt"/>
                          <a:ea typeface="Segoe UI" panose="020B0502040204020203" pitchFamily="34" charset="0"/>
                          <a:cs typeface="Segoe UI" panose="020B0502040204020203" pitchFamily="34" charset="0"/>
                        </a:rPr>
                        <a:t>Offers</a:t>
                      </a:r>
                    </a:p>
                  </a:txBody>
                  <a:tcPr marL="91427" marR="91427" marT="45713" marB="45713"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933872377"/>
                  </a:ext>
                </a:extLst>
              </a:tr>
              <a:tr h="3949544">
                <a:tc>
                  <a:txBody>
                    <a:bodyPr/>
                    <a:lstStyle/>
                    <a:p>
                      <a:pPr>
                        <a:spcAft>
                          <a:spcPts val="1000"/>
                        </a:spcAft>
                      </a:pPr>
                      <a:r>
                        <a:rPr lang="en-US" sz="1400" b="0" kern="1200" dirty="0">
                          <a:solidFill>
                            <a:srgbClr val="000000"/>
                          </a:solidFill>
                          <a:latin typeface="Segoe UI"/>
                          <a:ea typeface="+mn-ea"/>
                          <a:cs typeface="Segoe UI"/>
                        </a:rPr>
                        <a:t>Free consulting and education sessions.</a:t>
                      </a:r>
                    </a:p>
                    <a:p>
                      <a:pPr>
                        <a:spcAft>
                          <a:spcPts val="1000"/>
                        </a:spcAft>
                      </a:pPr>
                      <a:r>
                        <a:rPr lang="en-US" sz="1400" b="0" kern="1200" dirty="0">
                          <a:solidFill>
                            <a:srgbClr val="000000"/>
                          </a:solidFill>
                          <a:latin typeface="Segoe UI"/>
                          <a:ea typeface="+mn-ea"/>
                          <a:cs typeface="Segoe UI"/>
                        </a:rPr>
                        <a:t>EOS business review and strategic planning to include Line of Business software</a:t>
                      </a:r>
                    </a:p>
                    <a:p>
                      <a:pPr>
                        <a:spcAft>
                          <a:spcPts val="1000"/>
                        </a:spcAft>
                      </a:pPr>
                      <a:r>
                        <a:rPr lang="en-US" sz="1400" b="0" kern="1200" dirty="0">
                          <a:solidFill>
                            <a:srgbClr val="000000"/>
                          </a:solidFill>
                          <a:latin typeface="Segoe UI"/>
                          <a:ea typeface="+mn-ea"/>
                          <a:cs typeface="Segoe UI"/>
                        </a:rPr>
                        <a:t>Bulk discounts if partner upgrades fleet instead of individual machines </a:t>
                      </a:r>
                    </a:p>
                    <a:p>
                      <a:pPr>
                        <a:spcAft>
                          <a:spcPts val="0"/>
                        </a:spcAft>
                      </a:pPr>
                      <a:r>
                        <a:rPr lang="en-US" sz="1400" b="0" kern="1200" dirty="0">
                          <a:solidFill>
                            <a:srgbClr val="000000"/>
                          </a:solidFill>
                          <a:latin typeface="Segoe UI"/>
                          <a:ea typeface="+mn-ea"/>
                          <a:cs typeface="Segoe UI"/>
                        </a:rPr>
                        <a:t>Managed services</a:t>
                      </a:r>
                    </a:p>
                    <a:p>
                      <a:pPr marL="285750" lvl="0" indent="-285750">
                        <a:spcAft>
                          <a:spcPts val="0"/>
                        </a:spcAft>
                        <a:buFont typeface="Arial" panose="020B0604020202020204" pitchFamily="34" charset="0"/>
                        <a:buChar char="•"/>
                      </a:pPr>
                      <a:r>
                        <a:rPr lang="en-US" sz="1400" b="0" kern="1200" dirty="0">
                          <a:solidFill>
                            <a:srgbClr val="000000"/>
                          </a:solidFill>
                          <a:latin typeface="Segoe UI"/>
                          <a:ea typeface="+mn-ea"/>
                          <a:cs typeface="Segoe UI"/>
                        </a:rPr>
                        <a:t>Helpdesk</a:t>
                      </a:r>
                      <a:endParaRPr lang="en-US" dirty="0"/>
                    </a:p>
                    <a:p>
                      <a:pPr marL="285750" indent="-285750">
                        <a:spcAft>
                          <a:spcPts val="0"/>
                        </a:spcAft>
                        <a:buFont typeface="Arial" panose="020B0604020202020204" pitchFamily="34" charset="0"/>
                        <a:buChar char="•"/>
                      </a:pPr>
                      <a:r>
                        <a:rPr lang="en-US" sz="1400" b="0" kern="1200" dirty="0">
                          <a:solidFill>
                            <a:srgbClr val="000000"/>
                          </a:solidFill>
                          <a:latin typeface="Segoe UI"/>
                          <a:ea typeface="+mn-ea"/>
                          <a:cs typeface="Segoe UI"/>
                        </a:rPr>
                        <a:t>Security</a:t>
                      </a:r>
                    </a:p>
                    <a:p>
                      <a:pPr marL="285750" indent="-285750">
                        <a:spcAft>
                          <a:spcPts val="1400"/>
                        </a:spcAft>
                        <a:buFont typeface="Arial" panose="020B0604020202020204" pitchFamily="34" charset="0"/>
                        <a:buChar char="•"/>
                      </a:pPr>
                      <a:r>
                        <a:rPr lang="en-US" sz="1400" b="0" kern="1200" dirty="0">
                          <a:solidFill>
                            <a:srgbClr val="000000"/>
                          </a:solidFill>
                          <a:latin typeface="Segoe UI"/>
                          <a:ea typeface="+mn-ea"/>
                          <a:cs typeface="Segoe UI"/>
                        </a:rPr>
                        <a:t>Monitoring</a:t>
                      </a:r>
                    </a:p>
                    <a:p>
                      <a:pPr>
                        <a:spcAft>
                          <a:spcPts val="0"/>
                        </a:spcAft>
                      </a:pPr>
                      <a:r>
                        <a:rPr lang="en-US" sz="1400" b="0" kern="1200" dirty="0">
                          <a:solidFill>
                            <a:srgbClr val="000000"/>
                          </a:solidFill>
                          <a:latin typeface="Segoe UI"/>
                          <a:ea typeface="+mn-ea"/>
                          <a:cs typeface="Segoe UI"/>
                        </a:rPr>
                        <a:t>Business solutions</a:t>
                      </a:r>
                    </a:p>
                    <a:p>
                      <a:pPr marL="285750" indent="-285750">
                        <a:spcAft>
                          <a:spcPts val="0"/>
                        </a:spcAft>
                        <a:buFont typeface="Arial" panose="020B0604020202020204" pitchFamily="34" charset="0"/>
                        <a:buChar char="•"/>
                      </a:pPr>
                      <a:r>
                        <a:rPr lang="en-US" sz="1400" b="0" kern="1200" dirty="0">
                          <a:solidFill>
                            <a:srgbClr val="000000"/>
                          </a:solidFill>
                          <a:latin typeface="Segoe UI"/>
                          <a:ea typeface="+mn-ea"/>
                          <a:cs typeface="Segoe UI"/>
                        </a:rPr>
                        <a:t>Bring together data, voice, video</a:t>
                      </a:r>
                    </a:p>
                    <a:p>
                      <a:pPr marL="285750" indent="-285750">
                        <a:spcAft>
                          <a:spcPts val="0"/>
                        </a:spcAft>
                        <a:buFont typeface="Arial" panose="020B0604020202020204" pitchFamily="34" charset="0"/>
                        <a:buChar char="•"/>
                      </a:pPr>
                      <a:r>
                        <a:rPr lang="en-US" sz="1400" b="0" kern="1200" dirty="0">
                          <a:solidFill>
                            <a:srgbClr val="000000"/>
                          </a:solidFill>
                          <a:latin typeface="Segoe UI"/>
                          <a:ea typeface="+mn-ea"/>
                          <a:cs typeface="Segoe UI"/>
                        </a:rPr>
                        <a:t>Integrated communications services </a:t>
                      </a:r>
                    </a:p>
                    <a:p>
                      <a:pPr marL="285750" indent="-285750">
                        <a:spcAft>
                          <a:spcPts val="0"/>
                        </a:spcAft>
                        <a:buFont typeface="Arial" panose="020B0604020202020204" pitchFamily="34" charset="0"/>
                        <a:buChar char="•"/>
                      </a:pPr>
                      <a:r>
                        <a:rPr lang="en-US" sz="1400" b="0" kern="1200" dirty="0">
                          <a:solidFill>
                            <a:srgbClr val="000000"/>
                          </a:solidFill>
                          <a:latin typeface="Segoe UI"/>
                          <a:ea typeface="+mn-ea"/>
                          <a:cs typeface="Segoe UI"/>
                        </a:rPr>
                        <a:t>Smart storage</a:t>
                      </a:r>
                    </a:p>
                    <a:p>
                      <a:pPr marL="285750" indent="-285750">
                        <a:spcAft>
                          <a:spcPts val="0"/>
                        </a:spcAft>
                        <a:buFont typeface="Arial" panose="020B0604020202020204" pitchFamily="34" charset="0"/>
                        <a:buChar char="•"/>
                      </a:pPr>
                      <a:r>
                        <a:rPr lang="en-US" sz="1400" b="0" kern="1200" dirty="0">
                          <a:solidFill>
                            <a:srgbClr val="000000"/>
                          </a:solidFill>
                          <a:latin typeface="Segoe UI"/>
                          <a:ea typeface="+mn-ea"/>
                          <a:cs typeface="Segoe UI"/>
                        </a:rPr>
                        <a:t>Print and imaging solutions</a:t>
                      </a:r>
                    </a:p>
                  </a:txBody>
                  <a:tcPr marL="91427" marR="91427" marT="45713" marB="457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719773421"/>
                  </a:ext>
                </a:extLst>
              </a:tr>
            </a:tbl>
          </a:graphicData>
        </a:graphic>
      </p:graphicFrame>
      <p:graphicFrame>
        <p:nvGraphicFramePr>
          <p:cNvPr id="19" name="Table 18">
            <a:extLst>
              <a:ext uri="{FF2B5EF4-FFF2-40B4-BE49-F238E27FC236}">
                <a16:creationId xmlns:a16="http://schemas.microsoft.com/office/drawing/2014/main" id="{E0B74003-B0B5-6B41-B502-49F19CA21B24}"/>
              </a:ext>
            </a:extLst>
          </p:cNvPr>
          <p:cNvGraphicFramePr>
            <a:graphicFrameLocks noGrp="1"/>
          </p:cNvGraphicFramePr>
          <p:nvPr/>
        </p:nvGraphicFramePr>
        <p:xfrm>
          <a:off x="8348309" y="2102518"/>
          <a:ext cx="3648378" cy="1350914"/>
        </p:xfrm>
        <a:graphic>
          <a:graphicData uri="http://schemas.openxmlformats.org/drawingml/2006/table">
            <a:tbl>
              <a:tblPr firstRow="1" bandRow="1">
                <a:tableStyleId>{5C22544A-7EE6-4342-B048-85BDC9FD1C3A}</a:tableStyleId>
              </a:tblPr>
              <a:tblGrid>
                <a:gridCol w="3648378">
                  <a:extLst>
                    <a:ext uri="{9D8B030D-6E8A-4147-A177-3AD203B41FA5}">
                      <a16:colId xmlns:a16="http://schemas.microsoft.com/office/drawing/2014/main" val="3554608675"/>
                    </a:ext>
                  </a:extLst>
                </a:gridCol>
              </a:tblGrid>
              <a:tr h="373982">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b="0" kern="0" dirty="0">
                          <a:solidFill>
                            <a:prstClr val="white"/>
                          </a:solidFill>
                          <a:latin typeface="+mn-lt"/>
                          <a:ea typeface="+mn-ea"/>
                          <a:cs typeface="Segoe UI" panose="020B0502040204020203" pitchFamily="34" charset="0"/>
                        </a:rPr>
                        <a:t>Results</a:t>
                      </a:r>
                    </a:p>
                  </a:txBody>
                  <a:tcPr marL="91427" marR="91427" marT="45713" marB="45713"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933872377"/>
                  </a:ext>
                </a:extLst>
              </a:tr>
              <a:tr h="976932">
                <a:tc>
                  <a:txBody>
                    <a:bodyPr/>
                    <a:lstStyle/>
                    <a:p>
                      <a:pPr marL="0" marR="0" lvl="0" indent="0" algn="l" rtl="0" eaLnBrk="1" fontAlgn="auto" latinLnBrk="0" hangingPunct="1">
                        <a:lnSpc>
                          <a:spcPct val="100000"/>
                        </a:lnSpc>
                        <a:spcBef>
                          <a:spcPts val="0"/>
                        </a:spcBef>
                        <a:spcAft>
                          <a:spcPts val="0"/>
                        </a:spcAft>
                        <a:buFontTx/>
                        <a:buNone/>
                      </a:pPr>
                      <a:r>
                        <a:rPr lang="en-US" sz="1400" b="0" kern="1200" dirty="0">
                          <a:solidFill>
                            <a:srgbClr val="000000"/>
                          </a:solidFill>
                          <a:latin typeface="Segoe UI"/>
                          <a:ea typeface="+mn-ea"/>
                          <a:cs typeface="Segoe UI"/>
                        </a:rPr>
                        <a:t>Rodin has moved 75 percent of its 125-customer customer base to Windows 10 and Office 365 or Microsoft 365.</a:t>
                      </a:r>
                    </a:p>
                  </a:txBody>
                  <a:tcPr marL="91427" marR="91427" marT="45713" marB="45713">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719773421"/>
                  </a:ext>
                </a:extLst>
              </a:tr>
            </a:tbl>
          </a:graphicData>
        </a:graphic>
      </p:graphicFrame>
      <p:sp>
        <p:nvSpPr>
          <p:cNvPr id="13" name="Rectangle 12">
            <a:extLst>
              <a:ext uri="{FF2B5EF4-FFF2-40B4-BE49-F238E27FC236}">
                <a16:creationId xmlns:a16="http://schemas.microsoft.com/office/drawing/2014/main" id="{342FFC2C-3FE8-4E51-85B2-CC7C0F26B5DD}"/>
              </a:ext>
            </a:extLst>
          </p:cNvPr>
          <p:cNvSpPr/>
          <p:nvPr/>
        </p:nvSpPr>
        <p:spPr>
          <a:xfrm>
            <a:off x="426086" y="308905"/>
            <a:ext cx="1390188" cy="280718"/>
          </a:xfrm>
          <a:prstGeom prst="rect">
            <a:avLst/>
          </a:prstGeom>
        </p:spPr>
        <p:txBody>
          <a:bodyPr wrap="square" lIns="0">
            <a:spAutoFit/>
          </a:bodyPr>
          <a:lstStyle/>
          <a:p>
            <a:r>
              <a:rPr lang="en-US" sz="1224" dirty="0">
                <a:solidFill>
                  <a:srgbClr val="292728"/>
                </a:solidFill>
                <a:latin typeface="+mj-lt"/>
              </a:rPr>
              <a:t>Australia</a:t>
            </a:r>
          </a:p>
        </p:txBody>
      </p:sp>
      <p:sp>
        <p:nvSpPr>
          <p:cNvPr id="4" name="Title 3">
            <a:extLst>
              <a:ext uri="{FF2B5EF4-FFF2-40B4-BE49-F238E27FC236}">
                <a16:creationId xmlns:a16="http://schemas.microsoft.com/office/drawing/2014/main" id="{4CBF247E-7A6A-8541-ABF3-5AB059168BC7}"/>
              </a:ext>
            </a:extLst>
          </p:cNvPr>
          <p:cNvSpPr>
            <a:spLocks noGrp="1"/>
          </p:cNvSpPr>
          <p:nvPr>
            <p:ph type="title"/>
          </p:nvPr>
        </p:nvSpPr>
        <p:spPr/>
        <p:txBody>
          <a:bodyPr/>
          <a:lstStyle/>
          <a:p>
            <a:r>
              <a:rPr lang="en-US"/>
              <a:t>Partner example:</a:t>
            </a:r>
          </a:p>
        </p:txBody>
      </p:sp>
      <p:pic>
        <p:nvPicPr>
          <p:cNvPr id="9" name="Picture 8">
            <a:extLst>
              <a:ext uri="{FF2B5EF4-FFF2-40B4-BE49-F238E27FC236}">
                <a16:creationId xmlns:a16="http://schemas.microsoft.com/office/drawing/2014/main" id="{3E1FCDF8-5FB9-9947-A201-3F3D9E79E830}"/>
              </a:ext>
            </a:extLst>
          </p:cNvPr>
          <p:cNvPicPr>
            <a:picLocks noChangeAspect="1"/>
          </p:cNvPicPr>
          <p:nvPr/>
        </p:nvPicPr>
        <p:blipFill>
          <a:blip r:embed="rId3"/>
          <a:srcRect/>
          <a:stretch/>
        </p:blipFill>
        <p:spPr>
          <a:xfrm>
            <a:off x="3711276" y="567321"/>
            <a:ext cx="1641372" cy="477981"/>
          </a:xfrm>
          <a:prstGeom prst="rect">
            <a:avLst/>
          </a:prstGeom>
        </p:spPr>
      </p:pic>
      <p:sp>
        <p:nvSpPr>
          <p:cNvPr id="10" name="Rectangle 9">
            <a:extLst>
              <a:ext uri="{FF2B5EF4-FFF2-40B4-BE49-F238E27FC236}">
                <a16:creationId xmlns:a16="http://schemas.microsoft.com/office/drawing/2014/main" id="{09903F25-447B-3645-B201-B61E07D8C6E0}"/>
              </a:ext>
            </a:extLst>
          </p:cNvPr>
          <p:cNvSpPr/>
          <p:nvPr/>
        </p:nvSpPr>
        <p:spPr>
          <a:xfrm>
            <a:off x="8348309" y="3957590"/>
            <a:ext cx="3648378" cy="1747270"/>
          </a:xfrm>
          <a:prstGeom prst="rect">
            <a:avLst/>
          </a:prstGeom>
          <a:solidFill>
            <a:schemeClr val="bg1">
              <a:lumMod val="95000"/>
            </a:schemeClr>
          </a:solidFill>
        </p:spPr>
        <p:txBody>
          <a:bodyPr wrap="square" lIns="179259" tIns="179259" rIns="179259" bIns="179259" anchor="t">
            <a:spAutoFit/>
          </a:bodyPr>
          <a:lstStyle/>
          <a:p>
            <a:pPr defTabSz="913963">
              <a:defRPr/>
            </a:pPr>
            <a:r>
              <a:rPr lang="en-US" sz="1350" b="1" i="1" dirty="0">
                <a:solidFill>
                  <a:srgbClr val="0078D4"/>
                </a:solidFill>
                <a:latin typeface="Segoe UI"/>
                <a:cs typeface="Segoe UI"/>
              </a:rPr>
              <a:t>“We keep our discussions honest and real. We build the relationship and trust, advising on what the client needs to reach a goal, and avoid it being about a transaction.”</a:t>
            </a:r>
          </a:p>
          <a:p>
            <a:pPr defTabSz="913963">
              <a:defRPr/>
            </a:pPr>
            <a:br>
              <a:rPr lang="en-US" sz="1076" i="1" dirty="0">
                <a:solidFill>
                  <a:srgbClr val="0078D4"/>
                </a:solidFill>
                <a:latin typeface="Segoe UI"/>
                <a:cs typeface="Segoe UI" panose="020B0502040204020203" pitchFamily="34" charset="0"/>
              </a:rPr>
            </a:br>
            <a:r>
              <a:rPr lang="en-US" sz="1076" i="1" dirty="0">
                <a:solidFill>
                  <a:srgbClr val="0078D4"/>
                </a:solidFill>
                <a:latin typeface="Segoe UI"/>
                <a:cs typeface="Segoe UI" panose="020B0502040204020203" pitchFamily="34" charset="0"/>
              </a:rPr>
              <a:t>-Aaron Jacobs, General Manager, Rodin </a:t>
            </a:r>
          </a:p>
        </p:txBody>
      </p:sp>
      <p:pic>
        <p:nvPicPr>
          <p:cNvPr id="5" name="Picture 4">
            <a:extLst>
              <a:ext uri="{FF2B5EF4-FFF2-40B4-BE49-F238E27FC236}">
                <a16:creationId xmlns:a16="http://schemas.microsoft.com/office/drawing/2014/main" id="{147349B4-07C9-4336-AD6E-57B69C5F5D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5776" y="195187"/>
            <a:ext cx="3933444" cy="1653254"/>
          </a:xfrm>
          <a:prstGeom prst="rect">
            <a:avLst/>
          </a:prstGeom>
        </p:spPr>
      </p:pic>
    </p:spTree>
    <p:extLst>
      <p:ext uri="{BB962C8B-B14F-4D97-AF65-F5344CB8AC3E}">
        <p14:creationId xmlns:p14="http://schemas.microsoft.com/office/powerpoint/2010/main" val="380878494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1">
            <a:extLst>
              <a:ext uri="{FF2B5EF4-FFF2-40B4-BE49-F238E27FC236}">
                <a16:creationId xmlns:a16="http://schemas.microsoft.com/office/drawing/2014/main" id="{C1BE0538-024C-0041-9307-102315B93236}"/>
              </a:ext>
            </a:extLst>
          </p:cNvPr>
          <p:cNvSpPr txBox="1">
            <a:spLocks/>
          </p:cNvSpPr>
          <p:nvPr/>
        </p:nvSpPr>
        <p:spPr>
          <a:xfrm>
            <a:off x="426086" y="1289665"/>
            <a:ext cx="9888792" cy="304699"/>
          </a:xfrm>
          <a:prstGeom prst="rect">
            <a:avLst/>
          </a:prstGeom>
        </p:spPr>
        <p:txBody>
          <a:bodyPr vert="horz" wrap="square" lIns="0" tIns="0" rIns="0" bIns="0" rtlCol="0">
            <a:spAutoFit/>
          </a:bodyPr>
          <a:lstStyle>
            <a:lvl1pPr marL="0" marR="0" indent="0" algn="l" defTabSz="932742" rtl="0" eaLnBrk="1" fontAlgn="auto" latinLnBrk="0" hangingPunct="1">
              <a:lnSpc>
                <a:spcPct val="90000"/>
              </a:lnSpc>
              <a:spcBef>
                <a:spcPts val="0"/>
              </a:spcBef>
              <a:spcAft>
                <a:spcPts val="1300"/>
              </a:spcAft>
              <a:buClrTx/>
              <a:buSzPct val="90000"/>
              <a:buFont typeface="Wingdings" panose="05000000000000000000" pitchFamily="2" charset="2"/>
              <a:buNone/>
              <a:tabLst/>
              <a:defRPr sz="2200" b="0" i="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1300"/>
              </a:spcAft>
              <a:buClrTx/>
              <a:buSzPct val="90000"/>
              <a:buFont typeface="Wingdings" panose="05000000000000000000" pitchFamily="2" charset="2"/>
              <a:buNone/>
              <a:tabLst/>
              <a:defRPr sz="2000" kern="1200" spc="0" baseline="0">
                <a:solidFill>
                  <a:schemeClr val="tx2"/>
                </a:solidFill>
                <a:latin typeface="+mn-lt"/>
                <a:ea typeface="+mn-ea"/>
                <a:cs typeface="+mn-cs"/>
              </a:defRPr>
            </a:lvl2pPr>
            <a:lvl3pPr marL="457200" marR="0" indent="0" algn="l" defTabSz="932742" rtl="0" eaLnBrk="1" fontAlgn="auto" latinLnBrk="0" hangingPunct="1">
              <a:lnSpc>
                <a:spcPct val="90000"/>
              </a:lnSpc>
              <a:spcBef>
                <a:spcPts val="0"/>
              </a:spcBef>
              <a:spcAft>
                <a:spcPts val="1300"/>
              </a:spcAft>
              <a:buClrTx/>
              <a:buSzPct val="90000"/>
              <a:buFont typeface="Wingdings" panose="05000000000000000000" pitchFamily="2" charset="2"/>
              <a:buNone/>
              <a:tabLst/>
              <a:defRPr sz="20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1300"/>
              </a:spcAft>
              <a:buClrTx/>
              <a:buSzPct val="90000"/>
              <a:buFont typeface="Wingdings" panose="05000000000000000000" pitchFamily="2" charset="2"/>
              <a:buNone/>
              <a:tabLst/>
              <a:defRPr sz="20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32563">
              <a:spcAft>
                <a:spcPts val="1299"/>
              </a:spcAft>
              <a:defRPr/>
            </a:pPr>
            <a:r>
              <a:rPr lang="en-US" i="1" dirty="0">
                <a:solidFill>
                  <a:srgbClr val="282828"/>
                </a:solidFill>
                <a:cs typeface="Segoe UI" panose="020B0502040204020203" pitchFamily="34" charset="0"/>
              </a:rPr>
              <a:t>Limit customer choices for cloud migration to keep things simple, faster, cheaper</a:t>
            </a:r>
          </a:p>
        </p:txBody>
      </p:sp>
      <p:sp>
        <p:nvSpPr>
          <p:cNvPr id="13" name="Rectangle 12">
            <a:extLst>
              <a:ext uri="{FF2B5EF4-FFF2-40B4-BE49-F238E27FC236}">
                <a16:creationId xmlns:a16="http://schemas.microsoft.com/office/drawing/2014/main" id="{342FFC2C-3FE8-4E51-85B2-CC7C0F26B5DD}"/>
              </a:ext>
            </a:extLst>
          </p:cNvPr>
          <p:cNvSpPr/>
          <p:nvPr/>
        </p:nvSpPr>
        <p:spPr>
          <a:xfrm>
            <a:off x="426086" y="308905"/>
            <a:ext cx="1390188" cy="280718"/>
          </a:xfrm>
          <a:prstGeom prst="rect">
            <a:avLst/>
          </a:prstGeom>
        </p:spPr>
        <p:txBody>
          <a:bodyPr wrap="square" lIns="0">
            <a:spAutoFit/>
          </a:bodyPr>
          <a:lstStyle/>
          <a:p>
            <a:r>
              <a:rPr lang="en-US" sz="1224" dirty="0">
                <a:solidFill>
                  <a:srgbClr val="292728"/>
                </a:solidFill>
                <a:latin typeface="+mj-lt"/>
              </a:rPr>
              <a:t>Australia</a:t>
            </a:r>
          </a:p>
        </p:txBody>
      </p:sp>
      <p:sp>
        <p:nvSpPr>
          <p:cNvPr id="4" name="Title 3">
            <a:extLst>
              <a:ext uri="{FF2B5EF4-FFF2-40B4-BE49-F238E27FC236}">
                <a16:creationId xmlns:a16="http://schemas.microsoft.com/office/drawing/2014/main" id="{4CBF247E-7A6A-8541-ABF3-5AB059168BC7}"/>
              </a:ext>
            </a:extLst>
          </p:cNvPr>
          <p:cNvSpPr>
            <a:spLocks noGrp="1"/>
          </p:cNvSpPr>
          <p:nvPr>
            <p:ph type="title"/>
          </p:nvPr>
        </p:nvSpPr>
        <p:spPr/>
        <p:txBody>
          <a:bodyPr/>
          <a:lstStyle/>
          <a:p>
            <a:r>
              <a:rPr lang="en-US"/>
              <a:t>Partner example:</a:t>
            </a:r>
          </a:p>
        </p:txBody>
      </p:sp>
      <p:pic>
        <p:nvPicPr>
          <p:cNvPr id="9" name="Picture 8">
            <a:extLst>
              <a:ext uri="{FF2B5EF4-FFF2-40B4-BE49-F238E27FC236}">
                <a16:creationId xmlns:a16="http://schemas.microsoft.com/office/drawing/2014/main" id="{1E188261-1495-8D40-B1F5-A5B6A8ADB58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753474" y="348743"/>
            <a:ext cx="1649061" cy="756627"/>
          </a:xfrm>
          <a:prstGeom prst="rect">
            <a:avLst/>
          </a:prstGeom>
        </p:spPr>
      </p:pic>
      <p:graphicFrame>
        <p:nvGraphicFramePr>
          <p:cNvPr id="12" name="Table 11">
            <a:extLst>
              <a:ext uri="{FF2B5EF4-FFF2-40B4-BE49-F238E27FC236}">
                <a16:creationId xmlns:a16="http://schemas.microsoft.com/office/drawing/2014/main" id="{020EA429-AB46-2748-8A28-2302D93F71AE}"/>
              </a:ext>
            </a:extLst>
          </p:cNvPr>
          <p:cNvGraphicFramePr>
            <a:graphicFrameLocks noGrp="1"/>
          </p:cNvGraphicFramePr>
          <p:nvPr/>
        </p:nvGraphicFramePr>
        <p:xfrm>
          <a:off x="434975" y="2117681"/>
          <a:ext cx="3648378" cy="1244500"/>
        </p:xfrm>
        <a:graphic>
          <a:graphicData uri="http://schemas.openxmlformats.org/drawingml/2006/table">
            <a:tbl>
              <a:tblPr firstRow="1" bandRow="1">
                <a:tableStyleId>{5C22544A-7EE6-4342-B048-85BDC9FD1C3A}</a:tableStyleId>
              </a:tblPr>
              <a:tblGrid>
                <a:gridCol w="3648378">
                  <a:extLst>
                    <a:ext uri="{9D8B030D-6E8A-4147-A177-3AD203B41FA5}">
                      <a16:colId xmlns:a16="http://schemas.microsoft.com/office/drawing/2014/main" val="3554608675"/>
                    </a:ext>
                  </a:extLst>
                </a:gridCol>
              </a:tblGrid>
              <a:tr h="342183">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b="0" kern="0" dirty="0">
                          <a:solidFill>
                            <a:prstClr val="white"/>
                          </a:solidFill>
                          <a:latin typeface="+mn-lt"/>
                          <a:ea typeface="+mn-ea"/>
                          <a:cs typeface="Segoe UI" panose="020B0502040204020203" pitchFamily="34" charset="0"/>
                        </a:rPr>
                        <a:t>Customer challenges</a:t>
                      </a:r>
                    </a:p>
                  </a:txBody>
                  <a:tcPr marL="91427" marR="91427" marT="45713" marB="45713"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933872377"/>
                  </a:ext>
                </a:extLst>
              </a:tr>
              <a:tr h="87875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AU" sz="1400" kern="1200" dirty="0">
                          <a:solidFill>
                            <a:schemeClr val="dk1"/>
                          </a:solidFill>
                          <a:effectLst/>
                          <a:latin typeface="+mn-lt"/>
                          <a:ea typeface="+mn-ea"/>
                          <a:cs typeface="+mn-cs"/>
                        </a:rPr>
                        <a:t>Customer issues include aging on-premises hardware and a lack of connectivity between the apps they use every day. </a:t>
                      </a:r>
                    </a:p>
                  </a:txBody>
                  <a:tcPr marL="91427" marR="91427" marT="45713" marB="45713">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719773421"/>
                  </a:ext>
                </a:extLst>
              </a:tr>
            </a:tbl>
          </a:graphicData>
        </a:graphic>
      </p:graphicFrame>
      <p:graphicFrame>
        <p:nvGraphicFramePr>
          <p:cNvPr id="14" name="Table 13">
            <a:extLst>
              <a:ext uri="{FF2B5EF4-FFF2-40B4-BE49-F238E27FC236}">
                <a16:creationId xmlns:a16="http://schemas.microsoft.com/office/drawing/2014/main" id="{EA850B6B-F624-AB45-A337-25B19B741991}"/>
              </a:ext>
            </a:extLst>
          </p:cNvPr>
          <p:cNvGraphicFramePr>
            <a:graphicFrameLocks noGrp="1"/>
          </p:cNvGraphicFramePr>
          <p:nvPr>
            <p:extLst>
              <p:ext uri="{D42A27DB-BD31-4B8C-83A1-F6EECF244321}">
                <p14:modId xmlns:p14="http://schemas.microsoft.com/office/powerpoint/2010/main" val="1773791359"/>
              </p:ext>
            </p:extLst>
          </p:nvPr>
        </p:nvGraphicFramePr>
        <p:xfrm>
          <a:off x="4391642" y="2117680"/>
          <a:ext cx="3648378" cy="3745390"/>
        </p:xfrm>
        <a:graphic>
          <a:graphicData uri="http://schemas.openxmlformats.org/drawingml/2006/table">
            <a:tbl>
              <a:tblPr firstRow="1" bandRow="1">
                <a:tableStyleId>{5C22544A-7EE6-4342-B048-85BDC9FD1C3A}</a:tableStyleId>
              </a:tblPr>
              <a:tblGrid>
                <a:gridCol w="3648378">
                  <a:extLst>
                    <a:ext uri="{9D8B030D-6E8A-4147-A177-3AD203B41FA5}">
                      <a16:colId xmlns:a16="http://schemas.microsoft.com/office/drawing/2014/main" val="3554608675"/>
                    </a:ext>
                  </a:extLst>
                </a:gridCol>
              </a:tblGrid>
              <a:tr h="372396">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b="0" kern="0" dirty="0">
                          <a:solidFill>
                            <a:prstClr val="white"/>
                          </a:solidFill>
                          <a:latin typeface="+mn-lt"/>
                          <a:ea typeface="+mn-ea"/>
                          <a:cs typeface="Segoe UI" panose="020B0502040204020203" pitchFamily="34" charset="0"/>
                        </a:rPr>
                        <a:t>Results</a:t>
                      </a:r>
                    </a:p>
                  </a:txBody>
                  <a:tcPr marL="91427" marR="91427" marT="45713" marB="45713"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933872377"/>
                  </a:ext>
                </a:extLst>
              </a:tr>
              <a:tr h="3372994">
                <a:tc>
                  <a:txBody>
                    <a:bodyPr/>
                    <a:lstStyle/>
                    <a:p>
                      <a:pPr>
                        <a:lnSpc>
                          <a:spcPct val="100000"/>
                        </a:lnSpc>
                        <a:spcBef>
                          <a:spcPts val="0"/>
                        </a:spcBef>
                        <a:spcAft>
                          <a:spcPts val="1200"/>
                        </a:spcAft>
                      </a:pPr>
                      <a:r>
                        <a:rPr lang="en-US" sz="1400" b="0" kern="1200" dirty="0">
                          <a:solidFill>
                            <a:schemeClr val="tx1"/>
                          </a:solidFill>
                          <a:latin typeface="+mn-lt"/>
                          <a:ea typeface="+mn-ea"/>
                          <a:cs typeface="Segoe UI" panose="020B0502040204020203" pitchFamily="34" charset="0"/>
                        </a:rPr>
                        <a:t>75% of managed customers purchased plan, 10% left, and 15% are not yet at end of existing contract.</a:t>
                      </a:r>
                    </a:p>
                    <a:p>
                      <a:pPr marL="0" marR="0" lvl="0" indent="0" algn="l" defTabSz="932742" rtl="0" eaLnBrk="1" fontAlgn="auto" latinLnBrk="0" hangingPunct="1">
                        <a:lnSpc>
                          <a:spcPct val="100000"/>
                        </a:lnSpc>
                        <a:spcBef>
                          <a:spcPts val="0"/>
                        </a:spcBef>
                        <a:spcAft>
                          <a:spcPts val="1200"/>
                        </a:spcAft>
                        <a:buClrTx/>
                        <a:buSzTx/>
                        <a:buFontTx/>
                        <a:buNone/>
                        <a:tabLst/>
                        <a:defRPr/>
                      </a:pPr>
                      <a:r>
                        <a:rPr lang="en-US" sz="1400" b="0" kern="1200" dirty="0">
                          <a:solidFill>
                            <a:schemeClr val="tx1"/>
                          </a:solidFill>
                          <a:latin typeface="+mn-lt"/>
                          <a:ea typeface="+mn-ea"/>
                          <a:cs typeface="Segoe UI" panose="020B0502040204020203" pitchFamily="34" charset="0"/>
                        </a:rPr>
                        <a:t>Nearly doubled Microsoft 365 revenue since 2017. Moved 60 managed customers to Microsoft 365 Business or E3.</a:t>
                      </a:r>
                      <a:endParaRPr lang="en-US" sz="1400" b="0" kern="1200" dirty="0">
                        <a:solidFill>
                          <a:schemeClr val="tx1"/>
                        </a:solidFill>
                        <a:highlight>
                          <a:srgbClr val="FFFF00"/>
                        </a:highlight>
                        <a:latin typeface="+mn-lt"/>
                        <a:ea typeface="+mn-ea"/>
                        <a:cs typeface="Segoe UI" panose="020B0502040204020203" pitchFamily="34" charset="0"/>
                      </a:endParaRPr>
                    </a:p>
                    <a:p>
                      <a:pPr marL="0" marR="0" lvl="0" indent="0" algn="l" defTabSz="932742" rtl="0" eaLnBrk="1" fontAlgn="auto" latinLnBrk="0" hangingPunct="1">
                        <a:lnSpc>
                          <a:spcPct val="100000"/>
                        </a:lnSpc>
                        <a:spcBef>
                          <a:spcPts val="0"/>
                        </a:spcBef>
                        <a:spcAft>
                          <a:spcPts val="1200"/>
                        </a:spcAft>
                        <a:buClrTx/>
                        <a:buSzTx/>
                        <a:buFontTx/>
                        <a:buNone/>
                        <a:tabLst/>
                        <a:defRPr/>
                      </a:pPr>
                      <a:r>
                        <a:rPr lang="en-AU" sz="1400" b="0" kern="1200" dirty="0">
                          <a:solidFill>
                            <a:schemeClr val="tx1"/>
                          </a:solidFill>
                          <a:latin typeface="+mn-lt"/>
                          <a:ea typeface="+mn-ea"/>
                          <a:cs typeface="Segoe UI" panose="020B0502040204020203" pitchFamily="34" charset="0"/>
                        </a:rPr>
                        <a:t>Increased managed service revenue from 30% to 45% of total revenue as part of transition away from break-fix/ad-hoc work.</a:t>
                      </a:r>
                      <a:endParaRPr lang="en-US" sz="1400" b="0" kern="1200" dirty="0">
                        <a:solidFill>
                          <a:schemeClr val="tx1"/>
                        </a:solidFill>
                        <a:highlight>
                          <a:srgbClr val="FFFF00"/>
                        </a:highlight>
                        <a:latin typeface="+mn-lt"/>
                        <a:ea typeface="+mn-ea"/>
                        <a:cs typeface="Segoe UI" panose="020B0502040204020203" pitchFamily="34" charset="0"/>
                      </a:endParaRPr>
                    </a:p>
                    <a:p>
                      <a:pPr marL="0" marR="0" lvl="0" indent="0" algn="l" defTabSz="932742" rtl="0" eaLnBrk="1" fontAlgn="auto" latinLnBrk="0" hangingPunct="1">
                        <a:lnSpc>
                          <a:spcPct val="100000"/>
                        </a:lnSpc>
                        <a:spcBef>
                          <a:spcPts val="0"/>
                        </a:spcBef>
                        <a:spcAft>
                          <a:spcPts val="1200"/>
                        </a:spcAft>
                        <a:buClrTx/>
                        <a:buSzTx/>
                        <a:buFontTx/>
                        <a:buNone/>
                        <a:tabLst/>
                        <a:defRPr/>
                      </a:pPr>
                      <a:r>
                        <a:rPr lang="en-US" sz="1400" b="0" kern="1200" dirty="0">
                          <a:solidFill>
                            <a:schemeClr val="tx1"/>
                          </a:solidFill>
                          <a:latin typeface="+mn-lt"/>
                          <a:ea typeface="+mn-ea"/>
                          <a:cs typeface="Segoe UI" panose="020B0502040204020203" pitchFamily="34" charset="0"/>
                        </a:rPr>
                        <a:t>Increased profit margins from 10% to 50% per user by bundling Microsoft 365 Business with partner offerings.</a:t>
                      </a:r>
                    </a:p>
                  </a:txBody>
                  <a:tcPr marL="91427" marR="91427" marT="45713" marB="45713">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719773421"/>
                  </a:ext>
                </a:extLst>
              </a:tr>
            </a:tbl>
          </a:graphicData>
        </a:graphic>
      </p:graphicFrame>
      <p:graphicFrame>
        <p:nvGraphicFramePr>
          <p:cNvPr id="17" name="Table 16">
            <a:extLst>
              <a:ext uri="{FF2B5EF4-FFF2-40B4-BE49-F238E27FC236}">
                <a16:creationId xmlns:a16="http://schemas.microsoft.com/office/drawing/2014/main" id="{EAC18B68-D18C-7C4F-A626-627889B699E1}"/>
              </a:ext>
            </a:extLst>
          </p:cNvPr>
          <p:cNvGraphicFramePr>
            <a:graphicFrameLocks noGrp="1"/>
          </p:cNvGraphicFramePr>
          <p:nvPr>
            <p:extLst>
              <p:ext uri="{D42A27DB-BD31-4B8C-83A1-F6EECF244321}">
                <p14:modId xmlns:p14="http://schemas.microsoft.com/office/powerpoint/2010/main" val="3923213820"/>
              </p:ext>
            </p:extLst>
          </p:nvPr>
        </p:nvGraphicFramePr>
        <p:xfrm>
          <a:off x="434975" y="3546618"/>
          <a:ext cx="3648378" cy="2316452"/>
        </p:xfrm>
        <a:graphic>
          <a:graphicData uri="http://schemas.openxmlformats.org/drawingml/2006/table">
            <a:tbl>
              <a:tblPr firstRow="1" bandRow="1">
                <a:tableStyleId>{5C22544A-7EE6-4342-B048-85BDC9FD1C3A}</a:tableStyleId>
              </a:tblPr>
              <a:tblGrid>
                <a:gridCol w="3648378">
                  <a:extLst>
                    <a:ext uri="{9D8B030D-6E8A-4147-A177-3AD203B41FA5}">
                      <a16:colId xmlns:a16="http://schemas.microsoft.com/office/drawing/2014/main" val="3554608675"/>
                    </a:ext>
                  </a:extLst>
                </a:gridCol>
              </a:tblGrid>
              <a:tr h="342183">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800" b="0" kern="0" dirty="0">
                          <a:solidFill>
                            <a:prstClr val="white"/>
                          </a:solidFill>
                          <a:latin typeface="+mn-lt"/>
                          <a:ea typeface="Segoe UI" panose="020B0502040204020203" pitchFamily="34" charset="0"/>
                          <a:cs typeface="Segoe UI" panose="020B0502040204020203" pitchFamily="34" charset="0"/>
                        </a:rPr>
                        <a:t>Approach</a:t>
                      </a:r>
                    </a:p>
                  </a:txBody>
                  <a:tcPr marL="91427" marR="91427" marT="45713" marB="45713"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933872377"/>
                  </a:ext>
                </a:extLst>
              </a:tr>
              <a:tr h="878754">
                <a:tc>
                  <a:txBody>
                    <a:bodyPr/>
                    <a:lstStyle/>
                    <a:p>
                      <a:pPr marL="0" marR="0" lvl="0" indent="0" algn="l" rtl="0" eaLnBrk="1" fontAlgn="auto" latinLnBrk="0" hangingPunct="1">
                        <a:lnSpc>
                          <a:spcPct val="100000"/>
                        </a:lnSpc>
                        <a:spcBef>
                          <a:spcPts val="0"/>
                        </a:spcBef>
                        <a:spcAft>
                          <a:spcPts val="600"/>
                        </a:spcAft>
                        <a:buFontTx/>
                        <a:buNone/>
                      </a:pPr>
                      <a:r>
                        <a:rPr lang="en-US" sz="1400" b="0" kern="1200" dirty="0">
                          <a:solidFill>
                            <a:schemeClr val="tx1"/>
                          </a:solidFill>
                          <a:latin typeface="+mn-lt"/>
                          <a:ea typeface="+mn-ea"/>
                          <a:cs typeface="Segoe UI"/>
                        </a:rPr>
                        <a:t>By making call downs to customers before yearly renewal, team can lay out pending end-of-support risks and offer a plan. </a:t>
                      </a:r>
                      <a:endParaRPr lang="en-AU" sz="1400" b="0" kern="1200" dirty="0">
                        <a:solidFill>
                          <a:schemeClr val="tx1"/>
                        </a:solidFill>
                        <a:latin typeface="+mn-lt"/>
                        <a:ea typeface="+mn-ea"/>
                        <a:cs typeface="Segoe UI" panose="020B0502040204020203" pitchFamily="34" charset="0"/>
                      </a:endParaRPr>
                    </a:p>
                    <a:p>
                      <a:pPr>
                        <a:lnSpc>
                          <a:spcPct val="100000"/>
                        </a:lnSpc>
                        <a:spcBef>
                          <a:spcPts val="0"/>
                        </a:spcBef>
                        <a:spcAft>
                          <a:spcPts val="600"/>
                        </a:spcAft>
                      </a:pPr>
                      <a:r>
                        <a:rPr lang="en-AU" sz="1400" kern="1200" dirty="0">
                          <a:solidFill>
                            <a:schemeClr val="tx1"/>
                          </a:solidFill>
                          <a:effectLst/>
                          <a:latin typeface="+mn-lt"/>
                          <a:ea typeface="+mn-ea"/>
                          <a:cs typeface="+mn-cs"/>
                        </a:rPr>
                        <a:t>Team insists on Microsoft 365 Business as a minimum for new customers. </a:t>
                      </a:r>
                    </a:p>
                    <a:p>
                      <a:pPr>
                        <a:lnSpc>
                          <a:spcPct val="100000"/>
                        </a:lnSpc>
                        <a:spcBef>
                          <a:spcPts val="0"/>
                        </a:spcBef>
                        <a:spcAft>
                          <a:spcPts val="600"/>
                        </a:spcAft>
                      </a:pPr>
                      <a:r>
                        <a:rPr lang="en-AU" sz="1400" kern="1200" dirty="0">
                          <a:solidFill>
                            <a:schemeClr val="tx1"/>
                          </a:solidFill>
                          <a:effectLst/>
                          <a:latin typeface="+mn-lt"/>
                          <a:ea typeface="+mn-ea"/>
                          <a:cs typeface="+mn-cs"/>
                        </a:rPr>
                        <a:t>Typical solution includes an automated rollout of Windows 10 with Azure AD </a:t>
                      </a:r>
                      <a:br>
                        <a:rPr lang="en-AU" sz="1400" kern="1200" dirty="0">
                          <a:solidFill>
                            <a:schemeClr val="tx1"/>
                          </a:solidFill>
                          <a:effectLst/>
                          <a:latin typeface="+mn-lt"/>
                          <a:ea typeface="+mn-ea"/>
                          <a:cs typeface="+mn-cs"/>
                        </a:rPr>
                      </a:br>
                      <a:r>
                        <a:rPr lang="en-AU" sz="1400" kern="1200" dirty="0">
                          <a:solidFill>
                            <a:schemeClr val="tx1"/>
                          </a:solidFill>
                          <a:effectLst/>
                          <a:latin typeface="+mn-lt"/>
                          <a:ea typeface="+mn-ea"/>
                          <a:cs typeface="+mn-cs"/>
                        </a:rPr>
                        <a:t>sign in.</a:t>
                      </a:r>
                    </a:p>
                  </a:txBody>
                  <a:tcPr marL="91427" marR="91427" marT="45713" marB="45713">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719773421"/>
                  </a:ext>
                </a:extLst>
              </a:tr>
            </a:tbl>
          </a:graphicData>
        </a:graphic>
      </p:graphicFrame>
      <p:sp>
        <p:nvSpPr>
          <p:cNvPr id="19" name="Rectangle 18">
            <a:extLst>
              <a:ext uri="{FF2B5EF4-FFF2-40B4-BE49-F238E27FC236}">
                <a16:creationId xmlns:a16="http://schemas.microsoft.com/office/drawing/2014/main" id="{C4AD87CC-5513-764C-A70A-2D43E0DADEBA}"/>
              </a:ext>
            </a:extLst>
          </p:cNvPr>
          <p:cNvSpPr/>
          <p:nvPr/>
        </p:nvSpPr>
        <p:spPr>
          <a:xfrm>
            <a:off x="8348309" y="2117680"/>
            <a:ext cx="3648378" cy="3745390"/>
          </a:xfrm>
          <a:prstGeom prst="rect">
            <a:avLst/>
          </a:prstGeom>
          <a:solidFill>
            <a:schemeClr val="bg1">
              <a:lumMod val="95000"/>
            </a:schemeClr>
          </a:solidFill>
        </p:spPr>
        <p:txBody>
          <a:bodyPr wrap="square" lIns="179259" tIns="179259" rIns="179259" bIns="179259" anchor="ctr">
            <a:noAutofit/>
          </a:bodyPr>
          <a:lstStyle/>
          <a:p>
            <a:pPr marL="11113" lvl="3"/>
            <a:r>
              <a:rPr lang="en-AU" sz="1370" b="1" i="1" dirty="0">
                <a:solidFill>
                  <a:srgbClr val="0078D4"/>
                </a:solidFill>
                <a:cs typeface="Segoe UI" panose="020B0502040204020203" pitchFamily="34" charset="0"/>
              </a:rPr>
              <a:t>“Solutions to issues can be as simple as making sure email and files are available across devices, </a:t>
            </a:r>
          </a:p>
          <a:p>
            <a:pPr marL="11113" lvl="3"/>
            <a:r>
              <a:rPr lang="en-AU" sz="1370" b="1" i="1" dirty="0">
                <a:solidFill>
                  <a:srgbClr val="0078D4"/>
                </a:solidFill>
                <a:cs typeface="Segoe UI" panose="020B0502040204020203" pitchFamily="34" charset="0"/>
              </a:rPr>
              <a:t>to helping customers automate business processes via APIs. </a:t>
            </a:r>
          </a:p>
          <a:p>
            <a:pPr marL="11113" lvl="3"/>
            <a:endParaRPr lang="en-AU" sz="1370" b="1" i="1" dirty="0">
              <a:solidFill>
                <a:srgbClr val="0078D4"/>
              </a:solidFill>
              <a:cs typeface="Segoe UI" panose="020B0502040204020203" pitchFamily="34" charset="0"/>
            </a:endParaRPr>
          </a:p>
          <a:p>
            <a:pPr marL="11113" lvl="3"/>
            <a:r>
              <a:rPr lang="en-AU" sz="1370" b="1" i="1" dirty="0">
                <a:solidFill>
                  <a:srgbClr val="0078D4"/>
                </a:solidFill>
                <a:cs typeface="Segoe UI" panose="020B0502040204020203" pitchFamily="34" charset="0"/>
              </a:rPr>
              <a:t>As customers move to the cloud, they are able to switch to modern identities and services like Azure AD </a:t>
            </a:r>
          </a:p>
          <a:p>
            <a:pPr marL="11113" lvl="3"/>
            <a:r>
              <a:rPr lang="en-AU" sz="1370" b="1" i="1" dirty="0">
                <a:solidFill>
                  <a:srgbClr val="0078D4"/>
                </a:solidFill>
                <a:cs typeface="Segoe UI" panose="020B0502040204020203" pitchFamily="34" charset="0"/>
              </a:rPr>
              <a:t>and Microsoft 365, and enjoy the associated security and productivity benefits.”</a:t>
            </a:r>
          </a:p>
          <a:p>
            <a:pPr marL="11113" lvl="3" algn="just" defTabSz="913963">
              <a:defRPr/>
            </a:pPr>
            <a:br>
              <a:rPr lang="en-US" sz="1076" i="1" dirty="0">
                <a:solidFill>
                  <a:srgbClr val="0078D4"/>
                </a:solidFill>
                <a:cs typeface="Segoe UI" panose="020B0502040204020203" pitchFamily="34" charset="0"/>
              </a:rPr>
            </a:br>
            <a:r>
              <a:rPr lang="en-US" sz="1076" i="1" dirty="0">
                <a:solidFill>
                  <a:srgbClr val="0078D4"/>
                </a:solidFill>
                <a:cs typeface="Segoe UI" panose="020B0502040204020203" pitchFamily="34" charset="0"/>
              </a:rPr>
              <a:t>-Elliot Munro, partner, GCITS </a:t>
            </a:r>
          </a:p>
        </p:txBody>
      </p:sp>
    </p:spTree>
    <p:extLst>
      <p:ext uri="{BB962C8B-B14F-4D97-AF65-F5344CB8AC3E}">
        <p14:creationId xmlns:p14="http://schemas.microsoft.com/office/powerpoint/2010/main" val="82129360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E6B72CE-F64C-1643-BDA9-6BA868F46734}"/>
              </a:ext>
            </a:extLst>
          </p:cNvPr>
          <p:cNvGrpSpPr/>
          <p:nvPr/>
        </p:nvGrpSpPr>
        <p:grpSpPr>
          <a:xfrm>
            <a:off x="8039129" y="2110098"/>
            <a:ext cx="3587136" cy="4047897"/>
            <a:chOff x="4480182" y="2110098"/>
            <a:chExt cx="3587136" cy="4047897"/>
          </a:xfrm>
        </p:grpSpPr>
        <p:sp>
          <p:nvSpPr>
            <p:cNvPr id="20" name="Rectangle 19">
              <a:extLst>
                <a:ext uri="{FF2B5EF4-FFF2-40B4-BE49-F238E27FC236}">
                  <a16:creationId xmlns:a16="http://schemas.microsoft.com/office/drawing/2014/main" id="{78002B71-4034-AE4D-902E-A03FD750B720}"/>
                </a:ext>
              </a:extLst>
            </p:cNvPr>
            <p:cNvSpPr/>
            <p:nvPr/>
          </p:nvSpPr>
          <p:spPr bwMode="auto">
            <a:xfrm>
              <a:off x="4480184" y="2110098"/>
              <a:ext cx="3587134" cy="3598700"/>
            </a:xfrm>
            <a:prstGeom prst="rect">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Isosceles Triangle 1">
              <a:extLst>
                <a:ext uri="{FF2B5EF4-FFF2-40B4-BE49-F238E27FC236}">
                  <a16:creationId xmlns:a16="http://schemas.microsoft.com/office/drawing/2014/main" id="{26A5A36C-01FF-4E40-A4E9-3BD07237A3DB}"/>
                </a:ext>
              </a:extLst>
            </p:cNvPr>
            <p:cNvSpPr/>
            <p:nvPr/>
          </p:nvSpPr>
          <p:spPr bwMode="auto">
            <a:xfrm rot="10800000">
              <a:off x="4480182" y="5708798"/>
              <a:ext cx="809728" cy="449197"/>
            </a:xfrm>
            <a:prstGeom prst="triangle">
              <a:avLst>
                <a:gd name="adj" fmla="val 0"/>
              </a:avLst>
            </a:prstGeom>
            <a:solidFill>
              <a:schemeClr val="bg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448"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4" name="Group 23">
            <a:extLst>
              <a:ext uri="{FF2B5EF4-FFF2-40B4-BE49-F238E27FC236}">
                <a16:creationId xmlns:a16="http://schemas.microsoft.com/office/drawing/2014/main" id="{284E3C16-7F23-6F4C-A90B-C5F877BA5B44}"/>
              </a:ext>
            </a:extLst>
          </p:cNvPr>
          <p:cNvGrpSpPr/>
          <p:nvPr/>
        </p:nvGrpSpPr>
        <p:grpSpPr>
          <a:xfrm>
            <a:off x="8696689" y="2622680"/>
            <a:ext cx="2272866" cy="2452821"/>
            <a:chOff x="8556661" y="2286764"/>
            <a:chExt cx="2273511" cy="2453517"/>
          </a:xfrm>
        </p:grpSpPr>
        <p:sp>
          <p:nvSpPr>
            <p:cNvPr id="25" name="Rectangle 24">
              <a:extLst>
                <a:ext uri="{FF2B5EF4-FFF2-40B4-BE49-F238E27FC236}">
                  <a16:creationId xmlns:a16="http://schemas.microsoft.com/office/drawing/2014/main" id="{93D5C1D0-A553-D742-97AA-CFB1BC5CBF6E}"/>
                </a:ext>
              </a:extLst>
            </p:cNvPr>
            <p:cNvSpPr/>
            <p:nvPr/>
          </p:nvSpPr>
          <p:spPr>
            <a:xfrm>
              <a:off x="8556661" y="4385789"/>
              <a:ext cx="2273511" cy="354492"/>
            </a:xfrm>
            <a:prstGeom prst="rect">
              <a:avLst/>
            </a:prstGeom>
          </p:spPr>
          <p:txBody>
            <a:bodyPr wrap="none" lIns="0" rIns="0">
              <a:spAutoFit/>
            </a:bodyPr>
            <a:lstStyle/>
            <a:p>
              <a:pPr marL="0" marR="0" lvl="0" indent="0" algn="ctr" defTabSz="931972" rtl="0" eaLnBrk="1" fontAlgn="base" latinLnBrk="0" hangingPunct="1">
                <a:lnSpc>
                  <a:spcPts val="2000"/>
                </a:lnSpc>
                <a:spcBef>
                  <a:spcPct val="0"/>
                </a:spcBef>
                <a:spcAft>
                  <a:spcPts val="612"/>
                </a:spcAft>
                <a:buClrTx/>
                <a:buSzTx/>
                <a:buFontTx/>
                <a:buNone/>
                <a:tabLst/>
                <a:defRPr/>
              </a:pPr>
              <a:r>
                <a:rPr kumimoji="0" lang="en-US" sz="2400" b="0" i="0" u="none" strike="noStrike" kern="1200" cap="none" spc="0" normalizeH="0" baseline="0" noProof="0">
                  <a:ln>
                    <a:noFill/>
                  </a:ln>
                  <a:solidFill>
                    <a:srgbClr val="282828"/>
                  </a:solidFill>
                  <a:effectLst/>
                  <a:uLnTx/>
                  <a:uFillTx/>
                  <a:latin typeface="Segoe UI Semibold"/>
                  <a:ea typeface="+mn-ea"/>
                  <a:cs typeface="+mn-cs"/>
                </a:rPr>
                <a:t>What to do next</a:t>
              </a:r>
            </a:p>
          </p:txBody>
        </p:sp>
        <p:pic>
          <p:nvPicPr>
            <p:cNvPr id="26" name="Picture 25">
              <a:extLst>
                <a:ext uri="{FF2B5EF4-FFF2-40B4-BE49-F238E27FC236}">
                  <a16:creationId xmlns:a16="http://schemas.microsoft.com/office/drawing/2014/main" id="{BD37DF7B-7C6A-D04A-A38A-395719AE5711}"/>
                </a:ext>
              </a:extLst>
            </p:cNvPr>
            <p:cNvPicPr>
              <a:picLocks noChangeAspect="1"/>
            </p:cNvPicPr>
            <p:nvPr/>
          </p:nvPicPr>
          <p:blipFill>
            <a:blip r:embed="rId3"/>
            <a:stretch>
              <a:fillRect/>
            </a:stretch>
          </p:blipFill>
          <p:spPr>
            <a:xfrm>
              <a:off x="9088163" y="2286764"/>
              <a:ext cx="1210498" cy="1210498"/>
            </a:xfrm>
            <a:prstGeom prst="rect">
              <a:avLst/>
            </a:prstGeom>
          </p:spPr>
        </p:pic>
        <p:cxnSp>
          <p:nvCxnSpPr>
            <p:cNvPr id="30" name="Straight Connector 29">
              <a:extLst>
                <a:ext uri="{FF2B5EF4-FFF2-40B4-BE49-F238E27FC236}">
                  <a16:creationId xmlns:a16="http://schemas.microsoft.com/office/drawing/2014/main" id="{7040A720-05A9-1644-AE09-A40C5A08C0DE}"/>
                </a:ext>
              </a:extLst>
            </p:cNvPr>
            <p:cNvCxnSpPr/>
            <p:nvPr/>
          </p:nvCxnSpPr>
          <p:spPr>
            <a:xfrm>
              <a:off x="8743346" y="3936464"/>
              <a:ext cx="1899291"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698C820C-7369-694D-B2C6-C5229EE69636}"/>
              </a:ext>
            </a:extLst>
          </p:cNvPr>
          <p:cNvGrpSpPr/>
          <p:nvPr/>
        </p:nvGrpSpPr>
        <p:grpSpPr>
          <a:xfrm>
            <a:off x="5213222" y="2569207"/>
            <a:ext cx="2172068" cy="2839719"/>
            <a:chOff x="4963763" y="2233277"/>
            <a:chExt cx="2172683" cy="2840524"/>
          </a:xfrm>
        </p:grpSpPr>
        <p:sp>
          <p:nvSpPr>
            <p:cNvPr id="36" name="Rectangle 35">
              <a:extLst>
                <a:ext uri="{FF2B5EF4-FFF2-40B4-BE49-F238E27FC236}">
                  <a16:creationId xmlns:a16="http://schemas.microsoft.com/office/drawing/2014/main" id="{3074DB48-1A70-FE47-B781-54ECF7099953}"/>
                </a:ext>
              </a:extLst>
            </p:cNvPr>
            <p:cNvSpPr/>
            <p:nvPr/>
          </p:nvSpPr>
          <p:spPr>
            <a:xfrm>
              <a:off x="4963763" y="4385789"/>
              <a:ext cx="2172683" cy="688012"/>
            </a:xfrm>
            <a:prstGeom prst="rect">
              <a:avLst/>
            </a:prstGeom>
          </p:spPr>
          <p:txBody>
            <a:bodyPr wrap="none" lIns="0" rIns="0">
              <a:spAutoFit/>
            </a:bodyPr>
            <a:lstStyle/>
            <a:p>
              <a:pPr lvl="0" algn="ctr" defTabSz="931972" fontAlgn="base">
                <a:lnSpc>
                  <a:spcPts val="2000"/>
                </a:lnSpc>
                <a:spcBef>
                  <a:spcPct val="0"/>
                </a:spcBef>
                <a:spcAft>
                  <a:spcPts val="612"/>
                </a:spcAft>
                <a:defRPr/>
              </a:pPr>
              <a:r>
                <a:rPr lang="en-US" sz="2400">
                  <a:solidFill>
                    <a:srgbClr val="282828"/>
                  </a:solidFill>
                  <a:latin typeface="Segoe UI Semibold"/>
                </a:rPr>
                <a:t>What does this </a:t>
              </a:r>
            </a:p>
            <a:p>
              <a:pPr lvl="0" algn="ctr" defTabSz="931972" fontAlgn="base">
                <a:lnSpc>
                  <a:spcPts val="2000"/>
                </a:lnSpc>
                <a:spcBef>
                  <a:spcPct val="0"/>
                </a:spcBef>
                <a:spcAft>
                  <a:spcPts val="612"/>
                </a:spcAft>
                <a:defRPr/>
              </a:pPr>
              <a:r>
                <a:rPr lang="en-US" sz="2400">
                  <a:solidFill>
                    <a:srgbClr val="282828"/>
                  </a:solidFill>
                  <a:latin typeface="Segoe UI Semibold"/>
                </a:rPr>
                <a:t>mean for you?</a:t>
              </a:r>
            </a:p>
          </p:txBody>
        </p:sp>
        <p:pic>
          <p:nvPicPr>
            <p:cNvPr id="37" name="Picture 36">
              <a:extLst>
                <a:ext uri="{FF2B5EF4-FFF2-40B4-BE49-F238E27FC236}">
                  <a16:creationId xmlns:a16="http://schemas.microsoft.com/office/drawing/2014/main" id="{94497A99-D4F8-F14B-82AF-501E5644E524}"/>
                </a:ext>
              </a:extLst>
            </p:cNvPr>
            <p:cNvPicPr>
              <a:picLocks noChangeAspect="1"/>
            </p:cNvPicPr>
            <p:nvPr/>
          </p:nvPicPr>
          <p:blipFill>
            <a:blip r:embed="rId4"/>
            <a:stretch>
              <a:fillRect/>
            </a:stretch>
          </p:blipFill>
          <p:spPr>
            <a:xfrm>
              <a:off x="5216021" y="2233277"/>
              <a:ext cx="1340622" cy="1340622"/>
            </a:xfrm>
            <a:prstGeom prst="rect">
              <a:avLst/>
            </a:prstGeom>
          </p:spPr>
        </p:pic>
        <p:cxnSp>
          <p:nvCxnSpPr>
            <p:cNvPr id="38" name="Straight Connector 37">
              <a:extLst>
                <a:ext uri="{FF2B5EF4-FFF2-40B4-BE49-F238E27FC236}">
                  <a16:creationId xmlns:a16="http://schemas.microsoft.com/office/drawing/2014/main" id="{AF8492A6-5752-1449-9402-0FF58CBCF942}"/>
                </a:ext>
              </a:extLst>
            </p:cNvPr>
            <p:cNvCxnSpPr/>
            <p:nvPr/>
          </p:nvCxnSpPr>
          <p:spPr>
            <a:xfrm>
              <a:off x="5100453" y="3936464"/>
              <a:ext cx="1899291"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CF4A808A-966C-DA43-A5E1-5776C23467E2}"/>
              </a:ext>
            </a:extLst>
          </p:cNvPr>
          <p:cNvGrpSpPr/>
          <p:nvPr/>
        </p:nvGrpSpPr>
        <p:grpSpPr>
          <a:xfrm>
            <a:off x="1190519" y="2622680"/>
            <a:ext cx="2568011" cy="2709304"/>
            <a:chOff x="1075849" y="2286764"/>
            <a:chExt cx="2568739" cy="2710072"/>
          </a:xfrm>
        </p:grpSpPr>
        <p:sp>
          <p:nvSpPr>
            <p:cNvPr id="40" name="Rectangle 39">
              <a:extLst>
                <a:ext uri="{FF2B5EF4-FFF2-40B4-BE49-F238E27FC236}">
                  <a16:creationId xmlns:a16="http://schemas.microsoft.com/office/drawing/2014/main" id="{8444ADA7-4A41-B846-B811-F6C2C6EC5E1F}"/>
                </a:ext>
              </a:extLst>
            </p:cNvPr>
            <p:cNvSpPr/>
            <p:nvPr/>
          </p:nvSpPr>
          <p:spPr>
            <a:xfrm>
              <a:off x="1075849" y="4385790"/>
              <a:ext cx="2568739" cy="611046"/>
            </a:xfrm>
            <a:prstGeom prst="rect">
              <a:avLst/>
            </a:prstGeom>
          </p:spPr>
          <p:txBody>
            <a:bodyPr wrap="none" lIns="0" rIns="0">
              <a:spAutoFit/>
            </a:bodyPr>
            <a:lstStyle/>
            <a:p>
              <a:pPr marL="0" marR="0" lvl="0" indent="0" algn="ctr" defTabSz="931972" rtl="0" eaLnBrk="1" fontAlgn="base" latinLnBrk="0" hangingPunct="1">
                <a:lnSpc>
                  <a:spcPts val="2000"/>
                </a:lnSpc>
                <a:spcBef>
                  <a:spcPct val="0"/>
                </a:spcBef>
                <a:spcAft>
                  <a:spcPts val="612"/>
                </a:spcAft>
                <a:buClrTx/>
                <a:buSzTx/>
                <a:buFontTx/>
                <a:buNone/>
                <a:tabLst/>
                <a:defRPr/>
              </a:pPr>
              <a:r>
                <a:rPr kumimoji="0" lang="en-US" sz="2400" b="0" i="0" u="none" strike="noStrike" kern="1200" cap="none" spc="0" normalizeH="0" baseline="0" noProof="0">
                  <a:ln>
                    <a:noFill/>
                  </a:ln>
                  <a:solidFill>
                    <a:srgbClr val="282828"/>
                  </a:solidFill>
                  <a:effectLst/>
                  <a:uLnTx/>
                  <a:uFillTx/>
                  <a:latin typeface="Segoe UI Semibold"/>
                  <a:ea typeface="+mn-ea"/>
                  <a:cs typeface="+mn-cs"/>
                </a:rPr>
                <a:t>How will this help </a:t>
              </a:r>
              <a:br>
                <a:rPr kumimoji="0" lang="en-US" sz="2400" b="0" i="0" u="none" strike="noStrike" kern="1200" cap="none" spc="0" normalizeH="0" baseline="0" noProof="0">
                  <a:ln>
                    <a:noFill/>
                  </a:ln>
                  <a:solidFill>
                    <a:srgbClr val="282828"/>
                  </a:solidFill>
                  <a:effectLst/>
                  <a:uLnTx/>
                  <a:uFillTx/>
                  <a:latin typeface="Segoe UI Semibold"/>
                  <a:ea typeface="+mn-ea"/>
                  <a:cs typeface="+mn-cs"/>
                </a:rPr>
              </a:br>
              <a:r>
                <a:rPr kumimoji="0" lang="en-US" sz="2400" b="0" i="0" u="none" strike="noStrike" kern="1200" cap="none" spc="0" normalizeH="0" baseline="0" noProof="0">
                  <a:ln>
                    <a:noFill/>
                  </a:ln>
                  <a:solidFill>
                    <a:srgbClr val="282828"/>
                  </a:solidFill>
                  <a:effectLst/>
                  <a:uLnTx/>
                  <a:uFillTx/>
                  <a:latin typeface="Segoe UI Semibold"/>
                  <a:ea typeface="+mn-ea"/>
                  <a:cs typeface="+mn-cs"/>
                </a:rPr>
                <a:t>your customers?</a:t>
              </a:r>
            </a:p>
          </p:txBody>
        </p:sp>
        <p:pic>
          <p:nvPicPr>
            <p:cNvPr id="43" name="Picture 42">
              <a:extLst>
                <a:ext uri="{FF2B5EF4-FFF2-40B4-BE49-F238E27FC236}">
                  <a16:creationId xmlns:a16="http://schemas.microsoft.com/office/drawing/2014/main" id="{6BE811FB-2D44-7748-95E3-466E6F5CDB92}"/>
                </a:ext>
              </a:extLst>
            </p:cNvPr>
            <p:cNvPicPr>
              <a:picLocks noChangeAspect="1"/>
            </p:cNvPicPr>
            <p:nvPr/>
          </p:nvPicPr>
          <p:blipFill>
            <a:blip r:embed="rId5"/>
            <a:stretch>
              <a:fillRect/>
            </a:stretch>
          </p:blipFill>
          <p:spPr>
            <a:xfrm>
              <a:off x="1754960" y="2286764"/>
              <a:ext cx="1210498" cy="1210498"/>
            </a:xfrm>
            <a:prstGeom prst="rect">
              <a:avLst/>
            </a:prstGeom>
          </p:spPr>
        </p:pic>
        <p:cxnSp>
          <p:nvCxnSpPr>
            <p:cNvPr id="44" name="Straight Connector 43">
              <a:extLst>
                <a:ext uri="{FF2B5EF4-FFF2-40B4-BE49-F238E27FC236}">
                  <a16:creationId xmlns:a16="http://schemas.microsoft.com/office/drawing/2014/main" id="{07C08347-3094-7F43-9DAF-F750221BDB08}"/>
                </a:ext>
              </a:extLst>
            </p:cNvPr>
            <p:cNvCxnSpPr/>
            <p:nvPr/>
          </p:nvCxnSpPr>
          <p:spPr>
            <a:xfrm>
              <a:off x="1410564" y="3936464"/>
              <a:ext cx="1899291"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CD003C48-7657-4843-808F-4C2E03452CBC}"/>
              </a:ext>
            </a:extLst>
          </p:cNvPr>
          <p:cNvSpPr>
            <a:spLocks noGrp="1"/>
          </p:cNvSpPr>
          <p:nvPr>
            <p:ph type="title"/>
          </p:nvPr>
        </p:nvSpPr>
        <p:spPr/>
        <p:txBody>
          <a:bodyPr/>
          <a:lstStyle/>
          <a:p>
            <a:r>
              <a:rPr lang="en-US"/>
              <a:t>Help SMBs </a:t>
            </a:r>
            <a:r>
              <a:rPr lang="en-US">
                <a:solidFill>
                  <a:schemeClr val="accent1"/>
                </a:solidFill>
              </a:rPr>
              <a:t>Get Modern</a:t>
            </a:r>
            <a:br>
              <a:rPr lang="en-US"/>
            </a:br>
            <a:endParaRPr lang="en-US"/>
          </a:p>
        </p:txBody>
      </p:sp>
    </p:spTree>
    <p:extLst>
      <p:ext uri="{BB962C8B-B14F-4D97-AF65-F5344CB8AC3E}">
        <p14:creationId xmlns:p14="http://schemas.microsoft.com/office/powerpoint/2010/main" val="1509973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decel="100000"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decel="10000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714605-CB84-4D4B-A79F-ACDA84A4D57C}"/>
              </a:ext>
            </a:extLst>
          </p:cNvPr>
          <p:cNvSpPr>
            <a:spLocks noGrp="1"/>
          </p:cNvSpPr>
          <p:nvPr>
            <p:ph type="title"/>
          </p:nvPr>
        </p:nvSpPr>
        <p:spPr>
          <a:xfrm>
            <a:off x="434975" y="449264"/>
            <a:ext cx="11563350" cy="754061"/>
          </a:xfrm>
        </p:spPr>
        <p:txBody>
          <a:bodyPr/>
          <a:lstStyle/>
          <a:p>
            <a:r>
              <a:rPr lang="en-US" sz="3200" spc="0"/>
              <a:t>Target SMBs on legacy apps and operating systems</a:t>
            </a:r>
          </a:p>
        </p:txBody>
      </p:sp>
      <p:graphicFrame>
        <p:nvGraphicFramePr>
          <p:cNvPr id="2" name="Table 1">
            <a:extLst>
              <a:ext uri="{FF2B5EF4-FFF2-40B4-BE49-F238E27FC236}">
                <a16:creationId xmlns:a16="http://schemas.microsoft.com/office/drawing/2014/main" id="{0C266C0C-4751-475E-9C65-E31D66C4B07C}"/>
              </a:ext>
            </a:extLst>
          </p:cNvPr>
          <p:cNvGraphicFramePr>
            <a:graphicFrameLocks noGrp="1"/>
          </p:cNvGraphicFramePr>
          <p:nvPr>
            <p:extLst>
              <p:ext uri="{D42A27DB-BD31-4B8C-83A1-F6EECF244321}">
                <p14:modId xmlns:p14="http://schemas.microsoft.com/office/powerpoint/2010/main" val="3020461055"/>
              </p:ext>
            </p:extLst>
          </p:nvPr>
        </p:nvGraphicFramePr>
        <p:xfrm>
          <a:off x="436562" y="1440292"/>
          <a:ext cx="11563349" cy="4873253"/>
        </p:xfrm>
        <a:graphic>
          <a:graphicData uri="http://schemas.openxmlformats.org/drawingml/2006/table">
            <a:tbl>
              <a:tblPr firstRow="1" bandRow="1">
                <a:tableStyleId>{5C22544A-7EE6-4342-B048-85BDC9FD1C3A}</a:tableStyleId>
              </a:tblPr>
              <a:tblGrid>
                <a:gridCol w="2399283">
                  <a:extLst>
                    <a:ext uri="{9D8B030D-6E8A-4147-A177-3AD203B41FA5}">
                      <a16:colId xmlns:a16="http://schemas.microsoft.com/office/drawing/2014/main" val="3196131384"/>
                    </a:ext>
                  </a:extLst>
                </a:gridCol>
                <a:gridCol w="4582033">
                  <a:extLst>
                    <a:ext uri="{9D8B030D-6E8A-4147-A177-3AD203B41FA5}">
                      <a16:colId xmlns:a16="http://schemas.microsoft.com/office/drawing/2014/main" val="640810529"/>
                    </a:ext>
                  </a:extLst>
                </a:gridCol>
                <a:gridCol w="4582033">
                  <a:extLst>
                    <a:ext uri="{9D8B030D-6E8A-4147-A177-3AD203B41FA5}">
                      <a16:colId xmlns:a16="http://schemas.microsoft.com/office/drawing/2014/main" val="2734209767"/>
                    </a:ext>
                  </a:extLst>
                </a:gridCol>
              </a:tblGrid>
              <a:tr h="472874">
                <a:tc>
                  <a:txBody>
                    <a:bodyPr/>
                    <a:lstStyle/>
                    <a:p>
                      <a:endParaRPr lang="en-US"/>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8D4"/>
                    </a:solidFill>
                  </a:tcPr>
                </a:tc>
                <a:tc gridSpan="2">
                  <a:txBody>
                    <a:bodyPr/>
                    <a:lstStyle/>
                    <a:p>
                      <a:pPr algn="ctr"/>
                      <a:r>
                        <a:rPr lang="en-US"/>
                        <a:t>Acquire new-to-cloud customers</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8D4"/>
                    </a:solidFill>
                  </a:tcPr>
                </a:tc>
                <a:tc hMerge="1">
                  <a:txBody>
                    <a:bodyPr/>
                    <a:lstStyle/>
                    <a:p>
                      <a:pPr algn="ctr"/>
                      <a:endParaRPr lang="en-US"/>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8D4"/>
                    </a:solidFill>
                  </a:tcPr>
                </a:tc>
                <a:extLst>
                  <a:ext uri="{0D108BD9-81ED-4DB2-BD59-A6C34878D82A}">
                    <a16:rowId xmlns:a16="http://schemas.microsoft.com/office/drawing/2014/main" val="312186210"/>
                  </a:ext>
                </a:extLst>
              </a:tr>
              <a:tr h="598680">
                <a:tc>
                  <a:txBody>
                    <a:bodyPr/>
                    <a:lstStyle/>
                    <a:p>
                      <a:r>
                        <a:rPr lang="en-US" sz="1200" b="1">
                          <a:solidFill>
                            <a:srgbClr val="0078D4"/>
                          </a:solidFill>
                        </a:rPr>
                        <a:t>Target audience</a:t>
                      </a:r>
                    </a:p>
                  </a:txBody>
                  <a:tcP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1450" marR="0" lvl="0" indent="-171450" algn="l" defTabSz="951121" rtl="0" eaLnBrk="1" fontAlgn="auto" latinLnBrk="0" hangingPunct="1">
                        <a:lnSpc>
                          <a:spcPct val="100000"/>
                        </a:lnSpc>
                        <a:spcBef>
                          <a:spcPts val="0"/>
                        </a:spcBef>
                        <a:spcAft>
                          <a:spcPts val="300"/>
                        </a:spcAft>
                        <a:buClr>
                          <a:srgbClr val="282828"/>
                        </a:buClr>
                        <a:buSzTx/>
                        <a:buFont typeface="Arial" panose="020B0604020202020204" pitchFamily="34" charset="0"/>
                        <a:buChar char="•"/>
                        <a:tabLst/>
                        <a:defRPr/>
                      </a:pPr>
                      <a:r>
                        <a:rPr lang="en-US" sz="1200" noProof="0"/>
                        <a:t>On-premises customers on legacy products based on end-of-support dates (see below)</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indent="-171450">
                        <a:spcAft>
                          <a:spcPts val="300"/>
                        </a:spcAft>
                        <a:buFont typeface="Arial" panose="020B0604020202020204" pitchFamily="34" charset="0"/>
                        <a:buChar char="•"/>
                      </a:pPr>
                      <a:endParaRPr lang="en-US" sz="1200"/>
                    </a:p>
                  </a:txBody>
                  <a:tcPr>
                    <a:lnL w="127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4242476"/>
                  </a:ext>
                </a:extLst>
              </a:tr>
              <a:tr h="591092">
                <a:tc>
                  <a:txBody>
                    <a:bodyPr/>
                    <a:lstStyle/>
                    <a:p>
                      <a:r>
                        <a:rPr lang="en-US" sz="1200" b="1">
                          <a:solidFill>
                            <a:srgbClr val="0078D4"/>
                          </a:solidFill>
                        </a:rPr>
                        <a:t>Customer opportunity</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Aft>
                          <a:spcPts val="300"/>
                        </a:spcAft>
                        <a:buFont typeface="Arial" panose="020B0604020202020204" pitchFamily="34" charset="0"/>
                        <a:buChar char="•"/>
                      </a:pPr>
                      <a:r>
                        <a:rPr lang="en-US" sz="1200">
                          <a:solidFill>
                            <a:schemeClr val="accent6">
                              <a:lumMod val="10000"/>
                            </a:schemeClr>
                          </a:solidFill>
                        </a:rPr>
                        <a:t>Approximately 50% of Microsoft SMB customers are using either Office 2010 or Windows 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Aft>
                          <a:spcPts val="300"/>
                        </a:spcAft>
                        <a:buFont typeface="Arial" panose="020B0604020202020204" pitchFamily="34" charset="0"/>
                        <a:buChar char="•"/>
                      </a:pPr>
                      <a:r>
                        <a:rPr lang="en-US" sz="1200"/>
                        <a:t>Millions of SMB customers on Exchange Online</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4846842"/>
                  </a:ext>
                </a:extLst>
              </a:tr>
              <a:tr h="901747">
                <a:tc>
                  <a:txBody>
                    <a:bodyPr/>
                    <a:lstStyle/>
                    <a:p>
                      <a:r>
                        <a:rPr lang="en-US" sz="1200" b="1">
                          <a:solidFill>
                            <a:srgbClr val="0078D4"/>
                          </a:solidFill>
                        </a:rPr>
                        <a:t>Compelling events</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77724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C292A"/>
                          </a:solidFill>
                          <a:effectLst/>
                          <a:uLnTx/>
                          <a:uFillTx/>
                          <a:latin typeface="Segoe UI"/>
                          <a:ea typeface="+mn-ea"/>
                          <a:cs typeface="+mn-cs"/>
                        </a:rPr>
                        <a:t>End of support for Windows 7 (January 2020)</a:t>
                      </a:r>
                    </a:p>
                    <a:p>
                      <a:pPr marL="171450" marR="0" lvl="0" indent="-171450" algn="l" defTabSz="77724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C292A"/>
                          </a:solidFill>
                          <a:effectLst/>
                          <a:uLnTx/>
                          <a:uFillTx/>
                          <a:latin typeface="Segoe UI"/>
                          <a:ea typeface="+mn-ea"/>
                          <a:cs typeface="+mn-cs"/>
                        </a:rPr>
                        <a:t>End of support for Office 2010 (October 2020)</a:t>
                      </a:r>
                    </a:p>
                    <a:p>
                      <a:pPr marL="171450" marR="0" lvl="0" indent="-171450" algn="l" defTabSz="77724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C292A"/>
                          </a:solidFill>
                          <a:effectLst/>
                          <a:uLnTx/>
                          <a:uFillTx/>
                          <a:latin typeface="Segoe UI"/>
                          <a:ea typeface="+mn-ea"/>
                          <a:cs typeface="+mn-cs"/>
                        </a:rPr>
                        <a:t>Expanding remote/mobile workforce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77724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C292A"/>
                          </a:solidFill>
                          <a:effectLst/>
                          <a:uLnTx/>
                          <a:uFillTx/>
                          <a:latin typeface="+mn-lt"/>
                          <a:ea typeface="+mn-ea"/>
                          <a:cs typeface="+mn-cs"/>
                        </a:rPr>
                        <a:t>Cloud adoption</a:t>
                      </a:r>
                    </a:p>
                    <a:p>
                      <a:pPr marL="171450" marR="0" lvl="0" indent="-171450" algn="l" defTabSz="77724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C292A"/>
                          </a:solidFill>
                          <a:effectLst/>
                          <a:uLnTx/>
                          <a:uFillTx/>
                          <a:latin typeface="+mn-lt"/>
                          <a:ea typeface="+mn-ea"/>
                          <a:cs typeface="+mn-cs"/>
                        </a:rPr>
                        <a:t>Exchange Online users seeking cloud-based collaboration capabilities</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038396"/>
                  </a:ext>
                </a:extLst>
              </a:tr>
              <a:tr h="1181528">
                <a:tc>
                  <a:txBody>
                    <a:bodyPr/>
                    <a:lstStyle/>
                    <a:p>
                      <a:r>
                        <a:rPr lang="en-US" sz="1200" b="1">
                          <a:solidFill>
                            <a:srgbClr val="0078D4"/>
                          </a:solidFill>
                        </a:rPr>
                        <a:t>Conversation starters</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200" b="0" kern="1200">
                          <a:solidFill>
                            <a:srgbClr val="2C292A"/>
                          </a:solidFill>
                          <a:latin typeface="+mn-lt"/>
                          <a:ea typeface="+mn-ea"/>
                          <a:cs typeface="+mn-cs"/>
                        </a:rPr>
                        <a:t>Understand plans to address end-of support deadlines. Outdated tools lead to security and compliance risk; without regular security updates, organizations are more vulnerable to breaches.</a:t>
                      </a:r>
                    </a:p>
                    <a:p>
                      <a:pPr marL="171450" indent="-171450">
                        <a:buFont typeface="Arial" panose="020B0604020202020204" pitchFamily="34" charset="0"/>
                        <a:buChar char="•"/>
                      </a:pPr>
                      <a:r>
                        <a:rPr lang="en-US" sz="1200" b="0" kern="1200">
                          <a:solidFill>
                            <a:srgbClr val="2C292A"/>
                          </a:solidFill>
                          <a:latin typeface="+mn-lt"/>
                          <a:ea typeface="+mn-ea"/>
                          <a:cs typeface="+mn-cs"/>
                        </a:rPr>
                        <a:t>Difficulty sharing information with unsecured file sharing– especially hard for mobile and remote workers</a:t>
                      </a:r>
                    </a:p>
                    <a:p>
                      <a:pPr marL="171450" indent="-171450">
                        <a:buFont typeface="Arial" panose="020B0604020202020204" pitchFamily="34" charset="0"/>
                        <a:buChar char="•"/>
                      </a:pPr>
                      <a:endParaRPr lang="en-US" sz="1200" b="0" kern="1200">
                        <a:solidFill>
                          <a:srgbClr val="2C292A"/>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200" b="0" kern="1200">
                          <a:solidFill>
                            <a:srgbClr val="2C292A"/>
                          </a:solidFill>
                          <a:latin typeface="+mn-lt"/>
                          <a:ea typeface="+mn-ea"/>
                          <a:cs typeface="+mn-cs"/>
                        </a:rPr>
                        <a:t>Fragmented solutions, multiple log-ins. Different solutions for files, meetings, surveys, planning, and separate security solutions</a:t>
                      </a:r>
                    </a:p>
                    <a:p>
                      <a:pPr marL="171450" indent="-171450">
                        <a:buFont typeface="Arial" panose="020B0604020202020204" pitchFamily="34" charset="0"/>
                        <a:buChar char="•"/>
                      </a:pPr>
                      <a:r>
                        <a:rPr lang="en-US" sz="1200" b="0" kern="1200">
                          <a:solidFill>
                            <a:srgbClr val="2C292A"/>
                          </a:solidFill>
                          <a:latin typeface="+mn-lt"/>
                          <a:ea typeface="+mn-ea"/>
                          <a:cs typeface="+mn-cs"/>
                        </a:rPr>
                        <a:t>Too much email with no centralized place to collect team input or collaborate in real-time </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8075761"/>
                  </a:ext>
                </a:extLst>
              </a:tr>
              <a:tr h="926044">
                <a:tc>
                  <a:txBody>
                    <a:bodyPr/>
                    <a:lstStyle/>
                    <a:p>
                      <a:r>
                        <a:rPr lang="en-US" sz="1200" b="1">
                          <a:solidFill>
                            <a:srgbClr val="0078D4"/>
                          </a:solidFill>
                        </a:rPr>
                        <a:t>GTM tools </a:t>
                      </a:r>
                    </a:p>
                    <a:p>
                      <a:r>
                        <a:rPr lang="en-US" sz="1200" b="0">
                          <a:solidFill>
                            <a:schemeClr val="tx1"/>
                          </a:solidFill>
                        </a:rPr>
                        <a:t>(see detail in next few slides)</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51121" rtl="0" eaLnBrk="1" fontAlgn="auto" latinLnBrk="0" hangingPunct="1">
                        <a:lnSpc>
                          <a:spcPct val="100000"/>
                        </a:lnSpc>
                        <a:spcBef>
                          <a:spcPts val="0"/>
                        </a:spcBef>
                        <a:spcAft>
                          <a:spcPts val="300"/>
                        </a:spcAft>
                        <a:buClr>
                          <a:srgbClr val="282828"/>
                        </a:buClr>
                        <a:buSzTx/>
                        <a:buFont typeface="Arial" panose="020B0604020202020204" pitchFamily="34" charset="0"/>
                        <a:buChar char="•"/>
                        <a:tabLst/>
                        <a:defRPr/>
                      </a:pPr>
                      <a:r>
                        <a:rPr lang="en-US" sz="1200" kern="1200">
                          <a:solidFill>
                            <a:schemeClr val="dk1"/>
                          </a:solidFill>
                          <a:latin typeface="+mn-lt"/>
                          <a:ea typeface="+mn-ea"/>
                          <a:cs typeface="+mn-cs"/>
                          <a:hlinkClick r:id="rId3"/>
                        </a:rPr>
                        <a:t>Microsoft 365 for Partners site </a:t>
                      </a:r>
                      <a:r>
                        <a:rPr lang="en-US" sz="1200" kern="1200">
                          <a:solidFill>
                            <a:schemeClr val="dk1"/>
                          </a:solidFill>
                          <a:latin typeface="+mn-lt"/>
                          <a:ea typeface="+mn-ea"/>
                          <a:cs typeface="+mn-cs"/>
                        </a:rPr>
                        <a:t>for marketing and sales assets</a:t>
                      </a:r>
                    </a:p>
                    <a:p>
                      <a:pPr marL="171450" marR="0" lvl="0" indent="-171450" algn="l" defTabSz="951121" rtl="0" eaLnBrk="1" fontAlgn="auto" latinLnBrk="0" hangingPunct="1">
                        <a:lnSpc>
                          <a:spcPct val="100000"/>
                        </a:lnSpc>
                        <a:spcBef>
                          <a:spcPts val="0"/>
                        </a:spcBef>
                        <a:spcAft>
                          <a:spcPts val="300"/>
                        </a:spcAft>
                        <a:buClr>
                          <a:srgbClr val="282828"/>
                        </a:buClr>
                        <a:buSzTx/>
                        <a:buFont typeface="Arial" panose="020B0604020202020204" pitchFamily="34" charset="0"/>
                        <a:buChar char="•"/>
                        <a:tabLst/>
                        <a:defRPr/>
                      </a:pPr>
                      <a:r>
                        <a:rPr lang="en-US" sz="1200" kern="1200">
                          <a:solidFill>
                            <a:schemeClr val="dk1"/>
                          </a:solidFill>
                          <a:latin typeface="+mn-lt"/>
                          <a:ea typeface="+mn-ea"/>
                          <a:cs typeface="+mn-cs"/>
                          <a:hlinkClick r:id="rId4"/>
                        </a:rPr>
                        <a:t>Offer builder</a:t>
                      </a:r>
                      <a:r>
                        <a:rPr lang="en-US" sz="1200" kern="1200">
                          <a:solidFill>
                            <a:schemeClr val="dk1"/>
                          </a:solidFill>
                          <a:latin typeface="+mn-lt"/>
                          <a:ea typeface="+mn-ea"/>
                          <a:cs typeface="+mn-cs"/>
                        </a:rPr>
                        <a:t> </a:t>
                      </a:r>
                    </a:p>
                    <a:p>
                      <a:pPr marL="171450" marR="0" lvl="0" indent="-171450" algn="l" defTabSz="951121" rtl="0" eaLnBrk="1" fontAlgn="auto" latinLnBrk="0" hangingPunct="1">
                        <a:lnSpc>
                          <a:spcPct val="100000"/>
                        </a:lnSpc>
                        <a:spcBef>
                          <a:spcPts val="0"/>
                        </a:spcBef>
                        <a:spcAft>
                          <a:spcPts val="300"/>
                        </a:spcAft>
                        <a:buClr>
                          <a:srgbClr val="282828"/>
                        </a:buClr>
                        <a:buSzTx/>
                        <a:buFont typeface="Arial" panose="020B0604020202020204" pitchFamily="34" charset="0"/>
                        <a:buChar char="•"/>
                        <a:tabLst/>
                        <a:defRPr/>
                      </a:pPr>
                      <a:r>
                        <a:rPr lang="en-US" sz="1200" kern="1200">
                          <a:solidFill>
                            <a:schemeClr val="dk1"/>
                          </a:solidFill>
                          <a:latin typeface="+mn-lt"/>
                          <a:ea typeface="+mn-ea"/>
                          <a:cs typeface="+mn-cs"/>
                          <a:hlinkClick r:id="rId5"/>
                        </a:rPr>
                        <a:t>Windows Analytics</a:t>
                      </a:r>
                      <a:r>
                        <a:rPr lang="en-US" sz="1200" kern="1200">
                          <a:solidFill>
                            <a:schemeClr val="dk1"/>
                          </a:solidFill>
                          <a:latin typeface="+mn-lt"/>
                          <a:ea typeface="+mn-ea"/>
                          <a:cs typeface="+mn-cs"/>
                        </a:rPr>
                        <a:t> to assess device readiness</a:t>
                      </a:r>
                    </a:p>
                    <a:p>
                      <a:pPr marL="171450" marR="0" lvl="0" indent="-171450" algn="l" defTabSz="951121" rtl="0" eaLnBrk="1" fontAlgn="auto" latinLnBrk="0" hangingPunct="1">
                        <a:lnSpc>
                          <a:spcPct val="100000"/>
                        </a:lnSpc>
                        <a:spcBef>
                          <a:spcPts val="0"/>
                        </a:spcBef>
                        <a:spcAft>
                          <a:spcPts val="300"/>
                        </a:spcAft>
                        <a:buClr>
                          <a:srgbClr val="282828"/>
                        </a:buClr>
                        <a:buSzTx/>
                        <a:buFont typeface="Arial" panose="020B0604020202020204" pitchFamily="34" charset="0"/>
                        <a:buChar char="•"/>
                        <a:tabLst/>
                        <a:defRPr/>
                      </a:pPr>
                      <a:endParaRPr lang="en-US" sz="1200" kern="120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51121" rtl="0" eaLnBrk="1" fontAlgn="auto" latinLnBrk="0" hangingPunct="1">
                        <a:lnSpc>
                          <a:spcPct val="100000"/>
                        </a:lnSpc>
                        <a:spcBef>
                          <a:spcPts val="0"/>
                        </a:spcBef>
                        <a:spcAft>
                          <a:spcPts val="300"/>
                        </a:spcAft>
                        <a:buClr>
                          <a:srgbClr val="282828"/>
                        </a:buClr>
                        <a:buSzTx/>
                        <a:buFont typeface="Arial" panose="020B0604020202020204" pitchFamily="34" charset="0"/>
                        <a:buChar char="•"/>
                        <a:tabLst/>
                        <a:defRPr/>
                      </a:pPr>
                      <a:r>
                        <a:rPr lang="en-US" sz="1200" kern="1200" dirty="0">
                          <a:solidFill>
                            <a:schemeClr val="dk1"/>
                          </a:solidFill>
                          <a:latin typeface="+mn-lt"/>
                          <a:ea typeface="+mn-ea"/>
                          <a:cs typeface="+mn-cs"/>
                          <a:hlinkClick r:id="rId6"/>
                        </a:rPr>
                        <a:t>Office Readiness Toolkit </a:t>
                      </a:r>
                      <a:r>
                        <a:rPr lang="en-US" sz="1200" kern="1200" dirty="0">
                          <a:solidFill>
                            <a:schemeClr val="dk1"/>
                          </a:solidFill>
                          <a:latin typeface="+mn-lt"/>
                          <a:ea typeface="+mn-ea"/>
                          <a:cs typeface="+mn-cs"/>
                        </a:rPr>
                        <a:t>to help identify compatibility issues with Microsoft Visual Basic for Applications macros and add-ins that your customer uses with Office</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236883"/>
                  </a:ext>
                </a:extLst>
              </a:tr>
            </a:tbl>
          </a:graphicData>
        </a:graphic>
      </p:graphicFrame>
      <p:sp>
        <p:nvSpPr>
          <p:cNvPr id="5" name="Rectangle 4">
            <a:extLst>
              <a:ext uri="{FF2B5EF4-FFF2-40B4-BE49-F238E27FC236}">
                <a16:creationId xmlns:a16="http://schemas.microsoft.com/office/drawing/2014/main" id="{6F0994C3-251D-4A67-8E01-59386359FC6A}"/>
              </a:ext>
            </a:extLst>
          </p:cNvPr>
          <p:cNvSpPr/>
          <p:nvPr/>
        </p:nvSpPr>
        <p:spPr>
          <a:xfrm>
            <a:off x="434974" y="6748304"/>
            <a:ext cx="6216650" cy="200055"/>
          </a:xfrm>
          <a:prstGeom prst="rect">
            <a:avLst/>
          </a:prstGeom>
        </p:spPr>
        <p:txBody>
          <a:bodyPr>
            <a:spAutoFit/>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mn-cs"/>
              </a:rPr>
              <a:t> 1. Bredin, an SMB market research and content marketing agency. </a:t>
            </a:r>
          </a:p>
        </p:txBody>
      </p:sp>
    </p:spTree>
    <p:extLst>
      <p:ext uri="{BB962C8B-B14F-4D97-AF65-F5344CB8AC3E}">
        <p14:creationId xmlns:p14="http://schemas.microsoft.com/office/powerpoint/2010/main" val="34187248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74CD-A748-4BF8-9E3E-4D5DCC59216F}"/>
              </a:ext>
            </a:extLst>
          </p:cNvPr>
          <p:cNvSpPr>
            <a:spLocks noGrp="1"/>
          </p:cNvSpPr>
          <p:nvPr>
            <p:ph type="title"/>
          </p:nvPr>
        </p:nvSpPr>
        <p:spPr>
          <a:xfrm>
            <a:off x="434975" y="449264"/>
            <a:ext cx="11563350" cy="754061"/>
          </a:xfrm>
        </p:spPr>
        <p:txBody>
          <a:bodyPr/>
          <a:lstStyle/>
          <a:p>
            <a:r>
              <a:rPr lang="en-US"/>
              <a:t>Build holistic SMB offers</a:t>
            </a:r>
            <a:br>
              <a:rPr lang="en-US"/>
            </a:br>
            <a:endParaRPr lang="en-US">
              <a:solidFill>
                <a:schemeClr val="tx1"/>
              </a:solidFill>
              <a:latin typeface="Segoe UI Semibold" panose="020B0702040204020203" pitchFamily="34" charset="0"/>
              <a:cs typeface="Segoe UI Semibold" panose="020B0702040204020203" pitchFamily="34" charset="0"/>
            </a:endParaRPr>
          </a:p>
        </p:txBody>
      </p:sp>
      <p:sp>
        <p:nvSpPr>
          <p:cNvPr id="31" name="Rectangle 30">
            <a:extLst>
              <a:ext uri="{FF2B5EF4-FFF2-40B4-BE49-F238E27FC236}">
                <a16:creationId xmlns:a16="http://schemas.microsoft.com/office/drawing/2014/main" id="{B8FF9CE9-3876-7542-BFF5-C86F23417EF3}"/>
              </a:ext>
            </a:extLst>
          </p:cNvPr>
          <p:cNvSpPr/>
          <p:nvPr/>
        </p:nvSpPr>
        <p:spPr>
          <a:xfrm>
            <a:off x="435796" y="1978872"/>
            <a:ext cx="5854125" cy="2588401"/>
          </a:xfrm>
          <a:prstGeom prst="rect">
            <a:avLst/>
          </a:prstGeom>
        </p:spPr>
        <p:txBody>
          <a:bodyPr wrap="square" lIns="0">
            <a:spAutoFit/>
          </a:bodyPr>
          <a:lstStyle/>
          <a:p>
            <a:pPr defTabSz="932205">
              <a:lnSpc>
                <a:spcPct val="90000"/>
              </a:lnSpc>
              <a:spcAft>
                <a:spcPts val="2600"/>
              </a:spcAft>
              <a:buSzPct val="90000"/>
              <a:defRPr/>
            </a:pPr>
            <a:r>
              <a:rPr lang="en-US" sz="2400">
                <a:solidFill>
                  <a:srgbClr val="000000"/>
                </a:solidFill>
              </a:rPr>
              <a:t>Price and build offers using the tool on Partner Launchpad.</a:t>
            </a:r>
          </a:p>
          <a:p>
            <a:pPr marL="342900" indent="-342900" defTabSz="932205">
              <a:lnSpc>
                <a:spcPct val="90000"/>
              </a:lnSpc>
              <a:spcAft>
                <a:spcPts val="2600"/>
              </a:spcAft>
              <a:buSzPct val="90000"/>
              <a:buFont typeface="Arial" panose="020B0604020202020204" pitchFamily="34" charset="0"/>
              <a:buChar char="•"/>
              <a:defRPr/>
            </a:pPr>
            <a:r>
              <a:rPr lang="en-US" sz="2000">
                <a:solidFill>
                  <a:srgbClr val="000000"/>
                </a:solidFill>
              </a:rPr>
              <a:t>Insert license details and add your own services.  </a:t>
            </a:r>
          </a:p>
          <a:p>
            <a:pPr marL="342900" indent="-342900" defTabSz="932205">
              <a:lnSpc>
                <a:spcPct val="90000"/>
              </a:lnSpc>
              <a:spcAft>
                <a:spcPts val="2600"/>
              </a:spcAft>
              <a:buSzPct val="90000"/>
              <a:buFont typeface="Arial" panose="020B0604020202020204" pitchFamily="34" charset="0"/>
              <a:buChar char="•"/>
              <a:defRPr/>
            </a:pPr>
            <a:r>
              <a:rPr lang="en-US" sz="2000">
                <a:solidFill>
                  <a:srgbClr val="000000"/>
                </a:solidFill>
              </a:rPr>
              <a:t>Bring example offer to your first meeting.</a:t>
            </a:r>
          </a:p>
          <a:p>
            <a:pPr marL="342900" indent="-342900" defTabSz="932205">
              <a:lnSpc>
                <a:spcPct val="90000"/>
              </a:lnSpc>
              <a:spcAft>
                <a:spcPts val="2600"/>
              </a:spcAft>
              <a:buSzPct val="90000"/>
              <a:buFont typeface="Arial" panose="020B0604020202020204" pitchFamily="34" charset="0"/>
              <a:buChar char="•"/>
              <a:defRPr/>
            </a:pPr>
            <a:r>
              <a:rPr lang="en-US" sz="2000">
                <a:solidFill>
                  <a:srgbClr val="000000"/>
                </a:solidFill>
              </a:rPr>
              <a:t>Build custom sales assets to close the deal.</a:t>
            </a:r>
          </a:p>
        </p:txBody>
      </p:sp>
      <p:grpSp>
        <p:nvGrpSpPr>
          <p:cNvPr id="36" name="Group 35">
            <a:extLst>
              <a:ext uri="{FF2B5EF4-FFF2-40B4-BE49-F238E27FC236}">
                <a16:creationId xmlns:a16="http://schemas.microsoft.com/office/drawing/2014/main" id="{912C85F2-C466-7948-A085-73FF0BAA4D7F}"/>
              </a:ext>
            </a:extLst>
          </p:cNvPr>
          <p:cNvGrpSpPr/>
          <p:nvPr/>
        </p:nvGrpSpPr>
        <p:grpSpPr>
          <a:xfrm>
            <a:off x="474639" y="5839259"/>
            <a:ext cx="5893621" cy="705138"/>
            <a:chOff x="416369" y="5720133"/>
            <a:chExt cx="11065478" cy="691572"/>
          </a:xfrm>
        </p:grpSpPr>
        <p:sp>
          <p:nvSpPr>
            <p:cNvPr id="37" name="Rectangle 36">
              <a:extLst>
                <a:ext uri="{FF2B5EF4-FFF2-40B4-BE49-F238E27FC236}">
                  <a16:creationId xmlns:a16="http://schemas.microsoft.com/office/drawing/2014/main" id="{924BBD8C-D2BD-3244-81E3-7A7A969B78E2}"/>
                </a:ext>
              </a:extLst>
            </p:cNvPr>
            <p:cNvSpPr/>
            <p:nvPr/>
          </p:nvSpPr>
          <p:spPr>
            <a:xfrm>
              <a:off x="416369" y="5879893"/>
              <a:ext cx="8470665" cy="531812"/>
            </a:xfrm>
            <a:prstGeom prst="rect">
              <a:avLst/>
            </a:prstGeom>
          </p:spPr>
          <p:txBody>
            <a:bodyPr wrap="square">
              <a:spAutoFit/>
            </a:bodyPr>
            <a:lstStyle/>
            <a:p>
              <a:pPr defTabSz="931972">
                <a:defRPr/>
              </a:pPr>
              <a:endParaRPr lang="en-US" sz="2856">
                <a:solidFill>
                  <a:srgbClr val="0078D4"/>
                </a:solidFill>
                <a:latin typeface="Segoe UI"/>
              </a:endParaRPr>
            </a:p>
          </p:txBody>
        </p:sp>
        <p:cxnSp>
          <p:nvCxnSpPr>
            <p:cNvPr id="38" name="Straight Connector 37">
              <a:extLst>
                <a:ext uri="{FF2B5EF4-FFF2-40B4-BE49-F238E27FC236}">
                  <a16:creationId xmlns:a16="http://schemas.microsoft.com/office/drawing/2014/main" id="{61283C12-1C57-3548-A054-B32B72041D53}"/>
                </a:ext>
              </a:extLst>
            </p:cNvPr>
            <p:cNvCxnSpPr>
              <a:cxnSpLocks/>
            </p:cNvCxnSpPr>
            <p:nvPr/>
          </p:nvCxnSpPr>
          <p:spPr>
            <a:xfrm>
              <a:off x="490524" y="5720133"/>
              <a:ext cx="10991323" cy="0"/>
            </a:xfrm>
            <a:prstGeom prst="line">
              <a:avLst/>
            </a:prstGeom>
            <a:ln w="190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pic>
        <p:nvPicPr>
          <p:cNvPr id="39" name="Picture 38">
            <a:extLst>
              <a:ext uri="{FF2B5EF4-FFF2-40B4-BE49-F238E27FC236}">
                <a16:creationId xmlns:a16="http://schemas.microsoft.com/office/drawing/2014/main" id="{812064D6-F776-C74F-97C6-6DF6A71571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3350" y="366022"/>
            <a:ext cx="3679877" cy="4373248"/>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5CB6EF4A-8035-6645-808E-31BA012095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3470" y="1075135"/>
            <a:ext cx="3827564" cy="4787713"/>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1884CADC-896B-EA41-83A6-4BCC201CCB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31575" y="1895392"/>
            <a:ext cx="3781262" cy="4712565"/>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2F9A90BD-1903-400C-A68C-125DC851E0A5}"/>
              </a:ext>
            </a:extLst>
          </p:cNvPr>
          <p:cNvSpPr/>
          <p:nvPr/>
        </p:nvSpPr>
        <p:spPr>
          <a:xfrm>
            <a:off x="474640" y="6111841"/>
            <a:ext cx="9296266" cy="388129"/>
          </a:xfrm>
          <a:prstGeom prst="rect">
            <a:avLst/>
          </a:prstGeom>
        </p:spPr>
        <p:txBody>
          <a:bodyPr wrap="square">
            <a:spAutoFit/>
          </a:bodyPr>
          <a:lstStyle/>
          <a:p>
            <a:pPr marL="0" marR="0" lvl="0" indent="0" algn="l" defTabSz="932330" rtl="0" eaLnBrk="1" fontAlgn="auto" latinLnBrk="0" hangingPunct="1">
              <a:lnSpc>
                <a:spcPct val="100000"/>
              </a:lnSpc>
              <a:spcBef>
                <a:spcPts val="0"/>
              </a:spcBef>
              <a:spcAft>
                <a:spcPts val="0"/>
              </a:spcAft>
              <a:buClrTx/>
              <a:buSzTx/>
              <a:buFontTx/>
              <a:buNone/>
              <a:tabLst/>
              <a:defRPr/>
            </a:pPr>
            <a:r>
              <a:rPr kumimoji="0" lang="en-US" sz="1873" b="1" i="0" u="none" strike="noStrike" kern="1200" cap="none" spc="0" normalizeH="0" baseline="0" noProof="0">
                <a:ln>
                  <a:noFill/>
                </a:ln>
                <a:solidFill>
                  <a:srgbClr val="282828"/>
                </a:solidFill>
                <a:effectLst/>
                <a:uLnTx/>
                <a:uFillTx/>
                <a:latin typeface="Segoe UI"/>
                <a:ea typeface="+mn-ea"/>
                <a:cs typeface="+mn-cs"/>
              </a:rPr>
              <a:t>Available @ </a:t>
            </a:r>
            <a:r>
              <a:rPr kumimoji="0" lang="en-US" sz="1873" b="1" i="0" u="none" strike="noStrike" kern="1200" cap="none" spc="0" normalizeH="0" baseline="0" noProof="0">
                <a:ln>
                  <a:noFill/>
                </a:ln>
                <a:solidFill>
                  <a:srgbClr val="282828"/>
                </a:solidFill>
                <a:effectLst/>
                <a:uLnTx/>
                <a:uFillTx/>
                <a:latin typeface="Segoe UI"/>
                <a:ea typeface="+mn-ea"/>
                <a:cs typeface="+mn-cs"/>
                <a:hlinkClick r:id="rId7"/>
              </a:rPr>
              <a:t>aka.ms/</a:t>
            </a:r>
            <a:r>
              <a:rPr kumimoji="0" lang="en-US" sz="1873" b="1" i="0" u="none" strike="noStrike" kern="1200" cap="none" spc="0" normalizeH="0" baseline="0" noProof="0" err="1">
                <a:ln>
                  <a:noFill/>
                </a:ln>
                <a:solidFill>
                  <a:srgbClr val="282828"/>
                </a:solidFill>
                <a:effectLst/>
                <a:uLnTx/>
                <a:uFillTx/>
                <a:latin typeface="Segoe UI"/>
                <a:ea typeface="+mn-ea"/>
                <a:cs typeface="+mn-cs"/>
                <a:hlinkClick r:id="rId7"/>
              </a:rPr>
              <a:t>partnerlaunchpad</a:t>
            </a:r>
            <a:r>
              <a:rPr kumimoji="0" lang="en-US" sz="1873" b="1" i="0" u="none" strike="noStrike" kern="1200" cap="none" spc="0" normalizeH="0" baseline="0" noProof="0">
                <a:ln>
                  <a:noFill/>
                </a:ln>
                <a:solidFill>
                  <a:srgbClr val="282828"/>
                </a:solidFill>
                <a:effectLst/>
                <a:uLnTx/>
                <a:uFillTx/>
                <a:latin typeface="Segoe UI"/>
                <a:ea typeface="+mn-ea"/>
                <a:cs typeface="+mn-cs"/>
              </a:rPr>
              <a:t> </a:t>
            </a:r>
          </a:p>
        </p:txBody>
      </p:sp>
    </p:spTree>
    <p:custDataLst>
      <p:tags r:id="rId1"/>
    </p:custDataLst>
    <p:extLst>
      <p:ext uri="{BB962C8B-B14F-4D97-AF65-F5344CB8AC3E}">
        <p14:creationId xmlns:p14="http://schemas.microsoft.com/office/powerpoint/2010/main" val="986772070"/>
      </p:ext>
    </p:extLst>
  </p:cSld>
  <p:clrMapOvr>
    <a:masterClrMapping/>
  </p:clrMapOvr>
  <p:transition advTm="46881">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3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30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0000">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14:bounceEnd="30000">
                                          <p:cBhvr additive="base">
                                            <p:cTn id="12" dur="500" fill="hold"/>
                                            <p:tgtEl>
                                              <p:spTgt spid="31"/>
                                            </p:tgtEl>
                                            <p:attrNameLst>
                                              <p:attrName>ppt_x</p:attrName>
                                            </p:attrNameLst>
                                          </p:cBhvr>
                                          <p:tavLst>
                                            <p:tav tm="0">
                                              <p:val>
                                                <p:strVal val="0-#ppt_w/2"/>
                                              </p:val>
                                            </p:tav>
                                            <p:tav tm="100000">
                                              <p:val>
                                                <p:strVal val="#ppt_x"/>
                                              </p:val>
                                            </p:tav>
                                          </p:tavLst>
                                        </p:anim>
                                        <p:anim calcmode="lin" valueType="num" p14:bounceEnd="30000">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75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35" presetClass="path" presetSubtype="0" accel="100000" autoRev="1" fill="hold" nodeType="withEffect">
                                      <p:stCondLst>
                                        <p:cond delay="0"/>
                                      </p:stCondLst>
                                      <p:childTnLst>
                                        <p:animMotion origin="layout" path="M -2.97166E-6 3.39537E-6 L -0.0471 3.39537E-6 " pathEditMode="relative" rAng="0" ptsTypes="AA">
                                          <p:cBhvr>
                                            <p:cTn id="18" dur="750" fill="hold"/>
                                            <p:tgtEl>
                                              <p:spTgt spid="36"/>
                                            </p:tgtEl>
                                            <p:attrNameLst>
                                              <p:attrName>ppt_x</p:attrName>
                                              <p:attrName>ppt_y</p:attrName>
                                            </p:attrNameLst>
                                          </p:cBhvr>
                                          <p:rCtr x="-2362" y="0"/>
                                        </p:animMotion>
                                      </p:childTnLst>
                                    </p:cTn>
                                  </p:par>
                                </p:childTnLst>
                              </p:cTn>
                            </p:par>
                            <p:par>
                              <p:cTn id="19" fill="hold">
                                <p:stCondLst>
                                  <p:cond delay="2000"/>
                                </p:stCondLst>
                                <p:childTnLst>
                                  <p:par>
                                    <p:cTn id="20" presetID="10" presetClass="entr" presetSubtype="0" fill="hold" nodeType="afterEffect">
                                      <p:stCondLst>
                                        <p:cond delay="0"/>
                                      </p:stCondLst>
                                      <p:childTnLst>
                                        <p:set>
                                          <p:cBhvr>
                                            <p:cTn id="21" presetID="59" presetClass="entr"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75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35" presetClass="path" presetSubtype="0" accel="100000" autoRev="1" fill="hold" nodeType="withEffect">
                                      <p:stCondLst>
                                        <p:cond delay="0"/>
                                      </p:stCondLst>
                                      <p:childTnLst>
                                        <p:animMotion origin="layout" path="M -2.97166E-6 3.39537E-6 L -0.0471 3.39537E-6 " pathEditMode="relative" rAng="0" ptsTypes="AA">
                                          <p:cBhvr>
                                            <p:cTn id="18" dur="750" fill="hold"/>
                                            <p:tgtEl>
                                              <p:spTgt spid="36"/>
                                            </p:tgtEl>
                                            <p:attrNameLst>
                                              <p:attrName>ppt_x</p:attrName>
                                              <p:attrName>ppt_y</p:attrName>
                                            </p:attrNameLst>
                                          </p:cBhvr>
                                          <p:rCtr x="-2362" y="0"/>
                                        </p:animMotion>
                                      </p:childTnLst>
                                    </p:cTn>
                                  </p:par>
                                </p:childTnLst>
                              </p:cTn>
                            </p:par>
                            <p:par>
                              <p:cTn id="19" fill="hold">
                                <p:stCondLst>
                                  <p:cond delay="2000"/>
                                </p:stCondLst>
                                <p:childTnLst>
                                  <p:par>
                                    <p:cTn id="20" presetID="10" presetClass="entr" presetSubtype="0" fill="hold" nodeType="afterEffect">
                                      <p:stCondLst>
                                        <p:cond delay="0"/>
                                      </p:stCondLst>
                                      <p:childTnLst>
                                        <p:set>
                                          <p:cBhvr>
                                            <p:cTn id="21" presetID="59" presetClass="entr"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13"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BF7CB-AC1B-9645-949E-EFA6D308E6C6}"/>
              </a:ext>
            </a:extLst>
          </p:cNvPr>
          <p:cNvSpPr>
            <a:spLocks noGrp="1"/>
          </p:cNvSpPr>
          <p:nvPr>
            <p:ph type="title"/>
          </p:nvPr>
        </p:nvSpPr>
        <p:spPr/>
        <p:txBody>
          <a:bodyPr/>
          <a:lstStyle/>
          <a:p>
            <a:r>
              <a:rPr lang="en-AU"/>
              <a:t>Windows Analytics</a:t>
            </a:r>
            <a:br>
              <a:rPr lang="en-AU"/>
            </a:br>
            <a:endParaRPr lang="en-US"/>
          </a:p>
        </p:txBody>
      </p:sp>
      <p:sp>
        <p:nvSpPr>
          <p:cNvPr id="4" name="Content Placeholder 3">
            <a:extLst>
              <a:ext uri="{FF2B5EF4-FFF2-40B4-BE49-F238E27FC236}">
                <a16:creationId xmlns:a16="http://schemas.microsoft.com/office/drawing/2014/main" id="{70052253-DB70-4B65-848E-79F3A401C364}"/>
              </a:ext>
            </a:extLst>
          </p:cNvPr>
          <p:cNvSpPr>
            <a:spLocks noGrp="1"/>
          </p:cNvSpPr>
          <p:nvPr>
            <p:ph sz="quarter" idx="4294967295"/>
          </p:nvPr>
        </p:nvSpPr>
        <p:spPr>
          <a:xfrm>
            <a:off x="434975" y="1214308"/>
            <a:ext cx="11888787" cy="304699"/>
          </a:xfrm>
        </p:spPr>
        <p:txBody>
          <a:bodyPr/>
          <a:lstStyle/>
          <a:p>
            <a:r>
              <a:rPr lang="en-US" sz="2200">
                <a:solidFill>
                  <a:schemeClr val="accent1"/>
                </a:solidFill>
                <a:latin typeface="+mj-lt"/>
              </a:rPr>
              <a:t>A suite of tools to reduce deployment and support costs</a:t>
            </a:r>
          </a:p>
        </p:txBody>
      </p:sp>
      <p:sp>
        <p:nvSpPr>
          <p:cNvPr id="44" name="Rectangle 43">
            <a:extLst>
              <a:ext uri="{FF2B5EF4-FFF2-40B4-BE49-F238E27FC236}">
                <a16:creationId xmlns:a16="http://schemas.microsoft.com/office/drawing/2014/main" id="{B15F77A1-7D00-4792-9939-350DF6A82E37}"/>
              </a:ext>
            </a:extLst>
          </p:cNvPr>
          <p:cNvSpPr/>
          <p:nvPr/>
        </p:nvSpPr>
        <p:spPr bwMode="auto">
          <a:xfrm>
            <a:off x="883" y="6540056"/>
            <a:ext cx="12434711" cy="45397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9" name="Group 8">
            <a:extLst>
              <a:ext uri="{FF2B5EF4-FFF2-40B4-BE49-F238E27FC236}">
                <a16:creationId xmlns:a16="http://schemas.microsoft.com/office/drawing/2014/main" id="{822209E5-758E-DB4A-84D3-3D751562F277}"/>
              </a:ext>
            </a:extLst>
          </p:cNvPr>
          <p:cNvGrpSpPr/>
          <p:nvPr/>
        </p:nvGrpSpPr>
        <p:grpSpPr>
          <a:xfrm>
            <a:off x="485356" y="1991958"/>
            <a:ext cx="3824464" cy="4360138"/>
            <a:chOff x="485356" y="1991958"/>
            <a:chExt cx="3824464" cy="4360138"/>
          </a:xfrm>
        </p:grpSpPr>
        <p:sp>
          <p:nvSpPr>
            <p:cNvPr id="21" name="Rectangle 20">
              <a:extLst>
                <a:ext uri="{FF2B5EF4-FFF2-40B4-BE49-F238E27FC236}">
                  <a16:creationId xmlns:a16="http://schemas.microsoft.com/office/drawing/2014/main" id="{4E41ED35-8C76-4AAC-9D08-5915B3B1F34A}"/>
                </a:ext>
              </a:extLst>
            </p:cNvPr>
            <p:cNvSpPr/>
            <p:nvPr/>
          </p:nvSpPr>
          <p:spPr bwMode="auto">
            <a:xfrm>
              <a:off x="488938" y="2657397"/>
              <a:ext cx="3817301" cy="70805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2400">
                  <a:solidFill>
                    <a:schemeClr val="accent1"/>
                  </a:solidFill>
                  <a:latin typeface="+mj-lt"/>
                  <a:ea typeface="Segoe UI" pitchFamily="34" charset="0"/>
                  <a:cs typeface="Segoe UI" pitchFamily="34" charset="0"/>
                </a:rPr>
                <a:t>Upgrade readiness</a:t>
              </a:r>
            </a:p>
          </p:txBody>
        </p:sp>
        <p:sp>
          <p:nvSpPr>
            <p:cNvPr id="36" name="Rectangle 35">
              <a:extLst>
                <a:ext uri="{FF2B5EF4-FFF2-40B4-BE49-F238E27FC236}">
                  <a16:creationId xmlns:a16="http://schemas.microsoft.com/office/drawing/2014/main" id="{C5F10207-BA3F-4AAD-B0F9-5F03304BC571}"/>
                </a:ext>
              </a:extLst>
            </p:cNvPr>
            <p:cNvSpPr/>
            <p:nvPr/>
          </p:nvSpPr>
          <p:spPr bwMode="auto">
            <a:xfrm>
              <a:off x="485356" y="5403956"/>
              <a:ext cx="3824464" cy="94814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563">
                <a:lnSpc>
                  <a:spcPct val="90000"/>
                </a:lnSpc>
                <a:spcAft>
                  <a:spcPts val="585"/>
                </a:spcAft>
              </a:pPr>
              <a:r>
                <a:rPr lang="en-US" sz="1399" b="1">
                  <a:gradFill>
                    <a:gsLst>
                      <a:gs pos="0">
                        <a:srgbClr val="2F2F2F"/>
                      </a:gs>
                      <a:gs pos="100000">
                        <a:srgbClr val="2F2F2F"/>
                      </a:gs>
                    </a:gsLst>
                    <a:lin ang="16200000" scaled="1"/>
                  </a:gradFill>
                  <a:latin typeface="Segoe UI"/>
                </a:rPr>
                <a:t>Plan upgrades </a:t>
              </a:r>
              <a:r>
                <a:rPr lang="en-US" sz="1399">
                  <a:gradFill>
                    <a:gsLst>
                      <a:gs pos="0">
                        <a:srgbClr val="2F2F2F"/>
                      </a:gs>
                      <a:gs pos="100000">
                        <a:srgbClr val="2F2F2F"/>
                      </a:gs>
                    </a:gsLst>
                    <a:lin ang="16200000" scaled="1"/>
                  </a:gradFill>
                  <a:latin typeface="Segoe UI"/>
                </a:rPr>
                <a:t>by identifying devices that are ready and identify and resolve top app/driver compatibility blockers</a:t>
              </a:r>
            </a:p>
          </p:txBody>
        </p:sp>
        <p:pic>
          <p:nvPicPr>
            <p:cNvPr id="35" name="Picture 34">
              <a:extLst>
                <a:ext uri="{FF2B5EF4-FFF2-40B4-BE49-F238E27FC236}">
                  <a16:creationId xmlns:a16="http://schemas.microsoft.com/office/drawing/2014/main" id="{5200D10E-33C1-4019-B2DB-470CEA096F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949" y="3502955"/>
              <a:ext cx="3561278" cy="1773684"/>
            </a:xfrm>
            <a:prstGeom prst="rect">
              <a:avLst/>
            </a:prstGeom>
          </p:spPr>
        </p:pic>
        <p:sp>
          <p:nvSpPr>
            <p:cNvPr id="6" name="Rectangle 5">
              <a:extLst>
                <a:ext uri="{FF2B5EF4-FFF2-40B4-BE49-F238E27FC236}">
                  <a16:creationId xmlns:a16="http://schemas.microsoft.com/office/drawing/2014/main" id="{D22CEC8B-DA4A-4FE1-955C-6A0A400D1E74}"/>
                </a:ext>
              </a:extLst>
            </p:cNvPr>
            <p:cNvSpPr/>
            <p:nvPr/>
          </p:nvSpPr>
          <p:spPr bwMode="auto">
            <a:xfrm>
              <a:off x="488938" y="3375360"/>
              <a:ext cx="3817301" cy="2026306"/>
            </a:xfrm>
            <a:prstGeom prst="rect">
              <a:avLst/>
            </a:prstGeom>
            <a:noFill/>
            <a:ln w="381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5" name="Picture 4">
              <a:extLst>
                <a:ext uri="{FF2B5EF4-FFF2-40B4-BE49-F238E27FC236}">
                  <a16:creationId xmlns:a16="http://schemas.microsoft.com/office/drawing/2014/main" id="{1CB6D0B5-D505-1A48-9756-0C1B7C126752}"/>
                </a:ext>
              </a:extLst>
            </p:cNvPr>
            <p:cNvPicPr>
              <a:picLocks noChangeAspect="1"/>
            </p:cNvPicPr>
            <p:nvPr/>
          </p:nvPicPr>
          <p:blipFill>
            <a:blip r:embed="rId4"/>
            <a:stretch>
              <a:fillRect/>
            </a:stretch>
          </p:blipFill>
          <p:spPr>
            <a:xfrm>
              <a:off x="2174767" y="1991958"/>
              <a:ext cx="445643" cy="737616"/>
            </a:xfrm>
            <a:prstGeom prst="rect">
              <a:avLst/>
            </a:prstGeom>
          </p:spPr>
        </p:pic>
      </p:grpSp>
      <p:grpSp>
        <p:nvGrpSpPr>
          <p:cNvPr id="8" name="Group 7">
            <a:extLst>
              <a:ext uri="{FF2B5EF4-FFF2-40B4-BE49-F238E27FC236}">
                <a16:creationId xmlns:a16="http://schemas.microsoft.com/office/drawing/2014/main" id="{548ED2D8-F497-1649-A150-527620AEC566}"/>
              </a:ext>
            </a:extLst>
          </p:cNvPr>
          <p:cNvGrpSpPr/>
          <p:nvPr/>
        </p:nvGrpSpPr>
        <p:grpSpPr>
          <a:xfrm>
            <a:off x="4548002" y="1991958"/>
            <a:ext cx="3603508" cy="4360143"/>
            <a:chOff x="4548002" y="1991958"/>
            <a:chExt cx="3603508" cy="4360143"/>
          </a:xfrm>
        </p:grpSpPr>
        <p:sp>
          <p:nvSpPr>
            <p:cNvPr id="26" name="Rectangle 25">
              <a:extLst>
                <a:ext uri="{FF2B5EF4-FFF2-40B4-BE49-F238E27FC236}">
                  <a16:creationId xmlns:a16="http://schemas.microsoft.com/office/drawing/2014/main" id="{705F8582-1107-4139-9193-EBD7107D7006}"/>
                </a:ext>
              </a:extLst>
            </p:cNvPr>
            <p:cNvSpPr/>
            <p:nvPr/>
          </p:nvSpPr>
          <p:spPr bwMode="auto">
            <a:xfrm>
              <a:off x="4548002" y="2657397"/>
              <a:ext cx="3603508" cy="70805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2400">
                  <a:solidFill>
                    <a:schemeClr val="accent1"/>
                  </a:solidFill>
                  <a:latin typeface="+mj-lt"/>
                  <a:ea typeface="Segoe UI" pitchFamily="34" charset="0"/>
                  <a:cs typeface="Segoe UI" pitchFamily="34" charset="0"/>
                </a:rPr>
                <a:t>Update compliance</a:t>
              </a:r>
            </a:p>
          </p:txBody>
        </p:sp>
        <p:sp>
          <p:nvSpPr>
            <p:cNvPr id="38" name="Rectangle 37">
              <a:extLst>
                <a:ext uri="{FF2B5EF4-FFF2-40B4-BE49-F238E27FC236}">
                  <a16:creationId xmlns:a16="http://schemas.microsoft.com/office/drawing/2014/main" id="{1BDA433D-8B55-44A7-9D0F-94A6279ECA83}"/>
                </a:ext>
              </a:extLst>
            </p:cNvPr>
            <p:cNvSpPr/>
            <p:nvPr/>
          </p:nvSpPr>
          <p:spPr bwMode="auto">
            <a:xfrm>
              <a:off x="4554435" y="5403940"/>
              <a:ext cx="3590642" cy="94816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563">
                <a:lnSpc>
                  <a:spcPct val="90000"/>
                </a:lnSpc>
                <a:spcAft>
                  <a:spcPts val="585"/>
                </a:spcAft>
              </a:pPr>
              <a:r>
                <a:rPr lang="en-US" sz="1399" b="1">
                  <a:gradFill>
                    <a:gsLst>
                      <a:gs pos="0">
                        <a:srgbClr val="2F2F2F"/>
                      </a:gs>
                      <a:gs pos="100000">
                        <a:srgbClr val="2F2F2F"/>
                      </a:gs>
                    </a:gsLst>
                    <a:lin ang="16200000" scaled="1"/>
                  </a:gradFill>
                  <a:latin typeface="Segoe UI"/>
                </a:rPr>
                <a:t>Ensure update and antimalware compliance </a:t>
              </a:r>
              <a:r>
                <a:rPr lang="en-US" sz="1399">
                  <a:gradFill>
                    <a:gsLst>
                      <a:gs pos="0">
                        <a:srgbClr val="2F2F2F"/>
                      </a:gs>
                      <a:gs pos="100000">
                        <a:srgbClr val="2F2F2F"/>
                      </a:gs>
                    </a:gsLst>
                    <a:lin ang="16200000" scaled="1"/>
                  </a:gradFill>
                  <a:latin typeface="Segoe UI"/>
                </a:rPr>
                <a:t>with timely reports for all your devices (even those on the road)</a:t>
              </a:r>
            </a:p>
          </p:txBody>
        </p:sp>
        <p:sp>
          <p:nvSpPr>
            <p:cNvPr id="37" name="Rectangle 36">
              <a:extLst>
                <a:ext uri="{FF2B5EF4-FFF2-40B4-BE49-F238E27FC236}">
                  <a16:creationId xmlns:a16="http://schemas.microsoft.com/office/drawing/2014/main" id="{291F5070-083A-4BF4-8BCC-D8450EB6F7C2}"/>
                </a:ext>
              </a:extLst>
            </p:cNvPr>
            <p:cNvSpPr/>
            <p:nvPr/>
          </p:nvSpPr>
          <p:spPr bwMode="auto">
            <a:xfrm>
              <a:off x="4556882" y="3375360"/>
              <a:ext cx="3585748" cy="2026306"/>
            </a:xfrm>
            <a:prstGeom prst="rect">
              <a:avLst/>
            </a:prstGeom>
            <a:noFill/>
            <a:ln w="381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42" name="Picture 41">
              <a:extLst>
                <a:ext uri="{FF2B5EF4-FFF2-40B4-BE49-F238E27FC236}">
                  <a16:creationId xmlns:a16="http://schemas.microsoft.com/office/drawing/2014/main" id="{EA2CC4BC-58D3-41EC-AFFE-2CF3A61C543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85"/>
            <a:stretch/>
          </p:blipFill>
          <p:spPr>
            <a:xfrm>
              <a:off x="4685784" y="3502955"/>
              <a:ext cx="3327944" cy="1773684"/>
            </a:xfrm>
            <a:prstGeom prst="rect">
              <a:avLst/>
            </a:prstGeom>
          </p:spPr>
        </p:pic>
        <p:pic>
          <p:nvPicPr>
            <p:cNvPr id="43" name="Picture 42">
              <a:extLst>
                <a:ext uri="{FF2B5EF4-FFF2-40B4-BE49-F238E27FC236}">
                  <a16:creationId xmlns:a16="http://schemas.microsoft.com/office/drawing/2014/main" id="{2C7A2EB1-D99D-0B49-A94E-66D534BF07E4}"/>
                </a:ext>
              </a:extLst>
            </p:cNvPr>
            <p:cNvPicPr>
              <a:picLocks noChangeAspect="1"/>
            </p:cNvPicPr>
            <p:nvPr/>
          </p:nvPicPr>
          <p:blipFill>
            <a:blip r:embed="rId4"/>
            <a:stretch>
              <a:fillRect/>
            </a:stretch>
          </p:blipFill>
          <p:spPr>
            <a:xfrm>
              <a:off x="6126935" y="1991958"/>
              <a:ext cx="445643" cy="737616"/>
            </a:xfrm>
            <a:prstGeom prst="rect">
              <a:avLst/>
            </a:prstGeom>
          </p:spPr>
        </p:pic>
      </p:grpSp>
      <p:grpSp>
        <p:nvGrpSpPr>
          <p:cNvPr id="7" name="Group 6">
            <a:extLst>
              <a:ext uri="{FF2B5EF4-FFF2-40B4-BE49-F238E27FC236}">
                <a16:creationId xmlns:a16="http://schemas.microsoft.com/office/drawing/2014/main" id="{69ABD16A-42CD-3643-81D9-4C89377DA80C}"/>
              </a:ext>
            </a:extLst>
          </p:cNvPr>
          <p:cNvGrpSpPr/>
          <p:nvPr/>
        </p:nvGrpSpPr>
        <p:grpSpPr>
          <a:xfrm>
            <a:off x="8391742" y="1991958"/>
            <a:ext cx="3597962" cy="4359533"/>
            <a:chOff x="8391742" y="1991958"/>
            <a:chExt cx="3597962" cy="4359533"/>
          </a:xfrm>
        </p:grpSpPr>
        <p:sp>
          <p:nvSpPr>
            <p:cNvPr id="31" name="Rectangle 30">
              <a:extLst>
                <a:ext uri="{FF2B5EF4-FFF2-40B4-BE49-F238E27FC236}">
                  <a16:creationId xmlns:a16="http://schemas.microsoft.com/office/drawing/2014/main" id="{FAF679B7-53D3-4D6E-9359-D17F88744245}"/>
                </a:ext>
              </a:extLst>
            </p:cNvPr>
            <p:cNvSpPr/>
            <p:nvPr/>
          </p:nvSpPr>
          <p:spPr bwMode="auto">
            <a:xfrm>
              <a:off x="8406255" y="2657397"/>
              <a:ext cx="3568936" cy="70805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2400">
                  <a:solidFill>
                    <a:schemeClr val="accent1"/>
                  </a:solidFill>
                  <a:latin typeface="+mj-lt"/>
                  <a:ea typeface="Segoe UI" pitchFamily="34" charset="0"/>
                  <a:cs typeface="Segoe UI" pitchFamily="34" charset="0"/>
                </a:rPr>
                <a:t>Device health</a:t>
              </a:r>
            </a:p>
          </p:txBody>
        </p:sp>
        <p:sp>
          <p:nvSpPr>
            <p:cNvPr id="40" name="Rectangle 39">
              <a:extLst>
                <a:ext uri="{FF2B5EF4-FFF2-40B4-BE49-F238E27FC236}">
                  <a16:creationId xmlns:a16="http://schemas.microsoft.com/office/drawing/2014/main" id="{AED51ADC-5248-42F5-BD4D-5311DABF32FE}"/>
                </a:ext>
              </a:extLst>
            </p:cNvPr>
            <p:cNvSpPr/>
            <p:nvPr/>
          </p:nvSpPr>
          <p:spPr bwMode="auto">
            <a:xfrm>
              <a:off x="8391742" y="5401667"/>
              <a:ext cx="3597962" cy="94982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563">
                <a:lnSpc>
                  <a:spcPct val="90000"/>
                </a:lnSpc>
                <a:spcAft>
                  <a:spcPts val="585"/>
                </a:spcAft>
              </a:pPr>
              <a:r>
                <a:rPr lang="en-US" sz="1399" b="1">
                  <a:gradFill>
                    <a:gsLst>
                      <a:gs pos="0">
                        <a:srgbClr val="2F2F2F"/>
                      </a:gs>
                      <a:gs pos="100000">
                        <a:srgbClr val="2F2F2F"/>
                      </a:gs>
                    </a:gsLst>
                    <a:lin ang="16200000" scaled="1"/>
                  </a:gradFill>
                  <a:latin typeface="Segoe UI"/>
                </a:rPr>
                <a:t>Reduce support costs </a:t>
              </a:r>
              <a:r>
                <a:rPr lang="en-US" sz="1399">
                  <a:gradFill>
                    <a:gsLst>
                      <a:gs pos="0">
                        <a:srgbClr val="2F2F2F"/>
                      </a:gs>
                      <a:gs pos="100000">
                        <a:srgbClr val="2F2F2F"/>
                      </a:gs>
                    </a:gsLst>
                    <a:lin ang="16200000" scaled="1"/>
                  </a:gradFill>
                  <a:latin typeface="Segoe UI"/>
                </a:rPr>
                <a:t>by proactively identifying and remediating top </a:t>
              </a:r>
              <a:br>
                <a:rPr lang="en-US" sz="1399">
                  <a:gradFill>
                    <a:gsLst>
                      <a:gs pos="0">
                        <a:srgbClr val="2F2F2F"/>
                      </a:gs>
                      <a:gs pos="100000">
                        <a:srgbClr val="2F2F2F"/>
                      </a:gs>
                    </a:gsLst>
                    <a:lin ang="16200000" scaled="1"/>
                  </a:gradFill>
                  <a:latin typeface="Segoe UI"/>
                </a:rPr>
              </a:br>
              <a:r>
                <a:rPr lang="en-US" sz="1399">
                  <a:gradFill>
                    <a:gsLst>
                      <a:gs pos="0">
                        <a:srgbClr val="2F2F2F"/>
                      </a:gs>
                      <a:gs pos="100000">
                        <a:srgbClr val="2F2F2F"/>
                      </a:gs>
                    </a:gsLst>
                    <a:lin ang="16200000" scaled="1"/>
                  </a:gradFill>
                  <a:latin typeface="Segoe UI"/>
                </a:rPr>
                <a:t>end-user impacting issues</a:t>
              </a:r>
            </a:p>
          </p:txBody>
        </p:sp>
        <p:sp>
          <p:nvSpPr>
            <p:cNvPr id="39" name="Rectangle 38">
              <a:extLst>
                <a:ext uri="{FF2B5EF4-FFF2-40B4-BE49-F238E27FC236}">
                  <a16:creationId xmlns:a16="http://schemas.microsoft.com/office/drawing/2014/main" id="{0C31EFFC-F0D8-4654-A7AA-D197151B7EEE}"/>
                </a:ext>
              </a:extLst>
            </p:cNvPr>
            <p:cNvSpPr/>
            <p:nvPr/>
          </p:nvSpPr>
          <p:spPr bwMode="auto">
            <a:xfrm>
              <a:off x="8404204" y="3375360"/>
              <a:ext cx="3573039" cy="2026306"/>
            </a:xfrm>
            <a:prstGeom prst="rect">
              <a:avLst/>
            </a:prstGeom>
            <a:noFill/>
            <a:ln w="381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41" name="Picture 40">
              <a:extLst>
                <a:ext uri="{FF2B5EF4-FFF2-40B4-BE49-F238E27FC236}">
                  <a16:creationId xmlns:a16="http://schemas.microsoft.com/office/drawing/2014/main" id="{7C34BD37-2D5F-4F86-BE00-8FD6A981EED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92" t="-1620"/>
            <a:stretch/>
          </p:blipFill>
          <p:spPr>
            <a:xfrm>
              <a:off x="8526751" y="3502955"/>
              <a:ext cx="3327944" cy="1773684"/>
            </a:xfrm>
            <a:prstGeom prst="rect">
              <a:avLst/>
            </a:prstGeom>
          </p:spPr>
        </p:pic>
        <p:pic>
          <p:nvPicPr>
            <p:cNvPr id="45" name="Picture 44">
              <a:extLst>
                <a:ext uri="{FF2B5EF4-FFF2-40B4-BE49-F238E27FC236}">
                  <a16:creationId xmlns:a16="http://schemas.microsoft.com/office/drawing/2014/main" id="{C2834730-314B-C348-A592-53FD05B0B1B8}"/>
                </a:ext>
              </a:extLst>
            </p:cNvPr>
            <p:cNvPicPr>
              <a:picLocks noChangeAspect="1"/>
            </p:cNvPicPr>
            <p:nvPr/>
          </p:nvPicPr>
          <p:blipFill>
            <a:blip r:embed="rId4"/>
            <a:stretch>
              <a:fillRect/>
            </a:stretch>
          </p:blipFill>
          <p:spPr>
            <a:xfrm>
              <a:off x="9967902" y="1991958"/>
              <a:ext cx="445643" cy="737616"/>
            </a:xfrm>
            <a:prstGeom prst="rect">
              <a:avLst/>
            </a:prstGeom>
          </p:spPr>
        </p:pic>
      </p:grpSp>
    </p:spTree>
    <p:extLst>
      <p:ext uri="{BB962C8B-B14F-4D97-AF65-F5344CB8AC3E}">
        <p14:creationId xmlns:p14="http://schemas.microsoft.com/office/powerpoint/2010/main" val="387460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35BB21B-EA29-42A8-BB65-CC9C58C97E28}"/>
              </a:ext>
            </a:extLst>
          </p:cNvPr>
          <p:cNvGrpSpPr/>
          <p:nvPr/>
        </p:nvGrpSpPr>
        <p:grpSpPr>
          <a:xfrm>
            <a:off x="5526352" y="741191"/>
            <a:ext cx="9213320" cy="5512142"/>
            <a:chOff x="1611577" y="1222376"/>
            <a:chExt cx="9213320" cy="5512142"/>
          </a:xfrm>
        </p:grpSpPr>
        <p:pic>
          <p:nvPicPr>
            <p:cNvPr id="9" name="Picture 8">
              <a:extLst>
                <a:ext uri="{FF2B5EF4-FFF2-40B4-BE49-F238E27FC236}">
                  <a16:creationId xmlns:a16="http://schemas.microsoft.com/office/drawing/2014/main" id="{41344F78-E126-400F-95D1-617B85703F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1577" y="1222376"/>
              <a:ext cx="9213320" cy="5512142"/>
            </a:xfrm>
            <a:prstGeom prst="roundRect">
              <a:avLst>
                <a:gd name="adj" fmla="val 4635"/>
              </a:avLst>
            </a:prstGeom>
          </p:spPr>
        </p:pic>
        <p:sp>
          <p:nvSpPr>
            <p:cNvPr id="10" name="Rectangle 9">
              <a:extLst>
                <a:ext uri="{FF2B5EF4-FFF2-40B4-BE49-F238E27FC236}">
                  <a16:creationId xmlns:a16="http://schemas.microsoft.com/office/drawing/2014/main" id="{AD32171C-9FD2-4CA6-8E3B-99410902D3CE}"/>
                </a:ext>
              </a:extLst>
            </p:cNvPr>
            <p:cNvSpPr/>
            <p:nvPr/>
          </p:nvSpPr>
          <p:spPr bwMode="auto">
            <a:xfrm>
              <a:off x="2143533" y="1675773"/>
              <a:ext cx="8061633" cy="464955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2" name="Title 1">
            <a:extLst>
              <a:ext uri="{FF2B5EF4-FFF2-40B4-BE49-F238E27FC236}">
                <a16:creationId xmlns:a16="http://schemas.microsoft.com/office/drawing/2014/main" id="{776D818F-5D68-460E-AE04-756952C3C67E}"/>
              </a:ext>
            </a:extLst>
          </p:cNvPr>
          <p:cNvSpPr>
            <a:spLocks noGrp="1"/>
          </p:cNvSpPr>
          <p:nvPr>
            <p:ph type="title"/>
          </p:nvPr>
        </p:nvSpPr>
        <p:spPr/>
        <p:txBody>
          <a:bodyPr/>
          <a:lstStyle/>
          <a:p>
            <a:r>
              <a:rPr lang="en-US"/>
              <a:t>Office Readiness Toolkit</a:t>
            </a:r>
            <a:endParaRPr lang="en-US">
              <a:solidFill>
                <a:schemeClr val="accent1"/>
              </a:solidFill>
            </a:endParaRPr>
          </a:p>
        </p:txBody>
      </p:sp>
      <p:pic>
        <p:nvPicPr>
          <p:cNvPr id="21" name="Picture 20">
            <a:extLst>
              <a:ext uri="{FF2B5EF4-FFF2-40B4-BE49-F238E27FC236}">
                <a16:creationId xmlns:a16="http://schemas.microsoft.com/office/drawing/2014/main" id="{3A2ADE74-17BC-4CD1-AC52-F9BDBED27F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8308" y="1194588"/>
            <a:ext cx="5732949" cy="4649557"/>
          </a:xfrm>
          <a:prstGeom prst="rect">
            <a:avLst/>
          </a:prstGeom>
          <a:ln>
            <a:noFill/>
          </a:ln>
          <a:effectLst/>
        </p:spPr>
      </p:pic>
      <p:sp>
        <p:nvSpPr>
          <p:cNvPr id="3" name="Rectangle 2">
            <a:extLst>
              <a:ext uri="{FF2B5EF4-FFF2-40B4-BE49-F238E27FC236}">
                <a16:creationId xmlns:a16="http://schemas.microsoft.com/office/drawing/2014/main" id="{30729DB4-F9A9-43E6-9141-22829A246310}"/>
              </a:ext>
            </a:extLst>
          </p:cNvPr>
          <p:cNvSpPr/>
          <p:nvPr/>
        </p:nvSpPr>
        <p:spPr bwMode="auto">
          <a:xfrm>
            <a:off x="9054872" y="5440195"/>
            <a:ext cx="2218346" cy="25003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GB" sz="2448"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2" name="Content Placeholder 6">
            <a:extLst>
              <a:ext uri="{FF2B5EF4-FFF2-40B4-BE49-F238E27FC236}">
                <a16:creationId xmlns:a16="http://schemas.microsoft.com/office/drawing/2014/main" id="{2F8C667A-7FF1-47D7-9242-9D143B985E2F}"/>
              </a:ext>
            </a:extLst>
          </p:cNvPr>
          <p:cNvSpPr txBox="1">
            <a:spLocks/>
          </p:cNvSpPr>
          <p:nvPr/>
        </p:nvSpPr>
        <p:spPr>
          <a:xfrm>
            <a:off x="468001" y="1969109"/>
            <a:ext cx="4828546" cy="4242505"/>
          </a:xfrm>
          <a:prstGeom prst="rect">
            <a:avLst/>
          </a:prstGeom>
        </p:spPr>
        <p:txBody>
          <a:bodyPr vert="horz" wrap="square" lIns="0" tIns="0" rIns="0" bIns="0" rtlCol="0">
            <a:normAutofit/>
          </a:bodyPr>
          <a:lstStyle>
            <a:defPPr>
              <a:defRPr lang="en-US"/>
            </a:defPPr>
            <a:lvl1pPr marR="0" lvl="0" indent="0" fontAlgn="auto">
              <a:lnSpc>
                <a:spcPct val="120000"/>
              </a:lnSpc>
              <a:spcBef>
                <a:spcPct val="20000"/>
              </a:spcBef>
              <a:spcAft>
                <a:spcPts val="0"/>
              </a:spcAft>
              <a:buClrTx/>
              <a:buSzPct val="90000"/>
              <a:buFont typeface="Wingdings" panose="05000000000000000000" pitchFamily="2" charset="2"/>
              <a:buNone/>
              <a:tabLst/>
              <a:defRPr sz="2500" kern="0" spc="0" baseline="0">
                <a:solidFill>
                  <a:srgbClr val="0078D4"/>
                </a:solidFill>
                <a:latin typeface="Segoe UI Semibold" panose="020B0702040204020203" pitchFamily="34" charset="0"/>
                <a:cs typeface="Segoe UI Semibold" panose="020B0702040204020203" pitchFamily="34" charset="0"/>
              </a:defRPr>
            </a:lvl1pPr>
            <a:lvl2pPr marL="448193" marR="0" lvl="1" indent="-224097" fontAlgn="auto">
              <a:lnSpc>
                <a:spcPct val="120000"/>
              </a:lnSpc>
              <a:spcBef>
                <a:spcPct val="20000"/>
              </a:spcBef>
              <a:spcAft>
                <a:spcPts val="0"/>
              </a:spcAft>
              <a:buClrTx/>
              <a:buSzPct val="90000"/>
              <a:buFont typeface="Wingdings" panose="05000000000000000000" pitchFamily="2" charset="2"/>
              <a:buChar char=""/>
              <a:tabLst/>
              <a:defRPr sz="2500" kern="0" spc="0" baseline="0">
                <a:solidFill>
                  <a:srgbClr val="2F2F2F"/>
                </a:solidFill>
                <a:latin typeface="Segoe UI"/>
                <a:cs typeface="Segoe UI Semibold" panose="020B0702040204020203" pitchFamily="34" charset="0"/>
              </a:defRPr>
            </a:lvl2pPr>
            <a:lvl3pPr marL="672290" marR="0" indent="-224097" fontAlgn="auto">
              <a:lnSpc>
                <a:spcPct val="90000"/>
              </a:lnSpc>
              <a:spcBef>
                <a:spcPct val="20000"/>
              </a:spcBef>
              <a:spcAft>
                <a:spcPts val="0"/>
              </a:spcAft>
              <a:buClrTx/>
              <a:buSzPct val="90000"/>
              <a:buFont typeface="Wingdings" panose="05000000000000000000" pitchFamily="2" charset="2"/>
              <a:buChar char=""/>
              <a:tabLst/>
              <a:defRPr sz="2353" spc="0" baseline="0">
                <a:gradFill>
                  <a:gsLst>
                    <a:gs pos="1250">
                      <a:schemeClr val="tx1"/>
                    </a:gs>
                    <a:gs pos="100000">
                      <a:schemeClr val="tx1"/>
                    </a:gs>
                  </a:gsLst>
                  <a:lin ang="5400000" scaled="0"/>
                </a:gradFill>
              </a:defRPr>
            </a:lvl3pPr>
            <a:lvl4pPr marL="896386" marR="0" indent="-224097" fontAlgn="auto">
              <a:lnSpc>
                <a:spcPct val="90000"/>
              </a:lnSpc>
              <a:spcBef>
                <a:spcPct val="20000"/>
              </a:spcBef>
              <a:spcAft>
                <a:spcPts val="0"/>
              </a:spcAft>
              <a:buClrTx/>
              <a:buSzPct val="90000"/>
              <a:buFont typeface="Wingdings" panose="05000000000000000000" pitchFamily="2" charset="2"/>
              <a:buChar char=""/>
              <a:tabLst/>
              <a:defRPr sz="2157" spc="0" baseline="0">
                <a:gradFill>
                  <a:gsLst>
                    <a:gs pos="1250">
                      <a:schemeClr val="tx1"/>
                    </a:gs>
                    <a:gs pos="100000">
                      <a:schemeClr val="tx1"/>
                    </a:gs>
                  </a:gsLst>
                  <a:lin ang="5400000" scaled="0"/>
                </a:gradFill>
              </a:defRPr>
            </a:lvl4pPr>
            <a:lvl5pPr marL="1120483" marR="0" indent="-224097" fontAlgn="auto">
              <a:lnSpc>
                <a:spcPct val="90000"/>
              </a:lnSpc>
              <a:spcBef>
                <a:spcPct val="20000"/>
              </a:spcBef>
              <a:spcAft>
                <a:spcPts val="0"/>
              </a:spcAft>
              <a:buClrTx/>
              <a:buSzPct val="90000"/>
              <a:buFont typeface="Wingdings" panose="05000000000000000000" pitchFamily="2" charset="2"/>
              <a:buChar char=""/>
              <a:tabLst/>
              <a:defRPr sz="2157" spc="0" baseline="0">
                <a:gradFill>
                  <a:gsLst>
                    <a:gs pos="1250">
                      <a:schemeClr val="tx1"/>
                    </a:gs>
                    <a:gs pos="100000">
                      <a:schemeClr val="tx1"/>
                    </a:gs>
                  </a:gsLst>
                  <a:lin ang="5400000" scaled="0"/>
                </a:gradFill>
              </a:defRPr>
            </a:lvl5pPr>
            <a:lvl6pPr marL="2514509" indent="-228592">
              <a:spcBef>
                <a:spcPct val="20000"/>
              </a:spcBef>
              <a:buFont typeface="Arial" pitchFamily="34" charset="0"/>
              <a:buChar char="•"/>
              <a:defRPr sz="1961"/>
            </a:lvl6pPr>
            <a:lvl7pPr marL="2971693" indent="-228592">
              <a:spcBef>
                <a:spcPct val="20000"/>
              </a:spcBef>
              <a:buFont typeface="Arial" pitchFamily="34" charset="0"/>
              <a:buChar char="•"/>
              <a:defRPr sz="1961"/>
            </a:lvl7pPr>
            <a:lvl8pPr marL="3428877" indent="-228592">
              <a:spcBef>
                <a:spcPct val="20000"/>
              </a:spcBef>
              <a:buFont typeface="Arial" pitchFamily="34" charset="0"/>
              <a:buChar char="•"/>
              <a:defRPr sz="1961"/>
            </a:lvl8pPr>
            <a:lvl9pPr marL="3886061" indent="-228592">
              <a:spcBef>
                <a:spcPct val="20000"/>
              </a:spcBef>
              <a:buFont typeface="Arial" pitchFamily="34" charset="0"/>
              <a:buChar char="•"/>
              <a:defRPr sz="1961"/>
            </a:lvl9pPr>
          </a:lstStyle>
          <a:p>
            <a:pPr marL="228600" lvl="0" indent="-228600" defTabSz="932563">
              <a:lnSpc>
                <a:spcPct val="100000"/>
              </a:lnSpc>
              <a:spcBef>
                <a:spcPts val="0"/>
              </a:spcBef>
              <a:spcAft>
                <a:spcPts val="600"/>
              </a:spcAft>
              <a:buSzPct val="100000"/>
            </a:pPr>
            <a:r>
              <a:rPr lang="en-US" sz="1836" b="1" kern="1200">
                <a:solidFill>
                  <a:schemeClr val="accent1"/>
                </a:solidFill>
                <a:latin typeface="Segoe UI"/>
                <a:cs typeface="+mn-cs"/>
              </a:rPr>
              <a:t>Assess </a:t>
            </a:r>
            <a:r>
              <a:rPr lang="en-US" sz="1836" b="1" kern="1200">
                <a:solidFill>
                  <a:schemeClr val="tx1"/>
                </a:solidFill>
                <a:latin typeface="Segoe UI"/>
                <a:cs typeface="+mn-cs"/>
              </a:rPr>
              <a:t>impact across the organization</a:t>
            </a:r>
          </a:p>
          <a:p>
            <a:pPr marL="228600" lvl="1" indent="-228600" defTabSz="932563">
              <a:lnSpc>
                <a:spcPct val="100000"/>
              </a:lnSpc>
              <a:spcBef>
                <a:spcPts val="0"/>
              </a:spcBef>
              <a:spcAft>
                <a:spcPts val="600"/>
              </a:spcAft>
              <a:buSzPct val="100000"/>
              <a:buFont typeface="Arial" panose="020B0604020202020204" pitchFamily="34" charset="0"/>
              <a:buChar char="•"/>
            </a:pPr>
            <a:r>
              <a:rPr lang="en-GB" sz="1836" kern="1200">
                <a:solidFill>
                  <a:srgbClr val="282828"/>
                </a:solidFill>
                <a:cs typeface="+mn-cs"/>
              </a:rPr>
              <a:t>VBA macro and add-in inventory with adoption information</a:t>
            </a:r>
          </a:p>
          <a:p>
            <a:pPr marL="228600" lvl="1" indent="-228600" defTabSz="932563">
              <a:lnSpc>
                <a:spcPct val="100000"/>
              </a:lnSpc>
              <a:spcBef>
                <a:spcPts val="0"/>
              </a:spcBef>
              <a:spcAft>
                <a:spcPts val="600"/>
              </a:spcAft>
              <a:buSzPct val="100000"/>
              <a:buNone/>
            </a:pPr>
            <a:endParaRPr lang="en-US" sz="1836" kern="1200">
              <a:solidFill>
                <a:srgbClr val="282828"/>
              </a:solidFill>
              <a:cs typeface="+mn-cs"/>
            </a:endParaRPr>
          </a:p>
          <a:p>
            <a:pPr marL="228600" lvl="0" indent="-228600" defTabSz="932563">
              <a:lnSpc>
                <a:spcPct val="100000"/>
              </a:lnSpc>
              <a:spcBef>
                <a:spcPts val="0"/>
              </a:spcBef>
              <a:spcAft>
                <a:spcPts val="600"/>
              </a:spcAft>
              <a:buSzPct val="100000"/>
            </a:pPr>
            <a:r>
              <a:rPr lang="en-US" sz="1836" b="1" kern="1200">
                <a:solidFill>
                  <a:schemeClr val="accent1"/>
                </a:solidFill>
                <a:latin typeface="Segoe UI"/>
                <a:cs typeface="+mn-cs"/>
              </a:rPr>
              <a:t>Identify </a:t>
            </a:r>
            <a:r>
              <a:rPr lang="en-US" sz="1836" b="1" kern="1200">
                <a:solidFill>
                  <a:schemeClr val="tx1"/>
                </a:solidFill>
                <a:latin typeface="Segoe UI"/>
                <a:cs typeface="+mn-cs"/>
              </a:rPr>
              <a:t>compatibility issues</a:t>
            </a:r>
          </a:p>
          <a:p>
            <a:pPr marL="228600" lvl="1" indent="-228600" defTabSz="932563">
              <a:lnSpc>
                <a:spcPct val="100000"/>
              </a:lnSpc>
              <a:spcBef>
                <a:spcPts val="0"/>
              </a:spcBef>
              <a:spcAft>
                <a:spcPts val="600"/>
              </a:spcAft>
              <a:buSzPct val="100000"/>
              <a:buFont typeface="Arial" panose="020B0604020202020204" pitchFamily="34" charset="0"/>
              <a:buChar char="•"/>
            </a:pPr>
            <a:r>
              <a:rPr lang="en-GB" sz="1836" kern="1200">
                <a:solidFill>
                  <a:srgbClr val="282828"/>
                </a:solidFill>
                <a:cs typeface="+mn-cs"/>
              </a:rPr>
              <a:t>Potential macro issues, including 64-bit</a:t>
            </a:r>
          </a:p>
          <a:p>
            <a:pPr marL="228600" lvl="1" indent="-228600" defTabSz="932563">
              <a:lnSpc>
                <a:spcPct val="100000"/>
              </a:lnSpc>
              <a:spcBef>
                <a:spcPts val="0"/>
              </a:spcBef>
              <a:spcAft>
                <a:spcPts val="600"/>
              </a:spcAft>
              <a:buSzPct val="100000"/>
              <a:buFont typeface="Arial" panose="020B0604020202020204" pitchFamily="34" charset="0"/>
              <a:buChar char="•"/>
            </a:pPr>
            <a:r>
              <a:rPr lang="en-GB" sz="1836" kern="1200">
                <a:solidFill>
                  <a:srgbClr val="282828"/>
                </a:solidFill>
                <a:cs typeface="+mn-cs"/>
              </a:rPr>
              <a:t>Add-in readiness information</a:t>
            </a:r>
          </a:p>
          <a:p>
            <a:pPr marL="228600" lvl="1" indent="-228600" defTabSz="932563">
              <a:lnSpc>
                <a:spcPct val="100000"/>
              </a:lnSpc>
              <a:spcBef>
                <a:spcPts val="0"/>
              </a:spcBef>
              <a:spcAft>
                <a:spcPts val="600"/>
              </a:spcAft>
              <a:buSzPct val="100000"/>
              <a:buNone/>
            </a:pPr>
            <a:endParaRPr lang="en-US" sz="1836" kern="1200">
              <a:solidFill>
                <a:srgbClr val="282828"/>
              </a:solidFill>
              <a:cs typeface="+mn-cs"/>
            </a:endParaRPr>
          </a:p>
          <a:p>
            <a:pPr marL="228600" lvl="0" indent="-228600" defTabSz="932563">
              <a:lnSpc>
                <a:spcPct val="100000"/>
              </a:lnSpc>
              <a:spcBef>
                <a:spcPts val="0"/>
              </a:spcBef>
              <a:spcAft>
                <a:spcPts val="600"/>
              </a:spcAft>
              <a:buSzPct val="100000"/>
            </a:pPr>
            <a:r>
              <a:rPr lang="en-US" sz="1836" b="1" kern="1200">
                <a:solidFill>
                  <a:schemeClr val="accent1"/>
                </a:solidFill>
                <a:latin typeface="Segoe UI"/>
                <a:cs typeface="+mn-cs"/>
              </a:rPr>
              <a:t>Plan </a:t>
            </a:r>
            <a:r>
              <a:rPr lang="en-US" sz="1836" b="1" kern="1200">
                <a:solidFill>
                  <a:schemeClr val="tx1"/>
                </a:solidFill>
                <a:latin typeface="Segoe UI"/>
                <a:cs typeface="+mn-cs"/>
              </a:rPr>
              <a:t>with readiness report creator</a:t>
            </a:r>
          </a:p>
          <a:p>
            <a:pPr marL="228600" lvl="1" indent="-228600" defTabSz="932563">
              <a:lnSpc>
                <a:spcPct val="100000"/>
              </a:lnSpc>
              <a:spcBef>
                <a:spcPts val="0"/>
              </a:spcBef>
              <a:spcAft>
                <a:spcPts val="600"/>
              </a:spcAft>
              <a:buSzPct val="100000"/>
              <a:buFont typeface="Arial" panose="020B0604020202020204" pitchFamily="34" charset="0"/>
              <a:buChar char="•"/>
            </a:pPr>
            <a:r>
              <a:rPr lang="en-GB" sz="1836" kern="1200">
                <a:solidFill>
                  <a:srgbClr val="282828"/>
                </a:solidFill>
                <a:cs typeface="+mn-cs"/>
              </a:rPr>
              <a:t>Remediation recommendations</a:t>
            </a:r>
          </a:p>
        </p:txBody>
      </p:sp>
      <p:sp>
        <p:nvSpPr>
          <p:cNvPr id="14" name="Rectangle 13">
            <a:extLst>
              <a:ext uri="{FF2B5EF4-FFF2-40B4-BE49-F238E27FC236}">
                <a16:creationId xmlns:a16="http://schemas.microsoft.com/office/drawing/2014/main" id="{749A2F06-BB87-48BC-B58B-B5D687C5C50E}"/>
              </a:ext>
            </a:extLst>
          </p:cNvPr>
          <p:cNvSpPr/>
          <p:nvPr/>
        </p:nvSpPr>
        <p:spPr>
          <a:xfrm>
            <a:off x="434975" y="6330661"/>
            <a:ext cx="9349088" cy="369332"/>
          </a:xfrm>
          <a:prstGeom prst="rect">
            <a:avLst/>
          </a:prstGeom>
        </p:spPr>
        <p:txBody>
          <a:bodyPr wrap="square" lIns="0">
            <a:spAutoFit/>
          </a:bodyPr>
          <a:lstStyle/>
          <a:p>
            <a:pPr defTabSz="931793">
              <a:defRPr/>
            </a:pPr>
            <a:r>
              <a:rPr lang="en-US" sz="1800">
                <a:solidFill>
                  <a:srgbClr val="282828"/>
                </a:solidFill>
                <a:latin typeface="+mj-lt"/>
              </a:rPr>
              <a:t>Available</a:t>
            </a:r>
            <a:r>
              <a:rPr lang="en-US" sz="1800" b="1">
                <a:solidFill>
                  <a:srgbClr val="282828"/>
                </a:solidFill>
              </a:rPr>
              <a:t> @ </a:t>
            </a:r>
            <a:r>
              <a:rPr lang="en-US" sz="1800">
                <a:solidFill>
                  <a:srgbClr val="1A1A1A"/>
                </a:solidFill>
                <a:hlinkClick r:id="rId5"/>
              </a:rPr>
              <a:t>Microsoft Download Center</a:t>
            </a:r>
            <a:endParaRPr lang="en-US" sz="1800" b="1">
              <a:solidFill>
                <a:srgbClr val="282828"/>
              </a:solidFill>
            </a:endParaRPr>
          </a:p>
        </p:txBody>
      </p:sp>
    </p:spTree>
    <p:extLst>
      <p:ext uri="{BB962C8B-B14F-4D97-AF65-F5344CB8AC3E}">
        <p14:creationId xmlns:p14="http://schemas.microsoft.com/office/powerpoint/2010/main" val="231544533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a:extLst>
              <a:ext uri="{FF2B5EF4-FFF2-40B4-BE49-F238E27FC236}">
                <a16:creationId xmlns:a16="http://schemas.microsoft.com/office/drawing/2014/main" id="{8FAFBF4F-0B9C-4643-922E-1BFBB1546452}"/>
              </a:ext>
            </a:extLst>
          </p:cNvPr>
          <p:cNvCxnSpPr>
            <a:cxnSpLocks/>
          </p:cNvCxnSpPr>
          <p:nvPr/>
        </p:nvCxnSpPr>
        <p:spPr>
          <a:xfrm>
            <a:off x="437438" y="2902567"/>
            <a:ext cx="11558430" cy="0"/>
          </a:xfrm>
          <a:prstGeom prst="straightConnector1">
            <a:avLst/>
          </a:prstGeom>
          <a:noFill/>
          <a:ln w="127000" cap="flat" cmpd="sng" algn="ctr">
            <a:solidFill>
              <a:srgbClr val="EBEBEB"/>
            </a:solidFill>
            <a:prstDash val="solid"/>
            <a:headEnd type="none"/>
            <a:tailEnd type="triangle"/>
          </a:ln>
          <a:effectLst/>
        </p:spPr>
      </p:cxnSp>
      <p:sp>
        <p:nvSpPr>
          <p:cNvPr id="2" name="Title 1">
            <a:extLst>
              <a:ext uri="{FF2B5EF4-FFF2-40B4-BE49-F238E27FC236}">
                <a16:creationId xmlns:a16="http://schemas.microsoft.com/office/drawing/2014/main" id="{16C2FD74-0D8E-44F2-9B04-677D9B5BBE5E}"/>
              </a:ext>
            </a:extLst>
          </p:cNvPr>
          <p:cNvSpPr>
            <a:spLocks noGrp="1"/>
          </p:cNvSpPr>
          <p:nvPr>
            <p:ph type="title"/>
          </p:nvPr>
        </p:nvSpPr>
        <p:spPr/>
        <p:txBody>
          <a:bodyPr/>
          <a:lstStyle/>
          <a:p>
            <a:r>
              <a:rPr lang="en-US"/>
              <a:t>Build sales readiness with </a:t>
            </a:r>
            <a:r>
              <a:rPr lang="en-US">
                <a:solidFill>
                  <a:schemeClr val="accent1"/>
                </a:solidFill>
              </a:rPr>
              <a:t>Get Modern resources</a:t>
            </a:r>
          </a:p>
        </p:txBody>
      </p:sp>
      <p:sp>
        <p:nvSpPr>
          <p:cNvPr id="25" name="Rectangle 24">
            <a:extLst>
              <a:ext uri="{FF2B5EF4-FFF2-40B4-BE49-F238E27FC236}">
                <a16:creationId xmlns:a16="http://schemas.microsoft.com/office/drawing/2014/main" id="{2A3CC559-B5DA-A148-9FD2-616AA30C5C5B}"/>
              </a:ext>
            </a:extLst>
          </p:cNvPr>
          <p:cNvSpPr/>
          <p:nvPr/>
        </p:nvSpPr>
        <p:spPr>
          <a:xfrm>
            <a:off x="3921222" y="2275766"/>
            <a:ext cx="1485898" cy="439403"/>
          </a:xfrm>
          <a:prstGeom prst="rect">
            <a:avLst/>
          </a:prstGeom>
        </p:spPr>
        <p:txBody>
          <a:bodyPr wrap="square">
            <a:spAutoFit/>
          </a:bodyPr>
          <a:lstStyle/>
          <a:p>
            <a:pPr marL="0" marR="0" lvl="0" indent="0" algn="l" defTabSz="93233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Segoe Semibold"/>
                <a:ea typeface="Calibri" panose="020F0502020204030204" pitchFamily="34" charset="0"/>
                <a:cs typeface="+mn-cs"/>
              </a:rPr>
              <a:t>Market</a:t>
            </a:r>
          </a:p>
        </p:txBody>
      </p:sp>
      <p:sp>
        <p:nvSpPr>
          <p:cNvPr id="28" name="Rectangle 27">
            <a:extLst>
              <a:ext uri="{FF2B5EF4-FFF2-40B4-BE49-F238E27FC236}">
                <a16:creationId xmlns:a16="http://schemas.microsoft.com/office/drawing/2014/main" id="{1AD09727-3D37-044C-85C8-E41ECDCF2D43}"/>
              </a:ext>
            </a:extLst>
          </p:cNvPr>
          <p:cNvSpPr/>
          <p:nvPr/>
        </p:nvSpPr>
        <p:spPr>
          <a:xfrm>
            <a:off x="6787820" y="2275766"/>
            <a:ext cx="1485898" cy="439403"/>
          </a:xfrm>
          <a:prstGeom prst="rect">
            <a:avLst/>
          </a:prstGeom>
        </p:spPr>
        <p:txBody>
          <a:bodyPr wrap="square">
            <a:spAutoFit/>
          </a:bodyPr>
          <a:lstStyle/>
          <a:p>
            <a:pPr marL="0" marR="0" lvl="0" indent="0" algn="l" defTabSz="93233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Segoe Semibold"/>
                <a:ea typeface="Calibri" panose="020F0502020204030204" pitchFamily="34" charset="0"/>
                <a:cs typeface="+mn-cs"/>
              </a:rPr>
              <a:t>Sell</a:t>
            </a:r>
          </a:p>
        </p:txBody>
      </p:sp>
      <p:sp>
        <p:nvSpPr>
          <p:cNvPr id="29" name="Rectangle 28">
            <a:extLst>
              <a:ext uri="{FF2B5EF4-FFF2-40B4-BE49-F238E27FC236}">
                <a16:creationId xmlns:a16="http://schemas.microsoft.com/office/drawing/2014/main" id="{DC1421D9-566D-D149-9BAF-739CE0AE4797}"/>
              </a:ext>
            </a:extLst>
          </p:cNvPr>
          <p:cNvSpPr/>
          <p:nvPr/>
        </p:nvSpPr>
        <p:spPr>
          <a:xfrm>
            <a:off x="1000655" y="2275766"/>
            <a:ext cx="1249259" cy="439403"/>
          </a:xfrm>
          <a:prstGeom prst="rect">
            <a:avLst/>
          </a:prstGeom>
        </p:spPr>
        <p:txBody>
          <a:bodyPr wrap="square">
            <a:spAutoFit/>
          </a:bodyPr>
          <a:lstStyle/>
          <a:p>
            <a:pPr marL="0" marR="0" lvl="0" indent="0" algn="l" defTabSz="93233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Segoe Semibold"/>
                <a:ea typeface="Calibri" panose="020F0502020204030204" pitchFamily="34" charset="0"/>
                <a:cs typeface="+mn-cs"/>
              </a:rPr>
              <a:t>Learn</a:t>
            </a:r>
          </a:p>
        </p:txBody>
      </p:sp>
      <p:sp>
        <p:nvSpPr>
          <p:cNvPr id="31" name="Rectangle 30">
            <a:extLst>
              <a:ext uri="{FF2B5EF4-FFF2-40B4-BE49-F238E27FC236}">
                <a16:creationId xmlns:a16="http://schemas.microsoft.com/office/drawing/2014/main" id="{9E193AEA-64B9-3648-8FB6-F58E284EA63A}"/>
              </a:ext>
            </a:extLst>
          </p:cNvPr>
          <p:cNvSpPr/>
          <p:nvPr/>
        </p:nvSpPr>
        <p:spPr>
          <a:xfrm>
            <a:off x="9486066" y="2275766"/>
            <a:ext cx="1298963" cy="439403"/>
          </a:xfrm>
          <a:prstGeom prst="rect">
            <a:avLst/>
          </a:prstGeom>
        </p:spPr>
        <p:txBody>
          <a:bodyPr wrap="square">
            <a:spAutoFit/>
          </a:bodyPr>
          <a:lstStyle/>
          <a:p>
            <a:pPr marL="0" marR="0" lvl="0" indent="0" algn="l" defTabSz="93233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Segoe Semibold"/>
                <a:ea typeface="Calibri" panose="020F0502020204030204" pitchFamily="34" charset="0"/>
                <a:cs typeface="+mn-cs"/>
              </a:rPr>
              <a:t>Deploy</a:t>
            </a:r>
          </a:p>
        </p:txBody>
      </p:sp>
      <p:sp>
        <p:nvSpPr>
          <p:cNvPr id="33" name="Rectangle 32">
            <a:extLst>
              <a:ext uri="{FF2B5EF4-FFF2-40B4-BE49-F238E27FC236}">
                <a16:creationId xmlns:a16="http://schemas.microsoft.com/office/drawing/2014/main" id="{96416911-4225-C044-8EBA-EA71FB3508F8}"/>
              </a:ext>
            </a:extLst>
          </p:cNvPr>
          <p:cNvSpPr/>
          <p:nvPr/>
        </p:nvSpPr>
        <p:spPr>
          <a:xfrm>
            <a:off x="6248466" y="3186516"/>
            <a:ext cx="2646764" cy="937693"/>
          </a:xfrm>
          <a:prstGeom prst="rect">
            <a:avLst/>
          </a:prstGeom>
        </p:spPr>
        <p:txBody>
          <a:bodyPr wrap="square">
            <a:spAutoFit/>
          </a:bodyPr>
          <a:lstStyle/>
          <a:p>
            <a:pPr marL="165069" marR="0" lvl="0" indent="-165069" algn="l" defTabSz="93233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398" b="0" i="0" u="none" strike="noStrike" kern="1200" cap="none" spc="0" normalizeH="0" baseline="0" noProof="0" dirty="0">
                <a:ln>
                  <a:noFill/>
                </a:ln>
                <a:solidFill>
                  <a:srgbClr val="000000"/>
                </a:solidFill>
                <a:effectLst/>
                <a:uLnTx/>
                <a:uFillTx/>
                <a:latin typeface="Segoe UI"/>
                <a:ea typeface="+mn-ea"/>
                <a:cs typeface="+mn-cs"/>
              </a:rPr>
              <a:t>Conversation guide</a:t>
            </a:r>
          </a:p>
          <a:p>
            <a:pPr marL="165069" marR="0" lvl="0" indent="-165069" algn="l" defTabSz="93233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398" b="0" i="0" u="none" strike="noStrike" kern="1200" cap="none" spc="0" normalizeH="0" baseline="0" noProof="0" dirty="0">
                <a:ln>
                  <a:noFill/>
                </a:ln>
                <a:solidFill>
                  <a:srgbClr val="000000"/>
                </a:solidFill>
                <a:effectLst/>
                <a:uLnTx/>
                <a:uFillTx/>
                <a:latin typeface="Segoe UI"/>
                <a:ea typeface="+mn-ea"/>
                <a:cs typeface="+mn-cs"/>
              </a:rPr>
              <a:t>Customer pitch deck</a:t>
            </a:r>
          </a:p>
          <a:p>
            <a:pPr marL="165069" marR="0" lvl="0" indent="-165069" algn="l" defTabSz="93233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398" b="0" i="0" u="none" strike="noStrike" kern="1200" cap="none" spc="0" normalizeH="0" baseline="0" noProof="0" dirty="0">
                <a:ln>
                  <a:noFill/>
                </a:ln>
                <a:solidFill>
                  <a:srgbClr val="000000"/>
                </a:solidFill>
                <a:effectLst/>
                <a:uLnTx/>
                <a:uFillTx/>
                <a:latin typeface="Segoe UI"/>
                <a:ea typeface="+mn-ea"/>
                <a:cs typeface="+mn-cs"/>
              </a:rPr>
              <a:t>SOW and Proposal</a:t>
            </a:r>
          </a:p>
        </p:txBody>
      </p:sp>
      <p:sp>
        <p:nvSpPr>
          <p:cNvPr id="34" name="Text Placeholder 6">
            <a:extLst>
              <a:ext uri="{FF2B5EF4-FFF2-40B4-BE49-F238E27FC236}">
                <a16:creationId xmlns:a16="http://schemas.microsoft.com/office/drawing/2014/main" id="{FE5863D4-69E2-6F40-AAA1-94EF56372A4D}"/>
              </a:ext>
            </a:extLst>
          </p:cNvPr>
          <p:cNvSpPr txBox="1">
            <a:spLocks/>
          </p:cNvSpPr>
          <p:nvPr/>
        </p:nvSpPr>
        <p:spPr>
          <a:xfrm>
            <a:off x="9073823" y="3186516"/>
            <a:ext cx="2407087" cy="1436088"/>
          </a:xfrm>
          <a:prstGeom prst="rect">
            <a:avLst/>
          </a:prstGeom>
        </p:spPr>
        <p:txBody>
          <a:bodyPr/>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17" indent="-171417" defTabSz="932151">
              <a:lnSpc>
                <a:spcPct val="110000"/>
              </a:lnSpc>
              <a:spcAft>
                <a:spcPts val="600"/>
              </a:spcAft>
              <a:buSzTx/>
              <a:buFont typeface="Arial" panose="020B0604020202020204" pitchFamily="34" charset="0"/>
              <a:buChar char="•"/>
              <a:defRPr/>
            </a:pPr>
            <a:r>
              <a:rPr lang="en-US" sz="1397" dirty="0">
                <a:hlinkClick r:id="rId3"/>
              </a:rPr>
              <a:t>Deployment </a:t>
            </a:r>
            <a:r>
              <a:rPr lang="en-US" sz="1397" dirty="0" err="1">
                <a:hlinkClick r:id="rId3"/>
              </a:rPr>
              <a:t>centre</a:t>
            </a:r>
            <a:endParaRPr lang="en-US" sz="1397" dirty="0">
              <a:hlinkClick r:id="rId4"/>
            </a:endParaRPr>
          </a:p>
          <a:p>
            <a:pPr marL="171417" indent="-171417" defTabSz="932151">
              <a:lnSpc>
                <a:spcPct val="110000"/>
              </a:lnSpc>
              <a:spcAft>
                <a:spcPts val="600"/>
              </a:spcAft>
              <a:buSzTx/>
              <a:buFont typeface="Arial" panose="020B0604020202020204" pitchFamily="34" charset="0"/>
              <a:buChar char="•"/>
              <a:defRPr/>
            </a:pPr>
            <a:r>
              <a:rPr lang="en-US" sz="1397" dirty="0">
                <a:hlinkClick r:id="rId4"/>
              </a:rPr>
              <a:t>Set up Office 365</a:t>
            </a:r>
            <a:endParaRPr lang="en-US" sz="1397" dirty="0"/>
          </a:p>
          <a:p>
            <a:pPr marL="171417" marR="0" lvl="0" indent="-171417" algn="l" defTabSz="932151"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397" b="0" i="0" u="none" strike="noStrike" kern="1200" cap="none" spc="0" normalizeH="0" baseline="0" noProof="0" dirty="0">
                <a:ln>
                  <a:noFill/>
                </a:ln>
                <a:solidFill>
                  <a:srgbClr val="000000"/>
                </a:solidFill>
                <a:effectLst/>
                <a:uLnTx/>
                <a:uFillTx/>
                <a:latin typeface="Segoe UI"/>
                <a:ea typeface="Calibri" panose="020F0502020204030204" pitchFamily="34" charset="0"/>
                <a:cs typeface="+mn-cs"/>
                <a:hlinkClick r:id="rId5"/>
              </a:rPr>
              <a:t>Productivity Library</a:t>
            </a:r>
            <a:endParaRPr kumimoji="0" lang="en-US" sz="1397" b="0" i="0" u="none" strike="noStrike" kern="1200" cap="none" spc="0" normalizeH="0" baseline="0" noProof="0" dirty="0">
              <a:ln>
                <a:noFill/>
              </a:ln>
              <a:solidFill>
                <a:srgbClr val="000000"/>
              </a:solidFill>
              <a:effectLst/>
              <a:uLnTx/>
              <a:uFillTx/>
              <a:latin typeface="Segoe UI"/>
              <a:ea typeface="Calibri" panose="020F0502020204030204" pitchFamily="34" charset="0"/>
              <a:cs typeface="+mn-cs"/>
            </a:endParaRPr>
          </a:p>
        </p:txBody>
      </p:sp>
      <p:sp>
        <p:nvSpPr>
          <p:cNvPr id="35" name="Text Placeholder 6">
            <a:extLst>
              <a:ext uri="{FF2B5EF4-FFF2-40B4-BE49-F238E27FC236}">
                <a16:creationId xmlns:a16="http://schemas.microsoft.com/office/drawing/2014/main" id="{5CC6FE83-3EF7-A04F-B8DA-E065AEE32602}"/>
              </a:ext>
            </a:extLst>
          </p:cNvPr>
          <p:cNvSpPr txBox="1">
            <a:spLocks/>
          </p:cNvSpPr>
          <p:nvPr/>
        </p:nvSpPr>
        <p:spPr>
          <a:xfrm>
            <a:off x="588488" y="3186516"/>
            <a:ext cx="2853277" cy="1436088"/>
          </a:xfrm>
          <a:prstGeom prst="rect">
            <a:avLst/>
          </a:prstGeom>
        </p:spPr>
        <p:txBody>
          <a:bodyPr/>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5069" marR="0" lvl="0" indent="-165069" algn="l" defTabSz="932330" rtl="0" eaLnBrk="1" fontAlgn="auto" latinLnBrk="0" hangingPunct="1">
              <a:lnSpc>
                <a:spcPct val="110000"/>
              </a:lnSpc>
              <a:spcBef>
                <a:spcPts val="0"/>
              </a:spcBef>
              <a:spcAft>
                <a:spcPts val="600"/>
              </a:spcAft>
              <a:buClrTx/>
              <a:buSzPct val="90000"/>
              <a:buFont typeface="Arial" panose="020B0604020202020204" pitchFamily="34" charset="0"/>
              <a:buChar char="•"/>
              <a:tabLst/>
              <a:defRPr/>
            </a:pPr>
            <a:r>
              <a:rPr lang="en-US" sz="1398" dirty="0">
                <a:latin typeface="Segoe UI"/>
                <a:ea typeface="Calibri" panose="020F0502020204030204" pitchFamily="34" charset="0"/>
              </a:rPr>
              <a:t>Get Modern</a:t>
            </a:r>
            <a:r>
              <a:rPr kumimoji="0" lang="en-US" sz="1398" b="0" i="0" u="none" strike="noStrike" kern="1200" cap="none" spc="0" normalizeH="0" baseline="0" noProof="0" dirty="0">
                <a:ln>
                  <a:noFill/>
                </a:ln>
                <a:solidFill>
                  <a:srgbClr val="000000"/>
                </a:solidFill>
                <a:effectLst/>
                <a:uLnTx/>
                <a:uFillTx/>
                <a:latin typeface="Segoe UI"/>
                <a:ea typeface="Calibri" panose="020F0502020204030204" pitchFamily="34" charset="0"/>
                <a:cs typeface="+mn-cs"/>
              </a:rPr>
              <a:t> play card</a:t>
            </a:r>
          </a:p>
          <a:p>
            <a:pPr marL="171417" indent="-171417" defTabSz="932151">
              <a:lnSpc>
                <a:spcPct val="110000"/>
              </a:lnSpc>
              <a:spcAft>
                <a:spcPts val="600"/>
              </a:spcAft>
              <a:buFont typeface="Arial" panose="020B0604020202020204" pitchFamily="34" charset="0"/>
              <a:buChar char="•"/>
              <a:defRPr/>
            </a:pPr>
            <a:r>
              <a:rPr lang="en-US" sz="1400" dirty="0">
                <a:hlinkClick r:id="rId6"/>
              </a:rPr>
              <a:t>Microsoft 365 demos </a:t>
            </a:r>
            <a:endParaRPr lang="en-US" sz="1400" dirty="0"/>
          </a:p>
          <a:p>
            <a:pPr marL="171417" marR="0" lvl="0" indent="-171417" algn="l" defTabSz="932151" rtl="0" eaLnBrk="1" fontAlgn="auto" latinLnBrk="0" hangingPunct="1">
              <a:lnSpc>
                <a:spcPct val="110000"/>
              </a:lnSpc>
              <a:spcBef>
                <a:spcPts val="0"/>
              </a:spcBef>
              <a:spcAft>
                <a:spcPts val="600"/>
              </a:spcAft>
              <a:buClrTx/>
              <a:buSzPct val="90000"/>
              <a:buFont typeface="Arial" panose="020B0604020202020204" pitchFamily="34" charset="0"/>
              <a:buChar char="•"/>
              <a:tabLst/>
              <a:defRPr/>
            </a:pPr>
            <a:r>
              <a:rPr kumimoji="0" lang="en-US" sz="1397" b="0" i="0" u="none" strike="noStrike" kern="1200" cap="none" spc="0" normalizeH="0" baseline="0" noProof="0" dirty="0">
                <a:ln>
                  <a:noFill/>
                </a:ln>
                <a:solidFill>
                  <a:srgbClr val="000000"/>
                </a:solidFill>
                <a:effectLst/>
                <a:uLnTx/>
                <a:uFillTx/>
                <a:latin typeface="Segoe UI"/>
                <a:ea typeface="+mn-ea"/>
                <a:cs typeface="+mn-cs"/>
                <a:hlinkClick r:id="rId7"/>
              </a:rPr>
              <a:t>Guided tour</a:t>
            </a:r>
            <a:endParaRPr kumimoji="0" lang="en-US" sz="1397" b="0" i="0" u="none" strike="noStrike" kern="1200" cap="none" spc="0" normalizeH="0" baseline="0" noProof="0" dirty="0">
              <a:ln>
                <a:noFill/>
              </a:ln>
              <a:solidFill>
                <a:srgbClr val="000000"/>
              </a:solidFill>
              <a:effectLst/>
              <a:uLnTx/>
              <a:uFillTx/>
              <a:latin typeface="Segoe UI"/>
              <a:ea typeface="+mn-ea"/>
              <a:cs typeface="+mn-cs"/>
            </a:endParaRPr>
          </a:p>
        </p:txBody>
      </p:sp>
      <p:sp>
        <p:nvSpPr>
          <p:cNvPr id="36" name="Text Placeholder 6">
            <a:extLst>
              <a:ext uri="{FF2B5EF4-FFF2-40B4-BE49-F238E27FC236}">
                <a16:creationId xmlns:a16="http://schemas.microsoft.com/office/drawing/2014/main" id="{36F51564-A9D4-1F40-BEE5-5BC6DC5974E7}"/>
              </a:ext>
            </a:extLst>
          </p:cNvPr>
          <p:cNvSpPr txBox="1">
            <a:spLocks/>
          </p:cNvSpPr>
          <p:nvPr/>
        </p:nvSpPr>
        <p:spPr>
          <a:xfrm>
            <a:off x="3516040" y="3186516"/>
            <a:ext cx="2646765" cy="1436088"/>
          </a:xfrm>
          <a:prstGeom prst="rect">
            <a:avLst/>
          </a:prstGeom>
        </p:spPr>
        <p:txBody>
          <a:bodyPr/>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17" marR="0" lvl="0" indent="-171417" algn="l" defTabSz="932563" rtl="0" eaLnBrk="1" fontAlgn="base" latinLnBrk="0" hangingPunct="1">
              <a:lnSpc>
                <a:spcPct val="100000"/>
              </a:lnSpc>
              <a:spcBef>
                <a:spcPts val="0"/>
              </a:spcBef>
              <a:spcAft>
                <a:spcPts val="600"/>
              </a:spcAft>
              <a:buClrTx/>
              <a:buSzPct val="90000"/>
              <a:buFont typeface="Arial" panose="020B0604020202020204" pitchFamily="34" charset="0"/>
              <a:buChar char="•"/>
              <a:tabLst/>
              <a:defRPr/>
            </a:pPr>
            <a:endParaRPr kumimoji="0" lang="en-US" altLang="en-US" sz="1399"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pic>
        <p:nvPicPr>
          <p:cNvPr id="3" name="Picture 2">
            <a:extLst>
              <a:ext uri="{FF2B5EF4-FFF2-40B4-BE49-F238E27FC236}">
                <a16:creationId xmlns:a16="http://schemas.microsoft.com/office/drawing/2014/main" id="{78849F38-A53F-DC4A-862A-EB5CF89DAED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67783" y="2141346"/>
            <a:ext cx="514732" cy="450390"/>
          </a:xfrm>
          <a:prstGeom prst="rect">
            <a:avLst/>
          </a:prstGeom>
        </p:spPr>
      </p:pic>
      <p:pic>
        <p:nvPicPr>
          <p:cNvPr id="4" name="Picture 3">
            <a:extLst>
              <a:ext uri="{FF2B5EF4-FFF2-40B4-BE49-F238E27FC236}">
                <a16:creationId xmlns:a16="http://schemas.microsoft.com/office/drawing/2014/main" id="{6545B630-F84D-E74F-8988-9E42483C4ED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37112" y="2212864"/>
            <a:ext cx="684625" cy="378872"/>
          </a:xfrm>
          <a:prstGeom prst="rect">
            <a:avLst/>
          </a:prstGeom>
        </p:spPr>
      </p:pic>
      <p:pic>
        <p:nvPicPr>
          <p:cNvPr id="6" name="Picture 5">
            <a:extLst>
              <a:ext uri="{FF2B5EF4-FFF2-40B4-BE49-F238E27FC236}">
                <a16:creationId xmlns:a16="http://schemas.microsoft.com/office/drawing/2014/main" id="{A8F47B1D-6C5C-9944-AD26-544C86C401C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940489" y="2109174"/>
            <a:ext cx="482561" cy="482561"/>
          </a:xfrm>
          <a:prstGeom prst="rect">
            <a:avLst/>
          </a:prstGeom>
        </p:spPr>
      </p:pic>
      <p:pic>
        <p:nvPicPr>
          <p:cNvPr id="7" name="Picture 6">
            <a:extLst>
              <a:ext uri="{FF2B5EF4-FFF2-40B4-BE49-F238E27FC236}">
                <a16:creationId xmlns:a16="http://schemas.microsoft.com/office/drawing/2014/main" id="{35378C2D-AEE8-A448-BA30-5645F48E120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61002" y="2165473"/>
            <a:ext cx="514732" cy="426262"/>
          </a:xfrm>
          <a:prstGeom prst="rect">
            <a:avLst/>
          </a:prstGeom>
        </p:spPr>
      </p:pic>
      <p:sp>
        <p:nvSpPr>
          <p:cNvPr id="26" name="Oval 25">
            <a:extLst>
              <a:ext uri="{FF2B5EF4-FFF2-40B4-BE49-F238E27FC236}">
                <a16:creationId xmlns:a16="http://schemas.microsoft.com/office/drawing/2014/main" id="{BEE8ADA1-7B12-B44B-AD66-1CDF0524B098}"/>
              </a:ext>
            </a:extLst>
          </p:cNvPr>
          <p:cNvSpPr/>
          <p:nvPr/>
        </p:nvSpPr>
        <p:spPr bwMode="auto">
          <a:xfrm>
            <a:off x="3441764" y="2715171"/>
            <a:ext cx="374794" cy="374794"/>
          </a:xfrm>
          <a:prstGeom prst="ellipse">
            <a:avLst/>
          </a:prstGeom>
          <a:solidFill>
            <a:schemeClr val="accent1"/>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 name="Oval 26">
            <a:extLst>
              <a:ext uri="{FF2B5EF4-FFF2-40B4-BE49-F238E27FC236}">
                <a16:creationId xmlns:a16="http://schemas.microsoft.com/office/drawing/2014/main" id="{AEDD2AE0-64C8-794F-93C3-B8EA0A3FB150}"/>
              </a:ext>
            </a:extLst>
          </p:cNvPr>
          <p:cNvSpPr/>
          <p:nvPr/>
        </p:nvSpPr>
        <p:spPr bwMode="auto">
          <a:xfrm>
            <a:off x="6188010" y="2715169"/>
            <a:ext cx="374794" cy="374794"/>
          </a:xfrm>
          <a:prstGeom prst="ellipse">
            <a:avLst/>
          </a:prstGeom>
          <a:solidFill>
            <a:schemeClr val="accent1"/>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 name="Oval 29">
            <a:extLst>
              <a:ext uri="{FF2B5EF4-FFF2-40B4-BE49-F238E27FC236}">
                <a16:creationId xmlns:a16="http://schemas.microsoft.com/office/drawing/2014/main" id="{1262D4B1-8BD8-274E-A384-4CD92DC4983C}"/>
              </a:ext>
            </a:extLst>
          </p:cNvPr>
          <p:cNvSpPr/>
          <p:nvPr/>
        </p:nvSpPr>
        <p:spPr bwMode="auto">
          <a:xfrm>
            <a:off x="524152" y="2715170"/>
            <a:ext cx="374794" cy="374794"/>
          </a:xfrm>
          <a:prstGeom prst="ellipse">
            <a:avLst/>
          </a:prstGeom>
          <a:solidFill>
            <a:schemeClr val="accent1"/>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 name="Oval 31">
            <a:extLst>
              <a:ext uri="{FF2B5EF4-FFF2-40B4-BE49-F238E27FC236}">
                <a16:creationId xmlns:a16="http://schemas.microsoft.com/office/drawing/2014/main" id="{B5157CDF-6E0D-4F4D-9A19-35526D49D3A1}"/>
              </a:ext>
            </a:extLst>
          </p:cNvPr>
          <p:cNvSpPr/>
          <p:nvPr/>
        </p:nvSpPr>
        <p:spPr bwMode="auto">
          <a:xfrm>
            <a:off x="8992238" y="2715168"/>
            <a:ext cx="374794" cy="374794"/>
          </a:xfrm>
          <a:prstGeom prst="ellipse">
            <a:avLst/>
          </a:prstGeom>
          <a:solidFill>
            <a:schemeClr val="accent1"/>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 name="Rectangle 20">
            <a:extLst>
              <a:ext uri="{FF2B5EF4-FFF2-40B4-BE49-F238E27FC236}">
                <a16:creationId xmlns:a16="http://schemas.microsoft.com/office/drawing/2014/main" id="{0DBE7BA8-D695-4CD8-9C3B-D39FFACE56C3}"/>
              </a:ext>
            </a:extLst>
          </p:cNvPr>
          <p:cNvSpPr/>
          <p:nvPr/>
        </p:nvSpPr>
        <p:spPr>
          <a:xfrm>
            <a:off x="3398355" y="3202436"/>
            <a:ext cx="2646764" cy="1566454"/>
          </a:xfrm>
          <a:prstGeom prst="rect">
            <a:avLst/>
          </a:prstGeom>
        </p:spPr>
        <p:txBody>
          <a:bodyPr wrap="square">
            <a:spAutoFit/>
          </a:bodyPr>
          <a:lstStyle/>
          <a:p>
            <a:pPr marL="164465" indent="-164465" defTabSz="932330">
              <a:lnSpc>
                <a:spcPct val="110000"/>
              </a:lnSpc>
              <a:spcAft>
                <a:spcPts val="600"/>
              </a:spcAft>
              <a:buFont typeface="Arial" panose="020B0604020202020204" pitchFamily="34" charset="0"/>
              <a:buChar char="•"/>
            </a:pPr>
            <a:r>
              <a:rPr lang="en-US" sz="1400" dirty="0">
                <a:solidFill>
                  <a:srgbClr val="000000"/>
                </a:solidFill>
              </a:rPr>
              <a:t>Email kit</a:t>
            </a:r>
          </a:p>
          <a:p>
            <a:pPr marL="164465" indent="-164465" defTabSz="932330">
              <a:lnSpc>
                <a:spcPct val="110000"/>
              </a:lnSpc>
              <a:spcAft>
                <a:spcPts val="600"/>
              </a:spcAft>
              <a:buFont typeface="Arial" panose="020B0604020202020204" pitchFamily="34" charset="0"/>
              <a:buChar char="•"/>
            </a:pPr>
            <a:r>
              <a:rPr lang="en-US" sz="1400" dirty="0">
                <a:solidFill>
                  <a:srgbClr val="000000"/>
                </a:solidFill>
              </a:rPr>
              <a:t>Day-in-the-life infographic</a:t>
            </a:r>
          </a:p>
          <a:p>
            <a:pPr marL="164465" indent="-164465" defTabSz="932330">
              <a:lnSpc>
                <a:spcPct val="110000"/>
              </a:lnSpc>
              <a:spcAft>
                <a:spcPts val="600"/>
              </a:spcAft>
              <a:buFont typeface="Arial" panose="020B0604020202020204" pitchFamily="34" charset="0"/>
              <a:buChar char="•"/>
            </a:pPr>
            <a:r>
              <a:rPr lang="en-US" sz="1400" dirty="0">
                <a:solidFill>
                  <a:srgbClr val="000000"/>
                </a:solidFill>
              </a:rPr>
              <a:t>Social assets kit</a:t>
            </a:r>
          </a:p>
          <a:p>
            <a:pPr marL="164465" indent="-164465" defTabSz="932330">
              <a:lnSpc>
                <a:spcPct val="110000"/>
              </a:lnSpc>
              <a:spcAft>
                <a:spcPts val="600"/>
              </a:spcAft>
              <a:buFont typeface="Arial" panose="020B0604020202020204" pitchFamily="34" charset="0"/>
              <a:buChar char="•"/>
            </a:pPr>
            <a:r>
              <a:rPr lang="en-US" sz="1400" dirty="0">
                <a:solidFill>
                  <a:srgbClr val="000000"/>
                </a:solidFill>
              </a:rPr>
              <a:t>Flyers</a:t>
            </a:r>
            <a:endParaRPr lang="en-US" sz="1400" dirty="0">
              <a:solidFill>
                <a:srgbClr val="000000"/>
              </a:solidFill>
              <a:cs typeface="Segoe UI"/>
            </a:endParaRPr>
          </a:p>
          <a:p>
            <a:pPr marL="171417" indent="-171417" defTabSz="932151">
              <a:lnSpc>
                <a:spcPct val="110000"/>
              </a:lnSpc>
              <a:spcAft>
                <a:spcPts val="600"/>
              </a:spcAft>
              <a:buSzTx/>
              <a:buFont typeface="Arial" panose="020B0604020202020204" pitchFamily="34" charset="0"/>
              <a:buChar char="•"/>
              <a:defRPr/>
            </a:pPr>
            <a:r>
              <a:rPr lang="en-US" sz="1400" dirty="0">
                <a:hlinkClick r:id="rId12"/>
              </a:rPr>
              <a:t>Offer builder</a:t>
            </a:r>
            <a:endParaRPr lang="en-US" sz="1400" dirty="0"/>
          </a:p>
        </p:txBody>
      </p:sp>
      <p:sp>
        <p:nvSpPr>
          <p:cNvPr id="22" name="Rectangle 21">
            <a:extLst>
              <a:ext uri="{FF2B5EF4-FFF2-40B4-BE49-F238E27FC236}">
                <a16:creationId xmlns:a16="http://schemas.microsoft.com/office/drawing/2014/main" id="{983E71EC-3313-41E8-99D9-63FF5B7F3933}"/>
              </a:ext>
            </a:extLst>
          </p:cNvPr>
          <p:cNvSpPr/>
          <p:nvPr/>
        </p:nvSpPr>
        <p:spPr>
          <a:xfrm>
            <a:off x="434975" y="6330661"/>
            <a:ext cx="9349088" cy="376578"/>
          </a:xfrm>
          <a:prstGeom prst="rect">
            <a:avLst/>
          </a:prstGeom>
        </p:spPr>
        <p:txBody>
          <a:bodyPr wrap="square" lIns="0">
            <a:spAutoFit/>
          </a:bodyPr>
          <a:lstStyle/>
          <a:p>
            <a:pPr defTabSz="931793">
              <a:defRPr/>
            </a:pPr>
            <a:r>
              <a:rPr lang="en-US">
                <a:solidFill>
                  <a:srgbClr val="282828"/>
                </a:solidFill>
                <a:latin typeface="Segoe UI Semibold"/>
              </a:rPr>
              <a:t>Market and Sell content available @ </a:t>
            </a:r>
            <a:r>
              <a:rPr lang="en-US">
                <a:solidFill>
                  <a:srgbClr val="282828"/>
                </a:solidFill>
                <a:latin typeface="Segoe UI Semibold"/>
                <a:hlinkClick r:id="rId13"/>
              </a:rPr>
              <a:t>aka.ms\</a:t>
            </a:r>
            <a:r>
              <a:rPr lang="en-US" err="1">
                <a:solidFill>
                  <a:srgbClr val="282828"/>
                </a:solidFill>
                <a:latin typeface="Segoe UI Semibold"/>
                <a:hlinkClick r:id="rId13"/>
              </a:rPr>
              <a:t>mwsmb</a:t>
            </a:r>
            <a:endParaRPr lang="en-US">
              <a:solidFill>
                <a:srgbClr val="282828"/>
              </a:solidFill>
              <a:latin typeface="Segoe UI Semibold"/>
            </a:endParaRPr>
          </a:p>
        </p:txBody>
      </p:sp>
    </p:spTree>
    <p:extLst>
      <p:ext uri="{BB962C8B-B14F-4D97-AF65-F5344CB8AC3E}">
        <p14:creationId xmlns:p14="http://schemas.microsoft.com/office/powerpoint/2010/main" val="220393533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64D23B9-63CC-CF4F-853B-267B13C20176}"/>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334125" y="0"/>
            <a:ext cx="6102349" cy="6994525"/>
          </a:xfrm>
          <a:prstGeom prst="rect">
            <a:avLst/>
          </a:prstGeom>
        </p:spPr>
      </p:pic>
      <p:sp>
        <p:nvSpPr>
          <p:cNvPr id="7" name="Title 6">
            <a:extLst>
              <a:ext uri="{FF2B5EF4-FFF2-40B4-BE49-F238E27FC236}">
                <a16:creationId xmlns:a16="http://schemas.microsoft.com/office/drawing/2014/main" id="{CC2039B3-AE2C-493A-A1D9-625AC16BFB20}"/>
              </a:ext>
            </a:extLst>
          </p:cNvPr>
          <p:cNvSpPr>
            <a:spLocks noGrp="1"/>
          </p:cNvSpPr>
          <p:nvPr>
            <p:ph type="title"/>
          </p:nvPr>
        </p:nvSpPr>
        <p:spPr/>
        <p:txBody>
          <a:bodyPr/>
          <a:lstStyle/>
          <a:p>
            <a:r>
              <a:rPr lang="en-US"/>
              <a:t>Get started building your business with </a:t>
            </a:r>
            <a:r>
              <a:rPr lang="en-US">
                <a:solidFill>
                  <a:schemeClr val="accent1"/>
                </a:solidFill>
              </a:rPr>
              <a:t>Get Modern</a:t>
            </a:r>
          </a:p>
        </p:txBody>
      </p:sp>
      <p:sp>
        <p:nvSpPr>
          <p:cNvPr id="11" name="Text Placeholder 10">
            <a:extLst>
              <a:ext uri="{FF2B5EF4-FFF2-40B4-BE49-F238E27FC236}">
                <a16:creationId xmlns:a16="http://schemas.microsoft.com/office/drawing/2014/main" id="{0580772D-84A3-4DEB-A8FC-45460D6A69FD}"/>
              </a:ext>
            </a:extLst>
          </p:cNvPr>
          <p:cNvSpPr>
            <a:spLocks noGrp="1"/>
          </p:cNvSpPr>
          <p:nvPr>
            <p:ph type="body" sz="quarter" idx="11"/>
          </p:nvPr>
        </p:nvSpPr>
        <p:spPr>
          <a:xfrm>
            <a:off x="434975" y="2188559"/>
            <a:ext cx="5667374" cy="3964413"/>
          </a:xfrm>
        </p:spPr>
        <p:txBody>
          <a:bodyPr vert="horz" wrap="square" lIns="0" tIns="0" rIns="0" bIns="0" rtlCol="0" anchor="t">
            <a:noAutofit/>
          </a:bodyPr>
          <a:lstStyle/>
          <a:p>
            <a:pPr marL="171450" lvl="0" indent="-171450" defTabSz="951121">
              <a:lnSpc>
                <a:spcPct val="100000"/>
              </a:lnSpc>
              <a:spcAft>
                <a:spcPts val="1200"/>
              </a:spcAft>
              <a:buClr>
                <a:srgbClr val="282828"/>
              </a:buClr>
              <a:buSzTx/>
              <a:buFont typeface="Arial" panose="020B0604020202020204" pitchFamily="34" charset="0"/>
              <a:buChar char="•"/>
              <a:defRPr/>
            </a:pPr>
            <a:r>
              <a:rPr lang="en-US" sz="1800" dirty="0">
                <a:solidFill>
                  <a:schemeClr val="dk1"/>
                </a:solidFill>
              </a:rPr>
              <a:t>Identify your customers running Office 2010 and Windows 7 and understand their concerns </a:t>
            </a:r>
          </a:p>
          <a:p>
            <a:pPr marL="171450" lvl="0" indent="-171450" defTabSz="951121">
              <a:spcAft>
                <a:spcPts val="1200"/>
              </a:spcAft>
              <a:buClr>
                <a:srgbClr val="282828"/>
              </a:buClr>
              <a:buFont typeface="Arial" panose="020B0604020202020204" pitchFamily="34" charset="0"/>
              <a:buChar char="•"/>
              <a:defRPr/>
            </a:pPr>
            <a:r>
              <a:rPr lang="en-US" sz="1800" dirty="0">
                <a:solidFill>
                  <a:schemeClr val="dk1"/>
                </a:solidFill>
              </a:rPr>
              <a:t>Enable </a:t>
            </a:r>
            <a:r>
              <a:rPr lang="en-US" sz="1800" dirty="0">
                <a:solidFill>
                  <a:schemeClr val="dk1"/>
                </a:solidFill>
                <a:hlinkClick r:id="rId4"/>
              </a:rPr>
              <a:t>Windows Analytics</a:t>
            </a:r>
            <a:r>
              <a:rPr lang="en-US" sz="1800" dirty="0">
                <a:solidFill>
                  <a:schemeClr val="dk1"/>
                </a:solidFill>
              </a:rPr>
              <a:t> to collect extensive data about the state of devices and assess device readiness.</a:t>
            </a:r>
          </a:p>
          <a:p>
            <a:pPr marL="171450" lvl="0" indent="-171450" defTabSz="951121">
              <a:spcAft>
                <a:spcPts val="1200"/>
              </a:spcAft>
              <a:buClr>
                <a:srgbClr val="282828"/>
              </a:buClr>
              <a:buFont typeface="Arial" panose="020B0604020202020204" pitchFamily="34" charset="0"/>
              <a:buChar char="•"/>
              <a:defRPr/>
            </a:pPr>
            <a:r>
              <a:rPr lang="en-US" sz="1800" dirty="0">
                <a:solidFill>
                  <a:schemeClr val="dk1"/>
                </a:solidFill>
              </a:rPr>
              <a:t>Try </a:t>
            </a:r>
            <a:r>
              <a:rPr lang="en-US" sz="1800" dirty="0">
                <a:solidFill>
                  <a:schemeClr val="dk1"/>
                </a:solidFill>
                <a:hlinkClick r:id="rId5"/>
              </a:rPr>
              <a:t>Office Readiness Toolkit </a:t>
            </a:r>
            <a:r>
              <a:rPr lang="en-US" sz="1800" dirty="0">
                <a:solidFill>
                  <a:schemeClr val="dk1"/>
                </a:solidFill>
              </a:rPr>
              <a:t>to help identify compatibility issues with Microsoft Visual Basic for Applications macros and add-ins that your customer uses with Office.</a:t>
            </a:r>
          </a:p>
          <a:p>
            <a:pPr marL="171450" lvl="0" indent="-171450" defTabSz="951121">
              <a:spcAft>
                <a:spcPts val="1200"/>
              </a:spcAft>
              <a:buClr>
                <a:srgbClr val="282828"/>
              </a:buClr>
              <a:buFont typeface="Arial" panose="020B0604020202020204" pitchFamily="34" charset="0"/>
              <a:buChar char="•"/>
              <a:defRPr/>
            </a:pPr>
            <a:r>
              <a:rPr lang="en-US" sz="1800" dirty="0">
                <a:solidFill>
                  <a:schemeClr val="dk1"/>
                </a:solidFill>
              </a:rPr>
              <a:t>Learn more about moving to Windows 10 and Office 365 through the </a:t>
            </a:r>
            <a:r>
              <a:rPr lang="en-US" sz="1800" dirty="0">
                <a:solidFill>
                  <a:schemeClr val="dk1"/>
                </a:solidFill>
                <a:hlinkClick r:id="rId6"/>
              </a:rPr>
              <a:t>desktop deployment center</a:t>
            </a:r>
            <a:r>
              <a:rPr lang="en-US" sz="1800" dirty="0">
                <a:solidFill>
                  <a:schemeClr val="dk1"/>
                </a:solidFill>
              </a:rPr>
              <a:t>.</a:t>
            </a:r>
          </a:p>
          <a:p>
            <a:pPr marL="171450" lvl="0" indent="-171450" defTabSz="951121">
              <a:spcAft>
                <a:spcPts val="1200"/>
              </a:spcAft>
              <a:buClr>
                <a:srgbClr val="282828"/>
              </a:buClr>
              <a:buFont typeface="Arial" panose="020B0604020202020204" pitchFamily="34" charset="0"/>
              <a:buChar char="•"/>
              <a:defRPr/>
            </a:pPr>
            <a:r>
              <a:rPr lang="en-US" sz="1800" dirty="0"/>
              <a:t>Educate customers to upcoming deadlines with </a:t>
            </a:r>
            <a:r>
              <a:rPr lang="en-US" sz="1800" dirty="0">
                <a:hlinkClick r:id="rId7"/>
              </a:rPr>
              <a:t>Office 2010 end of support webpage</a:t>
            </a:r>
            <a:r>
              <a:rPr lang="en-US" sz="1800" dirty="0"/>
              <a:t> and </a:t>
            </a:r>
            <a:r>
              <a:rPr lang="en-US" sz="1800" dirty="0">
                <a:hlinkClick r:id="rId8"/>
              </a:rPr>
              <a:t>Windows 7 end of support webpage</a:t>
            </a:r>
            <a:r>
              <a:rPr lang="en-US" sz="1800" dirty="0"/>
              <a:t>.</a:t>
            </a:r>
          </a:p>
          <a:p>
            <a:pPr marL="285750" lvl="1" indent="-285750">
              <a:lnSpc>
                <a:spcPct val="100000"/>
              </a:lnSpc>
              <a:spcBef>
                <a:spcPts val="0"/>
              </a:spcBef>
              <a:spcAft>
                <a:spcPts val="1200"/>
              </a:spcAft>
              <a:buFont typeface="Arial" panose="020B0604020202020204" pitchFamily="34" charset="0"/>
              <a:buChar char="•"/>
            </a:pPr>
            <a:endParaRPr lang="en-US" sz="1800" dirty="0"/>
          </a:p>
        </p:txBody>
      </p:sp>
    </p:spTree>
    <p:extLst>
      <p:ext uri="{BB962C8B-B14F-4D97-AF65-F5344CB8AC3E}">
        <p14:creationId xmlns:p14="http://schemas.microsoft.com/office/powerpoint/2010/main" val="144837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Thank you</a:t>
            </a:r>
          </a:p>
        </p:txBody>
      </p:sp>
      <p:sp>
        <p:nvSpPr>
          <p:cNvPr id="3" name="Text Box 3">
            <a:extLst>
              <a:ext uri="{FF2B5EF4-FFF2-40B4-BE49-F238E27FC236}">
                <a16:creationId xmlns:a16="http://schemas.microsoft.com/office/drawing/2014/main" id="{1AC31AAD-333F-4FEE-A9AE-5AEC8E8A9C20}"/>
              </a:ext>
            </a:extLst>
          </p:cNvPr>
          <p:cNvSpPr txBox="1">
            <a:spLocks noChangeArrowheads="1"/>
          </p:cNvSpPr>
          <p:nvPr/>
        </p:nvSpPr>
        <p:spPr bwMode="blackWhite">
          <a:xfrm>
            <a:off x="437086" y="6444246"/>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Segoe UI"/>
                <a:ea typeface="+mn-ea"/>
                <a:cs typeface="Segoe UI" pitchFamily="34" charset="0"/>
              </a:rPr>
              <a:t>© Copyright Microsoft Corporation. All rights reserved. </a:t>
            </a:r>
          </a:p>
        </p:txBody>
      </p:sp>
    </p:spTree>
    <p:extLst>
      <p:ext uri="{BB962C8B-B14F-4D97-AF65-F5344CB8AC3E}">
        <p14:creationId xmlns:p14="http://schemas.microsoft.com/office/powerpoint/2010/main" val="14064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7">
            <a:extLst>
              <a:ext uri="{FF2B5EF4-FFF2-40B4-BE49-F238E27FC236}">
                <a16:creationId xmlns:a16="http://schemas.microsoft.com/office/drawing/2014/main" id="{3649089D-7113-47F7-B11D-82D1EC5BDC2B}"/>
              </a:ext>
            </a:extLst>
          </p:cNvPr>
          <p:cNvPicPr>
            <a:picLocks noChangeAspect="1"/>
          </p:cNvPicPr>
          <p:nvPr/>
        </p:nvPicPr>
        <p:blipFill rotWithShape="1">
          <a:blip r:embed="rId3" cstate="screen">
            <a:duotone>
              <a:schemeClr val="bg2">
                <a:shade val="45000"/>
                <a:satMod val="135000"/>
              </a:schemeClr>
              <a:prstClr val="white"/>
            </a:duotone>
            <a:alphaModFix amt="44000"/>
            <a:extLst>
              <a:ext uri="{28A0092B-C50C-407E-A947-70E740481C1C}">
                <a14:useLocalDpi xmlns:a14="http://schemas.microsoft.com/office/drawing/2010/main"/>
              </a:ext>
            </a:extLst>
          </a:blip>
          <a:srcRect/>
          <a:stretch/>
        </p:blipFill>
        <p:spPr bwMode="gray">
          <a:xfrm>
            <a:off x="6334093" y="992"/>
            <a:ext cx="6100619" cy="4802159"/>
          </a:xfrm>
          <a:prstGeom prst="rect">
            <a:avLst/>
          </a:prstGeom>
          <a:blipFill>
            <a:blip r:embed="rId4">
              <a:duotone>
                <a:schemeClr val="bg2">
                  <a:shade val="45000"/>
                  <a:satMod val="135000"/>
                </a:schemeClr>
                <a:prstClr val="white"/>
              </a:duotone>
              <a:alphaModFix amt="44000"/>
            </a:blip>
            <a:stretch>
              <a:fillRect/>
            </a:stretch>
          </a:blipFill>
          <a:effectLst/>
        </p:spPr>
      </p:pic>
      <p:sp>
        <p:nvSpPr>
          <p:cNvPr id="3" name="Rectangle 2">
            <a:extLst>
              <a:ext uri="{FF2B5EF4-FFF2-40B4-BE49-F238E27FC236}">
                <a16:creationId xmlns:a16="http://schemas.microsoft.com/office/drawing/2014/main" id="{D317593B-A35C-416D-9B85-C6FA0CBAE227}"/>
              </a:ext>
            </a:extLst>
          </p:cNvPr>
          <p:cNvSpPr/>
          <p:nvPr/>
        </p:nvSpPr>
        <p:spPr>
          <a:xfrm>
            <a:off x="373547" y="2927458"/>
            <a:ext cx="3281622" cy="831727"/>
          </a:xfrm>
          <a:prstGeom prst="rect">
            <a:avLst/>
          </a:prstGeom>
        </p:spPr>
        <p:txBody>
          <a:bodyPr wrap="square">
            <a:spAutoFit/>
          </a:bodyPr>
          <a:lstStyle/>
          <a:p>
            <a:pPr defTabSz="932060">
              <a:spcAft>
                <a:spcPts val="612"/>
              </a:spcAft>
              <a:defRPr/>
            </a:pPr>
            <a:r>
              <a:rPr lang="en-US" sz="2400">
                <a:solidFill>
                  <a:srgbClr val="1A1A1A"/>
                </a:solidFill>
                <a:latin typeface="Segoe UI Semibold"/>
                <a:cs typeface="Segoe UI" panose="020B0502040204020203" pitchFamily="34" charset="0"/>
              </a:rPr>
              <a:t>Windows 7 </a:t>
            </a:r>
          </a:p>
          <a:p>
            <a:pPr defTabSz="932060">
              <a:spcAft>
                <a:spcPts val="612"/>
              </a:spcAft>
              <a:defRPr/>
            </a:pPr>
            <a:r>
              <a:rPr lang="en-US" sz="1800">
                <a:solidFill>
                  <a:srgbClr val="0078D4"/>
                </a:solidFill>
                <a:latin typeface="Segoe UI"/>
              </a:rPr>
              <a:t>January 2020</a:t>
            </a:r>
          </a:p>
        </p:txBody>
      </p:sp>
      <p:sp>
        <p:nvSpPr>
          <p:cNvPr id="15" name="Rectangle 14">
            <a:extLst>
              <a:ext uri="{FF2B5EF4-FFF2-40B4-BE49-F238E27FC236}">
                <a16:creationId xmlns:a16="http://schemas.microsoft.com/office/drawing/2014/main" id="{CB8A8A98-EA77-46C3-9844-38D0EDA54207}"/>
              </a:ext>
            </a:extLst>
          </p:cNvPr>
          <p:cNvSpPr/>
          <p:nvPr/>
        </p:nvSpPr>
        <p:spPr>
          <a:xfrm>
            <a:off x="373547" y="3969598"/>
            <a:ext cx="3281622" cy="831727"/>
          </a:xfrm>
          <a:prstGeom prst="rect">
            <a:avLst/>
          </a:prstGeom>
        </p:spPr>
        <p:txBody>
          <a:bodyPr wrap="square">
            <a:spAutoFit/>
          </a:bodyPr>
          <a:lstStyle/>
          <a:p>
            <a:pPr defTabSz="932060">
              <a:spcAft>
                <a:spcPts val="612"/>
              </a:spcAft>
              <a:defRPr/>
            </a:pPr>
            <a:r>
              <a:rPr lang="en-US" sz="2400">
                <a:solidFill>
                  <a:srgbClr val="1A1A1A"/>
                </a:solidFill>
                <a:latin typeface="Segoe UI Semibold"/>
                <a:cs typeface="Segoe UI" panose="020B0502040204020203" pitchFamily="34" charset="0"/>
              </a:rPr>
              <a:t>Office 2010</a:t>
            </a:r>
          </a:p>
          <a:p>
            <a:pPr defTabSz="932060">
              <a:spcAft>
                <a:spcPts val="612"/>
              </a:spcAft>
              <a:defRPr/>
            </a:pPr>
            <a:r>
              <a:rPr lang="en-US" sz="1800">
                <a:solidFill>
                  <a:srgbClr val="0078D4"/>
                </a:solidFill>
                <a:latin typeface="Segoe UI"/>
              </a:rPr>
              <a:t>October 2020</a:t>
            </a:r>
          </a:p>
        </p:txBody>
      </p:sp>
      <p:sp>
        <p:nvSpPr>
          <p:cNvPr id="16" name="Rectangle 15">
            <a:extLst>
              <a:ext uri="{FF2B5EF4-FFF2-40B4-BE49-F238E27FC236}">
                <a16:creationId xmlns:a16="http://schemas.microsoft.com/office/drawing/2014/main" id="{B3DC8B19-E572-445D-9F70-0F3028C64D90}"/>
              </a:ext>
            </a:extLst>
          </p:cNvPr>
          <p:cNvSpPr/>
          <p:nvPr/>
        </p:nvSpPr>
        <p:spPr>
          <a:xfrm>
            <a:off x="373545" y="5011739"/>
            <a:ext cx="4205056" cy="1208186"/>
          </a:xfrm>
          <a:prstGeom prst="rect">
            <a:avLst/>
          </a:prstGeom>
        </p:spPr>
        <p:txBody>
          <a:bodyPr wrap="square" anchor="t">
            <a:spAutoFit/>
          </a:bodyPr>
          <a:lstStyle/>
          <a:p>
            <a:pPr defTabSz="932060">
              <a:spcAft>
                <a:spcPts val="612"/>
              </a:spcAft>
              <a:defRPr/>
            </a:pPr>
            <a:r>
              <a:rPr lang="en-US" sz="2400">
                <a:solidFill>
                  <a:srgbClr val="1A1A1A"/>
                </a:solidFill>
                <a:latin typeface="Segoe UI Semibold" panose="020B0702040204020203" pitchFamily="34" charset="0"/>
                <a:cs typeface="Segoe UI Semibold" panose="020B0702040204020203" pitchFamily="34" charset="0"/>
              </a:rPr>
              <a:t>Office 2013 and earlier </a:t>
            </a:r>
            <a:br>
              <a:rPr lang="en-US" sz="2400">
                <a:solidFill>
                  <a:srgbClr val="1A1A1A"/>
                </a:solidFill>
                <a:latin typeface="Segoe UI Semibold" panose="020B0702040204020203" pitchFamily="34" charset="0"/>
                <a:cs typeface="Segoe UI Semibold" panose="020B0702040204020203" pitchFamily="34" charset="0"/>
              </a:rPr>
            </a:br>
            <a:r>
              <a:rPr lang="en-US" sz="2400">
                <a:solidFill>
                  <a:srgbClr val="1A1A1A"/>
                </a:solidFill>
                <a:latin typeface="Segoe UI Semibold" panose="020B0702040204020203" pitchFamily="34" charset="0"/>
                <a:cs typeface="Segoe UI Semibold" panose="020B0702040204020203" pitchFamily="34" charset="0"/>
              </a:rPr>
              <a:t>Office 365 connectivity</a:t>
            </a:r>
          </a:p>
          <a:p>
            <a:pPr defTabSz="932060">
              <a:spcAft>
                <a:spcPts val="612"/>
              </a:spcAft>
              <a:defRPr/>
            </a:pPr>
            <a:r>
              <a:rPr lang="en-US" sz="1800">
                <a:solidFill>
                  <a:srgbClr val="0078D4"/>
                </a:solidFill>
                <a:latin typeface="Segoe UI"/>
              </a:rPr>
              <a:t>October 2020</a:t>
            </a:r>
          </a:p>
        </p:txBody>
      </p:sp>
      <p:sp>
        <p:nvSpPr>
          <p:cNvPr id="17" name="Title 16">
            <a:extLst>
              <a:ext uri="{FF2B5EF4-FFF2-40B4-BE49-F238E27FC236}">
                <a16:creationId xmlns:a16="http://schemas.microsoft.com/office/drawing/2014/main" id="{DF1F810E-7213-4334-88D0-6741A7C070ED}"/>
              </a:ext>
            </a:extLst>
          </p:cNvPr>
          <p:cNvSpPr>
            <a:spLocks noGrp="1"/>
          </p:cNvSpPr>
          <p:nvPr>
            <p:ph type="title"/>
          </p:nvPr>
        </p:nvSpPr>
        <p:spPr/>
        <p:txBody>
          <a:bodyPr/>
          <a:lstStyle/>
          <a:p>
            <a:r>
              <a:rPr lang="en-US" dirty="0"/>
              <a:t>Use </a:t>
            </a:r>
            <a:r>
              <a:rPr lang="en-US" dirty="0">
                <a:solidFill>
                  <a:schemeClr val="accent1"/>
                </a:solidFill>
              </a:rPr>
              <a:t>end of support </a:t>
            </a:r>
            <a:r>
              <a:rPr lang="en-US" dirty="0"/>
              <a:t>deadlines </a:t>
            </a:r>
            <a:br>
              <a:rPr lang="en-US" dirty="0"/>
            </a:br>
            <a:r>
              <a:rPr lang="en-US" dirty="0"/>
              <a:t>to spur action</a:t>
            </a:r>
          </a:p>
        </p:txBody>
      </p:sp>
      <p:sp>
        <p:nvSpPr>
          <p:cNvPr id="2" name="Rectangle 1">
            <a:extLst>
              <a:ext uri="{FF2B5EF4-FFF2-40B4-BE49-F238E27FC236}">
                <a16:creationId xmlns:a16="http://schemas.microsoft.com/office/drawing/2014/main" id="{B91BFABF-4A76-4C44-BE18-5690C38F0849}"/>
              </a:ext>
            </a:extLst>
          </p:cNvPr>
          <p:cNvSpPr/>
          <p:nvPr/>
        </p:nvSpPr>
        <p:spPr bwMode="auto">
          <a:xfrm>
            <a:off x="6334093" y="4803151"/>
            <a:ext cx="6100619" cy="219038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algn="ctr" defTabSz="931935"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 name="Rectangle 7">
            <a:extLst>
              <a:ext uri="{FF2B5EF4-FFF2-40B4-BE49-F238E27FC236}">
                <a16:creationId xmlns:a16="http://schemas.microsoft.com/office/drawing/2014/main" id="{A6A3FE3A-0A3E-45FC-B737-F414667AD1B6}"/>
              </a:ext>
            </a:extLst>
          </p:cNvPr>
          <p:cNvSpPr/>
          <p:nvPr/>
        </p:nvSpPr>
        <p:spPr>
          <a:xfrm>
            <a:off x="7899036" y="3404883"/>
            <a:ext cx="3783227" cy="1129893"/>
          </a:xfrm>
          <a:prstGeom prst="rect">
            <a:avLst/>
          </a:prstGeom>
        </p:spPr>
        <p:txBody>
          <a:bodyPr wrap="square">
            <a:spAutoFit/>
          </a:bodyPr>
          <a:lstStyle/>
          <a:p>
            <a:pPr defTabSz="932330"/>
            <a:r>
              <a:rPr lang="en-US" sz="2200">
                <a:gradFill>
                  <a:gsLst>
                    <a:gs pos="2917">
                      <a:srgbClr val="000000"/>
                    </a:gs>
                    <a:gs pos="30000">
                      <a:srgbClr val="000000"/>
                    </a:gs>
                  </a:gsLst>
                  <a:lin ang="5400000" scaled="0"/>
                </a:gradFill>
                <a:latin typeface="Segoe UI"/>
              </a:rPr>
              <a:t>of SMBs are not aware or only slightly aware of the end of support dates.</a:t>
            </a:r>
          </a:p>
        </p:txBody>
      </p:sp>
      <p:sp>
        <p:nvSpPr>
          <p:cNvPr id="9" name="TextBox 8">
            <a:extLst>
              <a:ext uri="{FF2B5EF4-FFF2-40B4-BE49-F238E27FC236}">
                <a16:creationId xmlns:a16="http://schemas.microsoft.com/office/drawing/2014/main" id="{53598B66-EE91-458D-8B61-3E944C1F36DF}"/>
              </a:ext>
            </a:extLst>
          </p:cNvPr>
          <p:cNvSpPr txBox="1"/>
          <p:nvPr/>
        </p:nvSpPr>
        <p:spPr>
          <a:xfrm>
            <a:off x="7782322" y="1826745"/>
            <a:ext cx="3783227" cy="1989677"/>
          </a:xfrm>
          <a:prstGeom prst="rect">
            <a:avLst/>
          </a:prstGeom>
          <a:noFill/>
        </p:spPr>
        <p:txBody>
          <a:bodyPr wrap="square" lIns="182802" tIns="146241" rIns="182802" bIns="146241" rtlCol="0">
            <a:spAutoFit/>
          </a:bodyPr>
          <a:lstStyle/>
          <a:p>
            <a:pPr defTabSz="932330">
              <a:lnSpc>
                <a:spcPct val="90000"/>
              </a:lnSpc>
              <a:spcAft>
                <a:spcPts val="600"/>
              </a:spcAft>
            </a:pPr>
            <a:r>
              <a:rPr lang="en-US" sz="11994" dirty="0">
                <a:solidFill>
                  <a:srgbClr val="0078D4"/>
                </a:solidFill>
                <a:latin typeface="Segoe UI Black" panose="020B0A02040204020203" pitchFamily="34" charset="0"/>
                <a:ea typeface="Segoe UI Black" panose="020B0A02040204020203" pitchFamily="34" charset="0"/>
              </a:rPr>
              <a:t>69%</a:t>
            </a:r>
          </a:p>
        </p:txBody>
      </p:sp>
      <p:sp>
        <p:nvSpPr>
          <p:cNvPr id="10" name="TextBox 9">
            <a:extLst>
              <a:ext uri="{FF2B5EF4-FFF2-40B4-BE49-F238E27FC236}">
                <a16:creationId xmlns:a16="http://schemas.microsoft.com/office/drawing/2014/main" id="{3CFE47CC-8A86-420F-9D93-EC5CDE1FC15C}"/>
              </a:ext>
            </a:extLst>
          </p:cNvPr>
          <p:cNvSpPr txBox="1"/>
          <p:nvPr/>
        </p:nvSpPr>
        <p:spPr>
          <a:xfrm flipH="1">
            <a:off x="6448370" y="5424620"/>
            <a:ext cx="3140547" cy="1148683"/>
          </a:xfrm>
          <a:prstGeom prst="rect">
            <a:avLst/>
          </a:prstGeom>
          <a:noFill/>
        </p:spPr>
        <p:txBody>
          <a:bodyPr wrap="square" lIns="186468" tIns="149175" rIns="186468" bIns="149175" rtlCol="0">
            <a:spAutoFit/>
          </a:bodyPr>
          <a:lstStyle/>
          <a:p>
            <a:pPr defTabSz="932330">
              <a:spcAft>
                <a:spcPts val="612"/>
              </a:spcAft>
            </a:pPr>
            <a:r>
              <a:rPr lang="en-US" sz="1800">
                <a:solidFill>
                  <a:srgbClr val="EBEBEB"/>
                </a:solidFill>
                <a:latin typeface="Segoe UI"/>
              </a:rPr>
              <a:t>Help customers avoid security risks caused by unsupported solutions</a:t>
            </a:r>
          </a:p>
        </p:txBody>
      </p:sp>
      <p:sp>
        <p:nvSpPr>
          <p:cNvPr id="11" name="TextBox 10">
            <a:extLst>
              <a:ext uri="{FF2B5EF4-FFF2-40B4-BE49-F238E27FC236}">
                <a16:creationId xmlns:a16="http://schemas.microsoft.com/office/drawing/2014/main" id="{6DBCD59D-98D1-4CCA-B872-257EB74E8E02}"/>
              </a:ext>
            </a:extLst>
          </p:cNvPr>
          <p:cNvSpPr txBox="1"/>
          <p:nvPr/>
        </p:nvSpPr>
        <p:spPr>
          <a:xfrm flipH="1">
            <a:off x="9991369" y="5424620"/>
            <a:ext cx="2354095" cy="1148683"/>
          </a:xfrm>
          <a:prstGeom prst="rect">
            <a:avLst/>
          </a:prstGeom>
          <a:noFill/>
        </p:spPr>
        <p:txBody>
          <a:bodyPr wrap="square" lIns="186468" tIns="149175" rIns="186468" bIns="149175" rtlCol="0">
            <a:spAutoFit/>
          </a:bodyPr>
          <a:lstStyle/>
          <a:p>
            <a:pPr defTabSz="932330">
              <a:spcAft>
                <a:spcPts val="612"/>
              </a:spcAft>
            </a:pPr>
            <a:r>
              <a:rPr lang="en-US" sz="1800">
                <a:solidFill>
                  <a:srgbClr val="EBEBEB"/>
                </a:solidFill>
                <a:latin typeface="Segoe UI"/>
              </a:rPr>
              <a:t>Start early to retain customers that are ripe for change</a:t>
            </a:r>
          </a:p>
        </p:txBody>
      </p:sp>
      <p:sp>
        <p:nvSpPr>
          <p:cNvPr id="12" name="Rectangle 11">
            <a:extLst>
              <a:ext uri="{FF2B5EF4-FFF2-40B4-BE49-F238E27FC236}">
                <a16:creationId xmlns:a16="http://schemas.microsoft.com/office/drawing/2014/main" id="{0DEED74F-2C1C-46E5-B519-8425C58D7DD0}"/>
              </a:ext>
            </a:extLst>
          </p:cNvPr>
          <p:cNvSpPr/>
          <p:nvPr/>
        </p:nvSpPr>
        <p:spPr>
          <a:xfrm>
            <a:off x="6553112" y="6637670"/>
            <a:ext cx="2828018" cy="338554"/>
          </a:xfrm>
          <a:prstGeom prst="rect">
            <a:avLst/>
          </a:prstGeom>
        </p:spPr>
        <p:txBody>
          <a:bodyPr wrap="none" anchor="t">
            <a:spAutoFit/>
          </a:bodyPr>
          <a:lstStyle/>
          <a:p>
            <a:pPr defTabSz="932330"/>
            <a:r>
              <a:rPr lang="en-US" sz="800">
                <a:solidFill>
                  <a:srgbClr val="FFFFFF"/>
                </a:solidFill>
                <a:latin typeface="Segoe UI"/>
                <a:cs typeface="Segoe UI"/>
              </a:rPr>
              <a:t>Source: </a:t>
            </a:r>
            <a:r>
              <a:rPr lang="en-US" sz="800" err="1">
                <a:solidFill>
                  <a:srgbClr val="FFFFFF"/>
                </a:solidFill>
                <a:latin typeface="Segoe UI"/>
                <a:cs typeface="Segoe UI"/>
              </a:rPr>
              <a:t>TechAisle</a:t>
            </a:r>
            <a:r>
              <a:rPr lang="en-US" sz="800">
                <a:solidFill>
                  <a:srgbClr val="FFFFFF"/>
                </a:solidFill>
                <a:latin typeface="Segoe UI"/>
                <a:cs typeface="Segoe UI"/>
              </a:rPr>
              <a:t> SMB PC Study for Microsoft, July 2018</a:t>
            </a:r>
          </a:p>
          <a:p>
            <a:pPr defTabSz="932330"/>
            <a:endParaRPr lang="en-US" sz="800">
              <a:solidFill>
                <a:srgbClr val="FFFFFF"/>
              </a:solidFill>
              <a:latin typeface="Segoe UI"/>
              <a:cs typeface="Segoe UI"/>
            </a:endParaRPr>
          </a:p>
        </p:txBody>
      </p:sp>
      <p:sp>
        <p:nvSpPr>
          <p:cNvPr id="4" name="Rectangle 3">
            <a:extLst>
              <a:ext uri="{FF2B5EF4-FFF2-40B4-BE49-F238E27FC236}">
                <a16:creationId xmlns:a16="http://schemas.microsoft.com/office/drawing/2014/main" id="{9518C0E2-523D-4B02-B9C2-568D6D7A9109}"/>
              </a:ext>
            </a:extLst>
          </p:cNvPr>
          <p:cNvSpPr/>
          <p:nvPr/>
        </p:nvSpPr>
        <p:spPr>
          <a:xfrm>
            <a:off x="436617" y="1663808"/>
            <a:ext cx="4900800" cy="1015663"/>
          </a:xfrm>
          <a:prstGeom prst="rect">
            <a:avLst/>
          </a:prstGeom>
        </p:spPr>
        <p:txBody>
          <a:bodyPr wrap="square" lIns="0">
            <a:spAutoFit/>
          </a:bodyPr>
          <a:lstStyle/>
          <a:p>
            <a:pPr defTabSz="932509"/>
            <a:r>
              <a:rPr lang="en-US" sz="2000">
                <a:solidFill>
                  <a:srgbClr val="000000"/>
                </a:solidFill>
                <a:latin typeface="Segoe UI"/>
              </a:rPr>
              <a:t>Deadlines offer a compelling moment to help SMBs continue to modernize the way they work</a:t>
            </a:r>
          </a:p>
        </p:txBody>
      </p:sp>
    </p:spTree>
    <p:extLst>
      <p:ext uri="{BB962C8B-B14F-4D97-AF65-F5344CB8AC3E}">
        <p14:creationId xmlns:p14="http://schemas.microsoft.com/office/powerpoint/2010/main" val="894449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2B00B3-FFE4-41EA-90EC-7479704723E4}"/>
              </a:ext>
            </a:extLst>
          </p:cNvPr>
          <p:cNvSpPr>
            <a:spLocks noGrp="1"/>
          </p:cNvSpPr>
          <p:nvPr>
            <p:ph type="title"/>
          </p:nvPr>
        </p:nvSpPr>
        <p:spPr/>
        <p:txBody>
          <a:bodyPr/>
          <a:lstStyle/>
          <a:p>
            <a:r>
              <a:rPr lang="en-US"/>
              <a:t>Massive opportunity: </a:t>
            </a:r>
            <a:r>
              <a:rPr lang="en-US">
                <a:solidFill>
                  <a:srgbClr val="0078D4"/>
                </a:solidFill>
              </a:rPr>
              <a:t>Use EOS to shift SMBs</a:t>
            </a:r>
          </a:p>
        </p:txBody>
      </p:sp>
      <p:grpSp>
        <p:nvGrpSpPr>
          <p:cNvPr id="40" name="Group 39">
            <a:extLst>
              <a:ext uri="{FF2B5EF4-FFF2-40B4-BE49-F238E27FC236}">
                <a16:creationId xmlns:a16="http://schemas.microsoft.com/office/drawing/2014/main" id="{CCB3630E-DCCD-AC48-B306-5C0BA56A77D1}"/>
              </a:ext>
            </a:extLst>
          </p:cNvPr>
          <p:cNvGrpSpPr/>
          <p:nvPr/>
        </p:nvGrpSpPr>
        <p:grpSpPr>
          <a:xfrm>
            <a:off x="2145543" y="1715556"/>
            <a:ext cx="8220005" cy="4936240"/>
            <a:chOff x="2267409" y="1450250"/>
            <a:chExt cx="8059560" cy="4839891"/>
          </a:xfrm>
        </p:grpSpPr>
        <p:grpSp>
          <p:nvGrpSpPr>
            <p:cNvPr id="38" name="Group 37">
              <a:extLst>
                <a:ext uri="{FF2B5EF4-FFF2-40B4-BE49-F238E27FC236}">
                  <a16:creationId xmlns:a16="http://schemas.microsoft.com/office/drawing/2014/main" id="{A20B28F2-2601-294F-B990-9BCDE73D044F}"/>
                </a:ext>
              </a:extLst>
            </p:cNvPr>
            <p:cNvGrpSpPr/>
            <p:nvPr/>
          </p:nvGrpSpPr>
          <p:grpSpPr>
            <a:xfrm>
              <a:off x="2267409" y="1455004"/>
              <a:ext cx="3319935" cy="4835137"/>
              <a:chOff x="2267409" y="1455004"/>
              <a:chExt cx="3319935" cy="4835137"/>
            </a:xfrm>
          </p:grpSpPr>
          <p:sp>
            <p:nvSpPr>
              <p:cNvPr id="29" name="Rectangle 28">
                <a:extLst>
                  <a:ext uri="{FF2B5EF4-FFF2-40B4-BE49-F238E27FC236}">
                    <a16:creationId xmlns:a16="http://schemas.microsoft.com/office/drawing/2014/main" id="{56B38C53-C25A-4A3B-B262-673AB513971D}"/>
                  </a:ext>
                </a:extLst>
              </p:cNvPr>
              <p:cNvSpPr/>
              <p:nvPr/>
            </p:nvSpPr>
            <p:spPr>
              <a:xfrm>
                <a:off x="2267409" y="4992534"/>
                <a:ext cx="3319935" cy="1297607"/>
              </a:xfrm>
              <a:prstGeom prst="rect">
                <a:avLst/>
              </a:prstGeom>
            </p:spPr>
            <p:txBody>
              <a:bodyPr wrap="square" lIns="0" rIns="0">
                <a:spAutoFit/>
              </a:bodyPr>
              <a:lstStyle/>
              <a:p>
                <a:pPr algn="ctr" defTabSz="931435" fontAlgn="base">
                  <a:spcBef>
                    <a:spcPct val="0"/>
                  </a:spcBef>
                  <a:spcAft>
                    <a:spcPts val="612"/>
                  </a:spcAft>
                  <a:defRPr/>
                </a:pPr>
                <a:r>
                  <a:rPr lang="en-US" sz="2000">
                    <a:solidFill>
                      <a:srgbClr val="000000"/>
                    </a:solidFill>
                    <a:latin typeface="Segoe UI"/>
                    <a:cs typeface="Segoe UI Light" panose="020B0502040204020203" pitchFamily="34" charset="0"/>
                  </a:rPr>
                  <a:t>Shift perpetual licenses, including Office 2010, </a:t>
                </a:r>
                <a:br>
                  <a:rPr lang="en-US" sz="2000">
                    <a:solidFill>
                      <a:srgbClr val="000000"/>
                    </a:solidFill>
                    <a:latin typeface="Segoe UI"/>
                    <a:cs typeface="Segoe UI Light" panose="020B0502040204020203" pitchFamily="34" charset="0"/>
                  </a:rPr>
                </a:br>
                <a:r>
                  <a:rPr lang="en-US" sz="2000">
                    <a:solidFill>
                      <a:srgbClr val="000000"/>
                    </a:solidFill>
                    <a:latin typeface="Segoe UI"/>
                    <a:cs typeface="Segoe UI Light" panose="020B0502040204020203" pitchFamily="34" charset="0"/>
                  </a:rPr>
                  <a:t>to </a:t>
                </a:r>
                <a:r>
                  <a:rPr lang="en-US" sz="2000" b="1">
                    <a:solidFill>
                      <a:srgbClr val="DA3B00"/>
                    </a:solidFill>
                    <a:latin typeface="Segoe UI"/>
                    <a:cs typeface="Segoe UI Light" panose="020B0502040204020203" pitchFamily="34" charset="0"/>
                  </a:rPr>
                  <a:t>Office 365 Business Premium</a:t>
                </a:r>
              </a:p>
            </p:txBody>
          </p:sp>
          <p:grpSp>
            <p:nvGrpSpPr>
              <p:cNvPr id="22" name="Group 21">
                <a:extLst>
                  <a:ext uri="{FF2B5EF4-FFF2-40B4-BE49-F238E27FC236}">
                    <a16:creationId xmlns:a16="http://schemas.microsoft.com/office/drawing/2014/main" id="{11134EA2-6654-C84D-8EDD-904CEFD221EF}"/>
                  </a:ext>
                </a:extLst>
              </p:cNvPr>
              <p:cNvGrpSpPr/>
              <p:nvPr/>
            </p:nvGrpSpPr>
            <p:grpSpPr>
              <a:xfrm>
                <a:off x="2277823" y="1455004"/>
                <a:ext cx="3246774" cy="3215278"/>
                <a:chOff x="5263201" y="2188336"/>
                <a:chExt cx="1698133" cy="1681660"/>
              </a:xfrm>
            </p:grpSpPr>
            <p:sp>
              <p:nvSpPr>
                <p:cNvPr id="23" name="Oval 22">
                  <a:extLst>
                    <a:ext uri="{FF2B5EF4-FFF2-40B4-BE49-F238E27FC236}">
                      <a16:creationId xmlns:a16="http://schemas.microsoft.com/office/drawing/2014/main" id="{3D745D25-A6D1-034C-A7F8-C9378ABF3125}"/>
                    </a:ext>
                  </a:extLst>
                </p:cNvPr>
                <p:cNvSpPr/>
                <p:nvPr/>
              </p:nvSpPr>
              <p:spPr bwMode="auto">
                <a:xfrm>
                  <a:off x="5268918" y="2188336"/>
                  <a:ext cx="1681659" cy="1681659"/>
                </a:xfrm>
                <a:prstGeom prst="ellipse">
                  <a:avLst/>
                </a:prstGeom>
                <a:noFill/>
                <a:ln w="190500">
                  <a:solidFill>
                    <a:srgbClr val="F0C9B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4" name="Arc 23">
                  <a:extLst>
                    <a:ext uri="{FF2B5EF4-FFF2-40B4-BE49-F238E27FC236}">
                      <a16:creationId xmlns:a16="http://schemas.microsoft.com/office/drawing/2014/main" id="{172FF1CA-68A6-1A4A-8FE4-DCC4F1DE9995}"/>
                    </a:ext>
                  </a:extLst>
                </p:cNvPr>
                <p:cNvSpPr/>
                <p:nvPr/>
              </p:nvSpPr>
              <p:spPr>
                <a:xfrm>
                  <a:off x="5263201" y="2188337"/>
                  <a:ext cx="1698133" cy="1681659"/>
                </a:xfrm>
                <a:prstGeom prst="arc">
                  <a:avLst>
                    <a:gd name="adj1" fmla="val 16200000"/>
                    <a:gd name="adj2" fmla="val 20152741"/>
                  </a:avLst>
                </a:prstGeom>
                <a:ln w="190500">
                  <a:solidFill>
                    <a:srgbClr val="DA3B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51066">
                    <a:defRPr/>
                  </a:pPr>
                  <a:endParaRPr lang="en-US">
                    <a:solidFill>
                      <a:srgbClr val="282828"/>
                    </a:solidFill>
                    <a:latin typeface="Segoe UI"/>
                  </a:endParaRPr>
                </a:p>
              </p:txBody>
            </p:sp>
          </p:grpSp>
          <p:grpSp>
            <p:nvGrpSpPr>
              <p:cNvPr id="3" name="Group 2">
                <a:extLst>
                  <a:ext uri="{FF2B5EF4-FFF2-40B4-BE49-F238E27FC236}">
                    <a16:creationId xmlns:a16="http://schemas.microsoft.com/office/drawing/2014/main" id="{12EC4508-8B13-AE4B-9838-8D24D5F9F195}"/>
                  </a:ext>
                </a:extLst>
              </p:cNvPr>
              <p:cNvGrpSpPr/>
              <p:nvPr/>
            </p:nvGrpSpPr>
            <p:grpSpPr>
              <a:xfrm>
                <a:off x="2764584" y="2265658"/>
                <a:ext cx="2441085" cy="1666484"/>
                <a:chOff x="1777465" y="2212238"/>
                <a:chExt cx="1893026" cy="1292334"/>
              </a:xfrm>
            </p:grpSpPr>
            <p:sp>
              <p:nvSpPr>
                <p:cNvPr id="8" name="TextBox 7">
                  <a:extLst>
                    <a:ext uri="{FF2B5EF4-FFF2-40B4-BE49-F238E27FC236}">
                      <a16:creationId xmlns:a16="http://schemas.microsoft.com/office/drawing/2014/main" id="{E485C26F-1CD6-4E79-8E2E-334AF17CA224}"/>
                    </a:ext>
                  </a:extLst>
                </p:cNvPr>
                <p:cNvSpPr txBox="1"/>
                <p:nvPr/>
              </p:nvSpPr>
              <p:spPr>
                <a:xfrm>
                  <a:off x="1995480" y="2830288"/>
                  <a:ext cx="1675011" cy="674284"/>
                </a:xfrm>
                <a:prstGeom prst="rect">
                  <a:avLst/>
                </a:prstGeom>
                <a:noFill/>
              </p:spPr>
              <p:txBody>
                <a:bodyPr wrap="square" lIns="182776" tIns="146220" rIns="182776" bIns="146220" rtlCol="0">
                  <a:spAutoFit/>
                </a:bodyPr>
                <a:lstStyle/>
                <a:p>
                  <a:pPr defTabSz="931972">
                    <a:lnSpc>
                      <a:spcPct val="90000"/>
                    </a:lnSpc>
                    <a:spcAft>
                      <a:spcPts val="600"/>
                    </a:spcAft>
                  </a:pPr>
                  <a:r>
                    <a:rPr lang="en-US" sz="1396" b="1">
                      <a:gradFill>
                        <a:gsLst>
                          <a:gs pos="2917">
                            <a:srgbClr val="000000"/>
                          </a:gs>
                          <a:gs pos="30000">
                            <a:srgbClr val="000000"/>
                          </a:gs>
                        </a:gsLst>
                        <a:lin ang="5400000" scaled="0"/>
                      </a:gradFill>
                      <a:latin typeface="Segoe UI"/>
                    </a:rPr>
                    <a:t>Office perpetual</a:t>
                  </a:r>
                  <a:br>
                    <a:rPr lang="en-US" sz="1396" b="1">
                      <a:gradFill>
                        <a:gsLst>
                          <a:gs pos="2917">
                            <a:srgbClr val="000000"/>
                          </a:gs>
                          <a:gs pos="30000">
                            <a:srgbClr val="000000"/>
                          </a:gs>
                        </a:gsLst>
                        <a:lin ang="5400000" scaled="0"/>
                      </a:gradFill>
                      <a:latin typeface="Segoe UI"/>
                    </a:rPr>
                  </a:br>
                  <a:r>
                    <a:rPr lang="en-US" sz="1396" b="1">
                      <a:gradFill>
                        <a:gsLst>
                          <a:gs pos="2917">
                            <a:srgbClr val="000000"/>
                          </a:gs>
                          <a:gs pos="30000">
                            <a:srgbClr val="000000"/>
                          </a:gs>
                        </a:gsLst>
                        <a:lin ang="5400000" scaled="0"/>
                      </a:gradFill>
                      <a:latin typeface="Segoe UI"/>
                    </a:rPr>
                    <a:t>licenses, including Office 2010</a:t>
                  </a:r>
                  <a:endParaRPr lang="en-US" sz="1396">
                    <a:gradFill>
                      <a:gsLst>
                        <a:gs pos="2917">
                          <a:srgbClr val="000000"/>
                        </a:gs>
                        <a:gs pos="30000">
                          <a:srgbClr val="000000"/>
                        </a:gs>
                      </a:gsLst>
                      <a:lin ang="5400000" scaled="0"/>
                    </a:gradFill>
                    <a:latin typeface="Segoe UI"/>
                  </a:endParaRPr>
                </a:p>
              </p:txBody>
            </p:sp>
            <p:sp>
              <p:nvSpPr>
                <p:cNvPr id="11" name="TextBox 10">
                  <a:extLst>
                    <a:ext uri="{FF2B5EF4-FFF2-40B4-BE49-F238E27FC236}">
                      <a16:creationId xmlns:a16="http://schemas.microsoft.com/office/drawing/2014/main" id="{CEE0A5E7-FCAE-4C21-8CA4-E754179406C3}"/>
                    </a:ext>
                  </a:extLst>
                </p:cNvPr>
                <p:cNvSpPr txBox="1"/>
                <p:nvPr/>
              </p:nvSpPr>
              <p:spPr>
                <a:xfrm>
                  <a:off x="1995480" y="2212238"/>
                  <a:ext cx="1438078" cy="524365"/>
                </a:xfrm>
                <a:prstGeom prst="rect">
                  <a:avLst/>
                </a:prstGeom>
                <a:noFill/>
              </p:spPr>
              <p:txBody>
                <a:bodyPr wrap="square" lIns="182776" tIns="146220" rIns="182776" bIns="146220" rtlCol="0">
                  <a:spAutoFit/>
                </a:bodyPr>
                <a:lstStyle/>
                <a:p>
                  <a:pPr defTabSz="931972">
                    <a:lnSpc>
                      <a:spcPct val="90000"/>
                    </a:lnSpc>
                    <a:spcAft>
                      <a:spcPts val="600"/>
                    </a:spcAft>
                  </a:pPr>
                  <a:r>
                    <a:rPr lang="en-US" sz="1396" b="1">
                      <a:gradFill>
                        <a:gsLst>
                          <a:gs pos="2917">
                            <a:srgbClr val="000000"/>
                          </a:gs>
                          <a:gs pos="30000">
                            <a:srgbClr val="000000"/>
                          </a:gs>
                        </a:gsLst>
                        <a:lin ang="5400000" scaled="0"/>
                      </a:gradFill>
                      <a:latin typeface="Segoe UI"/>
                    </a:rPr>
                    <a:t>Office 365 Business Client</a:t>
                  </a:r>
                  <a:endParaRPr lang="en-US" sz="1396">
                    <a:gradFill>
                      <a:gsLst>
                        <a:gs pos="2917">
                          <a:srgbClr val="000000"/>
                        </a:gs>
                        <a:gs pos="30000">
                          <a:srgbClr val="000000"/>
                        </a:gs>
                      </a:gsLst>
                      <a:lin ang="5400000" scaled="0"/>
                    </a:gradFill>
                    <a:latin typeface="Segoe UI"/>
                  </a:endParaRPr>
                </a:p>
              </p:txBody>
            </p:sp>
            <p:sp>
              <p:nvSpPr>
                <p:cNvPr id="2" name="Oval 1">
                  <a:extLst>
                    <a:ext uri="{FF2B5EF4-FFF2-40B4-BE49-F238E27FC236}">
                      <a16:creationId xmlns:a16="http://schemas.microsoft.com/office/drawing/2014/main" id="{7D7FD458-5306-544E-914C-1778E59CE46F}"/>
                    </a:ext>
                  </a:extLst>
                </p:cNvPr>
                <p:cNvSpPr/>
                <p:nvPr/>
              </p:nvSpPr>
              <p:spPr bwMode="auto">
                <a:xfrm>
                  <a:off x="1777465" y="2306430"/>
                  <a:ext cx="218015" cy="218015"/>
                </a:xfrm>
                <a:prstGeom prst="ellipse">
                  <a:avLst/>
                </a:prstGeom>
                <a:solidFill>
                  <a:srgbClr val="DA3B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1" name="Oval 30">
                  <a:extLst>
                    <a:ext uri="{FF2B5EF4-FFF2-40B4-BE49-F238E27FC236}">
                      <a16:creationId xmlns:a16="http://schemas.microsoft.com/office/drawing/2014/main" id="{654A8507-8FD3-F742-BB8B-C0F2317D460D}"/>
                    </a:ext>
                  </a:extLst>
                </p:cNvPr>
                <p:cNvSpPr/>
                <p:nvPr/>
              </p:nvSpPr>
              <p:spPr bwMode="auto">
                <a:xfrm>
                  <a:off x="1777465" y="2937495"/>
                  <a:ext cx="218015" cy="218015"/>
                </a:xfrm>
                <a:prstGeom prst="ellipse">
                  <a:avLst/>
                </a:prstGeom>
                <a:solidFill>
                  <a:srgbClr val="F0C9B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grpSp>
          <p:nvGrpSpPr>
            <p:cNvPr id="39" name="Group 38">
              <a:extLst>
                <a:ext uri="{FF2B5EF4-FFF2-40B4-BE49-F238E27FC236}">
                  <a16:creationId xmlns:a16="http://schemas.microsoft.com/office/drawing/2014/main" id="{F84CA862-94B4-A243-89A2-A8CD5CAB428D}"/>
                </a:ext>
              </a:extLst>
            </p:cNvPr>
            <p:cNvGrpSpPr/>
            <p:nvPr/>
          </p:nvGrpSpPr>
          <p:grpSpPr>
            <a:xfrm>
              <a:off x="6996104" y="1450250"/>
              <a:ext cx="3330865" cy="4549051"/>
              <a:chOff x="6996104" y="1450250"/>
              <a:chExt cx="3330865" cy="4549051"/>
            </a:xfrm>
          </p:grpSpPr>
          <p:sp>
            <p:nvSpPr>
              <p:cNvPr id="35" name="Rectangle 34">
                <a:extLst>
                  <a:ext uri="{FF2B5EF4-FFF2-40B4-BE49-F238E27FC236}">
                    <a16:creationId xmlns:a16="http://schemas.microsoft.com/office/drawing/2014/main" id="{43C06C99-349E-4835-B28B-D9B94B51CCF6}"/>
                  </a:ext>
                </a:extLst>
              </p:cNvPr>
              <p:cNvSpPr/>
              <p:nvPr/>
            </p:nvSpPr>
            <p:spPr>
              <a:xfrm>
                <a:off x="7007035" y="5003462"/>
                <a:ext cx="3319934" cy="995839"/>
              </a:xfrm>
              <a:prstGeom prst="rect">
                <a:avLst/>
              </a:prstGeom>
            </p:spPr>
            <p:txBody>
              <a:bodyPr wrap="square" lIns="0" rIns="0">
                <a:spAutoFit/>
              </a:bodyPr>
              <a:lstStyle/>
              <a:p>
                <a:pPr algn="ctr" defTabSz="931435" fontAlgn="base">
                  <a:spcBef>
                    <a:spcPct val="0"/>
                  </a:spcBef>
                  <a:spcAft>
                    <a:spcPts val="612"/>
                  </a:spcAft>
                  <a:defRPr/>
                </a:pPr>
                <a:r>
                  <a:rPr lang="en-US" sz="2000">
                    <a:solidFill>
                      <a:srgbClr val="000000"/>
                    </a:solidFill>
                    <a:latin typeface="Segoe UI"/>
                    <a:cs typeface="Segoe UI Light" panose="020B0502040204020203" pitchFamily="34" charset="0"/>
                  </a:rPr>
                  <a:t>Shift other Windows versions, including Windows 7, </a:t>
                </a:r>
                <a:br>
                  <a:rPr lang="en-US" sz="2000">
                    <a:solidFill>
                      <a:srgbClr val="000000"/>
                    </a:solidFill>
                    <a:latin typeface="Segoe UI"/>
                    <a:cs typeface="Segoe UI Light" panose="020B0502040204020203" pitchFamily="34" charset="0"/>
                  </a:rPr>
                </a:br>
                <a:r>
                  <a:rPr lang="en-US" sz="2000">
                    <a:solidFill>
                      <a:srgbClr val="000000"/>
                    </a:solidFill>
                    <a:latin typeface="Segoe UI"/>
                    <a:cs typeface="Segoe UI Light" panose="020B0502040204020203" pitchFamily="34" charset="0"/>
                  </a:rPr>
                  <a:t>to </a:t>
                </a:r>
                <a:r>
                  <a:rPr lang="en-US" sz="2000" b="1">
                    <a:solidFill>
                      <a:srgbClr val="0078D4"/>
                    </a:solidFill>
                    <a:latin typeface="Segoe UI"/>
                    <a:cs typeface="Segoe UI Light" panose="020B0502040204020203" pitchFamily="34" charset="0"/>
                  </a:rPr>
                  <a:t>Windows 10</a:t>
                </a:r>
              </a:p>
            </p:txBody>
          </p:sp>
          <p:grpSp>
            <p:nvGrpSpPr>
              <p:cNvPr id="27" name="Group 26">
                <a:extLst>
                  <a:ext uri="{FF2B5EF4-FFF2-40B4-BE49-F238E27FC236}">
                    <a16:creationId xmlns:a16="http://schemas.microsoft.com/office/drawing/2014/main" id="{ACD5EA45-AB57-9647-AF7E-0F09A93D0855}"/>
                  </a:ext>
                </a:extLst>
              </p:cNvPr>
              <p:cNvGrpSpPr/>
              <p:nvPr/>
            </p:nvGrpSpPr>
            <p:grpSpPr>
              <a:xfrm>
                <a:off x="6996104" y="1450250"/>
                <a:ext cx="3246774" cy="3215278"/>
                <a:chOff x="5263201" y="2188336"/>
                <a:chExt cx="1698133" cy="1681660"/>
              </a:xfrm>
            </p:grpSpPr>
            <p:sp>
              <p:nvSpPr>
                <p:cNvPr id="28" name="Oval 27">
                  <a:extLst>
                    <a:ext uri="{FF2B5EF4-FFF2-40B4-BE49-F238E27FC236}">
                      <a16:creationId xmlns:a16="http://schemas.microsoft.com/office/drawing/2014/main" id="{1A2209C1-4B28-1B40-B4C6-323F4851CCD9}"/>
                    </a:ext>
                  </a:extLst>
                </p:cNvPr>
                <p:cNvSpPr/>
                <p:nvPr/>
              </p:nvSpPr>
              <p:spPr bwMode="auto">
                <a:xfrm>
                  <a:off x="5268918" y="2188336"/>
                  <a:ext cx="1681659" cy="1681659"/>
                </a:xfrm>
                <a:prstGeom prst="ellipse">
                  <a:avLst/>
                </a:prstGeom>
                <a:noFill/>
                <a:ln w="190500">
                  <a:solidFill>
                    <a:srgbClr val="C4E0F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0" name="Arc 29">
                  <a:extLst>
                    <a:ext uri="{FF2B5EF4-FFF2-40B4-BE49-F238E27FC236}">
                      <a16:creationId xmlns:a16="http://schemas.microsoft.com/office/drawing/2014/main" id="{2DE33943-5083-0D42-BE04-EF2C2DB5ACA6}"/>
                    </a:ext>
                  </a:extLst>
                </p:cNvPr>
                <p:cNvSpPr/>
                <p:nvPr/>
              </p:nvSpPr>
              <p:spPr>
                <a:xfrm>
                  <a:off x="5263201" y="2188337"/>
                  <a:ext cx="1698133" cy="1681659"/>
                </a:xfrm>
                <a:prstGeom prst="arc">
                  <a:avLst>
                    <a:gd name="adj1" fmla="val 16200000"/>
                    <a:gd name="adj2" fmla="val 21524418"/>
                  </a:avLst>
                </a:prstGeom>
                <a:ln w="190500">
                  <a:solidFill>
                    <a:srgbClr val="0078D4"/>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51066">
                    <a:defRPr/>
                  </a:pPr>
                  <a:endParaRPr lang="en-US">
                    <a:solidFill>
                      <a:srgbClr val="282828"/>
                    </a:solidFill>
                    <a:latin typeface="Segoe UI"/>
                  </a:endParaRPr>
                </a:p>
              </p:txBody>
            </p:sp>
          </p:grpSp>
          <p:grpSp>
            <p:nvGrpSpPr>
              <p:cNvPr id="32" name="Group 31">
                <a:extLst>
                  <a:ext uri="{FF2B5EF4-FFF2-40B4-BE49-F238E27FC236}">
                    <a16:creationId xmlns:a16="http://schemas.microsoft.com/office/drawing/2014/main" id="{698F9DFA-04FA-4E46-968A-DBB09F5A2AEE}"/>
                  </a:ext>
                </a:extLst>
              </p:cNvPr>
              <p:cNvGrpSpPr/>
              <p:nvPr/>
            </p:nvGrpSpPr>
            <p:grpSpPr>
              <a:xfrm>
                <a:off x="7487587" y="2265660"/>
                <a:ext cx="2723234" cy="1516960"/>
                <a:chOff x="1777465" y="2212238"/>
                <a:chExt cx="2111828" cy="1176380"/>
              </a:xfrm>
            </p:grpSpPr>
            <p:sp>
              <p:nvSpPr>
                <p:cNvPr id="33" name="TextBox 32">
                  <a:extLst>
                    <a:ext uri="{FF2B5EF4-FFF2-40B4-BE49-F238E27FC236}">
                      <a16:creationId xmlns:a16="http://schemas.microsoft.com/office/drawing/2014/main" id="{80C67461-BD5A-504A-8DF1-E229C05506C3}"/>
                    </a:ext>
                  </a:extLst>
                </p:cNvPr>
                <p:cNvSpPr txBox="1"/>
                <p:nvPr/>
              </p:nvSpPr>
              <p:spPr>
                <a:xfrm>
                  <a:off x="1984699" y="2870106"/>
                  <a:ext cx="1636584" cy="518512"/>
                </a:xfrm>
                <a:prstGeom prst="rect">
                  <a:avLst/>
                </a:prstGeom>
                <a:noFill/>
              </p:spPr>
              <p:txBody>
                <a:bodyPr wrap="square" lIns="182776" tIns="146220" rIns="182776" bIns="146220" rtlCol="0">
                  <a:spAutoFit/>
                </a:bodyPr>
                <a:lstStyle/>
                <a:p>
                  <a:pPr defTabSz="931972">
                    <a:lnSpc>
                      <a:spcPct val="90000"/>
                    </a:lnSpc>
                    <a:spcAft>
                      <a:spcPts val="600"/>
                    </a:spcAft>
                  </a:pPr>
                  <a:r>
                    <a:rPr lang="en-US" sz="1396" b="1">
                      <a:gradFill>
                        <a:gsLst>
                          <a:gs pos="2917">
                            <a:srgbClr val="000000"/>
                          </a:gs>
                          <a:gs pos="30000">
                            <a:srgbClr val="000000"/>
                          </a:gs>
                        </a:gsLst>
                        <a:lin ang="5400000" scaled="0"/>
                      </a:gradFill>
                      <a:latin typeface="Segoe UI"/>
                    </a:rPr>
                    <a:t>Other Windows,</a:t>
                  </a:r>
                  <a:br>
                    <a:rPr lang="en-US" sz="1396" b="1">
                      <a:gradFill>
                        <a:gsLst>
                          <a:gs pos="2917">
                            <a:srgbClr val="000000"/>
                          </a:gs>
                          <a:gs pos="30000">
                            <a:srgbClr val="000000"/>
                          </a:gs>
                        </a:gsLst>
                        <a:lin ang="5400000" scaled="0"/>
                      </a:gradFill>
                      <a:latin typeface="Segoe UI"/>
                    </a:rPr>
                  </a:br>
                  <a:r>
                    <a:rPr lang="en-US" sz="1396" b="1">
                      <a:gradFill>
                        <a:gsLst>
                          <a:gs pos="2917">
                            <a:srgbClr val="000000"/>
                          </a:gs>
                          <a:gs pos="30000">
                            <a:srgbClr val="000000"/>
                          </a:gs>
                        </a:gsLst>
                        <a:lin ang="5400000" scaled="0"/>
                      </a:gradFill>
                      <a:latin typeface="Segoe UI"/>
                    </a:rPr>
                    <a:t>including Windows 7</a:t>
                  </a:r>
                </a:p>
              </p:txBody>
            </p:sp>
            <p:sp>
              <p:nvSpPr>
                <p:cNvPr id="34" name="TextBox 33">
                  <a:extLst>
                    <a:ext uri="{FF2B5EF4-FFF2-40B4-BE49-F238E27FC236}">
                      <a16:creationId xmlns:a16="http://schemas.microsoft.com/office/drawing/2014/main" id="{DB85609F-35FB-2640-90FB-B16029726FBB}"/>
                    </a:ext>
                  </a:extLst>
                </p:cNvPr>
                <p:cNvSpPr txBox="1"/>
                <p:nvPr/>
              </p:nvSpPr>
              <p:spPr>
                <a:xfrm>
                  <a:off x="1968749" y="2212238"/>
                  <a:ext cx="1920544" cy="374447"/>
                </a:xfrm>
                <a:prstGeom prst="rect">
                  <a:avLst/>
                </a:prstGeom>
                <a:noFill/>
              </p:spPr>
              <p:txBody>
                <a:bodyPr wrap="square" lIns="182776" tIns="146220" rIns="182776" bIns="146220" rtlCol="0">
                  <a:spAutoFit/>
                </a:bodyPr>
                <a:lstStyle/>
                <a:p>
                  <a:pPr defTabSz="931972">
                    <a:lnSpc>
                      <a:spcPct val="90000"/>
                    </a:lnSpc>
                    <a:spcAft>
                      <a:spcPts val="600"/>
                    </a:spcAft>
                  </a:pPr>
                  <a:r>
                    <a:rPr lang="en-US" sz="1396" b="1">
                      <a:gradFill>
                        <a:gsLst>
                          <a:gs pos="2917">
                            <a:srgbClr val="000000"/>
                          </a:gs>
                          <a:gs pos="30000">
                            <a:srgbClr val="000000"/>
                          </a:gs>
                        </a:gsLst>
                        <a:lin ang="5400000" scaled="0"/>
                      </a:gradFill>
                      <a:latin typeface="Segoe UI"/>
                    </a:rPr>
                    <a:t>Windows 10</a:t>
                  </a:r>
                </a:p>
              </p:txBody>
            </p:sp>
            <p:sp>
              <p:nvSpPr>
                <p:cNvPr id="36" name="Oval 35">
                  <a:extLst>
                    <a:ext uri="{FF2B5EF4-FFF2-40B4-BE49-F238E27FC236}">
                      <a16:creationId xmlns:a16="http://schemas.microsoft.com/office/drawing/2014/main" id="{41C1426B-248D-8249-8124-1174196B70F8}"/>
                    </a:ext>
                  </a:extLst>
                </p:cNvPr>
                <p:cNvSpPr/>
                <p:nvPr/>
              </p:nvSpPr>
              <p:spPr bwMode="auto">
                <a:xfrm>
                  <a:off x="1777465" y="2306430"/>
                  <a:ext cx="218015" cy="21801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7" name="Oval 36">
                  <a:extLst>
                    <a:ext uri="{FF2B5EF4-FFF2-40B4-BE49-F238E27FC236}">
                      <a16:creationId xmlns:a16="http://schemas.microsoft.com/office/drawing/2014/main" id="{CB6FEB11-B8BF-E543-A40B-4758274D8455}"/>
                    </a:ext>
                  </a:extLst>
                </p:cNvPr>
                <p:cNvSpPr/>
                <p:nvPr/>
              </p:nvSpPr>
              <p:spPr bwMode="auto">
                <a:xfrm>
                  <a:off x="1777465" y="2937495"/>
                  <a:ext cx="218015" cy="218015"/>
                </a:xfrm>
                <a:prstGeom prst="ellipse">
                  <a:avLst/>
                </a:prstGeom>
                <a:solidFill>
                  <a:srgbClr val="C4E0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grpSp>
    </p:spTree>
    <p:extLst>
      <p:ext uri="{BB962C8B-B14F-4D97-AF65-F5344CB8AC3E}">
        <p14:creationId xmlns:p14="http://schemas.microsoft.com/office/powerpoint/2010/main" val="296771192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CDDB-2485-475C-92BE-65AB128F82C7}"/>
              </a:ext>
            </a:extLst>
          </p:cNvPr>
          <p:cNvSpPr>
            <a:spLocks noGrp="1"/>
          </p:cNvSpPr>
          <p:nvPr>
            <p:ph type="title"/>
          </p:nvPr>
        </p:nvSpPr>
        <p:spPr/>
        <p:txBody>
          <a:bodyPr/>
          <a:lstStyle/>
          <a:p>
            <a:r>
              <a:rPr lang="en-US" dirty="0"/>
              <a:t>Many SMBs also need </a:t>
            </a:r>
            <a:r>
              <a:rPr lang="en-US" dirty="0">
                <a:solidFill>
                  <a:schemeClr val="accent1"/>
                </a:solidFill>
              </a:rPr>
              <a:t>newer hardware</a:t>
            </a:r>
          </a:p>
        </p:txBody>
      </p:sp>
      <p:sp>
        <p:nvSpPr>
          <p:cNvPr id="18" name="Rectangle 17">
            <a:extLst>
              <a:ext uri="{FF2B5EF4-FFF2-40B4-BE49-F238E27FC236}">
                <a16:creationId xmlns:a16="http://schemas.microsoft.com/office/drawing/2014/main" id="{AD62FF62-8624-40AB-801E-E8AC27058E0F}"/>
              </a:ext>
            </a:extLst>
          </p:cNvPr>
          <p:cNvSpPr/>
          <p:nvPr/>
        </p:nvSpPr>
        <p:spPr>
          <a:xfrm>
            <a:off x="404316" y="6375461"/>
            <a:ext cx="4322854" cy="219733"/>
          </a:xfrm>
          <a:prstGeom prst="rect">
            <a:avLst/>
          </a:prstGeom>
        </p:spPr>
        <p:txBody>
          <a:bodyPr wrap="square">
            <a:spAutoFit/>
          </a:bodyPr>
          <a:lstStyle/>
          <a:p>
            <a:pPr defTabSz="932330">
              <a:spcAft>
                <a:spcPts val="300"/>
              </a:spcAft>
            </a:pPr>
            <a:r>
              <a:rPr lang="en-US" sz="800" baseline="30000">
                <a:solidFill>
                  <a:srgbClr val="000000"/>
                </a:solidFill>
                <a:latin typeface="Segoe UI"/>
              </a:rPr>
              <a:t>1</a:t>
            </a:r>
            <a:r>
              <a:rPr lang="en-US" sz="800">
                <a:solidFill>
                  <a:srgbClr val="000000"/>
                </a:solidFill>
                <a:latin typeface="Segoe UI"/>
              </a:rPr>
              <a:t>Source: </a:t>
            </a:r>
            <a:r>
              <a:rPr lang="en-US" sz="800" err="1">
                <a:solidFill>
                  <a:srgbClr val="000000"/>
                </a:solidFill>
                <a:latin typeface="Segoe UI"/>
              </a:rPr>
              <a:t>TechAisle</a:t>
            </a:r>
            <a:r>
              <a:rPr lang="en-US" sz="800">
                <a:solidFill>
                  <a:srgbClr val="000000"/>
                </a:solidFill>
                <a:latin typeface="Segoe UI"/>
              </a:rPr>
              <a:t> SMB PC Study for Microsoft, July 2018.</a:t>
            </a:r>
            <a:endParaRPr lang="en-US" sz="800" baseline="30000">
              <a:solidFill>
                <a:srgbClr val="000000"/>
              </a:solidFill>
              <a:latin typeface="Segoe UI"/>
            </a:endParaRPr>
          </a:p>
        </p:txBody>
      </p:sp>
      <p:pic>
        <p:nvPicPr>
          <p:cNvPr id="21" name="Picture 20" descr="A screen shot of an open Surface Pro 6 showing OneDrive">
            <a:extLst>
              <a:ext uri="{FF2B5EF4-FFF2-40B4-BE49-F238E27FC236}">
                <a16:creationId xmlns:a16="http://schemas.microsoft.com/office/drawing/2014/main" id="{760506B5-4FA5-466F-8D59-9E38B41037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0385" y="1246985"/>
            <a:ext cx="4850399" cy="4850399"/>
          </a:xfrm>
          <a:prstGeom prst="rect">
            <a:avLst/>
          </a:prstGeom>
        </p:spPr>
      </p:pic>
      <p:grpSp>
        <p:nvGrpSpPr>
          <p:cNvPr id="15" name="Group 14">
            <a:extLst>
              <a:ext uri="{FF2B5EF4-FFF2-40B4-BE49-F238E27FC236}">
                <a16:creationId xmlns:a16="http://schemas.microsoft.com/office/drawing/2014/main" id="{02DDAFA3-51E3-C846-8C21-5403C4A0EC96}"/>
              </a:ext>
            </a:extLst>
          </p:cNvPr>
          <p:cNvGrpSpPr/>
          <p:nvPr/>
        </p:nvGrpSpPr>
        <p:grpSpPr>
          <a:xfrm>
            <a:off x="3558238" y="2880894"/>
            <a:ext cx="4780341" cy="1557968"/>
            <a:chOff x="180065" y="3614364"/>
            <a:chExt cx="4781698" cy="1558409"/>
          </a:xfrm>
        </p:grpSpPr>
        <p:sp>
          <p:nvSpPr>
            <p:cNvPr id="16" name="Rectangle 15">
              <a:extLst>
                <a:ext uri="{FF2B5EF4-FFF2-40B4-BE49-F238E27FC236}">
                  <a16:creationId xmlns:a16="http://schemas.microsoft.com/office/drawing/2014/main" id="{253C0483-8A14-4B48-B0D3-87BE6ADBB2BA}"/>
                </a:ext>
              </a:extLst>
            </p:cNvPr>
            <p:cNvSpPr/>
            <p:nvPr/>
          </p:nvSpPr>
          <p:spPr>
            <a:xfrm>
              <a:off x="334306" y="3614364"/>
              <a:ext cx="4627457" cy="594818"/>
            </a:xfrm>
            <a:prstGeom prst="rect">
              <a:avLst/>
            </a:prstGeom>
          </p:spPr>
          <p:txBody>
            <a:bodyPr wrap="square">
              <a:spAutoFit/>
            </a:bodyPr>
            <a:lstStyle/>
            <a:p>
              <a:pPr marL="0" marR="0" lvl="0" indent="0" algn="l" defTabSz="932330"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srgbClr val="000000"/>
                  </a:solidFill>
                  <a:effectLst/>
                  <a:uLnTx/>
                  <a:uFillTx/>
                  <a:latin typeface="Segoe UI"/>
                  <a:ea typeface="+mn-ea"/>
                  <a:cs typeface="+mn-cs"/>
                </a:rPr>
                <a:t>The total cost of owning </a:t>
              </a:r>
              <a:br>
                <a:rPr kumimoji="0" lang="en-US" sz="1632" b="0" i="0" u="none" strike="noStrike" kern="1200" cap="none" spc="0" normalizeH="0" baseline="0" noProof="0" dirty="0">
                  <a:ln>
                    <a:noFill/>
                  </a:ln>
                  <a:solidFill>
                    <a:srgbClr val="000000"/>
                  </a:solidFill>
                  <a:effectLst/>
                  <a:uLnTx/>
                  <a:uFillTx/>
                  <a:latin typeface="Segoe UI"/>
                  <a:ea typeface="+mn-ea"/>
                  <a:cs typeface="+mn-cs"/>
                </a:rPr>
              </a:br>
              <a:r>
                <a:rPr kumimoji="0" lang="en-US" sz="1632" b="0" i="0" u="none" strike="noStrike" kern="1200" cap="none" spc="0" normalizeH="0" baseline="0" noProof="0" dirty="0">
                  <a:ln>
                    <a:noFill/>
                  </a:ln>
                  <a:solidFill>
                    <a:srgbClr val="000000"/>
                  </a:solidFill>
                  <a:effectLst/>
                  <a:uLnTx/>
                  <a:uFillTx/>
                  <a:latin typeface="Segoe UI"/>
                  <a:ea typeface="+mn-ea"/>
                  <a:cs typeface="+mn-cs"/>
                </a:rPr>
                <a:t>a 4+ year old PC is  </a:t>
              </a:r>
              <a:endParaRPr kumimoji="0" lang="en-US" sz="1632" b="0" i="0" u="none" strike="noStrike" kern="1200" cap="none" spc="0" normalizeH="0" baseline="30000" noProof="0" dirty="0">
                <a:ln>
                  <a:noFill/>
                </a:ln>
                <a:solidFill>
                  <a:srgbClr val="000000"/>
                </a:solidFill>
                <a:effectLst/>
                <a:uLnTx/>
                <a:uFillTx/>
                <a:latin typeface="Segoe UI"/>
                <a:ea typeface="+mn-ea"/>
                <a:cs typeface="+mn-cs"/>
              </a:endParaRPr>
            </a:p>
          </p:txBody>
        </p:sp>
        <p:sp>
          <p:nvSpPr>
            <p:cNvPr id="17" name="Rectangle 16">
              <a:extLst>
                <a:ext uri="{FF2B5EF4-FFF2-40B4-BE49-F238E27FC236}">
                  <a16:creationId xmlns:a16="http://schemas.microsoft.com/office/drawing/2014/main" id="{42F58DA6-0853-9143-9CF8-B6C7D38380CE}"/>
                </a:ext>
              </a:extLst>
            </p:cNvPr>
            <p:cNvSpPr/>
            <p:nvPr/>
          </p:nvSpPr>
          <p:spPr>
            <a:xfrm>
              <a:off x="286166" y="4820654"/>
              <a:ext cx="3550346" cy="352119"/>
            </a:xfrm>
            <a:prstGeom prst="rect">
              <a:avLst/>
            </a:prstGeom>
          </p:spPr>
          <p:txBody>
            <a:bodyPr wrap="square">
              <a:spAutoFit/>
            </a:bodyPr>
            <a:lstStyle/>
            <a:p>
              <a:pPr marL="0" marR="0" lvl="0" indent="0" algn="l" defTabSz="932330" rtl="0" eaLnBrk="1" fontAlgn="auto" latinLnBrk="0" hangingPunct="1">
                <a:lnSpc>
                  <a:spcPct val="110000"/>
                </a:lnSpc>
                <a:spcBef>
                  <a:spcPts val="0"/>
                </a:spcBef>
                <a:spcAft>
                  <a:spcPts val="0"/>
                </a:spcAft>
                <a:buClrTx/>
                <a:buSzTx/>
                <a:buFontTx/>
                <a:buNone/>
                <a:tabLst/>
                <a:defRPr/>
              </a:pPr>
              <a:r>
                <a:rPr kumimoji="0" lang="en-US" sz="1632" b="0" i="0" u="none" strike="noStrike" kern="1200" cap="none" spc="0" normalizeH="0" baseline="0" noProof="0" dirty="0">
                  <a:ln>
                    <a:noFill/>
                  </a:ln>
                  <a:solidFill>
                    <a:srgbClr val="000000"/>
                  </a:solidFill>
                  <a:effectLst/>
                  <a:uLnTx/>
                  <a:uFillTx/>
                  <a:latin typeface="Segoe UI"/>
                  <a:ea typeface="+mn-ea"/>
                  <a:cs typeface="+mn-cs"/>
                </a:rPr>
                <a:t>more than the cost of a newer PC.</a:t>
              </a:r>
              <a:r>
                <a:rPr kumimoji="0" lang="en-US" sz="1632" b="0" i="0" u="none" strike="noStrike" kern="1200" cap="none" spc="0" normalizeH="0" baseline="30000" noProof="0" dirty="0">
                  <a:ln>
                    <a:noFill/>
                  </a:ln>
                  <a:solidFill>
                    <a:srgbClr val="000000"/>
                  </a:solidFill>
                  <a:effectLst/>
                  <a:uLnTx/>
                  <a:uFillTx/>
                  <a:latin typeface="Segoe UI"/>
                  <a:ea typeface="+mn-ea"/>
                  <a:cs typeface="+mn-cs"/>
                </a:rPr>
                <a:t>1</a:t>
              </a:r>
            </a:p>
          </p:txBody>
        </p:sp>
        <p:sp>
          <p:nvSpPr>
            <p:cNvPr id="19" name="TextBox 18">
              <a:extLst>
                <a:ext uri="{FF2B5EF4-FFF2-40B4-BE49-F238E27FC236}">
                  <a16:creationId xmlns:a16="http://schemas.microsoft.com/office/drawing/2014/main" id="{33453053-CE8E-0247-ABC0-64A762826234}"/>
                </a:ext>
              </a:extLst>
            </p:cNvPr>
            <p:cNvSpPr txBox="1"/>
            <p:nvPr/>
          </p:nvSpPr>
          <p:spPr>
            <a:xfrm>
              <a:off x="180065" y="4032024"/>
              <a:ext cx="3789936" cy="1071024"/>
            </a:xfrm>
            <a:prstGeom prst="rect">
              <a:avLst/>
            </a:prstGeom>
            <a:noFill/>
          </p:spPr>
          <p:txBody>
            <a:bodyPr wrap="square" lIns="182828" tIns="146262" rIns="182828" bIns="146262" rtlCol="0">
              <a:spAutoFit/>
            </a:bodyPr>
            <a:lstStyle/>
            <a:p>
              <a:pPr lvl="0" defTabSz="932330">
                <a:lnSpc>
                  <a:spcPct val="90000"/>
                </a:lnSpc>
                <a:spcAft>
                  <a:spcPts val="600"/>
                </a:spcAft>
                <a:defRPr/>
              </a:pPr>
              <a:r>
                <a:rPr kumimoji="0" lang="en-US" sz="5598" b="0" i="0" u="none" strike="noStrike" kern="1200" cap="none" spc="-300" normalizeH="0" baseline="0" noProof="0" dirty="0">
                  <a:ln>
                    <a:noFill/>
                  </a:ln>
                  <a:solidFill>
                    <a:srgbClr val="0078D4"/>
                  </a:solidFill>
                  <a:effectLst/>
                  <a:uLnTx/>
                  <a:uFillTx/>
                  <a:latin typeface="+mj-lt"/>
                  <a:ea typeface="Segoe UI Black" panose="020B0A02040204020203" pitchFamily="34" charset="0"/>
                  <a:cs typeface="Segoe UI Light" panose="020B0502040204020203" pitchFamily="34" charset="0"/>
                </a:rPr>
                <a:t>$2,379 </a:t>
              </a:r>
              <a:r>
                <a:rPr lang="en-US" sz="5598" spc="-300" dirty="0">
                  <a:solidFill>
                    <a:srgbClr val="0078D4"/>
                  </a:solidFill>
                  <a:latin typeface="+mj-lt"/>
                  <a:ea typeface="Segoe UI Black" panose="020B0A02040204020203" pitchFamily="34" charset="0"/>
                  <a:cs typeface="Segoe UI Light" panose="020B0502040204020203" pitchFamily="34" charset="0"/>
                </a:rPr>
                <a:t>US</a:t>
              </a:r>
            </a:p>
          </p:txBody>
        </p:sp>
      </p:grpSp>
      <p:sp>
        <p:nvSpPr>
          <p:cNvPr id="20" name="Rectangle 19">
            <a:extLst>
              <a:ext uri="{FF2B5EF4-FFF2-40B4-BE49-F238E27FC236}">
                <a16:creationId xmlns:a16="http://schemas.microsoft.com/office/drawing/2014/main" id="{70F49DFE-3AA7-A048-8ECB-ED4D0D2E0243}"/>
              </a:ext>
            </a:extLst>
          </p:cNvPr>
          <p:cNvSpPr/>
          <p:nvPr/>
        </p:nvSpPr>
        <p:spPr>
          <a:xfrm>
            <a:off x="7131273" y="5861300"/>
            <a:ext cx="4528620" cy="635655"/>
          </a:xfrm>
          <a:prstGeom prst="rect">
            <a:avLst/>
          </a:prstGeom>
        </p:spPr>
        <p:txBody>
          <a:bodyPr wrap="square">
            <a:spAutoFit/>
          </a:bodyPr>
          <a:lstStyle/>
          <a:p>
            <a:pPr marL="0" marR="0" lvl="0" indent="0" algn="l" defTabSz="932330" rtl="0" eaLnBrk="1" fontAlgn="auto" latinLnBrk="0" hangingPunct="1">
              <a:lnSpc>
                <a:spcPct val="110000"/>
              </a:lnSpc>
              <a:spcBef>
                <a:spcPts val="0"/>
              </a:spcBef>
              <a:spcAft>
                <a:spcPts val="0"/>
              </a:spcAft>
              <a:buClrTx/>
              <a:buSzTx/>
              <a:buFontTx/>
              <a:buNone/>
              <a:tabLst/>
              <a:defRPr/>
            </a:pPr>
            <a:r>
              <a:rPr kumimoji="0" lang="en-US" sz="1632" b="0" i="0" u="none" strike="noStrike" kern="1200" cap="none" spc="0" normalizeH="0" baseline="0" noProof="0">
                <a:ln>
                  <a:noFill/>
                </a:ln>
                <a:solidFill>
                  <a:srgbClr val="000000"/>
                </a:solidFill>
                <a:effectLst/>
                <a:uLnTx/>
                <a:uFillTx/>
                <a:latin typeface="Segoe UI"/>
                <a:ea typeface="+mn-ea"/>
                <a:cs typeface="+mn-cs"/>
              </a:rPr>
              <a:t>New Windows 10 Pro devices help SMBs boost performance, improve security.</a:t>
            </a:r>
          </a:p>
        </p:txBody>
      </p:sp>
      <p:grpSp>
        <p:nvGrpSpPr>
          <p:cNvPr id="23" name="Group 22">
            <a:extLst>
              <a:ext uri="{FF2B5EF4-FFF2-40B4-BE49-F238E27FC236}">
                <a16:creationId xmlns:a16="http://schemas.microsoft.com/office/drawing/2014/main" id="{CBC78766-D35A-9047-9475-39BE486C215E}"/>
              </a:ext>
            </a:extLst>
          </p:cNvPr>
          <p:cNvGrpSpPr/>
          <p:nvPr/>
        </p:nvGrpSpPr>
        <p:grpSpPr>
          <a:xfrm>
            <a:off x="469705" y="2274450"/>
            <a:ext cx="2567949" cy="2543040"/>
            <a:chOff x="5263201" y="2188335"/>
            <a:chExt cx="1698133" cy="1681661"/>
          </a:xfrm>
        </p:grpSpPr>
        <p:sp>
          <p:nvSpPr>
            <p:cNvPr id="24" name="Oval 23">
              <a:extLst>
                <a:ext uri="{FF2B5EF4-FFF2-40B4-BE49-F238E27FC236}">
                  <a16:creationId xmlns:a16="http://schemas.microsoft.com/office/drawing/2014/main" id="{C38F9DA3-C8FD-A848-BAEE-255C1C99DD52}"/>
                </a:ext>
              </a:extLst>
            </p:cNvPr>
            <p:cNvSpPr/>
            <p:nvPr/>
          </p:nvSpPr>
          <p:spPr bwMode="auto">
            <a:xfrm>
              <a:off x="5268918" y="2188335"/>
              <a:ext cx="1681659" cy="1681659"/>
            </a:xfrm>
            <a:prstGeom prst="ellipse">
              <a:avLst/>
            </a:prstGeom>
            <a:noFill/>
            <a:ln w="28575">
              <a:solidFill>
                <a:schemeClr val="tx1">
                  <a:lumMod val="10000"/>
                  <a:lumOff val="9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5" name="Arc 24">
              <a:extLst>
                <a:ext uri="{FF2B5EF4-FFF2-40B4-BE49-F238E27FC236}">
                  <a16:creationId xmlns:a16="http://schemas.microsoft.com/office/drawing/2014/main" id="{3E70509A-A560-134F-906B-9E3975AD3F46}"/>
                </a:ext>
              </a:extLst>
            </p:cNvPr>
            <p:cNvSpPr/>
            <p:nvPr/>
          </p:nvSpPr>
          <p:spPr>
            <a:xfrm>
              <a:off x="5263201" y="2188337"/>
              <a:ext cx="1698133" cy="1681659"/>
            </a:xfrm>
            <a:prstGeom prst="arc">
              <a:avLst>
                <a:gd name="adj1" fmla="val 16200000"/>
                <a:gd name="adj2" fmla="val 7038354"/>
              </a:avLst>
            </a:prstGeom>
            <a:ln w="190500">
              <a:solidFill>
                <a:srgbClr val="0078D4"/>
              </a:solidFill>
              <a:headEnd type="none"/>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defTabSz="951066">
                <a:defRPr/>
              </a:pPr>
              <a:endParaRPr lang="en-US">
                <a:solidFill>
                  <a:srgbClr val="282828"/>
                </a:solidFill>
                <a:latin typeface="Segoe UI"/>
              </a:endParaRPr>
            </a:p>
          </p:txBody>
        </p:sp>
      </p:grpSp>
      <p:grpSp>
        <p:nvGrpSpPr>
          <p:cNvPr id="26" name="Group 25">
            <a:extLst>
              <a:ext uri="{FF2B5EF4-FFF2-40B4-BE49-F238E27FC236}">
                <a16:creationId xmlns:a16="http://schemas.microsoft.com/office/drawing/2014/main" id="{E10CED63-71BC-1C45-A35B-A22AC8F305D6}"/>
              </a:ext>
            </a:extLst>
          </p:cNvPr>
          <p:cNvGrpSpPr/>
          <p:nvPr/>
        </p:nvGrpSpPr>
        <p:grpSpPr>
          <a:xfrm>
            <a:off x="518108" y="2508010"/>
            <a:ext cx="2463523" cy="2327685"/>
            <a:chOff x="531950" y="1657511"/>
            <a:chExt cx="2463523" cy="2327685"/>
          </a:xfrm>
        </p:grpSpPr>
        <p:sp>
          <p:nvSpPr>
            <p:cNvPr id="27" name="TextBox 26">
              <a:extLst>
                <a:ext uri="{FF2B5EF4-FFF2-40B4-BE49-F238E27FC236}">
                  <a16:creationId xmlns:a16="http://schemas.microsoft.com/office/drawing/2014/main" id="{744C38D8-920A-0846-90D0-808A198D90AC}"/>
                </a:ext>
              </a:extLst>
            </p:cNvPr>
            <p:cNvSpPr txBox="1"/>
            <p:nvPr/>
          </p:nvSpPr>
          <p:spPr>
            <a:xfrm>
              <a:off x="531950" y="1901677"/>
              <a:ext cx="2463523" cy="2083519"/>
            </a:xfrm>
            <a:prstGeom prst="rect">
              <a:avLst/>
            </a:prstGeom>
            <a:noFill/>
          </p:spPr>
          <p:txBody>
            <a:bodyPr wrap="square" lIns="0" tIns="0" rIns="0" bIns="0" rtlCol="0">
              <a:spAutoFit/>
            </a:bodyPr>
            <a:lstStyle/>
            <a:p>
              <a:pPr algn="ctr" defTabSz="932597"/>
              <a:r>
                <a:rPr lang="en-US" sz="5507" dirty="0">
                  <a:solidFill>
                    <a:srgbClr val="0078D4"/>
                  </a:solidFill>
                  <a:latin typeface="+mj-lt"/>
                </a:rPr>
                <a:t>50% </a:t>
              </a:r>
              <a:br>
                <a:rPr lang="en-US" sz="5507" dirty="0">
                  <a:solidFill>
                    <a:srgbClr val="0078D4"/>
                  </a:solidFill>
                  <a:latin typeface="+mj-lt"/>
                </a:rPr>
              </a:br>
              <a:r>
                <a:rPr lang="en-US" sz="1600" dirty="0">
                  <a:gradFill>
                    <a:gsLst>
                      <a:gs pos="2917">
                        <a:srgbClr val="282828"/>
                      </a:gs>
                      <a:gs pos="30000">
                        <a:srgbClr val="282828"/>
                      </a:gs>
                    </a:gsLst>
                    <a:lin ang="5400000" scaled="0"/>
                  </a:gradFill>
                  <a:latin typeface="+mj-lt"/>
                </a:rPr>
                <a:t>of SMB customers </a:t>
              </a:r>
              <a:br>
                <a:rPr lang="en-US" sz="1600" dirty="0">
                  <a:gradFill>
                    <a:gsLst>
                      <a:gs pos="2917">
                        <a:srgbClr val="282828"/>
                      </a:gs>
                      <a:gs pos="30000">
                        <a:srgbClr val="282828"/>
                      </a:gs>
                    </a:gsLst>
                    <a:lin ang="5400000" scaled="0"/>
                  </a:gradFill>
                  <a:latin typeface="+mj-lt"/>
                </a:rPr>
              </a:br>
              <a:r>
                <a:rPr lang="en-US" sz="1600" dirty="0">
                  <a:gradFill>
                    <a:gsLst>
                      <a:gs pos="2917">
                        <a:srgbClr val="282828"/>
                      </a:gs>
                      <a:gs pos="30000">
                        <a:srgbClr val="282828"/>
                      </a:gs>
                    </a:gsLst>
                    <a:lin ang="5400000" scaled="0"/>
                  </a:gradFill>
                  <a:latin typeface="+mj-lt"/>
                </a:rPr>
                <a:t>run older versions </a:t>
              </a:r>
              <a:br>
                <a:rPr lang="en-US" sz="1600" dirty="0">
                  <a:gradFill>
                    <a:gsLst>
                      <a:gs pos="2917">
                        <a:srgbClr val="282828"/>
                      </a:gs>
                      <a:gs pos="30000">
                        <a:srgbClr val="282828"/>
                      </a:gs>
                    </a:gsLst>
                    <a:lin ang="5400000" scaled="0"/>
                  </a:gradFill>
                  <a:latin typeface="+mj-lt"/>
                </a:rPr>
              </a:br>
              <a:r>
                <a:rPr lang="en-US" sz="1600" dirty="0">
                  <a:gradFill>
                    <a:gsLst>
                      <a:gs pos="2917">
                        <a:srgbClr val="282828"/>
                      </a:gs>
                      <a:gs pos="30000">
                        <a:srgbClr val="282828"/>
                      </a:gs>
                    </a:gsLst>
                    <a:lin ang="5400000" scaled="0"/>
                  </a:gradFill>
                  <a:latin typeface="+mj-lt"/>
                </a:rPr>
                <a:t>of Windows on </a:t>
              </a:r>
              <a:br>
                <a:rPr lang="en-US" sz="1600" dirty="0">
                  <a:gradFill>
                    <a:gsLst>
                      <a:gs pos="2917">
                        <a:srgbClr val="282828"/>
                      </a:gs>
                      <a:gs pos="30000">
                        <a:srgbClr val="282828"/>
                      </a:gs>
                    </a:gsLst>
                    <a:lin ang="5400000" scaled="0"/>
                  </a:gradFill>
                  <a:latin typeface="+mj-lt"/>
                </a:rPr>
              </a:br>
              <a:r>
                <a:rPr lang="en-US" sz="1600" dirty="0">
                  <a:gradFill>
                    <a:gsLst>
                      <a:gs pos="2917">
                        <a:srgbClr val="282828"/>
                      </a:gs>
                      <a:gs pos="30000">
                        <a:srgbClr val="282828"/>
                      </a:gs>
                    </a:gsLst>
                    <a:lin ang="5400000" scaled="0"/>
                  </a:gradFill>
                  <a:latin typeface="+mj-lt"/>
                </a:rPr>
                <a:t>their PCs.</a:t>
              </a:r>
              <a:r>
                <a:rPr lang="en-US" sz="1600" baseline="30000" dirty="0">
                  <a:gradFill>
                    <a:gsLst>
                      <a:gs pos="2917">
                        <a:srgbClr val="282828"/>
                      </a:gs>
                      <a:gs pos="30000">
                        <a:srgbClr val="282828"/>
                      </a:gs>
                    </a:gsLst>
                    <a:lin ang="5400000" scaled="0"/>
                  </a:gradFill>
                  <a:latin typeface="+mj-lt"/>
                </a:rPr>
                <a:t>1</a:t>
              </a:r>
            </a:p>
            <a:p>
              <a:pPr algn="ctr" defTabSz="932597"/>
              <a:endParaRPr lang="en-US" sz="2448" baseline="30000" dirty="0">
                <a:gradFill>
                  <a:gsLst>
                    <a:gs pos="2917">
                      <a:srgbClr val="282828"/>
                    </a:gs>
                    <a:gs pos="30000">
                      <a:srgbClr val="282828"/>
                    </a:gs>
                  </a:gsLst>
                  <a:lin ang="5400000" scaled="0"/>
                </a:gradFill>
                <a:latin typeface="Segoe UI Semibold"/>
              </a:endParaRPr>
            </a:p>
          </p:txBody>
        </p:sp>
        <p:sp>
          <p:nvSpPr>
            <p:cNvPr id="28" name="Rectangle 27">
              <a:extLst>
                <a:ext uri="{FF2B5EF4-FFF2-40B4-BE49-F238E27FC236}">
                  <a16:creationId xmlns:a16="http://schemas.microsoft.com/office/drawing/2014/main" id="{AE2A5D10-C662-D24E-B55B-136541C978AB}"/>
                </a:ext>
              </a:extLst>
            </p:cNvPr>
            <p:cNvSpPr/>
            <p:nvPr/>
          </p:nvSpPr>
          <p:spPr>
            <a:xfrm>
              <a:off x="1012776" y="1657511"/>
              <a:ext cx="1501867" cy="400110"/>
            </a:xfrm>
            <a:prstGeom prst="rect">
              <a:avLst/>
            </a:prstGeom>
          </p:spPr>
          <p:txBody>
            <a:bodyPr wrap="square">
              <a:spAutoFit/>
            </a:bodyPr>
            <a:lstStyle/>
            <a:p>
              <a:pPr marL="0" marR="0" lvl="0" indent="0" algn="ctr" defTabSz="93233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More than</a:t>
              </a:r>
              <a:endParaRPr kumimoji="0" lang="en-US" sz="2000" b="0" i="0" u="none" strike="noStrike" kern="1200" cap="none" spc="0" normalizeH="0" baseline="30000" noProof="0" dirty="0">
                <a:ln>
                  <a:noFill/>
                </a:ln>
                <a:solidFill>
                  <a:srgbClr val="000000"/>
                </a:solidFill>
                <a:effectLst/>
                <a:uLnTx/>
                <a:uFillTx/>
                <a:latin typeface="Segoe UI"/>
                <a:ea typeface="+mn-ea"/>
                <a:cs typeface="+mn-cs"/>
              </a:endParaRPr>
            </a:p>
          </p:txBody>
        </p:sp>
      </p:grpSp>
    </p:spTree>
    <p:extLst>
      <p:ext uri="{BB962C8B-B14F-4D97-AF65-F5344CB8AC3E}">
        <p14:creationId xmlns:p14="http://schemas.microsoft.com/office/powerpoint/2010/main" val="1262049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307D32B-4666-4618-A956-5209E80395E7}"/>
              </a:ext>
            </a:extLst>
          </p:cNvPr>
          <p:cNvSpPr>
            <a:spLocks noGrp="1"/>
          </p:cNvSpPr>
          <p:nvPr>
            <p:ph type="body" sz="quarter" idx="11"/>
          </p:nvPr>
        </p:nvSpPr>
        <p:spPr>
          <a:xfrm>
            <a:off x="603173" y="3524942"/>
            <a:ext cx="3359532" cy="1579920"/>
          </a:xfrm>
        </p:spPr>
        <p:txBody>
          <a:bodyPr/>
          <a:lstStyle/>
          <a:p>
            <a:r>
              <a:rPr lang="en-US" b="0" spc="-50"/>
              <a:t>Best-in-class tools helps SMB evolve </a:t>
            </a:r>
          </a:p>
          <a:p>
            <a:pPr>
              <a:spcAft>
                <a:spcPts val="400"/>
              </a:spcAft>
            </a:pPr>
            <a:r>
              <a:rPr lang="en-US" b="0">
                <a:solidFill>
                  <a:schemeClr val="tx1"/>
                </a:solidFill>
                <a:latin typeface="+mn-lt"/>
              </a:rPr>
              <a:t>Help SMBs gain cloud experience as they continue to use familiar productivity tools, including online and offline work options. Apps are always up-to-date.</a:t>
            </a:r>
          </a:p>
        </p:txBody>
      </p:sp>
      <p:sp>
        <p:nvSpPr>
          <p:cNvPr id="12" name="Text Placeholder 11">
            <a:extLst>
              <a:ext uri="{FF2B5EF4-FFF2-40B4-BE49-F238E27FC236}">
                <a16:creationId xmlns:a16="http://schemas.microsoft.com/office/drawing/2014/main" id="{9FE74F80-5389-4088-9AFE-1E3CE5C0C818}"/>
              </a:ext>
            </a:extLst>
          </p:cNvPr>
          <p:cNvSpPr>
            <a:spLocks noGrp="1"/>
          </p:cNvSpPr>
          <p:nvPr>
            <p:ph type="body" sz="quarter" idx="12"/>
          </p:nvPr>
        </p:nvSpPr>
        <p:spPr>
          <a:xfrm>
            <a:off x="4544525" y="3524944"/>
            <a:ext cx="3339598" cy="1333698"/>
          </a:xfrm>
        </p:spPr>
        <p:txBody>
          <a:bodyPr/>
          <a:lstStyle/>
          <a:p>
            <a:r>
              <a:rPr lang="en-US"/>
              <a:t>Simplified security for productivity</a:t>
            </a:r>
          </a:p>
          <a:p>
            <a:r>
              <a:rPr lang="en-US">
                <a:solidFill>
                  <a:schemeClr val="tx1"/>
                </a:solidFill>
                <a:latin typeface="+mn-lt"/>
              </a:rPr>
              <a:t>One solution to deploy and </a:t>
            </a:r>
            <a:br>
              <a:rPr lang="en-US">
                <a:solidFill>
                  <a:schemeClr val="tx1"/>
                </a:solidFill>
                <a:latin typeface="+mn-lt"/>
              </a:rPr>
            </a:br>
            <a:r>
              <a:rPr lang="en-US">
                <a:solidFill>
                  <a:schemeClr val="tx1"/>
                </a:solidFill>
                <a:latin typeface="+mn-lt"/>
              </a:rPr>
              <a:t>manage that is continuously up to date and enabled with multi-factor authentication.</a:t>
            </a:r>
          </a:p>
        </p:txBody>
      </p:sp>
      <p:sp>
        <p:nvSpPr>
          <p:cNvPr id="14" name="Text Placeholder 13">
            <a:extLst>
              <a:ext uri="{FF2B5EF4-FFF2-40B4-BE49-F238E27FC236}">
                <a16:creationId xmlns:a16="http://schemas.microsoft.com/office/drawing/2014/main" id="{3AA27C51-8EE6-48FE-8CEA-B4789F35D769}"/>
              </a:ext>
            </a:extLst>
          </p:cNvPr>
          <p:cNvSpPr>
            <a:spLocks noGrp="1"/>
          </p:cNvSpPr>
          <p:nvPr>
            <p:ph type="body" sz="quarter" idx="13"/>
          </p:nvPr>
        </p:nvSpPr>
        <p:spPr>
          <a:xfrm>
            <a:off x="8473770" y="3524942"/>
            <a:ext cx="3483329" cy="1689848"/>
          </a:xfrm>
        </p:spPr>
        <p:txBody>
          <a:bodyPr/>
          <a:lstStyle/>
          <a:p>
            <a:r>
              <a:rPr lang="en-US"/>
              <a:t>Unmatched collaboration tools </a:t>
            </a:r>
          </a:p>
          <a:p>
            <a:pPr fontAlgn="base">
              <a:spcAft>
                <a:spcPts val="600"/>
              </a:spcAft>
              <a:defRPr/>
            </a:pPr>
            <a:r>
              <a:rPr lang="en-US">
                <a:solidFill>
                  <a:schemeClr val="tx1"/>
                </a:solidFill>
                <a:latin typeface="+mn-lt"/>
              </a:rPr>
              <a:t>Enable collaboration with chat, shared docs, and online meetings that help SMBs team up with remote workers, customers, coworkers, and suppliers.</a:t>
            </a:r>
          </a:p>
          <a:p>
            <a:pPr fontAlgn="base">
              <a:spcAft>
                <a:spcPts val="600"/>
              </a:spcAft>
              <a:defRPr/>
            </a:pPr>
            <a:r>
              <a:rPr lang="en-US">
                <a:solidFill>
                  <a:schemeClr val="tx1"/>
                </a:solidFill>
                <a:latin typeface="+mn-lt"/>
              </a:rPr>
              <a:t>.</a:t>
            </a:r>
          </a:p>
        </p:txBody>
      </p:sp>
      <p:sp>
        <p:nvSpPr>
          <p:cNvPr id="2" name="Title 1">
            <a:extLst>
              <a:ext uri="{FF2B5EF4-FFF2-40B4-BE49-F238E27FC236}">
                <a16:creationId xmlns:a16="http://schemas.microsoft.com/office/drawing/2014/main" id="{B15B6A84-E49E-4EE1-A2E4-C80F20A6CCF5}"/>
              </a:ext>
            </a:extLst>
          </p:cNvPr>
          <p:cNvSpPr>
            <a:spLocks noGrp="1"/>
          </p:cNvSpPr>
          <p:nvPr>
            <p:ph type="title"/>
          </p:nvPr>
        </p:nvSpPr>
        <p:spPr>
          <a:xfrm>
            <a:off x="435796" y="449696"/>
            <a:ext cx="11561710" cy="773002"/>
          </a:xfrm>
        </p:spPr>
        <p:txBody>
          <a:bodyPr/>
          <a:lstStyle/>
          <a:p>
            <a:r>
              <a:rPr lang="en-US"/>
              <a:t>Help SMBs get modern by offering solutions, expertise</a:t>
            </a:r>
          </a:p>
        </p:txBody>
      </p:sp>
      <p:sp>
        <p:nvSpPr>
          <p:cNvPr id="45" name="TextBox 44">
            <a:extLst>
              <a:ext uri="{FF2B5EF4-FFF2-40B4-BE49-F238E27FC236}">
                <a16:creationId xmlns:a16="http://schemas.microsoft.com/office/drawing/2014/main" id="{DB19CD8D-43D8-4F14-8C18-AEF05387051C}"/>
              </a:ext>
            </a:extLst>
          </p:cNvPr>
          <p:cNvSpPr txBox="1"/>
          <p:nvPr/>
        </p:nvSpPr>
        <p:spPr>
          <a:xfrm>
            <a:off x="4544524" y="420509"/>
            <a:ext cx="3704699" cy="225880"/>
          </a:xfrm>
          <a:prstGeom prst="rect">
            <a:avLst/>
          </a:prstGeom>
          <a:noFill/>
        </p:spPr>
        <p:txBody>
          <a:bodyPr wrap="square" lIns="0" tIns="0" rIns="0" bIns="0" rtlCol="0">
            <a:spAutoFit/>
          </a:bodyPr>
          <a:lstStyle/>
          <a:p>
            <a:pPr defTabSz="932509">
              <a:lnSpc>
                <a:spcPct val="90000"/>
              </a:lnSpc>
              <a:spcAft>
                <a:spcPts val="600"/>
              </a:spcAft>
              <a:defRPr/>
            </a:pPr>
            <a:endParaRPr lang="en-US" sz="1599">
              <a:solidFill>
                <a:srgbClr val="002050"/>
              </a:solidFill>
              <a:latin typeface="Segoe UI Semibold"/>
            </a:endParaRPr>
          </a:p>
        </p:txBody>
      </p:sp>
      <p:sp>
        <p:nvSpPr>
          <p:cNvPr id="46" name="TextBox 45">
            <a:extLst>
              <a:ext uri="{FF2B5EF4-FFF2-40B4-BE49-F238E27FC236}">
                <a16:creationId xmlns:a16="http://schemas.microsoft.com/office/drawing/2014/main" id="{38F2F2A5-A24E-4C4E-A950-4117CD9CEC1C}"/>
              </a:ext>
            </a:extLst>
          </p:cNvPr>
          <p:cNvSpPr txBox="1"/>
          <p:nvPr/>
        </p:nvSpPr>
        <p:spPr>
          <a:xfrm>
            <a:off x="8249224" y="49573"/>
            <a:ext cx="3707875" cy="225880"/>
          </a:xfrm>
          <a:prstGeom prst="rect">
            <a:avLst/>
          </a:prstGeom>
          <a:noFill/>
        </p:spPr>
        <p:txBody>
          <a:bodyPr wrap="square" lIns="0" tIns="0" rIns="0" bIns="0" rtlCol="0">
            <a:spAutoFit/>
          </a:bodyPr>
          <a:lstStyle/>
          <a:p>
            <a:pPr defTabSz="932509">
              <a:lnSpc>
                <a:spcPct val="90000"/>
              </a:lnSpc>
              <a:spcAft>
                <a:spcPts val="600"/>
              </a:spcAft>
              <a:defRPr/>
            </a:pPr>
            <a:r>
              <a:rPr lang="en-US" sz="1599">
                <a:solidFill>
                  <a:srgbClr val="002050"/>
                </a:solidFill>
                <a:latin typeface="Segoe UI Semibold"/>
              </a:rPr>
              <a:t>. </a:t>
            </a:r>
          </a:p>
        </p:txBody>
      </p:sp>
      <p:sp>
        <p:nvSpPr>
          <p:cNvPr id="17" name="Oval 16">
            <a:extLst>
              <a:ext uri="{FF2B5EF4-FFF2-40B4-BE49-F238E27FC236}">
                <a16:creationId xmlns:a16="http://schemas.microsoft.com/office/drawing/2014/main" id="{6421DC53-AD45-4DE3-873B-348659B1E509}"/>
              </a:ext>
            </a:extLst>
          </p:cNvPr>
          <p:cNvSpPr/>
          <p:nvPr/>
        </p:nvSpPr>
        <p:spPr bwMode="auto">
          <a:xfrm>
            <a:off x="1742227" y="5519063"/>
            <a:ext cx="535967" cy="50113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b="1" err="1">
              <a:solidFill>
                <a:srgbClr val="FFFFFF"/>
              </a:solidFill>
              <a:latin typeface="Segoe UI"/>
              <a:ea typeface="Segoe UI" pitchFamily="34" charset="0"/>
              <a:cs typeface="Segoe UI" pitchFamily="34" charset="0"/>
            </a:endParaRPr>
          </a:p>
        </p:txBody>
      </p:sp>
      <p:sp>
        <p:nvSpPr>
          <p:cNvPr id="18" name="Rectangle 17">
            <a:extLst>
              <a:ext uri="{FF2B5EF4-FFF2-40B4-BE49-F238E27FC236}">
                <a16:creationId xmlns:a16="http://schemas.microsoft.com/office/drawing/2014/main" id="{53D7357D-7947-4713-BCF6-2ED468B533B5}"/>
              </a:ext>
            </a:extLst>
          </p:cNvPr>
          <p:cNvSpPr/>
          <p:nvPr/>
        </p:nvSpPr>
        <p:spPr>
          <a:xfrm>
            <a:off x="829305" y="5642233"/>
            <a:ext cx="188409" cy="376684"/>
          </a:xfrm>
          <a:prstGeom prst="rect">
            <a:avLst/>
          </a:prstGeom>
        </p:spPr>
        <p:txBody>
          <a:bodyPr wrap="none">
            <a:spAutoFit/>
          </a:bodyPr>
          <a:lstStyle/>
          <a:p>
            <a:pPr algn="ctr" defTabSz="932563" fontAlgn="base">
              <a:defRPr/>
            </a:pPr>
            <a:r>
              <a:rPr lang="en-US" sz="1800" b="1">
                <a:solidFill>
                  <a:srgbClr val="0070C0"/>
                </a:solidFill>
                <a:latin typeface="Segoe UI"/>
              </a:rPr>
              <a:t>​</a:t>
            </a:r>
          </a:p>
        </p:txBody>
      </p:sp>
      <p:sp>
        <p:nvSpPr>
          <p:cNvPr id="19" name="TextBox 18">
            <a:extLst>
              <a:ext uri="{FF2B5EF4-FFF2-40B4-BE49-F238E27FC236}">
                <a16:creationId xmlns:a16="http://schemas.microsoft.com/office/drawing/2014/main" id="{FCE5759D-6BA8-4A05-9B5E-D6C7B779C142}"/>
              </a:ext>
            </a:extLst>
          </p:cNvPr>
          <p:cNvSpPr txBox="1"/>
          <p:nvPr/>
        </p:nvSpPr>
        <p:spPr>
          <a:xfrm>
            <a:off x="438971" y="6075329"/>
            <a:ext cx="3511769" cy="592885"/>
          </a:xfrm>
          <a:prstGeom prst="rect">
            <a:avLst/>
          </a:prstGeom>
          <a:noFill/>
        </p:spPr>
        <p:txBody>
          <a:bodyPr wrap="square" lIns="0" tIns="0" rIns="0" bIns="0" rtlCol="0">
            <a:spAutoFit/>
          </a:bodyPr>
          <a:lstStyle/>
          <a:p>
            <a:pPr defTabSz="932509">
              <a:lnSpc>
                <a:spcPct val="90000"/>
              </a:lnSpc>
              <a:spcAft>
                <a:spcPts val="600"/>
              </a:spcAft>
              <a:defRPr/>
            </a:pPr>
            <a:r>
              <a:rPr lang="en-US" sz="1399">
                <a:solidFill>
                  <a:srgbClr val="002050"/>
                </a:solidFill>
                <a:latin typeface="Segoe UI Semibold"/>
              </a:rPr>
              <a:t>Offer solution to a known pain point for customers based on EOS deadlines and a stepping stone to service offerings.</a:t>
            </a:r>
          </a:p>
        </p:txBody>
      </p:sp>
      <p:sp>
        <p:nvSpPr>
          <p:cNvPr id="20" name="TextBox 19">
            <a:extLst>
              <a:ext uri="{FF2B5EF4-FFF2-40B4-BE49-F238E27FC236}">
                <a16:creationId xmlns:a16="http://schemas.microsoft.com/office/drawing/2014/main" id="{4BDB6FE4-3376-4D6C-895A-A085D0406B6F}"/>
              </a:ext>
            </a:extLst>
          </p:cNvPr>
          <p:cNvSpPr txBox="1"/>
          <p:nvPr/>
        </p:nvSpPr>
        <p:spPr>
          <a:xfrm>
            <a:off x="4367475" y="6075328"/>
            <a:ext cx="3671135" cy="395257"/>
          </a:xfrm>
          <a:prstGeom prst="rect">
            <a:avLst/>
          </a:prstGeom>
          <a:noFill/>
        </p:spPr>
        <p:txBody>
          <a:bodyPr wrap="square" lIns="0" tIns="0" rIns="0" bIns="0" rtlCol="0">
            <a:spAutoFit/>
          </a:bodyPr>
          <a:lstStyle/>
          <a:p>
            <a:pPr defTabSz="932509">
              <a:lnSpc>
                <a:spcPct val="90000"/>
              </a:lnSpc>
              <a:spcAft>
                <a:spcPts val="600"/>
              </a:spcAft>
              <a:defRPr/>
            </a:pPr>
            <a:r>
              <a:rPr lang="en-US" sz="1399">
                <a:solidFill>
                  <a:srgbClr val="002050"/>
                </a:solidFill>
                <a:latin typeface="Segoe UI Semibold"/>
              </a:rPr>
              <a:t>Get customers protected ASAP. No complicated integration work.</a:t>
            </a:r>
          </a:p>
        </p:txBody>
      </p:sp>
      <p:sp>
        <p:nvSpPr>
          <p:cNvPr id="21" name="TextBox 20">
            <a:extLst>
              <a:ext uri="{FF2B5EF4-FFF2-40B4-BE49-F238E27FC236}">
                <a16:creationId xmlns:a16="http://schemas.microsoft.com/office/drawing/2014/main" id="{DB715D2A-96FA-4D65-95DD-2FC83FD24570}"/>
              </a:ext>
            </a:extLst>
          </p:cNvPr>
          <p:cNvSpPr txBox="1"/>
          <p:nvPr/>
        </p:nvSpPr>
        <p:spPr>
          <a:xfrm>
            <a:off x="8259477" y="6075329"/>
            <a:ext cx="3697621" cy="592885"/>
          </a:xfrm>
          <a:prstGeom prst="rect">
            <a:avLst/>
          </a:prstGeom>
          <a:noFill/>
        </p:spPr>
        <p:txBody>
          <a:bodyPr wrap="square" lIns="0" tIns="0" rIns="0" bIns="0" rtlCol="0">
            <a:spAutoFit/>
          </a:bodyPr>
          <a:lstStyle/>
          <a:p>
            <a:pPr defTabSz="932509">
              <a:lnSpc>
                <a:spcPct val="90000"/>
              </a:lnSpc>
              <a:spcAft>
                <a:spcPts val="600"/>
              </a:spcAft>
              <a:defRPr/>
            </a:pPr>
            <a:r>
              <a:rPr lang="en-US" sz="1399">
                <a:solidFill>
                  <a:srgbClr val="002050"/>
                </a:solidFill>
                <a:latin typeface="Segoe UI Semibold"/>
              </a:rPr>
              <a:t>Add teamwork services to deployment services that can help SMBs reduce cost, improve the way they work.</a:t>
            </a:r>
          </a:p>
        </p:txBody>
      </p:sp>
      <p:cxnSp>
        <p:nvCxnSpPr>
          <p:cNvPr id="22" name="Straight Connector 21">
            <a:extLst>
              <a:ext uri="{FF2B5EF4-FFF2-40B4-BE49-F238E27FC236}">
                <a16:creationId xmlns:a16="http://schemas.microsoft.com/office/drawing/2014/main" id="{7931F5A4-3573-4EF3-8CBB-25D975AD5443}"/>
              </a:ext>
            </a:extLst>
          </p:cNvPr>
          <p:cNvCxnSpPr/>
          <p:nvPr/>
        </p:nvCxnSpPr>
        <p:spPr>
          <a:xfrm>
            <a:off x="435796" y="5769629"/>
            <a:ext cx="11561710" cy="0"/>
          </a:xfrm>
          <a:prstGeom prst="line">
            <a:avLst/>
          </a:prstGeom>
          <a:ln>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5314044-A3B1-4977-A9C6-5352D9A3DE1A}"/>
              </a:ext>
            </a:extLst>
          </p:cNvPr>
          <p:cNvSpPr txBox="1"/>
          <p:nvPr/>
        </p:nvSpPr>
        <p:spPr>
          <a:xfrm>
            <a:off x="1720995" y="5452409"/>
            <a:ext cx="549120" cy="634440"/>
          </a:xfrm>
          <a:prstGeom prst="rect">
            <a:avLst/>
          </a:prstGeom>
          <a:noFill/>
        </p:spPr>
        <p:txBody>
          <a:bodyPr wrap="none" lIns="182854" tIns="146283" rIns="182854" bIns="146283" rtlCol="0" anchor="ctr">
            <a:spAutoFit/>
          </a:bodyPr>
          <a:lstStyle/>
          <a:p>
            <a:pPr algn="ctr" defTabSz="932509">
              <a:lnSpc>
                <a:spcPct val="90000"/>
              </a:lnSpc>
              <a:spcAft>
                <a:spcPts val="600"/>
              </a:spcAft>
              <a:defRPr/>
            </a:pPr>
            <a:r>
              <a:rPr lang="en-US" sz="2400" b="1">
                <a:solidFill>
                  <a:srgbClr val="FFFFFF"/>
                </a:solidFill>
                <a:latin typeface="Segoe UI"/>
              </a:rPr>
              <a:t>1</a:t>
            </a:r>
          </a:p>
        </p:txBody>
      </p:sp>
      <p:sp>
        <p:nvSpPr>
          <p:cNvPr id="25" name="Oval 24">
            <a:extLst>
              <a:ext uri="{FF2B5EF4-FFF2-40B4-BE49-F238E27FC236}">
                <a16:creationId xmlns:a16="http://schemas.microsoft.com/office/drawing/2014/main" id="{B28069D2-3D3E-4BBC-B01B-5E3ECA652F40}"/>
              </a:ext>
            </a:extLst>
          </p:cNvPr>
          <p:cNvSpPr/>
          <p:nvPr/>
        </p:nvSpPr>
        <p:spPr bwMode="auto">
          <a:xfrm>
            <a:off x="5672800" y="5519063"/>
            <a:ext cx="535967" cy="50113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b="1" err="1">
              <a:solidFill>
                <a:srgbClr val="FFFFFF"/>
              </a:solidFill>
              <a:latin typeface="Segoe UI"/>
              <a:ea typeface="Segoe UI" pitchFamily="34" charset="0"/>
              <a:cs typeface="Segoe UI" pitchFamily="34" charset="0"/>
            </a:endParaRPr>
          </a:p>
        </p:txBody>
      </p:sp>
      <p:sp>
        <p:nvSpPr>
          <p:cNvPr id="26" name="TextBox 25">
            <a:extLst>
              <a:ext uri="{FF2B5EF4-FFF2-40B4-BE49-F238E27FC236}">
                <a16:creationId xmlns:a16="http://schemas.microsoft.com/office/drawing/2014/main" id="{5B5347E8-BC02-48A8-9AE8-2529CE26F743}"/>
              </a:ext>
            </a:extLst>
          </p:cNvPr>
          <p:cNvSpPr txBox="1"/>
          <p:nvPr/>
        </p:nvSpPr>
        <p:spPr>
          <a:xfrm>
            <a:off x="5683066" y="5452409"/>
            <a:ext cx="549120" cy="634440"/>
          </a:xfrm>
          <a:prstGeom prst="rect">
            <a:avLst/>
          </a:prstGeom>
          <a:noFill/>
        </p:spPr>
        <p:txBody>
          <a:bodyPr wrap="none" lIns="182854" tIns="146283" rIns="182854" bIns="146283" rtlCol="0" anchor="ctr">
            <a:spAutoFit/>
          </a:bodyPr>
          <a:lstStyle/>
          <a:p>
            <a:pPr algn="ctr" defTabSz="932509">
              <a:lnSpc>
                <a:spcPct val="90000"/>
              </a:lnSpc>
              <a:spcAft>
                <a:spcPts val="600"/>
              </a:spcAft>
              <a:defRPr/>
            </a:pPr>
            <a:r>
              <a:rPr lang="en-US" sz="2400" b="1">
                <a:solidFill>
                  <a:srgbClr val="FFFFFF"/>
                </a:solidFill>
                <a:latin typeface="Segoe UI"/>
              </a:rPr>
              <a:t>2</a:t>
            </a:r>
          </a:p>
        </p:txBody>
      </p:sp>
      <p:sp>
        <p:nvSpPr>
          <p:cNvPr id="27" name="Oval 26">
            <a:extLst>
              <a:ext uri="{FF2B5EF4-FFF2-40B4-BE49-F238E27FC236}">
                <a16:creationId xmlns:a16="http://schemas.microsoft.com/office/drawing/2014/main" id="{CF0FF4E8-7578-42A6-9EA1-D994D264B991}"/>
              </a:ext>
            </a:extLst>
          </p:cNvPr>
          <p:cNvSpPr/>
          <p:nvPr/>
        </p:nvSpPr>
        <p:spPr bwMode="auto">
          <a:xfrm>
            <a:off x="9744968" y="5519063"/>
            <a:ext cx="535967" cy="50113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b="1" err="1">
              <a:solidFill>
                <a:srgbClr val="FFFFFF"/>
              </a:solidFill>
              <a:latin typeface="Segoe UI"/>
              <a:ea typeface="Segoe UI" pitchFamily="34" charset="0"/>
              <a:cs typeface="Segoe UI" pitchFamily="34" charset="0"/>
            </a:endParaRPr>
          </a:p>
        </p:txBody>
      </p:sp>
      <p:sp>
        <p:nvSpPr>
          <p:cNvPr id="28" name="TextBox 27">
            <a:extLst>
              <a:ext uri="{FF2B5EF4-FFF2-40B4-BE49-F238E27FC236}">
                <a16:creationId xmlns:a16="http://schemas.microsoft.com/office/drawing/2014/main" id="{99251377-193A-4A10-8990-621C83ADC32D}"/>
              </a:ext>
            </a:extLst>
          </p:cNvPr>
          <p:cNvSpPr txBox="1"/>
          <p:nvPr/>
        </p:nvSpPr>
        <p:spPr>
          <a:xfrm>
            <a:off x="9752473" y="5452409"/>
            <a:ext cx="549120" cy="634440"/>
          </a:xfrm>
          <a:prstGeom prst="rect">
            <a:avLst/>
          </a:prstGeom>
          <a:noFill/>
        </p:spPr>
        <p:txBody>
          <a:bodyPr wrap="none" lIns="182854" tIns="146283" rIns="182854" bIns="146283" rtlCol="0" anchor="ctr">
            <a:spAutoFit/>
          </a:bodyPr>
          <a:lstStyle/>
          <a:p>
            <a:pPr algn="ctr" defTabSz="932509">
              <a:lnSpc>
                <a:spcPct val="90000"/>
              </a:lnSpc>
              <a:spcAft>
                <a:spcPts val="600"/>
              </a:spcAft>
              <a:defRPr/>
            </a:pPr>
            <a:r>
              <a:rPr lang="en-US" sz="2400" b="1">
                <a:solidFill>
                  <a:srgbClr val="FFFFFF"/>
                </a:solidFill>
                <a:latin typeface="Segoe UI"/>
              </a:rPr>
              <a:t>3</a:t>
            </a:r>
          </a:p>
        </p:txBody>
      </p:sp>
      <p:cxnSp>
        <p:nvCxnSpPr>
          <p:cNvPr id="36" name="Straight Connector 35">
            <a:extLst>
              <a:ext uri="{FF2B5EF4-FFF2-40B4-BE49-F238E27FC236}">
                <a16:creationId xmlns:a16="http://schemas.microsoft.com/office/drawing/2014/main" id="{65A11888-1D8B-1940-A7C6-EDB097C914D4}"/>
              </a:ext>
            </a:extLst>
          </p:cNvPr>
          <p:cNvCxnSpPr/>
          <p:nvPr/>
        </p:nvCxnSpPr>
        <p:spPr>
          <a:xfrm>
            <a:off x="611142" y="3372982"/>
            <a:ext cx="3339598" cy="0"/>
          </a:xfrm>
          <a:prstGeom prst="line">
            <a:avLst/>
          </a:prstGeom>
          <a:ln w="28575">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190464-F781-184F-A279-7F22C08FFA69}"/>
              </a:ext>
            </a:extLst>
          </p:cNvPr>
          <p:cNvCxnSpPr/>
          <p:nvPr/>
        </p:nvCxnSpPr>
        <p:spPr>
          <a:xfrm>
            <a:off x="4545264" y="3372982"/>
            <a:ext cx="3339598" cy="0"/>
          </a:xfrm>
          <a:prstGeom prst="line">
            <a:avLst/>
          </a:prstGeom>
          <a:ln w="28575">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D3E6803-48D2-1E4D-A470-4E7A7F8B6A82}"/>
              </a:ext>
            </a:extLst>
          </p:cNvPr>
          <p:cNvCxnSpPr/>
          <p:nvPr/>
        </p:nvCxnSpPr>
        <p:spPr>
          <a:xfrm>
            <a:off x="8473771" y="3372982"/>
            <a:ext cx="3339598" cy="0"/>
          </a:xfrm>
          <a:prstGeom prst="line">
            <a:avLst/>
          </a:prstGeom>
          <a:ln w="28575">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F013DD4D-0B1F-4F4D-AADD-5861B482A83C}"/>
              </a:ext>
            </a:extLst>
          </p:cNvPr>
          <p:cNvGrpSpPr/>
          <p:nvPr/>
        </p:nvGrpSpPr>
        <p:grpSpPr>
          <a:xfrm>
            <a:off x="9523553" y="1560190"/>
            <a:ext cx="1240032" cy="1446876"/>
            <a:chOff x="7021795" y="3696669"/>
            <a:chExt cx="846868" cy="988131"/>
          </a:xfrm>
        </p:grpSpPr>
        <p:grpSp>
          <p:nvGrpSpPr>
            <p:cNvPr id="54" name="Group 53">
              <a:extLst>
                <a:ext uri="{FF2B5EF4-FFF2-40B4-BE49-F238E27FC236}">
                  <a16:creationId xmlns:a16="http://schemas.microsoft.com/office/drawing/2014/main" id="{A203A9DC-24D4-419B-82C8-FCABBAD0E0AD}"/>
                </a:ext>
              </a:extLst>
            </p:cNvPr>
            <p:cNvGrpSpPr/>
            <p:nvPr/>
          </p:nvGrpSpPr>
          <p:grpSpPr>
            <a:xfrm>
              <a:off x="7050509" y="3696669"/>
              <a:ext cx="818154" cy="888882"/>
              <a:chOff x="6912026" y="3624515"/>
              <a:chExt cx="802185" cy="871532"/>
            </a:xfrm>
          </p:grpSpPr>
          <p:sp>
            <p:nvSpPr>
              <p:cNvPr id="64" name="Freeform: Shape 3">
                <a:extLst>
                  <a:ext uri="{FF2B5EF4-FFF2-40B4-BE49-F238E27FC236}">
                    <a16:creationId xmlns:a16="http://schemas.microsoft.com/office/drawing/2014/main" id="{F749DCE4-111D-4645-863F-D4D411E85112}"/>
                  </a:ext>
                </a:extLst>
              </p:cNvPr>
              <p:cNvSpPr/>
              <p:nvPr/>
            </p:nvSpPr>
            <p:spPr>
              <a:xfrm>
                <a:off x="7274570" y="3659612"/>
                <a:ext cx="53847" cy="53847"/>
              </a:xfrm>
              <a:custGeom>
                <a:avLst/>
                <a:gdLst>
                  <a:gd name="connsiteX0" fmla="*/ 57057 w 53847"/>
                  <a:gd name="connsiteY0" fmla="*/ 28528 h 53847"/>
                  <a:gd name="connsiteX1" fmla="*/ 28528 w 53847"/>
                  <a:gd name="connsiteY1" fmla="*/ 57057 h 53847"/>
                  <a:gd name="connsiteX2" fmla="*/ 0 w 53847"/>
                  <a:gd name="connsiteY2" fmla="*/ 28528 h 53847"/>
                  <a:gd name="connsiteX3" fmla="*/ 28528 w 53847"/>
                  <a:gd name="connsiteY3" fmla="*/ 0 h 53847"/>
                  <a:gd name="connsiteX4" fmla="*/ 57057 w 53847"/>
                  <a:gd name="connsiteY4" fmla="*/ 28528 h 5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7" h="53847">
                    <a:moveTo>
                      <a:pt x="57057" y="28528"/>
                    </a:moveTo>
                    <a:cubicBezTo>
                      <a:pt x="57057" y="44284"/>
                      <a:pt x="44284" y="57057"/>
                      <a:pt x="28528" y="57057"/>
                    </a:cubicBezTo>
                    <a:cubicBezTo>
                      <a:pt x="12773" y="57057"/>
                      <a:pt x="0" y="44284"/>
                      <a:pt x="0" y="28528"/>
                    </a:cubicBezTo>
                    <a:cubicBezTo>
                      <a:pt x="0" y="12773"/>
                      <a:pt x="12773" y="0"/>
                      <a:pt x="28528" y="0"/>
                    </a:cubicBezTo>
                    <a:cubicBezTo>
                      <a:pt x="44284" y="0"/>
                      <a:pt x="57057" y="12773"/>
                      <a:pt x="57057" y="28528"/>
                    </a:cubicBezTo>
                    <a:close/>
                  </a:path>
                </a:pathLst>
              </a:custGeom>
              <a:solidFill>
                <a:srgbClr val="0078D4"/>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65" name="Freeform: Shape 4">
                <a:extLst>
                  <a:ext uri="{FF2B5EF4-FFF2-40B4-BE49-F238E27FC236}">
                    <a16:creationId xmlns:a16="http://schemas.microsoft.com/office/drawing/2014/main" id="{389DCB2F-21EB-4702-85D7-D4D57BA04A7A}"/>
                  </a:ext>
                </a:extLst>
              </p:cNvPr>
              <p:cNvSpPr/>
              <p:nvPr/>
            </p:nvSpPr>
            <p:spPr>
              <a:xfrm>
                <a:off x="7234216" y="3624515"/>
                <a:ext cx="129234" cy="376931"/>
              </a:xfrm>
              <a:custGeom>
                <a:avLst/>
                <a:gdLst>
                  <a:gd name="connsiteX0" fmla="*/ 115438 w 129233"/>
                  <a:gd name="connsiteY0" fmla="*/ 12859 h 376931"/>
                  <a:gd name="connsiteX1" fmla="*/ 115438 w 129233"/>
                  <a:gd name="connsiteY1" fmla="*/ 98110 h 376931"/>
                  <a:gd name="connsiteX2" fmla="*/ 108405 w 129233"/>
                  <a:gd name="connsiteY2" fmla="*/ 98110 h 376931"/>
                  <a:gd name="connsiteX3" fmla="*/ 100490 w 129233"/>
                  <a:gd name="connsiteY3" fmla="*/ 98110 h 376931"/>
                  <a:gd name="connsiteX4" fmla="*/ 36541 w 129233"/>
                  <a:gd name="connsiteY4" fmla="*/ 98077 h 376931"/>
                  <a:gd name="connsiteX5" fmla="*/ 29358 w 129233"/>
                  <a:gd name="connsiteY5" fmla="*/ 98110 h 376931"/>
                  <a:gd name="connsiteX6" fmla="*/ 22336 w 129233"/>
                  <a:gd name="connsiteY6" fmla="*/ 98110 h 376931"/>
                  <a:gd name="connsiteX7" fmla="*/ 22336 w 129233"/>
                  <a:gd name="connsiteY7" fmla="*/ 12859 h 376931"/>
                  <a:gd name="connsiteX8" fmla="*/ 0 w 129233"/>
                  <a:gd name="connsiteY8" fmla="*/ 12859 h 376931"/>
                  <a:gd name="connsiteX9" fmla="*/ 0 w 129233"/>
                  <a:gd name="connsiteY9" fmla="*/ 99941 h 376931"/>
                  <a:gd name="connsiteX10" fmla="*/ 33321 w 129233"/>
                  <a:gd name="connsiteY10" fmla="*/ 137440 h 376931"/>
                  <a:gd name="connsiteX11" fmla="*/ 33353 w 129233"/>
                  <a:gd name="connsiteY11" fmla="*/ 137440 h 376931"/>
                  <a:gd name="connsiteX12" fmla="*/ 33321 w 129233"/>
                  <a:gd name="connsiteY12" fmla="*/ 368768 h 376931"/>
                  <a:gd name="connsiteX13" fmla="*/ 49303 w 129233"/>
                  <a:gd name="connsiteY13" fmla="*/ 384771 h 376931"/>
                  <a:gd name="connsiteX14" fmla="*/ 65306 w 129233"/>
                  <a:gd name="connsiteY14" fmla="*/ 368768 h 376931"/>
                  <a:gd name="connsiteX15" fmla="*/ 65317 w 129233"/>
                  <a:gd name="connsiteY15" fmla="*/ 234591 h 376931"/>
                  <a:gd name="connsiteX16" fmla="*/ 72457 w 129233"/>
                  <a:gd name="connsiteY16" fmla="*/ 234591 h 376931"/>
                  <a:gd name="connsiteX17" fmla="*/ 72403 w 129233"/>
                  <a:gd name="connsiteY17" fmla="*/ 368768 h 376931"/>
                  <a:gd name="connsiteX18" fmla="*/ 88385 w 129233"/>
                  <a:gd name="connsiteY18" fmla="*/ 384771 h 376931"/>
                  <a:gd name="connsiteX19" fmla="*/ 104367 w 129233"/>
                  <a:gd name="connsiteY19" fmla="*/ 368768 h 376931"/>
                  <a:gd name="connsiteX20" fmla="*/ 104453 w 129233"/>
                  <a:gd name="connsiteY20" fmla="*/ 137440 h 376931"/>
                  <a:gd name="connsiteX21" fmla="*/ 137774 w 129233"/>
                  <a:gd name="connsiteY21" fmla="*/ 99941 h 376931"/>
                  <a:gd name="connsiteX22" fmla="*/ 137774 w 129233"/>
                  <a:gd name="connsiteY22" fmla="*/ 12859 h 376931"/>
                  <a:gd name="connsiteX23" fmla="*/ 115438 w 129233"/>
                  <a:gd name="connsiteY23" fmla="*/ 12859 h 37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33" h="376931">
                    <a:moveTo>
                      <a:pt x="115438" y="12859"/>
                    </a:moveTo>
                    <a:lnTo>
                      <a:pt x="115438" y="98110"/>
                    </a:lnTo>
                    <a:lnTo>
                      <a:pt x="108405" y="98110"/>
                    </a:lnTo>
                    <a:lnTo>
                      <a:pt x="100490" y="98110"/>
                    </a:lnTo>
                    <a:lnTo>
                      <a:pt x="36541" y="98077"/>
                    </a:lnTo>
                    <a:lnTo>
                      <a:pt x="29358" y="98110"/>
                    </a:lnTo>
                    <a:lnTo>
                      <a:pt x="22336" y="98110"/>
                    </a:lnTo>
                    <a:lnTo>
                      <a:pt x="22336" y="12859"/>
                    </a:lnTo>
                    <a:cubicBezTo>
                      <a:pt x="22336" y="-4286"/>
                      <a:pt x="-43" y="-4286"/>
                      <a:pt x="0" y="12859"/>
                    </a:cubicBezTo>
                    <a:lnTo>
                      <a:pt x="0" y="99941"/>
                    </a:lnTo>
                    <a:cubicBezTo>
                      <a:pt x="0" y="118873"/>
                      <a:pt x="11157" y="137440"/>
                      <a:pt x="33321" y="137440"/>
                    </a:cubicBezTo>
                    <a:lnTo>
                      <a:pt x="33353" y="137440"/>
                    </a:lnTo>
                    <a:lnTo>
                      <a:pt x="33321" y="368768"/>
                    </a:lnTo>
                    <a:cubicBezTo>
                      <a:pt x="33321" y="377599"/>
                      <a:pt x="40493" y="384771"/>
                      <a:pt x="49303" y="384771"/>
                    </a:cubicBezTo>
                    <a:cubicBezTo>
                      <a:pt x="58155" y="384771"/>
                      <a:pt x="65306" y="377599"/>
                      <a:pt x="65306" y="368768"/>
                    </a:cubicBezTo>
                    <a:lnTo>
                      <a:pt x="65317" y="234591"/>
                    </a:lnTo>
                    <a:lnTo>
                      <a:pt x="72457" y="234591"/>
                    </a:lnTo>
                    <a:lnTo>
                      <a:pt x="72403" y="368768"/>
                    </a:lnTo>
                    <a:cubicBezTo>
                      <a:pt x="72403" y="377599"/>
                      <a:pt x="79554" y="384771"/>
                      <a:pt x="88385" y="384771"/>
                    </a:cubicBezTo>
                    <a:cubicBezTo>
                      <a:pt x="97238" y="384771"/>
                      <a:pt x="104367" y="377599"/>
                      <a:pt x="104367" y="368768"/>
                    </a:cubicBezTo>
                    <a:lnTo>
                      <a:pt x="104453" y="137440"/>
                    </a:lnTo>
                    <a:cubicBezTo>
                      <a:pt x="126627" y="137440"/>
                      <a:pt x="137774" y="118873"/>
                      <a:pt x="137774" y="99941"/>
                    </a:cubicBezTo>
                    <a:lnTo>
                      <a:pt x="137774" y="12859"/>
                    </a:lnTo>
                    <a:cubicBezTo>
                      <a:pt x="137806" y="-4275"/>
                      <a:pt x="115438" y="-4275"/>
                      <a:pt x="115438" y="12859"/>
                    </a:cubicBezTo>
                    <a:close/>
                  </a:path>
                </a:pathLst>
              </a:custGeom>
              <a:solidFill>
                <a:srgbClr val="0078D4"/>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66" name="Freeform: Shape 5">
                <a:extLst>
                  <a:ext uri="{FF2B5EF4-FFF2-40B4-BE49-F238E27FC236}">
                    <a16:creationId xmlns:a16="http://schemas.microsoft.com/office/drawing/2014/main" id="{6E1E5B93-7E30-40C4-A5DB-FD0DC9D6FF45}"/>
                  </a:ext>
                </a:extLst>
              </p:cNvPr>
              <p:cNvSpPr/>
              <p:nvPr/>
            </p:nvSpPr>
            <p:spPr>
              <a:xfrm>
                <a:off x="6975276" y="4375297"/>
                <a:ext cx="53847" cy="53847"/>
              </a:xfrm>
              <a:custGeom>
                <a:avLst/>
                <a:gdLst>
                  <a:gd name="connsiteX0" fmla="*/ 62764 w 53847"/>
                  <a:gd name="connsiteY0" fmla="*/ 31382 h 53847"/>
                  <a:gd name="connsiteX1" fmla="*/ 31382 w 53847"/>
                  <a:gd name="connsiteY1" fmla="*/ 62764 h 53847"/>
                  <a:gd name="connsiteX2" fmla="*/ 0 w 53847"/>
                  <a:gd name="connsiteY2" fmla="*/ 31382 h 53847"/>
                  <a:gd name="connsiteX3" fmla="*/ 31382 w 53847"/>
                  <a:gd name="connsiteY3" fmla="*/ 0 h 53847"/>
                  <a:gd name="connsiteX4" fmla="*/ 62764 w 53847"/>
                  <a:gd name="connsiteY4" fmla="*/ 31382 h 5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7" h="53847">
                    <a:moveTo>
                      <a:pt x="62764" y="31382"/>
                    </a:moveTo>
                    <a:cubicBezTo>
                      <a:pt x="62764" y="48714"/>
                      <a:pt x="48714" y="62764"/>
                      <a:pt x="31382" y="62764"/>
                    </a:cubicBezTo>
                    <a:cubicBezTo>
                      <a:pt x="14050" y="62764"/>
                      <a:pt x="0" y="48714"/>
                      <a:pt x="0" y="31382"/>
                    </a:cubicBezTo>
                    <a:cubicBezTo>
                      <a:pt x="0" y="14050"/>
                      <a:pt x="14050" y="0"/>
                      <a:pt x="31382" y="0"/>
                    </a:cubicBezTo>
                    <a:cubicBezTo>
                      <a:pt x="48714" y="0"/>
                      <a:pt x="62764" y="14050"/>
                      <a:pt x="62764" y="31382"/>
                    </a:cubicBezTo>
                    <a:close/>
                  </a:path>
                </a:pathLst>
              </a:custGeom>
              <a:solidFill>
                <a:srgbClr val="0078D4"/>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67" name="Freeform: Shape 6">
                <a:extLst>
                  <a:ext uri="{FF2B5EF4-FFF2-40B4-BE49-F238E27FC236}">
                    <a16:creationId xmlns:a16="http://schemas.microsoft.com/office/drawing/2014/main" id="{A0E2BA69-D771-4753-AC5B-05D3C672405B}"/>
                  </a:ext>
                </a:extLst>
              </p:cNvPr>
              <p:cNvSpPr/>
              <p:nvPr/>
            </p:nvSpPr>
            <p:spPr>
              <a:xfrm>
                <a:off x="6912026" y="4151424"/>
                <a:ext cx="344623" cy="344623"/>
              </a:xfrm>
              <a:custGeom>
                <a:avLst/>
                <a:gdLst>
                  <a:gd name="connsiteX0" fmla="*/ 20161 w 344622"/>
                  <a:gd name="connsiteY0" fmla="*/ 248546 h 344622"/>
                  <a:gd name="connsiteX1" fmla="*/ 80449 w 344622"/>
                  <a:gd name="connsiteY1" fmla="*/ 188258 h 344622"/>
                  <a:gd name="connsiteX2" fmla="*/ 85403 w 344622"/>
                  <a:gd name="connsiteY2" fmla="*/ 193234 h 344622"/>
                  <a:gd name="connsiteX3" fmla="*/ 91013 w 344622"/>
                  <a:gd name="connsiteY3" fmla="*/ 198834 h 344622"/>
                  <a:gd name="connsiteX4" fmla="*/ 151516 w 344622"/>
                  <a:gd name="connsiteY4" fmla="*/ 259401 h 344622"/>
                  <a:gd name="connsiteX5" fmla="*/ 156643 w 344622"/>
                  <a:gd name="connsiteY5" fmla="*/ 264463 h 344622"/>
                  <a:gd name="connsiteX6" fmla="*/ 161597 w 344622"/>
                  <a:gd name="connsiteY6" fmla="*/ 269438 h 344622"/>
                  <a:gd name="connsiteX7" fmla="*/ 101309 w 344622"/>
                  <a:gd name="connsiteY7" fmla="*/ 329726 h 344622"/>
                  <a:gd name="connsiteX8" fmla="*/ 117108 w 344622"/>
                  <a:gd name="connsiteY8" fmla="*/ 345525 h 344622"/>
                  <a:gd name="connsiteX9" fmla="*/ 178688 w 344622"/>
                  <a:gd name="connsiteY9" fmla="*/ 283945 h 344622"/>
                  <a:gd name="connsiteX10" fmla="*/ 181638 w 344622"/>
                  <a:gd name="connsiteY10" fmla="*/ 233867 h 344622"/>
                  <a:gd name="connsiteX11" fmla="*/ 181617 w 344622"/>
                  <a:gd name="connsiteY11" fmla="*/ 233845 h 344622"/>
                  <a:gd name="connsiteX12" fmla="*/ 345216 w 344622"/>
                  <a:gd name="connsiteY12" fmla="*/ 70290 h 344622"/>
                  <a:gd name="connsiteX13" fmla="*/ 345227 w 344622"/>
                  <a:gd name="connsiteY13" fmla="*/ 47663 h 344622"/>
                  <a:gd name="connsiteX14" fmla="*/ 322578 w 344622"/>
                  <a:gd name="connsiteY14" fmla="*/ 47652 h 344622"/>
                  <a:gd name="connsiteX15" fmla="*/ 227699 w 344622"/>
                  <a:gd name="connsiteY15" fmla="*/ 142542 h 344622"/>
                  <a:gd name="connsiteX16" fmla="*/ 207334 w 344622"/>
                  <a:gd name="connsiteY16" fmla="*/ 122155 h 344622"/>
                  <a:gd name="connsiteX17" fmla="*/ 302246 w 344622"/>
                  <a:gd name="connsiteY17" fmla="*/ 27309 h 344622"/>
                  <a:gd name="connsiteX18" fmla="*/ 302246 w 344622"/>
                  <a:gd name="connsiteY18" fmla="*/ 4682 h 344622"/>
                  <a:gd name="connsiteX19" fmla="*/ 279630 w 344622"/>
                  <a:gd name="connsiteY19" fmla="*/ 4704 h 344622"/>
                  <a:gd name="connsiteX20" fmla="*/ 116009 w 344622"/>
                  <a:gd name="connsiteY20" fmla="*/ 168227 h 344622"/>
                  <a:gd name="connsiteX21" fmla="*/ 65942 w 344622"/>
                  <a:gd name="connsiteY21" fmla="*/ 171178 h 344622"/>
                  <a:gd name="connsiteX22" fmla="*/ 4362 w 344622"/>
                  <a:gd name="connsiteY22" fmla="*/ 232747 h 344622"/>
                  <a:gd name="connsiteX23" fmla="*/ 20161 w 344622"/>
                  <a:gd name="connsiteY23" fmla="*/ 248546 h 34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4622" h="344622">
                    <a:moveTo>
                      <a:pt x="20161" y="248546"/>
                    </a:moveTo>
                    <a:lnTo>
                      <a:pt x="80449" y="188258"/>
                    </a:lnTo>
                    <a:lnTo>
                      <a:pt x="85403" y="193234"/>
                    </a:lnTo>
                    <a:lnTo>
                      <a:pt x="91013" y="198834"/>
                    </a:lnTo>
                    <a:lnTo>
                      <a:pt x="151516" y="259401"/>
                    </a:lnTo>
                    <a:lnTo>
                      <a:pt x="156643" y="264463"/>
                    </a:lnTo>
                    <a:lnTo>
                      <a:pt x="161597" y="269438"/>
                    </a:lnTo>
                    <a:lnTo>
                      <a:pt x="101309" y="329726"/>
                    </a:lnTo>
                    <a:cubicBezTo>
                      <a:pt x="89193" y="341842"/>
                      <a:pt x="105003" y="357662"/>
                      <a:pt x="117108" y="345525"/>
                    </a:cubicBezTo>
                    <a:lnTo>
                      <a:pt x="178688" y="283945"/>
                    </a:lnTo>
                    <a:cubicBezTo>
                      <a:pt x="192074" y="270537"/>
                      <a:pt x="197308" y="249537"/>
                      <a:pt x="181638" y="233867"/>
                    </a:cubicBezTo>
                    <a:lnTo>
                      <a:pt x="181617" y="233845"/>
                    </a:lnTo>
                    <a:lnTo>
                      <a:pt x="345216" y="70290"/>
                    </a:lnTo>
                    <a:cubicBezTo>
                      <a:pt x="351462" y="64043"/>
                      <a:pt x="351462" y="53909"/>
                      <a:pt x="345227" y="47663"/>
                    </a:cubicBezTo>
                    <a:cubicBezTo>
                      <a:pt x="338970" y="41406"/>
                      <a:pt x="328835" y="41406"/>
                      <a:pt x="322578" y="47652"/>
                    </a:cubicBezTo>
                    <a:lnTo>
                      <a:pt x="227699" y="142542"/>
                    </a:lnTo>
                    <a:lnTo>
                      <a:pt x="207334" y="122155"/>
                    </a:lnTo>
                    <a:lnTo>
                      <a:pt x="302246" y="27309"/>
                    </a:lnTo>
                    <a:cubicBezTo>
                      <a:pt x="308492" y="21062"/>
                      <a:pt x="308524" y="10939"/>
                      <a:pt x="302246" y="4682"/>
                    </a:cubicBezTo>
                    <a:cubicBezTo>
                      <a:pt x="295989" y="-1575"/>
                      <a:pt x="285876" y="-1553"/>
                      <a:pt x="279630" y="4704"/>
                    </a:cubicBezTo>
                    <a:lnTo>
                      <a:pt x="116009" y="168227"/>
                    </a:lnTo>
                    <a:cubicBezTo>
                      <a:pt x="100351" y="152558"/>
                      <a:pt x="79329" y="157781"/>
                      <a:pt x="65942" y="171178"/>
                    </a:cubicBezTo>
                    <a:lnTo>
                      <a:pt x="4362" y="232747"/>
                    </a:lnTo>
                    <a:cubicBezTo>
                      <a:pt x="-7786" y="244863"/>
                      <a:pt x="8035" y="260672"/>
                      <a:pt x="20161" y="248546"/>
                    </a:cubicBezTo>
                    <a:close/>
                  </a:path>
                </a:pathLst>
              </a:custGeom>
              <a:solidFill>
                <a:srgbClr val="0078D4"/>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68" name="Freeform: Shape 9">
                <a:extLst>
                  <a:ext uri="{FF2B5EF4-FFF2-40B4-BE49-F238E27FC236}">
                    <a16:creationId xmlns:a16="http://schemas.microsoft.com/office/drawing/2014/main" id="{7B4831E8-69EA-4B3A-B63A-88D04B05EC65}"/>
                  </a:ext>
                </a:extLst>
              </p:cNvPr>
              <p:cNvSpPr/>
              <p:nvPr/>
            </p:nvSpPr>
            <p:spPr>
              <a:xfrm>
                <a:off x="7640290" y="4071878"/>
                <a:ext cx="53847" cy="53847"/>
              </a:xfrm>
              <a:custGeom>
                <a:avLst/>
                <a:gdLst>
                  <a:gd name="connsiteX0" fmla="*/ 57057 w 53847"/>
                  <a:gd name="connsiteY0" fmla="*/ 28528 h 53847"/>
                  <a:gd name="connsiteX1" fmla="*/ 28528 w 53847"/>
                  <a:gd name="connsiteY1" fmla="*/ 57057 h 53847"/>
                  <a:gd name="connsiteX2" fmla="*/ 0 w 53847"/>
                  <a:gd name="connsiteY2" fmla="*/ 28528 h 53847"/>
                  <a:gd name="connsiteX3" fmla="*/ 28528 w 53847"/>
                  <a:gd name="connsiteY3" fmla="*/ 0 h 53847"/>
                  <a:gd name="connsiteX4" fmla="*/ 57057 w 53847"/>
                  <a:gd name="connsiteY4" fmla="*/ 28528 h 5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7" h="53847">
                    <a:moveTo>
                      <a:pt x="57057" y="28528"/>
                    </a:moveTo>
                    <a:cubicBezTo>
                      <a:pt x="57057" y="44284"/>
                      <a:pt x="44284" y="57057"/>
                      <a:pt x="28528" y="57057"/>
                    </a:cubicBezTo>
                    <a:cubicBezTo>
                      <a:pt x="12773" y="57057"/>
                      <a:pt x="0" y="44284"/>
                      <a:pt x="0" y="28528"/>
                    </a:cubicBezTo>
                    <a:cubicBezTo>
                      <a:pt x="0" y="12773"/>
                      <a:pt x="12773" y="0"/>
                      <a:pt x="28528" y="0"/>
                    </a:cubicBezTo>
                    <a:cubicBezTo>
                      <a:pt x="44284" y="0"/>
                      <a:pt x="57057" y="12773"/>
                      <a:pt x="57057" y="28528"/>
                    </a:cubicBezTo>
                    <a:close/>
                  </a:path>
                </a:pathLst>
              </a:custGeom>
              <a:solidFill>
                <a:srgbClr val="0078D4"/>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69" name="Freeform: Shape 10">
                <a:extLst>
                  <a:ext uri="{FF2B5EF4-FFF2-40B4-BE49-F238E27FC236}">
                    <a16:creationId xmlns:a16="http://schemas.microsoft.com/office/drawing/2014/main" id="{844E95E5-2979-4654-93C5-89D7157F6D1F}"/>
                  </a:ext>
                </a:extLst>
              </p:cNvPr>
              <p:cNvSpPr/>
              <p:nvPr/>
            </p:nvSpPr>
            <p:spPr>
              <a:xfrm>
                <a:off x="7401897" y="4031535"/>
                <a:ext cx="312314" cy="129234"/>
              </a:xfrm>
              <a:custGeom>
                <a:avLst/>
                <a:gdLst>
                  <a:gd name="connsiteX0" fmla="*/ 301405 w 312314"/>
                  <a:gd name="connsiteY0" fmla="*/ 115427 h 129233"/>
                  <a:gd name="connsiteX1" fmla="*/ 232448 w 312314"/>
                  <a:gd name="connsiteY1" fmla="*/ 115427 h 129233"/>
                  <a:gd name="connsiteX2" fmla="*/ 232448 w 312314"/>
                  <a:gd name="connsiteY2" fmla="*/ 108416 h 129233"/>
                  <a:gd name="connsiteX3" fmla="*/ 232448 w 312314"/>
                  <a:gd name="connsiteY3" fmla="*/ 100490 h 129233"/>
                  <a:gd name="connsiteX4" fmla="*/ 232480 w 312314"/>
                  <a:gd name="connsiteY4" fmla="*/ 36530 h 129233"/>
                  <a:gd name="connsiteX5" fmla="*/ 232448 w 312314"/>
                  <a:gd name="connsiteY5" fmla="*/ 29358 h 129233"/>
                  <a:gd name="connsiteX6" fmla="*/ 232448 w 312314"/>
                  <a:gd name="connsiteY6" fmla="*/ 22336 h 129233"/>
                  <a:gd name="connsiteX7" fmla="*/ 301405 w 312314"/>
                  <a:gd name="connsiteY7" fmla="*/ 22336 h 129233"/>
                  <a:gd name="connsiteX8" fmla="*/ 301405 w 312314"/>
                  <a:gd name="connsiteY8" fmla="*/ 0 h 129233"/>
                  <a:gd name="connsiteX9" fmla="*/ 230606 w 312314"/>
                  <a:gd name="connsiteY9" fmla="*/ 0 h 129233"/>
                  <a:gd name="connsiteX10" fmla="*/ 193118 w 312314"/>
                  <a:gd name="connsiteY10" fmla="*/ 33321 h 129233"/>
                  <a:gd name="connsiteX11" fmla="*/ 193118 w 312314"/>
                  <a:gd name="connsiteY11" fmla="*/ 33353 h 129233"/>
                  <a:gd name="connsiteX12" fmla="*/ 16003 w 312314"/>
                  <a:gd name="connsiteY12" fmla="*/ 33321 h 129233"/>
                  <a:gd name="connsiteX13" fmla="*/ 0 w 312314"/>
                  <a:gd name="connsiteY13" fmla="*/ 49281 h 129233"/>
                  <a:gd name="connsiteX14" fmla="*/ 16003 w 312314"/>
                  <a:gd name="connsiteY14" fmla="*/ 65285 h 129233"/>
                  <a:gd name="connsiteX15" fmla="*/ 95977 w 312314"/>
                  <a:gd name="connsiteY15" fmla="*/ 65317 h 129233"/>
                  <a:gd name="connsiteX16" fmla="*/ 95977 w 312314"/>
                  <a:gd name="connsiteY16" fmla="*/ 72446 h 129233"/>
                  <a:gd name="connsiteX17" fmla="*/ 16003 w 312314"/>
                  <a:gd name="connsiteY17" fmla="*/ 72392 h 129233"/>
                  <a:gd name="connsiteX18" fmla="*/ 0 w 312314"/>
                  <a:gd name="connsiteY18" fmla="*/ 88353 h 129233"/>
                  <a:gd name="connsiteX19" fmla="*/ 16003 w 312314"/>
                  <a:gd name="connsiteY19" fmla="*/ 104356 h 129233"/>
                  <a:gd name="connsiteX20" fmla="*/ 193118 w 312314"/>
                  <a:gd name="connsiteY20" fmla="*/ 104432 h 129233"/>
                  <a:gd name="connsiteX21" fmla="*/ 230606 w 312314"/>
                  <a:gd name="connsiteY21" fmla="*/ 137763 h 129233"/>
                  <a:gd name="connsiteX22" fmla="*/ 301405 w 312314"/>
                  <a:gd name="connsiteY22" fmla="*/ 137731 h 129233"/>
                  <a:gd name="connsiteX23" fmla="*/ 301405 w 312314"/>
                  <a:gd name="connsiteY23" fmla="*/ 115427 h 12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314" h="129233">
                    <a:moveTo>
                      <a:pt x="301405" y="115427"/>
                    </a:moveTo>
                    <a:lnTo>
                      <a:pt x="232448" y="115427"/>
                    </a:lnTo>
                    <a:lnTo>
                      <a:pt x="232448" y="108416"/>
                    </a:lnTo>
                    <a:lnTo>
                      <a:pt x="232448" y="100490"/>
                    </a:lnTo>
                    <a:lnTo>
                      <a:pt x="232480" y="36530"/>
                    </a:lnTo>
                    <a:lnTo>
                      <a:pt x="232448" y="29358"/>
                    </a:lnTo>
                    <a:lnTo>
                      <a:pt x="232448" y="22336"/>
                    </a:lnTo>
                    <a:lnTo>
                      <a:pt x="301405" y="22336"/>
                    </a:lnTo>
                    <a:cubicBezTo>
                      <a:pt x="318550" y="22336"/>
                      <a:pt x="318550" y="-32"/>
                      <a:pt x="301405" y="0"/>
                    </a:cubicBezTo>
                    <a:lnTo>
                      <a:pt x="230606" y="0"/>
                    </a:lnTo>
                    <a:cubicBezTo>
                      <a:pt x="211674" y="0"/>
                      <a:pt x="193118" y="11146"/>
                      <a:pt x="193118" y="33321"/>
                    </a:cubicBezTo>
                    <a:lnTo>
                      <a:pt x="193118" y="33353"/>
                    </a:lnTo>
                    <a:lnTo>
                      <a:pt x="16003" y="33321"/>
                    </a:lnTo>
                    <a:cubicBezTo>
                      <a:pt x="7151" y="33321"/>
                      <a:pt x="0" y="40493"/>
                      <a:pt x="0" y="49281"/>
                    </a:cubicBezTo>
                    <a:cubicBezTo>
                      <a:pt x="0" y="58166"/>
                      <a:pt x="7151" y="65306"/>
                      <a:pt x="16003" y="65285"/>
                    </a:cubicBezTo>
                    <a:lnTo>
                      <a:pt x="95977" y="65317"/>
                    </a:lnTo>
                    <a:lnTo>
                      <a:pt x="95977" y="72446"/>
                    </a:lnTo>
                    <a:lnTo>
                      <a:pt x="16003" y="72392"/>
                    </a:lnTo>
                    <a:cubicBezTo>
                      <a:pt x="7172" y="72403"/>
                      <a:pt x="0" y="79543"/>
                      <a:pt x="0" y="88353"/>
                    </a:cubicBezTo>
                    <a:cubicBezTo>
                      <a:pt x="0" y="97216"/>
                      <a:pt x="7172" y="104356"/>
                      <a:pt x="16003" y="104356"/>
                    </a:cubicBezTo>
                    <a:lnTo>
                      <a:pt x="193118" y="104432"/>
                    </a:lnTo>
                    <a:cubicBezTo>
                      <a:pt x="193118" y="126595"/>
                      <a:pt x="211685" y="137731"/>
                      <a:pt x="230606" y="137763"/>
                    </a:cubicBezTo>
                    <a:lnTo>
                      <a:pt x="301405" y="137731"/>
                    </a:lnTo>
                    <a:cubicBezTo>
                      <a:pt x="318539" y="137795"/>
                      <a:pt x="318539" y="115427"/>
                      <a:pt x="301405" y="115427"/>
                    </a:cubicBezTo>
                    <a:close/>
                  </a:path>
                </a:pathLst>
              </a:custGeom>
              <a:solidFill>
                <a:srgbClr val="0078D4"/>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70" name="Freeform: Shape 13">
                <a:extLst>
                  <a:ext uri="{FF2B5EF4-FFF2-40B4-BE49-F238E27FC236}">
                    <a16:creationId xmlns:a16="http://schemas.microsoft.com/office/drawing/2014/main" id="{15C04612-ACBD-4EB0-99CC-3EAEE942315E}"/>
                  </a:ext>
                </a:extLst>
              </p:cNvPr>
              <p:cNvSpPr/>
              <p:nvPr/>
            </p:nvSpPr>
            <p:spPr>
              <a:xfrm>
                <a:off x="6974791" y="3786947"/>
                <a:ext cx="64617" cy="64617"/>
              </a:xfrm>
              <a:custGeom>
                <a:avLst/>
                <a:gdLst>
                  <a:gd name="connsiteX0" fmla="*/ 48646 w 64616"/>
                  <a:gd name="connsiteY0" fmla="*/ 48638 h 64616"/>
                  <a:gd name="connsiteX1" fmla="*/ 57014 w 64616"/>
                  <a:gd name="connsiteY1" fmla="*/ 28467 h 64616"/>
                  <a:gd name="connsiteX2" fmla="*/ 71240 w 64616"/>
                  <a:gd name="connsiteY2" fmla="*/ 14230 h 64616"/>
                  <a:gd name="connsiteX3" fmla="*/ 46492 w 64616"/>
                  <a:gd name="connsiteY3" fmla="*/ 6066 h 64616"/>
                  <a:gd name="connsiteX4" fmla="*/ 46255 w 64616"/>
                  <a:gd name="connsiteY4" fmla="*/ 6314 h 64616"/>
                  <a:gd name="connsiteX5" fmla="*/ 8304 w 64616"/>
                  <a:gd name="connsiteY5" fmla="*/ 8296 h 64616"/>
                  <a:gd name="connsiteX6" fmla="*/ 6322 w 64616"/>
                  <a:gd name="connsiteY6" fmla="*/ 46226 h 64616"/>
                  <a:gd name="connsiteX7" fmla="*/ 6139 w 64616"/>
                  <a:gd name="connsiteY7" fmla="*/ 46420 h 64616"/>
                  <a:gd name="connsiteX8" fmla="*/ 14216 w 64616"/>
                  <a:gd name="connsiteY8" fmla="*/ 71243 h 64616"/>
                  <a:gd name="connsiteX9" fmla="*/ 28464 w 64616"/>
                  <a:gd name="connsiteY9" fmla="*/ 56995 h 64616"/>
                  <a:gd name="connsiteX10" fmla="*/ 48646 w 64616"/>
                  <a:gd name="connsiteY10" fmla="*/ 48638 h 6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616" h="64616">
                    <a:moveTo>
                      <a:pt x="48646" y="48638"/>
                    </a:moveTo>
                    <a:cubicBezTo>
                      <a:pt x="54214" y="43070"/>
                      <a:pt x="56992" y="35779"/>
                      <a:pt x="57014" y="28467"/>
                    </a:cubicBezTo>
                    <a:lnTo>
                      <a:pt x="71240" y="14230"/>
                    </a:lnTo>
                    <a:lnTo>
                      <a:pt x="46492" y="6066"/>
                    </a:lnTo>
                    <a:lnTo>
                      <a:pt x="46255" y="6314"/>
                    </a:lnTo>
                    <a:cubicBezTo>
                      <a:pt x="35044" y="-2678"/>
                      <a:pt x="18686" y="-2108"/>
                      <a:pt x="8304" y="8296"/>
                    </a:cubicBezTo>
                    <a:cubicBezTo>
                      <a:pt x="-2110" y="18699"/>
                      <a:pt x="-2681" y="35036"/>
                      <a:pt x="6322" y="46226"/>
                    </a:cubicBezTo>
                    <a:lnTo>
                      <a:pt x="6139" y="46420"/>
                    </a:lnTo>
                    <a:lnTo>
                      <a:pt x="14216" y="71243"/>
                    </a:lnTo>
                    <a:lnTo>
                      <a:pt x="28464" y="56995"/>
                    </a:lnTo>
                    <a:cubicBezTo>
                      <a:pt x="35777" y="56995"/>
                      <a:pt x="43078" y="54206"/>
                      <a:pt x="48646" y="48638"/>
                    </a:cubicBezTo>
                    <a:close/>
                  </a:path>
                </a:pathLst>
              </a:custGeom>
              <a:solidFill>
                <a:srgbClr val="0078D4"/>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71" name="Freeform: Shape 27">
                <a:extLst>
                  <a:ext uri="{FF2B5EF4-FFF2-40B4-BE49-F238E27FC236}">
                    <a16:creationId xmlns:a16="http://schemas.microsoft.com/office/drawing/2014/main" id="{BD9C368B-7A5E-4C46-A109-9B7CE2AF9FE0}"/>
                  </a:ext>
                </a:extLst>
              </p:cNvPr>
              <p:cNvSpPr/>
              <p:nvPr/>
            </p:nvSpPr>
            <p:spPr>
              <a:xfrm>
                <a:off x="6914293" y="3726451"/>
                <a:ext cx="333853" cy="333853"/>
              </a:xfrm>
              <a:custGeom>
                <a:avLst/>
                <a:gdLst>
                  <a:gd name="connsiteX0" fmla="*/ 163335 w 333853"/>
                  <a:gd name="connsiteY0" fmla="*/ 65938 h 333853"/>
                  <a:gd name="connsiteX1" fmla="*/ 101777 w 333853"/>
                  <a:gd name="connsiteY1" fmla="*/ 4369 h 333853"/>
                  <a:gd name="connsiteX2" fmla="*/ 85978 w 333853"/>
                  <a:gd name="connsiteY2" fmla="*/ 20157 h 333853"/>
                  <a:gd name="connsiteX3" fmla="*/ 146266 w 333853"/>
                  <a:gd name="connsiteY3" fmla="*/ 80444 h 333853"/>
                  <a:gd name="connsiteX4" fmla="*/ 141301 w 333853"/>
                  <a:gd name="connsiteY4" fmla="*/ 85409 h 333853"/>
                  <a:gd name="connsiteX5" fmla="*/ 135701 w 333853"/>
                  <a:gd name="connsiteY5" fmla="*/ 90998 h 333853"/>
                  <a:gd name="connsiteX6" fmla="*/ 90469 w 333853"/>
                  <a:gd name="connsiteY6" fmla="*/ 136198 h 333853"/>
                  <a:gd name="connsiteX7" fmla="*/ 85407 w 333853"/>
                  <a:gd name="connsiteY7" fmla="*/ 141302 h 333853"/>
                  <a:gd name="connsiteX8" fmla="*/ 80443 w 333853"/>
                  <a:gd name="connsiteY8" fmla="*/ 146267 h 333853"/>
                  <a:gd name="connsiteX9" fmla="*/ 20155 w 333853"/>
                  <a:gd name="connsiteY9" fmla="*/ 85980 h 333853"/>
                  <a:gd name="connsiteX10" fmla="*/ 4378 w 333853"/>
                  <a:gd name="connsiteY10" fmla="*/ 101768 h 333853"/>
                  <a:gd name="connsiteX11" fmla="*/ 65936 w 333853"/>
                  <a:gd name="connsiteY11" fmla="*/ 163337 h 333853"/>
                  <a:gd name="connsiteX12" fmla="*/ 116014 w 333853"/>
                  <a:gd name="connsiteY12" fmla="*/ 166298 h 333853"/>
                  <a:gd name="connsiteX13" fmla="*/ 116057 w 333853"/>
                  <a:gd name="connsiteY13" fmla="*/ 166277 h 333853"/>
                  <a:gd name="connsiteX14" fmla="*/ 157154 w 333853"/>
                  <a:gd name="connsiteY14" fmla="*/ 207405 h 333853"/>
                  <a:gd name="connsiteX15" fmla="*/ 198896 w 333853"/>
                  <a:gd name="connsiteY15" fmla="*/ 278936 h 333853"/>
                  <a:gd name="connsiteX16" fmla="*/ 213758 w 333853"/>
                  <a:gd name="connsiteY16" fmla="*/ 264074 h 333853"/>
                  <a:gd name="connsiteX17" fmla="*/ 279581 w 333853"/>
                  <a:gd name="connsiteY17" fmla="*/ 329919 h 333853"/>
                  <a:gd name="connsiteX18" fmla="*/ 302197 w 333853"/>
                  <a:gd name="connsiteY18" fmla="*/ 329919 h 333853"/>
                  <a:gd name="connsiteX19" fmla="*/ 302197 w 333853"/>
                  <a:gd name="connsiteY19" fmla="*/ 307281 h 333853"/>
                  <a:gd name="connsiteX20" fmla="*/ 236384 w 333853"/>
                  <a:gd name="connsiteY20" fmla="*/ 241437 h 333853"/>
                  <a:gd name="connsiteX21" fmla="*/ 241425 w 333853"/>
                  <a:gd name="connsiteY21" fmla="*/ 236397 h 333853"/>
                  <a:gd name="connsiteX22" fmla="*/ 307215 w 333853"/>
                  <a:gd name="connsiteY22" fmla="*/ 302284 h 333853"/>
                  <a:gd name="connsiteX23" fmla="*/ 329831 w 333853"/>
                  <a:gd name="connsiteY23" fmla="*/ 302284 h 333853"/>
                  <a:gd name="connsiteX24" fmla="*/ 329831 w 333853"/>
                  <a:gd name="connsiteY24" fmla="*/ 279647 h 333853"/>
                  <a:gd name="connsiteX25" fmla="*/ 264019 w 333853"/>
                  <a:gd name="connsiteY25" fmla="*/ 213781 h 333853"/>
                  <a:gd name="connsiteX26" fmla="*/ 278924 w 333853"/>
                  <a:gd name="connsiteY26" fmla="*/ 198876 h 333853"/>
                  <a:gd name="connsiteX27" fmla="*/ 207436 w 333853"/>
                  <a:gd name="connsiteY27" fmla="*/ 157177 h 333853"/>
                  <a:gd name="connsiteX28" fmla="*/ 166318 w 333853"/>
                  <a:gd name="connsiteY28" fmla="*/ 116005 h 333853"/>
                  <a:gd name="connsiteX29" fmla="*/ 163335 w 333853"/>
                  <a:gd name="connsiteY29" fmla="*/ 65938 h 33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3853" h="333853">
                    <a:moveTo>
                      <a:pt x="163335" y="65938"/>
                    </a:moveTo>
                    <a:lnTo>
                      <a:pt x="101777" y="4369"/>
                    </a:lnTo>
                    <a:cubicBezTo>
                      <a:pt x="89672" y="-7790"/>
                      <a:pt x="73841" y="8030"/>
                      <a:pt x="85978" y="20157"/>
                    </a:cubicBezTo>
                    <a:lnTo>
                      <a:pt x="146266" y="80444"/>
                    </a:lnTo>
                    <a:lnTo>
                      <a:pt x="141301" y="85409"/>
                    </a:lnTo>
                    <a:lnTo>
                      <a:pt x="135701" y="90998"/>
                    </a:lnTo>
                    <a:lnTo>
                      <a:pt x="90469" y="136198"/>
                    </a:lnTo>
                    <a:lnTo>
                      <a:pt x="85407" y="141302"/>
                    </a:lnTo>
                    <a:lnTo>
                      <a:pt x="80443" y="146267"/>
                    </a:lnTo>
                    <a:lnTo>
                      <a:pt x="20155" y="85980"/>
                    </a:lnTo>
                    <a:cubicBezTo>
                      <a:pt x="8040" y="73853"/>
                      <a:pt x="-7802" y="89663"/>
                      <a:pt x="4378" y="101768"/>
                    </a:cubicBezTo>
                    <a:lnTo>
                      <a:pt x="65936" y="163337"/>
                    </a:lnTo>
                    <a:cubicBezTo>
                      <a:pt x="79344" y="176734"/>
                      <a:pt x="100334" y="181979"/>
                      <a:pt x="116014" y="166298"/>
                    </a:cubicBezTo>
                    <a:lnTo>
                      <a:pt x="116057" y="166277"/>
                    </a:lnTo>
                    <a:lnTo>
                      <a:pt x="157154" y="207405"/>
                    </a:lnTo>
                    <a:lnTo>
                      <a:pt x="198896" y="278936"/>
                    </a:lnTo>
                    <a:lnTo>
                      <a:pt x="213758" y="264074"/>
                    </a:lnTo>
                    <a:lnTo>
                      <a:pt x="279581" y="329919"/>
                    </a:lnTo>
                    <a:cubicBezTo>
                      <a:pt x="285838" y="336154"/>
                      <a:pt x="295961" y="336154"/>
                      <a:pt x="302197" y="329919"/>
                    </a:cubicBezTo>
                    <a:cubicBezTo>
                      <a:pt x="308475" y="323640"/>
                      <a:pt x="308432" y="313528"/>
                      <a:pt x="302197" y="307281"/>
                    </a:cubicBezTo>
                    <a:lnTo>
                      <a:pt x="236384" y="241437"/>
                    </a:lnTo>
                    <a:lnTo>
                      <a:pt x="241425" y="236397"/>
                    </a:lnTo>
                    <a:lnTo>
                      <a:pt x="307215" y="302284"/>
                    </a:lnTo>
                    <a:cubicBezTo>
                      <a:pt x="313472" y="308520"/>
                      <a:pt x="323596" y="308520"/>
                      <a:pt x="329831" y="302284"/>
                    </a:cubicBezTo>
                    <a:cubicBezTo>
                      <a:pt x="336110" y="296006"/>
                      <a:pt x="336067" y="285925"/>
                      <a:pt x="329831" y="279647"/>
                    </a:cubicBezTo>
                    <a:lnTo>
                      <a:pt x="264019" y="213781"/>
                    </a:lnTo>
                    <a:lnTo>
                      <a:pt x="278924" y="198876"/>
                    </a:lnTo>
                    <a:lnTo>
                      <a:pt x="207436" y="157177"/>
                    </a:lnTo>
                    <a:lnTo>
                      <a:pt x="166318" y="116005"/>
                    </a:lnTo>
                    <a:cubicBezTo>
                      <a:pt x="181966" y="100335"/>
                      <a:pt x="176743" y="79335"/>
                      <a:pt x="163335" y="65938"/>
                    </a:cubicBezTo>
                    <a:close/>
                  </a:path>
                </a:pathLst>
              </a:custGeom>
              <a:solidFill>
                <a:srgbClr val="0078D4"/>
              </a:solidFill>
              <a:ln w="10763" cap="flat">
                <a:noFill/>
                <a:prstDash val="solid"/>
                <a:miter/>
              </a:ln>
            </p:spPr>
            <p:txBody>
              <a:bodyPr rtlCol="0" anchor="ctr"/>
              <a:lstStyle/>
              <a:p>
                <a:pPr defTabSz="932509">
                  <a:defRPr/>
                </a:pPr>
                <a:endParaRPr lang="en-US" sz="1873">
                  <a:solidFill>
                    <a:srgbClr val="282828"/>
                  </a:solidFill>
                  <a:latin typeface="Segoe UI"/>
                </a:endParaRPr>
              </a:p>
            </p:txBody>
          </p:sp>
        </p:grpSp>
        <p:grpSp>
          <p:nvGrpSpPr>
            <p:cNvPr id="55" name="Group 54">
              <a:extLst>
                <a:ext uri="{FF2B5EF4-FFF2-40B4-BE49-F238E27FC236}">
                  <a16:creationId xmlns:a16="http://schemas.microsoft.com/office/drawing/2014/main" id="{7E43BD3F-22F6-47B2-BAF1-4BF2CC77906E}"/>
                </a:ext>
              </a:extLst>
            </p:cNvPr>
            <p:cNvGrpSpPr/>
            <p:nvPr/>
          </p:nvGrpSpPr>
          <p:grpSpPr>
            <a:xfrm rot="10800000">
              <a:off x="7021795" y="3795918"/>
              <a:ext cx="818154" cy="888882"/>
              <a:chOff x="6912026" y="3624515"/>
              <a:chExt cx="802185" cy="871532"/>
            </a:xfrm>
            <a:solidFill>
              <a:schemeClr val="accent4">
                <a:lumMod val="25000"/>
                <a:lumOff val="75000"/>
              </a:schemeClr>
            </a:solidFill>
          </p:grpSpPr>
          <p:sp>
            <p:nvSpPr>
              <p:cNvPr id="56" name="Freeform: Shape 35">
                <a:extLst>
                  <a:ext uri="{FF2B5EF4-FFF2-40B4-BE49-F238E27FC236}">
                    <a16:creationId xmlns:a16="http://schemas.microsoft.com/office/drawing/2014/main" id="{CFB26C90-A1F8-47B6-B1FE-AA45F590113C}"/>
                  </a:ext>
                </a:extLst>
              </p:cNvPr>
              <p:cNvSpPr/>
              <p:nvPr/>
            </p:nvSpPr>
            <p:spPr>
              <a:xfrm>
                <a:off x="7274570" y="3659612"/>
                <a:ext cx="53847" cy="53847"/>
              </a:xfrm>
              <a:custGeom>
                <a:avLst/>
                <a:gdLst>
                  <a:gd name="connsiteX0" fmla="*/ 57057 w 53847"/>
                  <a:gd name="connsiteY0" fmla="*/ 28528 h 53847"/>
                  <a:gd name="connsiteX1" fmla="*/ 28528 w 53847"/>
                  <a:gd name="connsiteY1" fmla="*/ 57057 h 53847"/>
                  <a:gd name="connsiteX2" fmla="*/ 0 w 53847"/>
                  <a:gd name="connsiteY2" fmla="*/ 28528 h 53847"/>
                  <a:gd name="connsiteX3" fmla="*/ 28528 w 53847"/>
                  <a:gd name="connsiteY3" fmla="*/ 0 h 53847"/>
                  <a:gd name="connsiteX4" fmla="*/ 57057 w 53847"/>
                  <a:gd name="connsiteY4" fmla="*/ 28528 h 5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7" h="53847">
                    <a:moveTo>
                      <a:pt x="57057" y="28528"/>
                    </a:moveTo>
                    <a:cubicBezTo>
                      <a:pt x="57057" y="44284"/>
                      <a:pt x="44284" y="57057"/>
                      <a:pt x="28528" y="57057"/>
                    </a:cubicBezTo>
                    <a:cubicBezTo>
                      <a:pt x="12773" y="57057"/>
                      <a:pt x="0" y="44284"/>
                      <a:pt x="0" y="28528"/>
                    </a:cubicBezTo>
                    <a:cubicBezTo>
                      <a:pt x="0" y="12773"/>
                      <a:pt x="12773" y="0"/>
                      <a:pt x="28528" y="0"/>
                    </a:cubicBezTo>
                    <a:cubicBezTo>
                      <a:pt x="44284" y="0"/>
                      <a:pt x="57057" y="12773"/>
                      <a:pt x="57057" y="28528"/>
                    </a:cubicBezTo>
                    <a:close/>
                  </a:path>
                </a:pathLst>
              </a:custGeom>
              <a:solidFill>
                <a:schemeClr val="tx2">
                  <a:lumMod val="25000"/>
                  <a:lumOff val="75000"/>
                </a:schemeClr>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57" name="Freeform: Shape 36">
                <a:extLst>
                  <a:ext uri="{FF2B5EF4-FFF2-40B4-BE49-F238E27FC236}">
                    <a16:creationId xmlns:a16="http://schemas.microsoft.com/office/drawing/2014/main" id="{0620D4FD-3FB3-4CB3-81F9-9379B5A58FC8}"/>
                  </a:ext>
                </a:extLst>
              </p:cNvPr>
              <p:cNvSpPr/>
              <p:nvPr/>
            </p:nvSpPr>
            <p:spPr>
              <a:xfrm>
                <a:off x="7234216" y="3624515"/>
                <a:ext cx="129234" cy="376931"/>
              </a:xfrm>
              <a:custGeom>
                <a:avLst/>
                <a:gdLst>
                  <a:gd name="connsiteX0" fmla="*/ 115438 w 129233"/>
                  <a:gd name="connsiteY0" fmla="*/ 12859 h 376931"/>
                  <a:gd name="connsiteX1" fmla="*/ 115438 w 129233"/>
                  <a:gd name="connsiteY1" fmla="*/ 98110 h 376931"/>
                  <a:gd name="connsiteX2" fmla="*/ 108405 w 129233"/>
                  <a:gd name="connsiteY2" fmla="*/ 98110 h 376931"/>
                  <a:gd name="connsiteX3" fmla="*/ 100490 w 129233"/>
                  <a:gd name="connsiteY3" fmla="*/ 98110 h 376931"/>
                  <a:gd name="connsiteX4" fmla="*/ 36541 w 129233"/>
                  <a:gd name="connsiteY4" fmla="*/ 98077 h 376931"/>
                  <a:gd name="connsiteX5" fmla="*/ 29358 w 129233"/>
                  <a:gd name="connsiteY5" fmla="*/ 98110 h 376931"/>
                  <a:gd name="connsiteX6" fmla="*/ 22336 w 129233"/>
                  <a:gd name="connsiteY6" fmla="*/ 98110 h 376931"/>
                  <a:gd name="connsiteX7" fmla="*/ 22336 w 129233"/>
                  <a:gd name="connsiteY7" fmla="*/ 12859 h 376931"/>
                  <a:gd name="connsiteX8" fmla="*/ 0 w 129233"/>
                  <a:gd name="connsiteY8" fmla="*/ 12859 h 376931"/>
                  <a:gd name="connsiteX9" fmla="*/ 0 w 129233"/>
                  <a:gd name="connsiteY9" fmla="*/ 99941 h 376931"/>
                  <a:gd name="connsiteX10" fmla="*/ 33321 w 129233"/>
                  <a:gd name="connsiteY10" fmla="*/ 137440 h 376931"/>
                  <a:gd name="connsiteX11" fmla="*/ 33353 w 129233"/>
                  <a:gd name="connsiteY11" fmla="*/ 137440 h 376931"/>
                  <a:gd name="connsiteX12" fmla="*/ 33321 w 129233"/>
                  <a:gd name="connsiteY12" fmla="*/ 368768 h 376931"/>
                  <a:gd name="connsiteX13" fmla="*/ 49303 w 129233"/>
                  <a:gd name="connsiteY13" fmla="*/ 384771 h 376931"/>
                  <a:gd name="connsiteX14" fmla="*/ 65306 w 129233"/>
                  <a:gd name="connsiteY14" fmla="*/ 368768 h 376931"/>
                  <a:gd name="connsiteX15" fmla="*/ 65317 w 129233"/>
                  <a:gd name="connsiteY15" fmla="*/ 234591 h 376931"/>
                  <a:gd name="connsiteX16" fmla="*/ 72457 w 129233"/>
                  <a:gd name="connsiteY16" fmla="*/ 234591 h 376931"/>
                  <a:gd name="connsiteX17" fmla="*/ 72403 w 129233"/>
                  <a:gd name="connsiteY17" fmla="*/ 368768 h 376931"/>
                  <a:gd name="connsiteX18" fmla="*/ 88385 w 129233"/>
                  <a:gd name="connsiteY18" fmla="*/ 384771 h 376931"/>
                  <a:gd name="connsiteX19" fmla="*/ 104367 w 129233"/>
                  <a:gd name="connsiteY19" fmla="*/ 368768 h 376931"/>
                  <a:gd name="connsiteX20" fmla="*/ 104453 w 129233"/>
                  <a:gd name="connsiteY20" fmla="*/ 137440 h 376931"/>
                  <a:gd name="connsiteX21" fmla="*/ 137774 w 129233"/>
                  <a:gd name="connsiteY21" fmla="*/ 99941 h 376931"/>
                  <a:gd name="connsiteX22" fmla="*/ 137774 w 129233"/>
                  <a:gd name="connsiteY22" fmla="*/ 12859 h 376931"/>
                  <a:gd name="connsiteX23" fmla="*/ 115438 w 129233"/>
                  <a:gd name="connsiteY23" fmla="*/ 12859 h 37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33" h="376931">
                    <a:moveTo>
                      <a:pt x="115438" y="12859"/>
                    </a:moveTo>
                    <a:lnTo>
                      <a:pt x="115438" y="98110"/>
                    </a:lnTo>
                    <a:lnTo>
                      <a:pt x="108405" y="98110"/>
                    </a:lnTo>
                    <a:lnTo>
                      <a:pt x="100490" y="98110"/>
                    </a:lnTo>
                    <a:lnTo>
                      <a:pt x="36541" y="98077"/>
                    </a:lnTo>
                    <a:lnTo>
                      <a:pt x="29358" y="98110"/>
                    </a:lnTo>
                    <a:lnTo>
                      <a:pt x="22336" y="98110"/>
                    </a:lnTo>
                    <a:lnTo>
                      <a:pt x="22336" y="12859"/>
                    </a:lnTo>
                    <a:cubicBezTo>
                      <a:pt x="22336" y="-4286"/>
                      <a:pt x="-43" y="-4286"/>
                      <a:pt x="0" y="12859"/>
                    </a:cubicBezTo>
                    <a:lnTo>
                      <a:pt x="0" y="99941"/>
                    </a:lnTo>
                    <a:cubicBezTo>
                      <a:pt x="0" y="118873"/>
                      <a:pt x="11157" y="137440"/>
                      <a:pt x="33321" y="137440"/>
                    </a:cubicBezTo>
                    <a:lnTo>
                      <a:pt x="33353" y="137440"/>
                    </a:lnTo>
                    <a:lnTo>
                      <a:pt x="33321" y="368768"/>
                    </a:lnTo>
                    <a:cubicBezTo>
                      <a:pt x="33321" y="377599"/>
                      <a:pt x="40493" y="384771"/>
                      <a:pt x="49303" y="384771"/>
                    </a:cubicBezTo>
                    <a:cubicBezTo>
                      <a:pt x="58155" y="384771"/>
                      <a:pt x="65306" y="377599"/>
                      <a:pt x="65306" y="368768"/>
                    </a:cubicBezTo>
                    <a:lnTo>
                      <a:pt x="65317" y="234591"/>
                    </a:lnTo>
                    <a:lnTo>
                      <a:pt x="72457" y="234591"/>
                    </a:lnTo>
                    <a:lnTo>
                      <a:pt x="72403" y="368768"/>
                    </a:lnTo>
                    <a:cubicBezTo>
                      <a:pt x="72403" y="377599"/>
                      <a:pt x="79554" y="384771"/>
                      <a:pt x="88385" y="384771"/>
                    </a:cubicBezTo>
                    <a:cubicBezTo>
                      <a:pt x="97238" y="384771"/>
                      <a:pt x="104367" y="377599"/>
                      <a:pt x="104367" y="368768"/>
                    </a:cubicBezTo>
                    <a:lnTo>
                      <a:pt x="104453" y="137440"/>
                    </a:lnTo>
                    <a:cubicBezTo>
                      <a:pt x="126627" y="137440"/>
                      <a:pt x="137774" y="118873"/>
                      <a:pt x="137774" y="99941"/>
                    </a:cubicBezTo>
                    <a:lnTo>
                      <a:pt x="137774" y="12859"/>
                    </a:lnTo>
                    <a:cubicBezTo>
                      <a:pt x="137806" y="-4275"/>
                      <a:pt x="115438" y="-4275"/>
                      <a:pt x="115438" y="12859"/>
                    </a:cubicBezTo>
                    <a:close/>
                  </a:path>
                </a:pathLst>
              </a:custGeom>
              <a:solidFill>
                <a:schemeClr val="tx2">
                  <a:lumMod val="25000"/>
                  <a:lumOff val="75000"/>
                </a:schemeClr>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58" name="Freeform: Shape 37">
                <a:extLst>
                  <a:ext uri="{FF2B5EF4-FFF2-40B4-BE49-F238E27FC236}">
                    <a16:creationId xmlns:a16="http://schemas.microsoft.com/office/drawing/2014/main" id="{9A3E5E81-1646-44D3-8B8A-3352F2FEF137}"/>
                  </a:ext>
                </a:extLst>
              </p:cNvPr>
              <p:cNvSpPr/>
              <p:nvPr/>
            </p:nvSpPr>
            <p:spPr>
              <a:xfrm>
                <a:off x="6975276" y="4375297"/>
                <a:ext cx="53847" cy="53847"/>
              </a:xfrm>
              <a:custGeom>
                <a:avLst/>
                <a:gdLst>
                  <a:gd name="connsiteX0" fmla="*/ 62764 w 53847"/>
                  <a:gd name="connsiteY0" fmla="*/ 31382 h 53847"/>
                  <a:gd name="connsiteX1" fmla="*/ 31382 w 53847"/>
                  <a:gd name="connsiteY1" fmla="*/ 62764 h 53847"/>
                  <a:gd name="connsiteX2" fmla="*/ 0 w 53847"/>
                  <a:gd name="connsiteY2" fmla="*/ 31382 h 53847"/>
                  <a:gd name="connsiteX3" fmla="*/ 31382 w 53847"/>
                  <a:gd name="connsiteY3" fmla="*/ 0 h 53847"/>
                  <a:gd name="connsiteX4" fmla="*/ 62764 w 53847"/>
                  <a:gd name="connsiteY4" fmla="*/ 31382 h 5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7" h="53847">
                    <a:moveTo>
                      <a:pt x="62764" y="31382"/>
                    </a:moveTo>
                    <a:cubicBezTo>
                      <a:pt x="62764" y="48714"/>
                      <a:pt x="48714" y="62764"/>
                      <a:pt x="31382" y="62764"/>
                    </a:cubicBezTo>
                    <a:cubicBezTo>
                      <a:pt x="14050" y="62764"/>
                      <a:pt x="0" y="48714"/>
                      <a:pt x="0" y="31382"/>
                    </a:cubicBezTo>
                    <a:cubicBezTo>
                      <a:pt x="0" y="14050"/>
                      <a:pt x="14050" y="0"/>
                      <a:pt x="31382" y="0"/>
                    </a:cubicBezTo>
                    <a:cubicBezTo>
                      <a:pt x="48714" y="0"/>
                      <a:pt x="62764" y="14050"/>
                      <a:pt x="62764" y="31382"/>
                    </a:cubicBezTo>
                    <a:close/>
                  </a:path>
                </a:pathLst>
              </a:custGeom>
              <a:solidFill>
                <a:schemeClr val="tx2">
                  <a:lumMod val="25000"/>
                  <a:lumOff val="75000"/>
                </a:schemeClr>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59" name="Freeform: Shape 38">
                <a:extLst>
                  <a:ext uri="{FF2B5EF4-FFF2-40B4-BE49-F238E27FC236}">
                    <a16:creationId xmlns:a16="http://schemas.microsoft.com/office/drawing/2014/main" id="{7D49DB47-19D3-4BF2-86E9-F4F2127E6823}"/>
                  </a:ext>
                </a:extLst>
              </p:cNvPr>
              <p:cNvSpPr/>
              <p:nvPr/>
            </p:nvSpPr>
            <p:spPr>
              <a:xfrm>
                <a:off x="6912026" y="4151424"/>
                <a:ext cx="344623" cy="344623"/>
              </a:xfrm>
              <a:custGeom>
                <a:avLst/>
                <a:gdLst>
                  <a:gd name="connsiteX0" fmla="*/ 20161 w 344622"/>
                  <a:gd name="connsiteY0" fmla="*/ 248546 h 344622"/>
                  <a:gd name="connsiteX1" fmla="*/ 80449 w 344622"/>
                  <a:gd name="connsiteY1" fmla="*/ 188258 h 344622"/>
                  <a:gd name="connsiteX2" fmla="*/ 85403 w 344622"/>
                  <a:gd name="connsiteY2" fmla="*/ 193234 h 344622"/>
                  <a:gd name="connsiteX3" fmla="*/ 91013 w 344622"/>
                  <a:gd name="connsiteY3" fmla="*/ 198834 h 344622"/>
                  <a:gd name="connsiteX4" fmla="*/ 151516 w 344622"/>
                  <a:gd name="connsiteY4" fmla="*/ 259401 h 344622"/>
                  <a:gd name="connsiteX5" fmla="*/ 156643 w 344622"/>
                  <a:gd name="connsiteY5" fmla="*/ 264463 h 344622"/>
                  <a:gd name="connsiteX6" fmla="*/ 161597 w 344622"/>
                  <a:gd name="connsiteY6" fmla="*/ 269438 h 344622"/>
                  <a:gd name="connsiteX7" fmla="*/ 101309 w 344622"/>
                  <a:gd name="connsiteY7" fmla="*/ 329726 h 344622"/>
                  <a:gd name="connsiteX8" fmla="*/ 117108 w 344622"/>
                  <a:gd name="connsiteY8" fmla="*/ 345525 h 344622"/>
                  <a:gd name="connsiteX9" fmla="*/ 178688 w 344622"/>
                  <a:gd name="connsiteY9" fmla="*/ 283945 h 344622"/>
                  <a:gd name="connsiteX10" fmla="*/ 181638 w 344622"/>
                  <a:gd name="connsiteY10" fmla="*/ 233867 h 344622"/>
                  <a:gd name="connsiteX11" fmla="*/ 181617 w 344622"/>
                  <a:gd name="connsiteY11" fmla="*/ 233845 h 344622"/>
                  <a:gd name="connsiteX12" fmla="*/ 345216 w 344622"/>
                  <a:gd name="connsiteY12" fmla="*/ 70290 h 344622"/>
                  <a:gd name="connsiteX13" fmla="*/ 345227 w 344622"/>
                  <a:gd name="connsiteY13" fmla="*/ 47663 h 344622"/>
                  <a:gd name="connsiteX14" fmla="*/ 322578 w 344622"/>
                  <a:gd name="connsiteY14" fmla="*/ 47652 h 344622"/>
                  <a:gd name="connsiteX15" fmla="*/ 227699 w 344622"/>
                  <a:gd name="connsiteY15" fmla="*/ 142542 h 344622"/>
                  <a:gd name="connsiteX16" fmla="*/ 207334 w 344622"/>
                  <a:gd name="connsiteY16" fmla="*/ 122155 h 344622"/>
                  <a:gd name="connsiteX17" fmla="*/ 302246 w 344622"/>
                  <a:gd name="connsiteY17" fmla="*/ 27309 h 344622"/>
                  <a:gd name="connsiteX18" fmla="*/ 302246 w 344622"/>
                  <a:gd name="connsiteY18" fmla="*/ 4682 h 344622"/>
                  <a:gd name="connsiteX19" fmla="*/ 279630 w 344622"/>
                  <a:gd name="connsiteY19" fmla="*/ 4704 h 344622"/>
                  <a:gd name="connsiteX20" fmla="*/ 116009 w 344622"/>
                  <a:gd name="connsiteY20" fmla="*/ 168227 h 344622"/>
                  <a:gd name="connsiteX21" fmla="*/ 65942 w 344622"/>
                  <a:gd name="connsiteY21" fmla="*/ 171178 h 344622"/>
                  <a:gd name="connsiteX22" fmla="*/ 4362 w 344622"/>
                  <a:gd name="connsiteY22" fmla="*/ 232747 h 344622"/>
                  <a:gd name="connsiteX23" fmla="*/ 20161 w 344622"/>
                  <a:gd name="connsiteY23" fmla="*/ 248546 h 34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4622" h="344622">
                    <a:moveTo>
                      <a:pt x="20161" y="248546"/>
                    </a:moveTo>
                    <a:lnTo>
                      <a:pt x="80449" y="188258"/>
                    </a:lnTo>
                    <a:lnTo>
                      <a:pt x="85403" y="193234"/>
                    </a:lnTo>
                    <a:lnTo>
                      <a:pt x="91013" y="198834"/>
                    </a:lnTo>
                    <a:lnTo>
                      <a:pt x="151516" y="259401"/>
                    </a:lnTo>
                    <a:lnTo>
                      <a:pt x="156643" y="264463"/>
                    </a:lnTo>
                    <a:lnTo>
                      <a:pt x="161597" y="269438"/>
                    </a:lnTo>
                    <a:lnTo>
                      <a:pt x="101309" y="329726"/>
                    </a:lnTo>
                    <a:cubicBezTo>
                      <a:pt x="89193" y="341842"/>
                      <a:pt x="105003" y="357662"/>
                      <a:pt x="117108" y="345525"/>
                    </a:cubicBezTo>
                    <a:lnTo>
                      <a:pt x="178688" y="283945"/>
                    </a:lnTo>
                    <a:cubicBezTo>
                      <a:pt x="192074" y="270537"/>
                      <a:pt x="197308" y="249537"/>
                      <a:pt x="181638" y="233867"/>
                    </a:cubicBezTo>
                    <a:lnTo>
                      <a:pt x="181617" y="233845"/>
                    </a:lnTo>
                    <a:lnTo>
                      <a:pt x="345216" y="70290"/>
                    </a:lnTo>
                    <a:cubicBezTo>
                      <a:pt x="351462" y="64043"/>
                      <a:pt x="351462" y="53909"/>
                      <a:pt x="345227" y="47663"/>
                    </a:cubicBezTo>
                    <a:cubicBezTo>
                      <a:pt x="338970" y="41406"/>
                      <a:pt x="328835" y="41406"/>
                      <a:pt x="322578" y="47652"/>
                    </a:cubicBezTo>
                    <a:lnTo>
                      <a:pt x="227699" y="142542"/>
                    </a:lnTo>
                    <a:lnTo>
                      <a:pt x="207334" y="122155"/>
                    </a:lnTo>
                    <a:lnTo>
                      <a:pt x="302246" y="27309"/>
                    </a:lnTo>
                    <a:cubicBezTo>
                      <a:pt x="308492" y="21062"/>
                      <a:pt x="308524" y="10939"/>
                      <a:pt x="302246" y="4682"/>
                    </a:cubicBezTo>
                    <a:cubicBezTo>
                      <a:pt x="295989" y="-1575"/>
                      <a:pt x="285876" y="-1553"/>
                      <a:pt x="279630" y="4704"/>
                    </a:cubicBezTo>
                    <a:lnTo>
                      <a:pt x="116009" y="168227"/>
                    </a:lnTo>
                    <a:cubicBezTo>
                      <a:pt x="100351" y="152558"/>
                      <a:pt x="79329" y="157781"/>
                      <a:pt x="65942" y="171178"/>
                    </a:cubicBezTo>
                    <a:lnTo>
                      <a:pt x="4362" y="232747"/>
                    </a:lnTo>
                    <a:cubicBezTo>
                      <a:pt x="-7786" y="244863"/>
                      <a:pt x="8035" y="260672"/>
                      <a:pt x="20161" y="248546"/>
                    </a:cubicBezTo>
                    <a:close/>
                  </a:path>
                </a:pathLst>
              </a:custGeom>
              <a:solidFill>
                <a:schemeClr val="tx2">
                  <a:lumMod val="25000"/>
                  <a:lumOff val="75000"/>
                </a:schemeClr>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60" name="Freeform: Shape 39">
                <a:extLst>
                  <a:ext uri="{FF2B5EF4-FFF2-40B4-BE49-F238E27FC236}">
                    <a16:creationId xmlns:a16="http://schemas.microsoft.com/office/drawing/2014/main" id="{AC8330C7-FA8E-4A7F-B9D9-EB0B14E8243A}"/>
                  </a:ext>
                </a:extLst>
              </p:cNvPr>
              <p:cNvSpPr/>
              <p:nvPr/>
            </p:nvSpPr>
            <p:spPr>
              <a:xfrm>
                <a:off x="7640290" y="4071878"/>
                <a:ext cx="53847" cy="53847"/>
              </a:xfrm>
              <a:custGeom>
                <a:avLst/>
                <a:gdLst>
                  <a:gd name="connsiteX0" fmla="*/ 57057 w 53847"/>
                  <a:gd name="connsiteY0" fmla="*/ 28528 h 53847"/>
                  <a:gd name="connsiteX1" fmla="*/ 28528 w 53847"/>
                  <a:gd name="connsiteY1" fmla="*/ 57057 h 53847"/>
                  <a:gd name="connsiteX2" fmla="*/ 0 w 53847"/>
                  <a:gd name="connsiteY2" fmla="*/ 28528 h 53847"/>
                  <a:gd name="connsiteX3" fmla="*/ 28528 w 53847"/>
                  <a:gd name="connsiteY3" fmla="*/ 0 h 53847"/>
                  <a:gd name="connsiteX4" fmla="*/ 57057 w 53847"/>
                  <a:gd name="connsiteY4" fmla="*/ 28528 h 5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7" h="53847">
                    <a:moveTo>
                      <a:pt x="57057" y="28528"/>
                    </a:moveTo>
                    <a:cubicBezTo>
                      <a:pt x="57057" y="44284"/>
                      <a:pt x="44284" y="57057"/>
                      <a:pt x="28528" y="57057"/>
                    </a:cubicBezTo>
                    <a:cubicBezTo>
                      <a:pt x="12773" y="57057"/>
                      <a:pt x="0" y="44284"/>
                      <a:pt x="0" y="28528"/>
                    </a:cubicBezTo>
                    <a:cubicBezTo>
                      <a:pt x="0" y="12773"/>
                      <a:pt x="12773" y="0"/>
                      <a:pt x="28528" y="0"/>
                    </a:cubicBezTo>
                    <a:cubicBezTo>
                      <a:pt x="44284" y="0"/>
                      <a:pt x="57057" y="12773"/>
                      <a:pt x="57057" y="28528"/>
                    </a:cubicBezTo>
                    <a:close/>
                  </a:path>
                </a:pathLst>
              </a:custGeom>
              <a:solidFill>
                <a:schemeClr val="tx2">
                  <a:lumMod val="25000"/>
                  <a:lumOff val="75000"/>
                </a:schemeClr>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61" name="Freeform: Shape 40">
                <a:extLst>
                  <a:ext uri="{FF2B5EF4-FFF2-40B4-BE49-F238E27FC236}">
                    <a16:creationId xmlns:a16="http://schemas.microsoft.com/office/drawing/2014/main" id="{67B62998-32C1-4AD0-8821-DE92925ABAE2}"/>
                  </a:ext>
                </a:extLst>
              </p:cNvPr>
              <p:cNvSpPr/>
              <p:nvPr/>
            </p:nvSpPr>
            <p:spPr>
              <a:xfrm>
                <a:off x="7401897" y="4031535"/>
                <a:ext cx="312314" cy="129234"/>
              </a:xfrm>
              <a:custGeom>
                <a:avLst/>
                <a:gdLst>
                  <a:gd name="connsiteX0" fmla="*/ 301405 w 312314"/>
                  <a:gd name="connsiteY0" fmla="*/ 115427 h 129233"/>
                  <a:gd name="connsiteX1" fmla="*/ 232448 w 312314"/>
                  <a:gd name="connsiteY1" fmla="*/ 115427 h 129233"/>
                  <a:gd name="connsiteX2" fmla="*/ 232448 w 312314"/>
                  <a:gd name="connsiteY2" fmla="*/ 108416 h 129233"/>
                  <a:gd name="connsiteX3" fmla="*/ 232448 w 312314"/>
                  <a:gd name="connsiteY3" fmla="*/ 100490 h 129233"/>
                  <a:gd name="connsiteX4" fmla="*/ 232480 w 312314"/>
                  <a:gd name="connsiteY4" fmla="*/ 36530 h 129233"/>
                  <a:gd name="connsiteX5" fmla="*/ 232448 w 312314"/>
                  <a:gd name="connsiteY5" fmla="*/ 29358 h 129233"/>
                  <a:gd name="connsiteX6" fmla="*/ 232448 w 312314"/>
                  <a:gd name="connsiteY6" fmla="*/ 22336 h 129233"/>
                  <a:gd name="connsiteX7" fmla="*/ 301405 w 312314"/>
                  <a:gd name="connsiteY7" fmla="*/ 22336 h 129233"/>
                  <a:gd name="connsiteX8" fmla="*/ 301405 w 312314"/>
                  <a:gd name="connsiteY8" fmla="*/ 0 h 129233"/>
                  <a:gd name="connsiteX9" fmla="*/ 230606 w 312314"/>
                  <a:gd name="connsiteY9" fmla="*/ 0 h 129233"/>
                  <a:gd name="connsiteX10" fmla="*/ 193118 w 312314"/>
                  <a:gd name="connsiteY10" fmla="*/ 33321 h 129233"/>
                  <a:gd name="connsiteX11" fmla="*/ 193118 w 312314"/>
                  <a:gd name="connsiteY11" fmla="*/ 33353 h 129233"/>
                  <a:gd name="connsiteX12" fmla="*/ 16003 w 312314"/>
                  <a:gd name="connsiteY12" fmla="*/ 33321 h 129233"/>
                  <a:gd name="connsiteX13" fmla="*/ 0 w 312314"/>
                  <a:gd name="connsiteY13" fmla="*/ 49281 h 129233"/>
                  <a:gd name="connsiteX14" fmla="*/ 16003 w 312314"/>
                  <a:gd name="connsiteY14" fmla="*/ 65285 h 129233"/>
                  <a:gd name="connsiteX15" fmla="*/ 95977 w 312314"/>
                  <a:gd name="connsiteY15" fmla="*/ 65317 h 129233"/>
                  <a:gd name="connsiteX16" fmla="*/ 95977 w 312314"/>
                  <a:gd name="connsiteY16" fmla="*/ 72446 h 129233"/>
                  <a:gd name="connsiteX17" fmla="*/ 16003 w 312314"/>
                  <a:gd name="connsiteY17" fmla="*/ 72392 h 129233"/>
                  <a:gd name="connsiteX18" fmla="*/ 0 w 312314"/>
                  <a:gd name="connsiteY18" fmla="*/ 88353 h 129233"/>
                  <a:gd name="connsiteX19" fmla="*/ 16003 w 312314"/>
                  <a:gd name="connsiteY19" fmla="*/ 104356 h 129233"/>
                  <a:gd name="connsiteX20" fmla="*/ 193118 w 312314"/>
                  <a:gd name="connsiteY20" fmla="*/ 104432 h 129233"/>
                  <a:gd name="connsiteX21" fmla="*/ 230606 w 312314"/>
                  <a:gd name="connsiteY21" fmla="*/ 137763 h 129233"/>
                  <a:gd name="connsiteX22" fmla="*/ 301405 w 312314"/>
                  <a:gd name="connsiteY22" fmla="*/ 137731 h 129233"/>
                  <a:gd name="connsiteX23" fmla="*/ 301405 w 312314"/>
                  <a:gd name="connsiteY23" fmla="*/ 115427 h 12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314" h="129233">
                    <a:moveTo>
                      <a:pt x="301405" y="115427"/>
                    </a:moveTo>
                    <a:lnTo>
                      <a:pt x="232448" y="115427"/>
                    </a:lnTo>
                    <a:lnTo>
                      <a:pt x="232448" y="108416"/>
                    </a:lnTo>
                    <a:lnTo>
                      <a:pt x="232448" y="100490"/>
                    </a:lnTo>
                    <a:lnTo>
                      <a:pt x="232480" y="36530"/>
                    </a:lnTo>
                    <a:lnTo>
                      <a:pt x="232448" y="29358"/>
                    </a:lnTo>
                    <a:lnTo>
                      <a:pt x="232448" y="22336"/>
                    </a:lnTo>
                    <a:lnTo>
                      <a:pt x="301405" y="22336"/>
                    </a:lnTo>
                    <a:cubicBezTo>
                      <a:pt x="318550" y="22336"/>
                      <a:pt x="318550" y="-32"/>
                      <a:pt x="301405" y="0"/>
                    </a:cubicBezTo>
                    <a:lnTo>
                      <a:pt x="230606" y="0"/>
                    </a:lnTo>
                    <a:cubicBezTo>
                      <a:pt x="211674" y="0"/>
                      <a:pt x="193118" y="11146"/>
                      <a:pt x="193118" y="33321"/>
                    </a:cubicBezTo>
                    <a:lnTo>
                      <a:pt x="193118" y="33353"/>
                    </a:lnTo>
                    <a:lnTo>
                      <a:pt x="16003" y="33321"/>
                    </a:lnTo>
                    <a:cubicBezTo>
                      <a:pt x="7151" y="33321"/>
                      <a:pt x="0" y="40493"/>
                      <a:pt x="0" y="49281"/>
                    </a:cubicBezTo>
                    <a:cubicBezTo>
                      <a:pt x="0" y="58166"/>
                      <a:pt x="7151" y="65306"/>
                      <a:pt x="16003" y="65285"/>
                    </a:cubicBezTo>
                    <a:lnTo>
                      <a:pt x="95977" y="65317"/>
                    </a:lnTo>
                    <a:lnTo>
                      <a:pt x="95977" y="72446"/>
                    </a:lnTo>
                    <a:lnTo>
                      <a:pt x="16003" y="72392"/>
                    </a:lnTo>
                    <a:cubicBezTo>
                      <a:pt x="7172" y="72403"/>
                      <a:pt x="0" y="79543"/>
                      <a:pt x="0" y="88353"/>
                    </a:cubicBezTo>
                    <a:cubicBezTo>
                      <a:pt x="0" y="97216"/>
                      <a:pt x="7172" y="104356"/>
                      <a:pt x="16003" y="104356"/>
                    </a:cubicBezTo>
                    <a:lnTo>
                      <a:pt x="193118" y="104432"/>
                    </a:lnTo>
                    <a:cubicBezTo>
                      <a:pt x="193118" y="126595"/>
                      <a:pt x="211685" y="137731"/>
                      <a:pt x="230606" y="137763"/>
                    </a:cubicBezTo>
                    <a:lnTo>
                      <a:pt x="301405" y="137731"/>
                    </a:lnTo>
                    <a:cubicBezTo>
                      <a:pt x="318539" y="137795"/>
                      <a:pt x="318539" y="115427"/>
                      <a:pt x="301405" y="115427"/>
                    </a:cubicBezTo>
                    <a:close/>
                  </a:path>
                </a:pathLst>
              </a:custGeom>
              <a:solidFill>
                <a:schemeClr val="tx2">
                  <a:lumMod val="25000"/>
                  <a:lumOff val="75000"/>
                </a:schemeClr>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62" name="Freeform: Shape 41">
                <a:extLst>
                  <a:ext uri="{FF2B5EF4-FFF2-40B4-BE49-F238E27FC236}">
                    <a16:creationId xmlns:a16="http://schemas.microsoft.com/office/drawing/2014/main" id="{E52E2872-57C6-4D8C-B995-6966745B1FF6}"/>
                  </a:ext>
                </a:extLst>
              </p:cNvPr>
              <p:cNvSpPr/>
              <p:nvPr/>
            </p:nvSpPr>
            <p:spPr>
              <a:xfrm>
                <a:off x="6974791" y="3786947"/>
                <a:ext cx="64617" cy="64617"/>
              </a:xfrm>
              <a:custGeom>
                <a:avLst/>
                <a:gdLst>
                  <a:gd name="connsiteX0" fmla="*/ 48646 w 64616"/>
                  <a:gd name="connsiteY0" fmla="*/ 48638 h 64616"/>
                  <a:gd name="connsiteX1" fmla="*/ 57014 w 64616"/>
                  <a:gd name="connsiteY1" fmla="*/ 28467 h 64616"/>
                  <a:gd name="connsiteX2" fmla="*/ 71240 w 64616"/>
                  <a:gd name="connsiteY2" fmla="*/ 14230 h 64616"/>
                  <a:gd name="connsiteX3" fmla="*/ 46492 w 64616"/>
                  <a:gd name="connsiteY3" fmla="*/ 6066 h 64616"/>
                  <a:gd name="connsiteX4" fmla="*/ 46255 w 64616"/>
                  <a:gd name="connsiteY4" fmla="*/ 6314 h 64616"/>
                  <a:gd name="connsiteX5" fmla="*/ 8304 w 64616"/>
                  <a:gd name="connsiteY5" fmla="*/ 8296 h 64616"/>
                  <a:gd name="connsiteX6" fmla="*/ 6322 w 64616"/>
                  <a:gd name="connsiteY6" fmla="*/ 46226 h 64616"/>
                  <a:gd name="connsiteX7" fmla="*/ 6139 w 64616"/>
                  <a:gd name="connsiteY7" fmla="*/ 46420 h 64616"/>
                  <a:gd name="connsiteX8" fmla="*/ 14216 w 64616"/>
                  <a:gd name="connsiteY8" fmla="*/ 71243 h 64616"/>
                  <a:gd name="connsiteX9" fmla="*/ 28464 w 64616"/>
                  <a:gd name="connsiteY9" fmla="*/ 56995 h 64616"/>
                  <a:gd name="connsiteX10" fmla="*/ 48646 w 64616"/>
                  <a:gd name="connsiteY10" fmla="*/ 48638 h 6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616" h="64616">
                    <a:moveTo>
                      <a:pt x="48646" y="48638"/>
                    </a:moveTo>
                    <a:cubicBezTo>
                      <a:pt x="54214" y="43070"/>
                      <a:pt x="56992" y="35779"/>
                      <a:pt x="57014" y="28467"/>
                    </a:cubicBezTo>
                    <a:lnTo>
                      <a:pt x="71240" y="14230"/>
                    </a:lnTo>
                    <a:lnTo>
                      <a:pt x="46492" y="6066"/>
                    </a:lnTo>
                    <a:lnTo>
                      <a:pt x="46255" y="6314"/>
                    </a:lnTo>
                    <a:cubicBezTo>
                      <a:pt x="35044" y="-2678"/>
                      <a:pt x="18686" y="-2108"/>
                      <a:pt x="8304" y="8296"/>
                    </a:cubicBezTo>
                    <a:cubicBezTo>
                      <a:pt x="-2110" y="18699"/>
                      <a:pt x="-2681" y="35036"/>
                      <a:pt x="6322" y="46226"/>
                    </a:cubicBezTo>
                    <a:lnTo>
                      <a:pt x="6139" y="46420"/>
                    </a:lnTo>
                    <a:lnTo>
                      <a:pt x="14216" y="71243"/>
                    </a:lnTo>
                    <a:lnTo>
                      <a:pt x="28464" y="56995"/>
                    </a:lnTo>
                    <a:cubicBezTo>
                      <a:pt x="35777" y="56995"/>
                      <a:pt x="43078" y="54206"/>
                      <a:pt x="48646" y="48638"/>
                    </a:cubicBezTo>
                    <a:close/>
                  </a:path>
                </a:pathLst>
              </a:custGeom>
              <a:solidFill>
                <a:schemeClr val="tx2">
                  <a:lumMod val="25000"/>
                  <a:lumOff val="75000"/>
                </a:schemeClr>
              </a:solidFill>
              <a:ln w="10763" cap="flat">
                <a:noFill/>
                <a:prstDash val="solid"/>
                <a:miter/>
              </a:ln>
            </p:spPr>
            <p:txBody>
              <a:bodyPr rtlCol="0" anchor="ctr"/>
              <a:lstStyle/>
              <a:p>
                <a:pPr defTabSz="932509">
                  <a:defRPr/>
                </a:pPr>
                <a:endParaRPr lang="en-US" sz="1873">
                  <a:solidFill>
                    <a:srgbClr val="282828"/>
                  </a:solidFill>
                  <a:latin typeface="Segoe UI"/>
                </a:endParaRPr>
              </a:p>
            </p:txBody>
          </p:sp>
          <p:sp>
            <p:nvSpPr>
              <p:cNvPr id="63" name="Freeform: Shape 42">
                <a:extLst>
                  <a:ext uri="{FF2B5EF4-FFF2-40B4-BE49-F238E27FC236}">
                    <a16:creationId xmlns:a16="http://schemas.microsoft.com/office/drawing/2014/main" id="{5ADB3C80-2F1A-4D1E-8C5F-1FC8981B3286}"/>
                  </a:ext>
                </a:extLst>
              </p:cNvPr>
              <p:cNvSpPr/>
              <p:nvPr/>
            </p:nvSpPr>
            <p:spPr>
              <a:xfrm>
                <a:off x="6914293" y="3726451"/>
                <a:ext cx="333853" cy="333853"/>
              </a:xfrm>
              <a:custGeom>
                <a:avLst/>
                <a:gdLst>
                  <a:gd name="connsiteX0" fmla="*/ 163335 w 333853"/>
                  <a:gd name="connsiteY0" fmla="*/ 65938 h 333853"/>
                  <a:gd name="connsiteX1" fmla="*/ 101777 w 333853"/>
                  <a:gd name="connsiteY1" fmla="*/ 4369 h 333853"/>
                  <a:gd name="connsiteX2" fmla="*/ 85978 w 333853"/>
                  <a:gd name="connsiteY2" fmla="*/ 20157 h 333853"/>
                  <a:gd name="connsiteX3" fmla="*/ 146266 w 333853"/>
                  <a:gd name="connsiteY3" fmla="*/ 80444 h 333853"/>
                  <a:gd name="connsiteX4" fmla="*/ 141301 w 333853"/>
                  <a:gd name="connsiteY4" fmla="*/ 85409 h 333853"/>
                  <a:gd name="connsiteX5" fmla="*/ 135701 w 333853"/>
                  <a:gd name="connsiteY5" fmla="*/ 90998 h 333853"/>
                  <a:gd name="connsiteX6" fmla="*/ 90469 w 333853"/>
                  <a:gd name="connsiteY6" fmla="*/ 136198 h 333853"/>
                  <a:gd name="connsiteX7" fmla="*/ 85407 w 333853"/>
                  <a:gd name="connsiteY7" fmla="*/ 141302 h 333853"/>
                  <a:gd name="connsiteX8" fmla="*/ 80443 w 333853"/>
                  <a:gd name="connsiteY8" fmla="*/ 146267 h 333853"/>
                  <a:gd name="connsiteX9" fmla="*/ 20155 w 333853"/>
                  <a:gd name="connsiteY9" fmla="*/ 85980 h 333853"/>
                  <a:gd name="connsiteX10" fmla="*/ 4378 w 333853"/>
                  <a:gd name="connsiteY10" fmla="*/ 101768 h 333853"/>
                  <a:gd name="connsiteX11" fmla="*/ 65936 w 333853"/>
                  <a:gd name="connsiteY11" fmla="*/ 163337 h 333853"/>
                  <a:gd name="connsiteX12" fmla="*/ 116014 w 333853"/>
                  <a:gd name="connsiteY12" fmla="*/ 166298 h 333853"/>
                  <a:gd name="connsiteX13" fmla="*/ 116057 w 333853"/>
                  <a:gd name="connsiteY13" fmla="*/ 166277 h 333853"/>
                  <a:gd name="connsiteX14" fmla="*/ 157154 w 333853"/>
                  <a:gd name="connsiteY14" fmla="*/ 207405 h 333853"/>
                  <a:gd name="connsiteX15" fmla="*/ 198896 w 333853"/>
                  <a:gd name="connsiteY15" fmla="*/ 278936 h 333853"/>
                  <a:gd name="connsiteX16" fmla="*/ 213758 w 333853"/>
                  <a:gd name="connsiteY16" fmla="*/ 264074 h 333853"/>
                  <a:gd name="connsiteX17" fmla="*/ 279581 w 333853"/>
                  <a:gd name="connsiteY17" fmla="*/ 329919 h 333853"/>
                  <a:gd name="connsiteX18" fmla="*/ 302197 w 333853"/>
                  <a:gd name="connsiteY18" fmla="*/ 329919 h 333853"/>
                  <a:gd name="connsiteX19" fmla="*/ 302197 w 333853"/>
                  <a:gd name="connsiteY19" fmla="*/ 307281 h 333853"/>
                  <a:gd name="connsiteX20" fmla="*/ 236384 w 333853"/>
                  <a:gd name="connsiteY20" fmla="*/ 241437 h 333853"/>
                  <a:gd name="connsiteX21" fmla="*/ 241425 w 333853"/>
                  <a:gd name="connsiteY21" fmla="*/ 236397 h 333853"/>
                  <a:gd name="connsiteX22" fmla="*/ 307215 w 333853"/>
                  <a:gd name="connsiteY22" fmla="*/ 302284 h 333853"/>
                  <a:gd name="connsiteX23" fmla="*/ 329831 w 333853"/>
                  <a:gd name="connsiteY23" fmla="*/ 302284 h 333853"/>
                  <a:gd name="connsiteX24" fmla="*/ 329831 w 333853"/>
                  <a:gd name="connsiteY24" fmla="*/ 279647 h 333853"/>
                  <a:gd name="connsiteX25" fmla="*/ 264019 w 333853"/>
                  <a:gd name="connsiteY25" fmla="*/ 213781 h 333853"/>
                  <a:gd name="connsiteX26" fmla="*/ 278924 w 333853"/>
                  <a:gd name="connsiteY26" fmla="*/ 198876 h 333853"/>
                  <a:gd name="connsiteX27" fmla="*/ 207436 w 333853"/>
                  <a:gd name="connsiteY27" fmla="*/ 157177 h 333853"/>
                  <a:gd name="connsiteX28" fmla="*/ 166318 w 333853"/>
                  <a:gd name="connsiteY28" fmla="*/ 116005 h 333853"/>
                  <a:gd name="connsiteX29" fmla="*/ 163335 w 333853"/>
                  <a:gd name="connsiteY29" fmla="*/ 65938 h 33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3853" h="333853">
                    <a:moveTo>
                      <a:pt x="163335" y="65938"/>
                    </a:moveTo>
                    <a:lnTo>
                      <a:pt x="101777" y="4369"/>
                    </a:lnTo>
                    <a:cubicBezTo>
                      <a:pt x="89672" y="-7790"/>
                      <a:pt x="73841" y="8030"/>
                      <a:pt x="85978" y="20157"/>
                    </a:cubicBezTo>
                    <a:lnTo>
                      <a:pt x="146266" y="80444"/>
                    </a:lnTo>
                    <a:lnTo>
                      <a:pt x="141301" y="85409"/>
                    </a:lnTo>
                    <a:lnTo>
                      <a:pt x="135701" y="90998"/>
                    </a:lnTo>
                    <a:lnTo>
                      <a:pt x="90469" y="136198"/>
                    </a:lnTo>
                    <a:lnTo>
                      <a:pt x="85407" y="141302"/>
                    </a:lnTo>
                    <a:lnTo>
                      <a:pt x="80443" y="146267"/>
                    </a:lnTo>
                    <a:lnTo>
                      <a:pt x="20155" y="85980"/>
                    </a:lnTo>
                    <a:cubicBezTo>
                      <a:pt x="8040" y="73853"/>
                      <a:pt x="-7802" y="89663"/>
                      <a:pt x="4378" y="101768"/>
                    </a:cubicBezTo>
                    <a:lnTo>
                      <a:pt x="65936" y="163337"/>
                    </a:lnTo>
                    <a:cubicBezTo>
                      <a:pt x="79344" y="176734"/>
                      <a:pt x="100334" y="181979"/>
                      <a:pt x="116014" y="166298"/>
                    </a:cubicBezTo>
                    <a:lnTo>
                      <a:pt x="116057" y="166277"/>
                    </a:lnTo>
                    <a:lnTo>
                      <a:pt x="157154" y="207405"/>
                    </a:lnTo>
                    <a:lnTo>
                      <a:pt x="198896" y="278936"/>
                    </a:lnTo>
                    <a:lnTo>
                      <a:pt x="213758" y="264074"/>
                    </a:lnTo>
                    <a:lnTo>
                      <a:pt x="279581" y="329919"/>
                    </a:lnTo>
                    <a:cubicBezTo>
                      <a:pt x="285838" y="336154"/>
                      <a:pt x="295961" y="336154"/>
                      <a:pt x="302197" y="329919"/>
                    </a:cubicBezTo>
                    <a:cubicBezTo>
                      <a:pt x="308475" y="323640"/>
                      <a:pt x="308432" y="313528"/>
                      <a:pt x="302197" y="307281"/>
                    </a:cubicBezTo>
                    <a:lnTo>
                      <a:pt x="236384" y="241437"/>
                    </a:lnTo>
                    <a:lnTo>
                      <a:pt x="241425" y="236397"/>
                    </a:lnTo>
                    <a:lnTo>
                      <a:pt x="307215" y="302284"/>
                    </a:lnTo>
                    <a:cubicBezTo>
                      <a:pt x="313472" y="308520"/>
                      <a:pt x="323596" y="308520"/>
                      <a:pt x="329831" y="302284"/>
                    </a:cubicBezTo>
                    <a:cubicBezTo>
                      <a:pt x="336110" y="296006"/>
                      <a:pt x="336067" y="285925"/>
                      <a:pt x="329831" y="279647"/>
                    </a:cubicBezTo>
                    <a:lnTo>
                      <a:pt x="264019" y="213781"/>
                    </a:lnTo>
                    <a:lnTo>
                      <a:pt x="278924" y="198876"/>
                    </a:lnTo>
                    <a:lnTo>
                      <a:pt x="207436" y="157177"/>
                    </a:lnTo>
                    <a:lnTo>
                      <a:pt x="166318" y="116005"/>
                    </a:lnTo>
                    <a:cubicBezTo>
                      <a:pt x="181966" y="100335"/>
                      <a:pt x="176743" y="79335"/>
                      <a:pt x="163335" y="65938"/>
                    </a:cubicBezTo>
                    <a:close/>
                  </a:path>
                </a:pathLst>
              </a:custGeom>
              <a:solidFill>
                <a:schemeClr val="tx2">
                  <a:lumMod val="25000"/>
                  <a:lumOff val="75000"/>
                </a:schemeClr>
              </a:solidFill>
              <a:ln w="10763" cap="flat">
                <a:noFill/>
                <a:prstDash val="solid"/>
                <a:miter/>
              </a:ln>
            </p:spPr>
            <p:txBody>
              <a:bodyPr rtlCol="0" anchor="ctr"/>
              <a:lstStyle/>
              <a:p>
                <a:pPr defTabSz="932509">
                  <a:defRPr/>
                </a:pPr>
                <a:endParaRPr lang="en-US" sz="1873">
                  <a:solidFill>
                    <a:srgbClr val="282828"/>
                  </a:solidFill>
                  <a:latin typeface="Segoe UI"/>
                </a:endParaRPr>
              </a:p>
            </p:txBody>
          </p:sp>
        </p:grpSp>
      </p:grpSp>
      <p:pic>
        <p:nvPicPr>
          <p:cNvPr id="72" name="Picture 71">
            <a:extLst>
              <a:ext uri="{FF2B5EF4-FFF2-40B4-BE49-F238E27FC236}">
                <a16:creationId xmlns:a16="http://schemas.microsoft.com/office/drawing/2014/main" id="{CDB44814-D5E3-459A-A08D-3CB68A9CF1CD}"/>
              </a:ext>
            </a:extLst>
          </p:cNvPr>
          <p:cNvPicPr>
            <a:picLocks noChangeAspect="1"/>
          </p:cNvPicPr>
          <p:nvPr/>
        </p:nvPicPr>
        <p:blipFill>
          <a:blip r:embed="rId3"/>
          <a:stretch>
            <a:fillRect/>
          </a:stretch>
        </p:blipFill>
        <p:spPr>
          <a:xfrm>
            <a:off x="1627626" y="1868628"/>
            <a:ext cx="1306629" cy="1306630"/>
          </a:xfrm>
          <a:prstGeom prst="rect">
            <a:avLst/>
          </a:prstGeom>
        </p:spPr>
      </p:pic>
      <p:pic>
        <p:nvPicPr>
          <p:cNvPr id="11" name="Content Placeholder 10">
            <a:extLst>
              <a:ext uri="{FF2B5EF4-FFF2-40B4-BE49-F238E27FC236}">
                <a16:creationId xmlns:a16="http://schemas.microsoft.com/office/drawing/2014/main" id="{C545216D-ABC5-E04C-802D-7C6C30B70242}"/>
              </a:ext>
            </a:extLst>
          </p:cNvPr>
          <p:cNvPicPr>
            <a:picLocks noGrp="1" noChangeAspect="1"/>
          </p:cNvPicPr>
          <p:nvPr>
            <p:ph sz="quarter" idx="18"/>
          </p:nvPr>
        </p:nvPicPr>
        <p:blipFill>
          <a:blip r:embed="rId4"/>
          <a:stretch>
            <a:fillRect/>
          </a:stretch>
        </p:blipFill>
        <p:spPr>
          <a:xfrm>
            <a:off x="5661266" y="1881103"/>
            <a:ext cx="1113943" cy="1126896"/>
          </a:xfrm>
          <a:prstGeom prst="rect">
            <a:avLst/>
          </a:prstGeom>
        </p:spPr>
      </p:pic>
    </p:spTree>
    <p:extLst>
      <p:ext uri="{BB962C8B-B14F-4D97-AF65-F5344CB8AC3E}">
        <p14:creationId xmlns:p14="http://schemas.microsoft.com/office/powerpoint/2010/main" val="269058717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4E2791-0DB1-3246-9D4E-7DAADC359CF4}"/>
              </a:ext>
            </a:extLst>
          </p:cNvPr>
          <p:cNvSpPr>
            <a:spLocks noGrp="1"/>
          </p:cNvSpPr>
          <p:nvPr>
            <p:ph type="title"/>
          </p:nvPr>
        </p:nvSpPr>
        <p:spPr>
          <a:xfrm>
            <a:off x="434975" y="449264"/>
            <a:ext cx="11563350" cy="754061"/>
          </a:xfrm>
        </p:spPr>
        <p:txBody>
          <a:bodyPr/>
          <a:lstStyle/>
          <a:p>
            <a:r>
              <a:rPr lang="en-US"/>
              <a:t>Help</a:t>
            </a:r>
            <a:r>
              <a:rPr lang="en-US">
                <a:solidFill>
                  <a:schemeClr val="accent1"/>
                </a:solidFill>
              </a:rPr>
              <a:t> </a:t>
            </a:r>
            <a:r>
              <a:rPr lang="en-US"/>
              <a:t>SMBs</a:t>
            </a:r>
            <a:r>
              <a:rPr lang="en-US">
                <a:solidFill>
                  <a:schemeClr val="accent1"/>
                </a:solidFill>
              </a:rPr>
              <a:t> Get Modern</a:t>
            </a:r>
            <a:br>
              <a:rPr lang="en-US"/>
            </a:br>
            <a:endParaRPr lang="en-US"/>
          </a:p>
        </p:txBody>
      </p:sp>
      <p:grpSp>
        <p:nvGrpSpPr>
          <p:cNvPr id="19" name="Group 18">
            <a:extLst>
              <a:ext uri="{FF2B5EF4-FFF2-40B4-BE49-F238E27FC236}">
                <a16:creationId xmlns:a16="http://schemas.microsoft.com/office/drawing/2014/main" id="{B934E454-B6FA-B24E-8E49-3BE3706A6D79}"/>
              </a:ext>
            </a:extLst>
          </p:cNvPr>
          <p:cNvGrpSpPr/>
          <p:nvPr/>
        </p:nvGrpSpPr>
        <p:grpSpPr>
          <a:xfrm>
            <a:off x="678977" y="2110098"/>
            <a:ext cx="3587136" cy="4047897"/>
            <a:chOff x="4480182" y="2110098"/>
            <a:chExt cx="3587136" cy="4047897"/>
          </a:xfrm>
        </p:grpSpPr>
        <p:sp>
          <p:nvSpPr>
            <p:cNvPr id="20" name="Rectangle 19">
              <a:extLst>
                <a:ext uri="{FF2B5EF4-FFF2-40B4-BE49-F238E27FC236}">
                  <a16:creationId xmlns:a16="http://schemas.microsoft.com/office/drawing/2014/main" id="{144A36B3-5DB2-9749-9A99-B8500DC673D4}"/>
                </a:ext>
              </a:extLst>
            </p:cNvPr>
            <p:cNvSpPr/>
            <p:nvPr/>
          </p:nvSpPr>
          <p:spPr bwMode="auto">
            <a:xfrm>
              <a:off x="4480184" y="2110098"/>
              <a:ext cx="3587134" cy="3598700"/>
            </a:xfrm>
            <a:prstGeom prst="rect">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Isosceles Triangle 1">
              <a:extLst>
                <a:ext uri="{FF2B5EF4-FFF2-40B4-BE49-F238E27FC236}">
                  <a16:creationId xmlns:a16="http://schemas.microsoft.com/office/drawing/2014/main" id="{C9872374-BC37-4F44-A13C-7B1A91D2BFBB}"/>
                </a:ext>
              </a:extLst>
            </p:cNvPr>
            <p:cNvSpPr/>
            <p:nvPr/>
          </p:nvSpPr>
          <p:spPr bwMode="auto">
            <a:xfrm rot="10800000">
              <a:off x="4480182" y="5708798"/>
              <a:ext cx="809728" cy="449197"/>
            </a:xfrm>
            <a:prstGeom prst="triangle">
              <a:avLst>
                <a:gd name="adj" fmla="val 0"/>
              </a:avLst>
            </a:prstGeom>
            <a:solidFill>
              <a:schemeClr val="bg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448"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4" name="Group 23">
            <a:extLst>
              <a:ext uri="{FF2B5EF4-FFF2-40B4-BE49-F238E27FC236}">
                <a16:creationId xmlns:a16="http://schemas.microsoft.com/office/drawing/2014/main" id="{8341885E-7F77-3448-9957-3CFE83C55A4A}"/>
              </a:ext>
            </a:extLst>
          </p:cNvPr>
          <p:cNvGrpSpPr/>
          <p:nvPr/>
        </p:nvGrpSpPr>
        <p:grpSpPr>
          <a:xfrm>
            <a:off x="8696689" y="2622680"/>
            <a:ext cx="2272866" cy="2452821"/>
            <a:chOff x="8556661" y="2286764"/>
            <a:chExt cx="2273511" cy="2453517"/>
          </a:xfrm>
        </p:grpSpPr>
        <p:sp>
          <p:nvSpPr>
            <p:cNvPr id="25" name="Rectangle 24">
              <a:extLst>
                <a:ext uri="{FF2B5EF4-FFF2-40B4-BE49-F238E27FC236}">
                  <a16:creationId xmlns:a16="http://schemas.microsoft.com/office/drawing/2014/main" id="{4C74D017-9F86-9946-A6CD-051E8507DDC5}"/>
                </a:ext>
              </a:extLst>
            </p:cNvPr>
            <p:cNvSpPr/>
            <p:nvPr/>
          </p:nvSpPr>
          <p:spPr>
            <a:xfrm>
              <a:off x="8556661" y="4385789"/>
              <a:ext cx="2273511" cy="354492"/>
            </a:xfrm>
            <a:prstGeom prst="rect">
              <a:avLst/>
            </a:prstGeom>
          </p:spPr>
          <p:txBody>
            <a:bodyPr wrap="none" lIns="0" rIns="0">
              <a:spAutoFit/>
            </a:bodyPr>
            <a:lstStyle/>
            <a:p>
              <a:pPr lvl="0" algn="ctr" defTabSz="931972" fontAlgn="base">
                <a:lnSpc>
                  <a:spcPts val="2000"/>
                </a:lnSpc>
                <a:spcBef>
                  <a:spcPct val="0"/>
                </a:spcBef>
                <a:spcAft>
                  <a:spcPts val="612"/>
                </a:spcAft>
                <a:defRPr/>
              </a:pPr>
              <a:r>
                <a:rPr lang="en-US" sz="2400">
                  <a:solidFill>
                    <a:srgbClr val="282828"/>
                  </a:solidFill>
                  <a:latin typeface="Segoe UI Semibold"/>
                </a:rPr>
                <a:t>What to do next</a:t>
              </a:r>
            </a:p>
          </p:txBody>
        </p:sp>
        <p:pic>
          <p:nvPicPr>
            <p:cNvPr id="26" name="Picture 25">
              <a:extLst>
                <a:ext uri="{FF2B5EF4-FFF2-40B4-BE49-F238E27FC236}">
                  <a16:creationId xmlns:a16="http://schemas.microsoft.com/office/drawing/2014/main" id="{7F3D1814-AFCF-3340-BC44-726A06E9613D}"/>
                </a:ext>
              </a:extLst>
            </p:cNvPr>
            <p:cNvPicPr>
              <a:picLocks noChangeAspect="1"/>
            </p:cNvPicPr>
            <p:nvPr/>
          </p:nvPicPr>
          <p:blipFill>
            <a:blip r:embed="rId3"/>
            <a:stretch>
              <a:fillRect/>
            </a:stretch>
          </p:blipFill>
          <p:spPr>
            <a:xfrm>
              <a:off x="9088163" y="2286764"/>
              <a:ext cx="1210498" cy="1210498"/>
            </a:xfrm>
            <a:prstGeom prst="rect">
              <a:avLst/>
            </a:prstGeom>
          </p:spPr>
        </p:pic>
        <p:cxnSp>
          <p:nvCxnSpPr>
            <p:cNvPr id="30" name="Straight Connector 29">
              <a:extLst>
                <a:ext uri="{FF2B5EF4-FFF2-40B4-BE49-F238E27FC236}">
                  <a16:creationId xmlns:a16="http://schemas.microsoft.com/office/drawing/2014/main" id="{FF4556A3-98B5-E24C-9278-D3D791142B74}"/>
                </a:ext>
              </a:extLst>
            </p:cNvPr>
            <p:cNvCxnSpPr/>
            <p:nvPr/>
          </p:nvCxnSpPr>
          <p:spPr>
            <a:xfrm>
              <a:off x="8743346" y="3936464"/>
              <a:ext cx="1899291"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8FCA28C-E8E6-FE42-BCBD-FE8BD8F459AE}"/>
              </a:ext>
            </a:extLst>
          </p:cNvPr>
          <p:cNvGrpSpPr/>
          <p:nvPr/>
        </p:nvGrpSpPr>
        <p:grpSpPr>
          <a:xfrm>
            <a:off x="5213225" y="2569207"/>
            <a:ext cx="2172068" cy="2839719"/>
            <a:chOff x="4963769" y="2233277"/>
            <a:chExt cx="2172684" cy="2840524"/>
          </a:xfrm>
        </p:grpSpPr>
        <p:sp>
          <p:nvSpPr>
            <p:cNvPr id="36" name="Rectangle 35">
              <a:extLst>
                <a:ext uri="{FF2B5EF4-FFF2-40B4-BE49-F238E27FC236}">
                  <a16:creationId xmlns:a16="http://schemas.microsoft.com/office/drawing/2014/main" id="{4027DF64-43DF-BB46-A08E-9477B3A09FD0}"/>
                </a:ext>
              </a:extLst>
            </p:cNvPr>
            <p:cNvSpPr/>
            <p:nvPr/>
          </p:nvSpPr>
          <p:spPr>
            <a:xfrm>
              <a:off x="4963769" y="4385789"/>
              <a:ext cx="2172684" cy="688012"/>
            </a:xfrm>
            <a:prstGeom prst="rect">
              <a:avLst/>
            </a:prstGeom>
          </p:spPr>
          <p:txBody>
            <a:bodyPr wrap="none" lIns="0" rIns="0">
              <a:spAutoFit/>
            </a:bodyPr>
            <a:lstStyle/>
            <a:p>
              <a:pPr algn="ctr" defTabSz="931793" fontAlgn="base">
                <a:lnSpc>
                  <a:spcPts val="2000"/>
                </a:lnSpc>
                <a:spcBef>
                  <a:spcPct val="0"/>
                </a:spcBef>
                <a:spcAft>
                  <a:spcPts val="612"/>
                </a:spcAft>
                <a:defRPr/>
              </a:pPr>
              <a:r>
                <a:rPr lang="en-US" sz="2400">
                  <a:solidFill>
                    <a:srgbClr val="282828"/>
                  </a:solidFill>
                  <a:latin typeface="Segoe UI Semibold"/>
                </a:rPr>
                <a:t>What does this </a:t>
              </a:r>
            </a:p>
            <a:p>
              <a:pPr algn="ctr" defTabSz="931793" fontAlgn="base">
                <a:lnSpc>
                  <a:spcPts val="2000"/>
                </a:lnSpc>
                <a:spcBef>
                  <a:spcPct val="0"/>
                </a:spcBef>
                <a:spcAft>
                  <a:spcPts val="612"/>
                </a:spcAft>
                <a:defRPr/>
              </a:pPr>
              <a:r>
                <a:rPr lang="en-US" sz="2400">
                  <a:solidFill>
                    <a:srgbClr val="282828"/>
                  </a:solidFill>
                  <a:latin typeface="Segoe UI Semibold"/>
                </a:rPr>
                <a:t>mean for you?</a:t>
              </a:r>
            </a:p>
          </p:txBody>
        </p:sp>
        <p:pic>
          <p:nvPicPr>
            <p:cNvPr id="37" name="Picture 36">
              <a:extLst>
                <a:ext uri="{FF2B5EF4-FFF2-40B4-BE49-F238E27FC236}">
                  <a16:creationId xmlns:a16="http://schemas.microsoft.com/office/drawing/2014/main" id="{C26ED2EE-7456-5A49-91FE-54FC5D10AE13}"/>
                </a:ext>
              </a:extLst>
            </p:cNvPr>
            <p:cNvPicPr>
              <a:picLocks noChangeAspect="1"/>
            </p:cNvPicPr>
            <p:nvPr/>
          </p:nvPicPr>
          <p:blipFill>
            <a:blip r:embed="rId4"/>
            <a:stretch>
              <a:fillRect/>
            </a:stretch>
          </p:blipFill>
          <p:spPr>
            <a:xfrm>
              <a:off x="5216021" y="2233277"/>
              <a:ext cx="1340622" cy="1340622"/>
            </a:xfrm>
            <a:prstGeom prst="rect">
              <a:avLst/>
            </a:prstGeom>
          </p:spPr>
        </p:pic>
        <p:cxnSp>
          <p:nvCxnSpPr>
            <p:cNvPr id="38" name="Straight Connector 37">
              <a:extLst>
                <a:ext uri="{FF2B5EF4-FFF2-40B4-BE49-F238E27FC236}">
                  <a16:creationId xmlns:a16="http://schemas.microsoft.com/office/drawing/2014/main" id="{5BFD3BA6-7EF7-324C-81DA-4F8F89FC7E75}"/>
                </a:ext>
              </a:extLst>
            </p:cNvPr>
            <p:cNvCxnSpPr/>
            <p:nvPr/>
          </p:nvCxnSpPr>
          <p:spPr>
            <a:xfrm>
              <a:off x="5100453" y="3936464"/>
              <a:ext cx="1899291"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64A60061-135E-5B4E-AFDC-E04D1CA50664}"/>
              </a:ext>
            </a:extLst>
          </p:cNvPr>
          <p:cNvGrpSpPr/>
          <p:nvPr/>
        </p:nvGrpSpPr>
        <p:grpSpPr>
          <a:xfrm>
            <a:off x="1190519" y="2622680"/>
            <a:ext cx="2568011" cy="2709304"/>
            <a:chOff x="1075849" y="2286764"/>
            <a:chExt cx="2568739" cy="2710072"/>
          </a:xfrm>
        </p:grpSpPr>
        <p:sp>
          <p:nvSpPr>
            <p:cNvPr id="40" name="Rectangle 39">
              <a:extLst>
                <a:ext uri="{FF2B5EF4-FFF2-40B4-BE49-F238E27FC236}">
                  <a16:creationId xmlns:a16="http://schemas.microsoft.com/office/drawing/2014/main" id="{27C8D2FD-D647-2240-AC33-54325E786139}"/>
                </a:ext>
              </a:extLst>
            </p:cNvPr>
            <p:cNvSpPr/>
            <p:nvPr/>
          </p:nvSpPr>
          <p:spPr>
            <a:xfrm>
              <a:off x="1075849" y="4385790"/>
              <a:ext cx="2568739" cy="611046"/>
            </a:xfrm>
            <a:prstGeom prst="rect">
              <a:avLst/>
            </a:prstGeom>
          </p:spPr>
          <p:txBody>
            <a:bodyPr wrap="none" lIns="0" rIns="0">
              <a:spAutoFit/>
            </a:bodyPr>
            <a:lstStyle/>
            <a:p>
              <a:pPr lvl="0" algn="ctr" defTabSz="931972" fontAlgn="base">
                <a:lnSpc>
                  <a:spcPts val="2000"/>
                </a:lnSpc>
                <a:spcBef>
                  <a:spcPct val="0"/>
                </a:spcBef>
                <a:spcAft>
                  <a:spcPts val="612"/>
                </a:spcAft>
                <a:defRPr/>
              </a:pPr>
              <a:r>
                <a:rPr lang="en-US" sz="2400">
                  <a:solidFill>
                    <a:srgbClr val="282828"/>
                  </a:solidFill>
                  <a:latin typeface="Segoe UI Semibold"/>
                </a:rPr>
                <a:t>How will this help </a:t>
              </a:r>
              <a:br>
                <a:rPr lang="en-US" sz="2400">
                  <a:solidFill>
                    <a:srgbClr val="282828"/>
                  </a:solidFill>
                  <a:latin typeface="Segoe UI Semibold"/>
                </a:rPr>
              </a:br>
              <a:r>
                <a:rPr lang="en-US" sz="2400">
                  <a:solidFill>
                    <a:srgbClr val="282828"/>
                  </a:solidFill>
                  <a:latin typeface="Segoe UI Semibold"/>
                </a:rPr>
                <a:t>your customers?</a:t>
              </a:r>
            </a:p>
          </p:txBody>
        </p:sp>
        <p:pic>
          <p:nvPicPr>
            <p:cNvPr id="41" name="Picture 40">
              <a:extLst>
                <a:ext uri="{FF2B5EF4-FFF2-40B4-BE49-F238E27FC236}">
                  <a16:creationId xmlns:a16="http://schemas.microsoft.com/office/drawing/2014/main" id="{497BE02A-1B97-4147-B80D-598254D857F5}"/>
                </a:ext>
              </a:extLst>
            </p:cNvPr>
            <p:cNvPicPr>
              <a:picLocks noChangeAspect="1"/>
            </p:cNvPicPr>
            <p:nvPr/>
          </p:nvPicPr>
          <p:blipFill>
            <a:blip r:embed="rId5"/>
            <a:stretch>
              <a:fillRect/>
            </a:stretch>
          </p:blipFill>
          <p:spPr>
            <a:xfrm>
              <a:off x="1754960" y="2286764"/>
              <a:ext cx="1210498" cy="1210498"/>
            </a:xfrm>
            <a:prstGeom prst="rect">
              <a:avLst/>
            </a:prstGeom>
          </p:spPr>
        </p:pic>
        <p:cxnSp>
          <p:nvCxnSpPr>
            <p:cNvPr id="42" name="Straight Connector 41">
              <a:extLst>
                <a:ext uri="{FF2B5EF4-FFF2-40B4-BE49-F238E27FC236}">
                  <a16:creationId xmlns:a16="http://schemas.microsoft.com/office/drawing/2014/main" id="{E404D302-42A8-C242-898E-47ECF47C51FF}"/>
                </a:ext>
              </a:extLst>
            </p:cNvPr>
            <p:cNvCxnSpPr/>
            <p:nvPr/>
          </p:nvCxnSpPr>
          <p:spPr>
            <a:xfrm>
              <a:off x="1410564" y="3936464"/>
              <a:ext cx="1899291"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6098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decel="100000"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decel="10000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C775-891A-9D41-BC24-EBCE532FB775}"/>
              </a:ext>
            </a:extLst>
          </p:cNvPr>
          <p:cNvSpPr>
            <a:spLocks noGrp="1"/>
          </p:cNvSpPr>
          <p:nvPr>
            <p:ph type="title"/>
          </p:nvPr>
        </p:nvSpPr>
        <p:spPr/>
        <p:txBody>
          <a:bodyPr/>
          <a:lstStyle/>
          <a:p>
            <a:r>
              <a:rPr lang="en-US"/>
              <a:t>What’s holding customers back? </a:t>
            </a:r>
          </a:p>
        </p:txBody>
      </p:sp>
      <p:pic>
        <p:nvPicPr>
          <p:cNvPr id="24" name="Picture 23">
            <a:extLst>
              <a:ext uri="{FF2B5EF4-FFF2-40B4-BE49-F238E27FC236}">
                <a16:creationId xmlns:a16="http://schemas.microsoft.com/office/drawing/2014/main" id="{E7F8F47F-EA1F-FE44-BCFA-7862F0C3D35B}"/>
              </a:ext>
            </a:extLst>
          </p:cNvPr>
          <p:cNvPicPr>
            <a:picLocks noChangeAspect="1"/>
          </p:cNvPicPr>
          <p:nvPr/>
        </p:nvPicPr>
        <p:blipFill>
          <a:blip r:embed="rId3"/>
          <a:stretch>
            <a:fillRect/>
          </a:stretch>
        </p:blipFill>
        <p:spPr>
          <a:xfrm>
            <a:off x="1321074" y="2025082"/>
            <a:ext cx="1016000" cy="1003300"/>
          </a:xfrm>
          <a:prstGeom prst="rect">
            <a:avLst/>
          </a:prstGeom>
        </p:spPr>
      </p:pic>
      <p:pic>
        <p:nvPicPr>
          <p:cNvPr id="25" name="Picture 24">
            <a:extLst>
              <a:ext uri="{FF2B5EF4-FFF2-40B4-BE49-F238E27FC236}">
                <a16:creationId xmlns:a16="http://schemas.microsoft.com/office/drawing/2014/main" id="{4172B27A-7020-4645-A1E1-6E1206B14A1E}"/>
              </a:ext>
            </a:extLst>
          </p:cNvPr>
          <p:cNvPicPr>
            <a:picLocks noChangeAspect="1"/>
          </p:cNvPicPr>
          <p:nvPr/>
        </p:nvPicPr>
        <p:blipFill>
          <a:blip r:embed="rId4"/>
          <a:stretch>
            <a:fillRect/>
          </a:stretch>
        </p:blipFill>
        <p:spPr>
          <a:xfrm>
            <a:off x="4362918" y="1946545"/>
            <a:ext cx="811378" cy="1081837"/>
          </a:xfrm>
          <a:prstGeom prst="rect">
            <a:avLst/>
          </a:prstGeom>
        </p:spPr>
      </p:pic>
      <p:pic>
        <p:nvPicPr>
          <p:cNvPr id="26" name="Picture 25">
            <a:extLst>
              <a:ext uri="{FF2B5EF4-FFF2-40B4-BE49-F238E27FC236}">
                <a16:creationId xmlns:a16="http://schemas.microsoft.com/office/drawing/2014/main" id="{7D354790-1FC7-914A-9FF5-E0C2C02DD639}"/>
              </a:ext>
            </a:extLst>
          </p:cNvPr>
          <p:cNvPicPr>
            <a:picLocks noChangeAspect="1"/>
          </p:cNvPicPr>
          <p:nvPr/>
        </p:nvPicPr>
        <p:blipFill>
          <a:blip r:embed="rId5"/>
          <a:stretch>
            <a:fillRect/>
          </a:stretch>
        </p:blipFill>
        <p:spPr>
          <a:xfrm>
            <a:off x="10003052" y="2105930"/>
            <a:ext cx="1439925" cy="922452"/>
          </a:xfrm>
          <a:prstGeom prst="rect">
            <a:avLst/>
          </a:prstGeom>
        </p:spPr>
      </p:pic>
      <p:pic>
        <p:nvPicPr>
          <p:cNvPr id="27" name="Picture 26">
            <a:extLst>
              <a:ext uri="{FF2B5EF4-FFF2-40B4-BE49-F238E27FC236}">
                <a16:creationId xmlns:a16="http://schemas.microsoft.com/office/drawing/2014/main" id="{2CE035BF-BE0D-0B4D-A124-785ED30AA604}"/>
              </a:ext>
            </a:extLst>
          </p:cNvPr>
          <p:cNvPicPr>
            <a:picLocks noChangeAspect="1"/>
          </p:cNvPicPr>
          <p:nvPr/>
        </p:nvPicPr>
        <p:blipFill>
          <a:blip r:embed="rId6"/>
          <a:stretch>
            <a:fillRect/>
          </a:stretch>
        </p:blipFill>
        <p:spPr>
          <a:xfrm>
            <a:off x="7129861" y="1948882"/>
            <a:ext cx="1231900" cy="1079500"/>
          </a:xfrm>
          <a:prstGeom prst="rect">
            <a:avLst/>
          </a:prstGeom>
        </p:spPr>
      </p:pic>
      <p:cxnSp>
        <p:nvCxnSpPr>
          <p:cNvPr id="28" name="Straight Connector 27">
            <a:extLst>
              <a:ext uri="{FF2B5EF4-FFF2-40B4-BE49-F238E27FC236}">
                <a16:creationId xmlns:a16="http://schemas.microsoft.com/office/drawing/2014/main" id="{9068A97F-2732-6847-968D-65FF6132BA9F}"/>
              </a:ext>
            </a:extLst>
          </p:cNvPr>
          <p:cNvCxnSpPr/>
          <p:nvPr/>
        </p:nvCxnSpPr>
        <p:spPr>
          <a:xfrm>
            <a:off x="6542097" y="3373613"/>
            <a:ext cx="2407428" cy="0"/>
          </a:xfrm>
          <a:prstGeom prst="line">
            <a:avLst/>
          </a:prstGeom>
          <a:ln w="28575">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CFBF3F3-3539-1E44-98D8-F0643403465C}"/>
              </a:ext>
            </a:extLst>
          </p:cNvPr>
          <p:cNvCxnSpPr/>
          <p:nvPr/>
        </p:nvCxnSpPr>
        <p:spPr>
          <a:xfrm>
            <a:off x="625360" y="3373613"/>
            <a:ext cx="2407428" cy="0"/>
          </a:xfrm>
          <a:prstGeom prst="line">
            <a:avLst/>
          </a:prstGeom>
          <a:ln w="28575">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4CF178D-B6F0-7A47-A109-227CA775E471}"/>
              </a:ext>
            </a:extLst>
          </p:cNvPr>
          <p:cNvCxnSpPr/>
          <p:nvPr/>
        </p:nvCxnSpPr>
        <p:spPr>
          <a:xfrm>
            <a:off x="3564893" y="3373613"/>
            <a:ext cx="2407428" cy="0"/>
          </a:xfrm>
          <a:prstGeom prst="line">
            <a:avLst/>
          </a:prstGeom>
          <a:ln w="28575">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271B7CFE-A73A-1F4C-8CA0-9ED29412DCF3}"/>
              </a:ext>
            </a:extLst>
          </p:cNvPr>
          <p:cNvSpPr/>
          <p:nvPr/>
        </p:nvSpPr>
        <p:spPr>
          <a:xfrm>
            <a:off x="6542097" y="3524946"/>
            <a:ext cx="2407428" cy="1061829"/>
          </a:xfrm>
          <a:prstGeom prst="rect">
            <a:avLst/>
          </a:prstGeom>
        </p:spPr>
        <p:txBody>
          <a:bodyPr wrap="square">
            <a:spAutoFit/>
          </a:bodyPr>
          <a:lstStyle/>
          <a:p>
            <a:pPr marL="0" marR="0" lvl="0" indent="0" algn="l" defTabSz="932742" rtl="0" eaLnBrk="1" fontAlgn="base"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0070C0"/>
                </a:solidFill>
                <a:effectLst/>
                <a:uLnTx/>
                <a:uFillTx/>
                <a:latin typeface="Segoe UI"/>
                <a:ea typeface="+mn-ea"/>
                <a:cs typeface="+mn-cs"/>
              </a:rPr>
              <a:t>Assessment tools</a:t>
            </a:r>
          </a:p>
          <a:p>
            <a:pPr marL="0" marR="0" lvl="0" indent="0" algn="l" defTabSz="93256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82828"/>
                </a:solidFill>
                <a:effectLst/>
                <a:uLnTx/>
                <a:uFillTx/>
                <a:latin typeface="Segoe UI"/>
                <a:ea typeface="+mn-ea"/>
                <a:cs typeface="Segoe UI" panose="020B0502040204020203" pitchFamily="34" charset="0"/>
              </a:rPr>
              <a:t>We don’t have the tools to assess compatibility with Windows 10 or Office 365</a:t>
            </a:r>
          </a:p>
        </p:txBody>
      </p:sp>
      <p:sp>
        <p:nvSpPr>
          <p:cNvPr id="32" name="Text Placeholder 6">
            <a:extLst>
              <a:ext uri="{FF2B5EF4-FFF2-40B4-BE49-F238E27FC236}">
                <a16:creationId xmlns:a16="http://schemas.microsoft.com/office/drawing/2014/main" id="{BB99FC54-3D18-5945-BBCC-33AF661F6B91}"/>
              </a:ext>
            </a:extLst>
          </p:cNvPr>
          <p:cNvSpPr txBox="1">
            <a:spLocks/>
          </p:cNvSpPr>
          <p:nvPr/>
        </p:nvSpPr>
        <p:spPr>
          <a:xfrm>
            <a:off x="587689" y="3524946"/>
            <a:ext cx="2482770" cy="1436291"/>
          </a:xfrm>
          <a:prstGeom prst="rect">
            <a:avLst/>
          </a:prstGeom>
        </p:spPr>
        <p:txBody>
          <a:bodyPr/>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base" latinLnBrk="0" hangingPunct="1">
              <a:lnSpc>
                <a:spcPct val="100000"/>
              </a:lnSpc>
              <a:spcBef>
                <a:spcPts val="0"/>
              </a:spcBef>
              <a:spcAft>
                <a:spcPts val="600"/>
              </a:spcAft>
              <a:buClrTx/>
              <a:buSzPct val="90000"/>
              <a:buFont typeface="Wingdings" panose="05000000000000000000" pitchFamily="2" charset="2"/>
              <a:buNone/>
              <a:tabLst/>
              <a:defRPr/>
            </a:pPr>
            <a:r>
              <a:rPr kumimoji="0" lang="en-US" sz="1600" b="1" i="0" u="none" strike="noStrike" kern="1200" cap="none" spc="0" normalizeH="0" baseline="0" noProof="0">
                <a:ln>
                  <a:noFill/>
                </a:ln>
                <a:solidFill>
                  <a:srgbClr val="0070C0"/>
                </a:solidFill>
                <a:effectLst/>
                <a:uLnTx/>
                <a:uFillTx/>
                <a:latin typeface="Segoe UI"/>
                <a:ea typeface="+mn-ea"/>
                <a:cs typeface="+mn-cs"/>
              </a:rPr>
              <a:t>Backward compatibility</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Will the macros we created earlier continue to work? Do we need to rewrite apps for Office 365 or Windows 10? </a:t>
            </a:r>
          </a:p>
        </p:txBody>
      </p:sp>
      <p:sp>
        <p:nvSpPr>
          <p:cNvPr id="33" name="Text Placeholder 6">
            <a:extLst>
              <a:ext uri="{FF2B5EF4-FFF2-40B4-BE49-F238E27FC236}">
                <a16:creationId xmlns:a16="http://schemas.microsoft.com/office/drawing/2014/main" id="{5195C8AB-DFB5-9C43-AB5A-3635510F15A4}"/>
              </a:ext>
            </a:extLst>
          </p:cNvPr>
          <p:cNvSpPr txBox="1">
            <a:spLocks/>
          </p:cNvSpPr>
          <p:nvPr/>
        </p:nvSpPr>
        <p:spPr>
          <a:xfrm>
            <a:off x="3564893" y="3524946"/>
            <a:ext cx="2407428" cy="1436291"/>
          </a:xfrm>
          <a:prstGeom prst="rect">
            <a:avLst/>
          </a:prstGeom>
        </p:spPr>
        <p:txBody>
          <a:bodyPr/>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base" latinLnBrk="0" hangingPunct="1">
              <a:lnSpc>
                <a:spcPct val="100000"/>
              </a:lnSpc>
              <a:spcBef>
                <a:spcPts val="0"/>
              </a:spcBef>
              <a:spcAft>
                <a:spcPts val="600"/>
              </a:spcAft>
              <a:buClrTx/>
              <a:buSzPct val="90000"/>
              <a:buFont typeface="Wingdings" panose="05000000000000000000" pitchFamily="2" charset="2"/>
              <a:buNone/>
              <a:tabLst/>
              <a:defRPr/>
            </a:pPr>
            <a:r>
              <a:rPr lang="en-US" sz="1600" b="1">
                <a:solidFill>
                  <a:srgbClr val="0070C0"/>
                </a:solidFill>
                <a:latin typeface="Segoe UI"/>
              </a:rPr>
              <a:t>Third-</a:t>
            </a:r>
            <a:r>
              <a:rPr kumimoji="0" lang="en-US" sz="1600" b="1" i="0" u="none" strike="noStrike" kern="1200" cap="none" spc="0" normalizeH="0" baseline="0" noProof="0">
                <a:ln>
                  <a:noFill/>
                </a:ln>
                <a:solidFill>
                  <a:srgbClr val="0070C0"/>
                </a:solidFill>
                <a:effectLst/>
                <a:uLnTx/>
                <a:uFillTx/>
                <a:latin typeface="Segoe UI"/>
                <a:ea typeface="+mn-ea"/>
                <a:cs typeface="+mn-cs"/>
              </a:rPr>
              <a:t>party add-ins</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Do my </a:t>
            </a:r>
            <a:r>
              <a:rPr lang="en-US" altLang="en-US" sz="1400" err="1">
                <a:latin typeface="Segoe UI"/>
                <a:cs typeface="Segoe UI" panose="020B0502040204020203" pitchFamily="34" charset="0"/>
              </a:rPr>
              <a:t>thi</a:t>
            </a:r>
            <a:r>
              <a:rPr kumimoji="0" lang="en-US" altLang="en-US" sz="1400" b="0" i="0" u="none" strike="noStrike" kern="1200" cap="none" spc="0" normalizeH="0" baseline="0" noProof="0" err="1">
                <a:ln>
                  <a:noFill/>
                </a:ln>
                <a:solidFill>
                  <a:srgbClr val="000000"/>
                </a:solidFill>
                <a:effectLst/>
                <a:uLnTx/>
                <a:uFillTx/>
                <a:latin typeface="Segoe UI"/>
                <a:ea typeface="+mn-ea"/>
                <a:cs typeface="Segoe UI" panose="020B0502040204020203" pitchFamily="34" charset="0"/>
              </a:rPr>
              <a:t>rd</a:t>
            </a:r>
            <a:r>
              <a:rPr kumimoji="0" lang="en-US" alt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party/ISV </a:t>
            </a:r>
            <a:br>
              <a:rPr kumimoji="0" lang="en-US" alt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alt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add-ins work with Office 365? How do I verify that?</a:t>
            </a:r>
          </a:p>
        </p:txBody>
      </p:sp>
      <p:cxnSp>
        <p:nvCxnSpPr>
          <p:cNvPr id="34" name="Straight Connector 33">
            <a:extLst>
              <a:ext uri="{FF2B5EF4-FFF2-40B4-BE49-F238E27FC236}">
                <a16:creationId xmlns:a16="http://schemas.microsoft.com/office/drawing/2014/main" id="{7A82051E-E98D-674E-81D6-42C411E7D308}"/>
              </a:ext>
            </a:extLst>
          </p:cNvPr>
          <p:cNvCxnSpPr/>
          <p:nvPr/>
        </p:nvCxnSpPr>
        <p:spPr>
          <a:xfrm>
            <a:off x="9519300" y="3373613"/>
            <a:ext cx="2407428" cy="0"/>
          </a:xfrm>
          <a:prstGeom prst="line">
            <a:avLst/>
          </a:prstGeom>
          <a:ln w="28575">
            <a:solidFill>
              <a:schemeClr val="tx1">
                <a:lumMod val="10000"/>
                <a:lumOff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5" name="Text Placeholder 6">
            <a:extLst>
              <a:ext uri="{FF2B5EF4-FFF2-40B4-BE49-F238E27FC236}">
                <a16:creationId xmlns:a16="http://schemas.microsoft.com/office/drawing/2014/main" id="{BBC21F67-BA35-E24F-8820-FD35B03408C8}"/>
              </a:ext>
            </a:extLst>
          </p:cNvPr>
          <p:cNvSpPr txBox="1">
            <a:spLocks/>
          </p:cNvSpPr>
          <p:nvPr/>
        </p:nvSpPr>
        <p:spPr>
          <a:xfrm>
            <a:off x="9519300" y="3524946"/>
            <a:ext cx="2407428" cy="1436291"/>
          </a:xfrm>
          <a:prstGeom prst="rect">
            <a:avLst/>
          </a:prstGeom>
        </p:spPr>
        <p:txBody>
          <a:bodyPr/>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600"/>
              </a:spcAft>
              <a:buClrTx/>
              <a:buSzPct val="90000"/>
              <a:buFont typeface="Wingdings" panose="05000000000000000000" pitchFamily="2" charset="2"/>
              <a:buNone/>
              <a:tabLst/>
              <a:defRPr/>
            </a:pPr>
            <a:r>
              <a:rPr kumimoji="0" lang="en-US" sz="1600" b="1" i="0" u="none" strike="noStrike" kern="1200" cap="none" spc="0" normalizeH="0" baseline="0" noProof="0">
                <a:ln>
                  <a:noFill/>
                </a:ln>
                <a:solidFill>
                  <a:srgbClr val="0070C0"/>
                </a:solidFill>
                <a:effectLst/>
                <a:uLnTx/>
                <a:uFillTx/>
                <a:latin typeface="Segoe UI"/>
                <a:ea typeface="+mn-ea"/>
                <a:cs typeface="+mn-cs"/>
              </a:rPr>
              <a:t>Ongoing assistance</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1200" cap="none" spc="0" normalizeH="0" baseline="0" noProof="0">
                <a:ln>
                  <a:noFill/>
                </a:ln>
                <a:solidFill>
                  <a:srgbClr val="282828"/>
                </a:solidFill>
                <a:effectLst/>
                <a:uLnTx/>
                <a:uFillTx/>
                <a:latin typeface="Segoe UI"/>
                <a:ea typeface="+mn-ea"/>
                <a:cs typeface="Segoe UI" panose="020B0502040204020203" pitchFamily="34" charset="0"/>
              </a:rPr>
              <a:t>What if we have app-compatibility issues after a future update to Windows 10 or Office 365?</a:t>
            </a:r>
          </a:p>
        </p:txBody>
      </p:sp>
      <p:sp>
        <p:nvSpPr>
          <p:cNvPr id="15" name="Rectangle 14">
            <a:extLst>
              <a:ext uri="{FF2B5EF4-FFF2-40B4-BE49-F238E27FC236}">
                <a16:creationId xmlns:a16="http://schemas.microsoft.com/office/drawing/2014/main" id="{AC10A332-191A-4BB7-94F8-CA2958B99E55}"/>
              </a:ext>
            </a:extLst>
          </p:cNvPr>
          <p:cNvSpPr/>
          <p:nvPr/>
        </p:nvSpPr>
        <p:spPr>
          <a:xfrm>
            <a:off x="404316" y="6375461"/>
            <a:ext cx="4322854" cy="219733"/>
          </a:xfrm>
          <a:prstGeom prst="rect">
            <a:avLst/>
          </a:prstGeom>
        </p:spPr>
        <p:txBody>
          <a:bodyPr wrap="square">
            <a:spAutoFit/>
          </a:bodyPr>
          <a:lstStyle/>
          <a:p>
            <a:pPr defTabSz="932330">
              <a:spcAft>
                <a:spcPts val="300"/>
              </a:spcAft>
            </a:pPr>
            <a:r>
              <a:rPr lang="en-US" sz="800" baseline="30000">
                <a:solidFill>
                  <a:srgbClr val="000000"/>
                </a:solidFill>
                <a:latin typeface="Segoe UI"/>
              </a:rPr>
              <a:t>1</a:t>
            </a:r>
            <a:r>
              <a:rPr lang="en-US" sz="800">
                <a:solidFill>
                  <a:srgbClr val="000000"/>
                </a:solidFill>
                <a:latin typeface="Segoe UI"/>
              </a:rPr>
              <a:t>Source: </a:t>
            </a:r>
            <a:r>
              <a:rPr lang="en-US" sz="800" err="1">
                <a:solidFill>
                  <a:srgbClr val="000000"/>
                </a:solidFill>
                <a:latin typeface="Segoe UI"/>
              </a:rPr>
              <a:t>TechAisle</a:t>
            </a:r>
            <a:r>
              <a:rPr lang="en-US" sz="800">
                <a:solidFill>
                  <a:srgbClr val="000000"/>
                </a:solidFill>
                <a:latin typeface="Segoe UI"/>
              </a:rPr>
              <a:t> SMB PC Study for Microsoft, July 2018.</a:t>
            </a:r>
            <a:endParaRPr lang="en-US" sz="800" baseline="30000">
              <a:solidFill>
                <a:srgbClr val="000000"/>
              </a:solidFill>
              <a:latin typeface="Segoe UI"/>
            </a:endParaRPr>
          </a:p>
        </p:txBody>
      </p:sp>
    </p:spTree>
    <p:extLst>
      <p:ext uri="{BB962C8B-B14F-4D97-AF65-F5344CB8AC3E}">
        <p14:creationId xmlns:p14="http://schemas.microsoft.com/office/powerpoint/2010/main" val="2029595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3.8|14.1"/>
</p:tagLst>
</file>

<file path=ppt/theme/theme1.xml><?xml version="1.0" encoding="utf-8"?>
<a:theme xmlns:a="http://schemas.openxmlformats.org/drawingml/2006/main" name="4_Microsoft 365 PPT Template - 2018">
  <a:themeElements>
    <a:clrScheme name="M365">
      <a:dk1>
        <a:srgbClr val="282828"/>
      </a:dk1>
      <a:lt1>
        <a:srgbClr val="FFFFFF"/>
      </a:lt1>
      <a:dk2>
        <a:srgbClr val="282828"/>
      </a:dk2>
      <a:lt2>
        <a:srgbClr val="FFFFFF"/>
      </a:lt2>
      <a:accent1>
        <a:srgbClr val="0078D4"/>
      </a:accent1>
      <a:accent2>
        <a:srgbClr val="002050"/>
      </a:accent2>
      <a:accent3>
        <a:srgbClr val="939393"/>
      </a:accent3>
      <a:accent4>
        <a:srgbClr val="00BCF2"/>
      </a:accent4>
      <a:accent5>
        <a:srgbClr val="6C6E6C"/>
      </a:accent5>
      <a:accent6>
        <a:srgbClr val="2E2F2E"/>
      </a:accent6>
      <a:hlink>
        <a:srgbClr val="0078D4"/>
      </a:hlink>
      <a:folHlink>
        <a:srgbClr val="0078D4"/>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365 PPT Template 2018_2" id="{01A7FB2A-7862-441E-89D5-C3EE05893CAC}" vid="{DEC62A46-47F5-4825-899D-4E8B117FF7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0971047c-4c4b-47d6-9978-fe64b8df6ef8" xsi:nil="true"/>
    <Project_x0020_ID xmlns="0971047c-4c4b-47d6-9978-fe64b8df6ef8" xsi:nil="true"/>
    <_dlc_DocId xmlns="30c63ef3-9331-48f0-bec7-fd83b8c2ba2b">XN7JQW3N34YQ-163904256-163428</_dlc_DocId>
    <_dlc_DocIdUrl xmlns="30c63ef3-9331-48f0-bec7-fd83b8c2ba2b">
      <Url>https://ply.sharepoint.com/sites/TeamSYNNEXatYesler/_layouts/15/DocIdRedir.aspx?ID=XN7JQW3N34YQ-163904256-163428</Url>
      <Description>XN7JQW3N34YQ-163904256-163428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FB353FC5CCB104D91CE7927B6B41B99" ma:contentTypeVersion="21" ma:contentTypeDescription="Create a new document." ma:contentTypeScope="" ma:versionID="2fbf5a1d5133dabe088f981ee9084ad6">
  <xsd:schema xmlns:xsd="http://www.w3.org/2001/XMLSchema" xmlns:xs="http://www.w3.org/2001/XMLSchema" xmlns:p="http://schemas.microsoft.com/office/2006/metadata/properties" xmlns:ns2="30c63ef3-9331-48f0-bec7-fd83b8c2ba2b" xmlns:ns3="0971047c-4c4b-47d6-9978-fe64b8df6ef8" targetNamespace="http://schemas.microsoft.com/office/2006/metadata/properties" ma:root="true" ma:fieldsID="0533378bfd96bbbb727c2794b950dc15" ns2:_="" ns3:_="">
    <xsd:import namespace="30c63ef3-9331-48f0-bec7-fd83b8c2ba2b"/>
    <xsd:import namespace="0971047c-4c4b-47d6-9978-fe64b8df6ef8"/>
    <xsd:element name="properties">
      <xsd:complexType>
        <xsd:sequence>
          <xsd:element name="documentManagement">
            <xsd:complexType>
              <xsd:all>
                <xsd:element ref="ns2:SharedWithUsers" minOccurs="0"/>
                <xsd:element ref="ns2:SharedWithDetails" minOccurs="0"/>
                <xsd:element ref="ns3:Project_x0020_ID" minOccurs="0"/>
                <xsd:element ref="ns3:MediaServiceMetadata" minOccurs="0"/>
                <xsd:element ref="ns3:MediaServiceFastMetadata" minOccurs="0"/>
                <xsd:element ref="ns3:MediaServiceDateTaken" minOccurs="0"/>
                <xsd:element ref="ns3:MediaServiceAutoTags" minOccurs="0"/>
                <xsd:element ref="ns2:_dlc_DocId" minOccurs="0"/>
                <xsd:element ref="ns2:_dlc_DocIdUrl" minOccurs="0"/>
                <xsd:element ref="ns2:_dlc_DocIdPersistId"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c63ef3-9331-48f0-bec7-fd83b8c2ba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971047c-4c4b-47d6-9978-fe64b8df6ef8" elementFormDefault="qualified">
    <xsd:import namespace="http://schemas.microsoft.com/office/2006/documentManagement/types"/>
    <xsd:import namespace="http://schemas.microsoft.com/office/infopath/2007/PartnerControls"/>
    <xsd:element name="Project_x0020_ID" ma:index="10" nillable="true" ma:displayName="Project ID" ma:internalName="Project_x0020_ID">
      <xsd:simpleType>
        <xsd:restriction base="dms:Text">
          <xsd:maxLength value="255"/>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E4C2C-E2A9-483A-9D12-84A15A646CD9}">
  <ds:schemaRefs>
    <ds:schemaRef ds:uri="http://schemas.microsoft.com/sharepoint/events"/>
  </ds:schemaRefs>
</ds:datastoreItem>
</file>

<file path=customXml/itemProps2.xml><?xml version="1.0" encoding="utf-8"?>
<ds:datastoreItem xmlns:ds="http://schemas.openxmlformats.org/officeDocument/2006/customXml" ds:itemID="{190CF85B-FA9A-48FF-899B-1B03A6213E00}">
  <ds:schemaRefs>
    <ds:schemaRef ds:uri="http://schemas.microsoft.com/sharepoint/v3/contenttype/forms"/>
  </ds:schemaRefs>
</ds:datastoreItem>
</file>

<file path=customXml/itemProps3.xml><?xml version="1.0" encoding="utf-8"?>
<ds:datastoreItem xmlns:ds="http://schemas.openxmlformats.org/officeDocument/2006/customXml" ds:itemID="{5ECF51C5-78FF-46DD-82C0-A98D61ACBAAE}">
  <ds:schemaRefs>
    <ds:schemaRef ds:uri="http://purl.org/dc/elements/1.1/"/>
    <ds:schemaRef ds:uri="http://purl.org/dc/dcmitype/"/>
    <ds:schemaRef ds:uri="http://www.w3.org/XML/1998/namespace"/>
    <ds:schemaRef ds:uri="http://schemas.microsoft.com/office/infopath/2007/PartnerControls"/>
    <ds:schemaRef ds:uri="e533181d-1573-4f8e-b98f-78814727ca97"/>
    <ds:schemaRef ds:uri="http://purl.org/dc/terms/"/>
    <ds:schemaRef ds:uri="http://schemas.microsoft.com/office/2006/metadata/properties"/>
    <ds:schemaRef ds:uri="http://schemas.microsoft.com/office/2006/documentManagement/types"/>
    <ds:schemaRef ds:uri="http://schemas.openxmlformats.org/package/2006/metadata/core-properties"/>
    <ds:schemaRef ds:uri="c48766f7-0523-4294-8d83-06a44f55c734"/>
    <ds:schemaRef ds:uri="0971047c-4c4b-47d6-9978-fe64b8df6ef8"/>
    <ds:schemaRef ds:uri="30c63ef3-9331-48f0-bec7-fd83b8c2ba2b"/>
  </ds:schemaRefs>
</ds:datastoreItem>
</file>

<file path=customXml/itemProps4.xml><?xml version="1.0" encoding="utf-8"?>
<ds:datastoreItem xmlns:ds="http://schemas.openxmlformats.org/officeDocument/2006/customXml" ds:itemID="{9DB1A4B3-0440-42EB-A683-A6D8E01D5E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c63ef3-9331-48f0-bec7-fd83b8c2ba2b"/>
    <ds:schemaRef ds:uri="0971047c-4c4b-47d6-9978-fe64b8df6e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 365 PPT Template - 2018</Template>
  <TotalTime>0</TotalTime>
  <Words>8211</Words>
  <Application>Microsoft Office PowerPoint</Application>
  <PresentationFormat>Custom</PresentationFormat>
  <Paragraphs>824</Paragraphs>
  <Slides>39</Slides>
  <Notes>38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4_Microsoft 365 PPT Template - 2018</vt:lpstr>
      <vt:lpstr>Get Modern Opportunity for Partners</vt:lpstr>
      <vt:lpstr>Build your business with SMB practices</vt:lpstr>
      <vt:lpstr>Many SMBs continue to choose cloud services</vt:lpstr>
      <vt:lpstr>Use end of support deadlines  to spur action</vt:lpstr>
      <vt:lpstr>Massive opportunity: Use EOS to shift SMBs</vt:lpstr>
      <vt:lpstr>Many SMBs also need newer hardware</vt:lpstr>
      <vt:lpstr>Help SMBs get modern by offering solutions, expertise</vt:lpstr>
      <vt:lpstr>Help SMBs Get Modern </vt:lpstr>
      <vt:lpstr>What’s holding customers back? </vt:lpstr>
      <vt:lpstr>Microsoft compatibility promises and findings </vt:lpstr>
      <vt:lpstr>Always up to date, enriched with new apps and features </vt:lpstr>
      <vt:lpstr>Office Perpetual</vt:lpstr>
      <vt:lpstr>Office 365 Business Premium</vt:lpstr>
      <vt:lpstr>Security features built into  Office 365 Business Premium </vt:lpstr>
      <vt:lpstr>Windows 7</vt:lpstr>
      <vt:lpstr>Windows 10 Professional</vt:lpstr>
      <vt:lpstr>Advantages of moving to Windows 10 Pro Windows Defender Antivirus &amp; Windows Defender Exploit Guard</vt:lpstr>
      <vt:lpstr>Why Windows Defender is powerful for security</vt:lpstr>
      <vt:lpstr>Choose a modern device for the best customer experience</vt:lpstr>
      <vt:lpstr>Microsoft Surface is the SMB modern device</vt:lpstr>
      <vt:lpstr>Help SMBs Get Modern</vt:lpstr>
      <vt:lpstr>Get Modern helps partners build their profitability by $15.75*/ user/ month</vt:lpstr>
      <vt:lpstr>On-premises to cloud migration</vt:lpstr>
      <vt:lpstr>Device refresh </vt:lpstr>
      <vt:lpstr>Device refresh with Surface</vt:lpstr>
      <vt:lpstr>Growing device refresh revenue</vt:lpstr>
      <vt:lpstr>Adoption and change management</vt:lpstr>
      <vt:lpstr>Bringing it together: Moving SMBs to modern technology </vt:lpstr>
      <vt:lpstr>Partner example:</vt:lpstr>
      <vt:lpstr>Partner example:</vt:lpstr>
      <vt:lpstr>Partner example:</vt:lpstr>
      <vt:lpstr>Help SMBs Get Modern </vt:lpstr>
      <vt:lpstr>Target SMBs on legacy apps and operating systems</vt:lpstr>
      <vt:lpstr>Build holistic SMB offers </vt:lpstr>
      <vt:lpstr>Windows Analytics </vt:lpstr>
      <vt:lpstr>Office Readiness Toolkit</vt:lpstr>
      <vt:lpstr>Build sales readiness with Get Modern resources</vt:lpstr>
      <vt:lpstr>Get started building your business with Get Modern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Modern Opportunity for Partners</dc:title>
  <dc:creator/>
  <dc:description/>
  <cp:revision>2</cp:revision>
  <dcterms:created xsi:type="dcterms:W3CDTF">2019-06-26T18:11:24Z</dcterms:created>
  <dcterms:modified xsi:type="dcterms:W3CDTF">2020-09-25T15:16:28Z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0x0101008FB353FC5CCB104D91CE7927B6B41B99</vt:lpwstr>
  </property>
  <property fmtid="{D5CDD505-2E9C-101B-9397-08002B2CF9AE}" pid="3" name="_dlc_DocIdItemGuid">
    <vt:lpwstr>1c6e1a58-5873-42fa-9ad3-b39382e1ccc1</vt:lpwstr>
  </property>
</Properties>
</file>