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4.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media/image56.jpg" ContentType="image/jpg"/>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0" r:id="rId5"/>
    <p:sldMasterId id="2147484242" r:id="rId6"/>
    <p:sldMasterId id="2147484258" r:id="rId7"/>
    <p:sldMasterId id="2147484291" r:id="rId8"/>
    <p:sldMasterId id="2147484325" r:id="rId9"/>
  </p:sldMasterIdLst>
  <p:notesMasterIdLst>
    <p:notesMasterId r:id="rId42"/>
  </p:notesMasterIdLst>
  <p:sldIdLst>
    <p:sldId id="8510" r:id="rId10"/>
    <p:sldId id="8504" r:id="rId11"/>
    <p:sldId id="8490" r:id="rId12"/>
    <p:sldId id="4313" r:id="rId13"/>
    <p:sldId id="8503" r:id="rId14"/>
    <p:sldId id="2585" r:id="rId15"/>
    <p:sldId id="8689" r:id="rId16"/>
    <p:sldId id="2076136765" r:id="rId17"/>
    <p:sldId id="4314" r:id="rId18"/>
    <p:sldId id="8528" r:id="rId19"/>
    <p:sldId id="8465" r:id="rId20"/>
    <p:sldId id="8502" r:id="rId21"/>
    <p:sldId id="8448" r:id="rId22"/>
    <p:sldId id="8538" r:id="rId23"/>
    <p:sldId id="8532" r:id="rId24"/>
    <p:sldId id="8539" r:id="rId25"/>
    <p:sldId id="8540" r:id="rId26"/>
    <p:sldId id="8453" r:id="rId27"/>
    <p:sldId id="2076135982" r:id="rId28"/>
    <p:sldId id="2076135987" r:id="rId29"/>
    <p:sldId id="2076135988" r:id="rId30"/>
    <p:sldId id="2076136490" r:id="rId31"/>
    <p:sldId id="8437" r:id="rId32"/>
    <p:sldId id="8535" r:id="rId33"/>
    <p:sldId id="8534" r:id="rId34"/>
    <p:sldId id="8541" r:id="rId35"/>
    <p:sldId id="2827" r:id="rId36"/>
    <p:sldId id="1812" r:id="rId37"/>
    <p:sldId id="8526" r:id="rId38"/>
    <p:sldId id="1619" r:id="rId39"/>
    <p:sldId id="8542" r:id="rId40"/>
    <p:sldId id="8536" r:id="rId41"/>
  </p:sldIdLst>
  <p:sldSz cx="12436475" cy="6994525"/>
  <p:notesSz cx="7102475" cy="9388475"/>
  <p:defaultTextStyle>
    <a:defPPr>
      <a:defRPr lang="en-US"/>
    </a:defPPr>
    <a:lvl1pPr marL="0" algn="l" defTabSz="932688" rtl="0" eaLnBrk="1" latinLnBrk="0" hangingPunct="1">
      <a:defRPr sz="1800" kern="1200">
        <a:solidFill>
          <a:schemeClr val="tx1"/>
        </a:solidFill>
        <a:latin typeface="+mn-lt"/>
        <a:ea typeface="+mn-ea"/>
        <a:cs typeface="+mn-cs"/>
      </a:defRPr>
    </a:lvl1pPr>
    <a:lvl2pPr marL="466344" algn="l" defTabSz="932688" rtl="0" eaLnBrk="1" latinLnBrk="0" hangingPunct="1">
      <a:defRPr sz="1800" kern="1200">
        <a:solidFill>
          <a:schemeClr val="tx1"/>
        </a:solidFill>
        <a:latin typeface="+mn-lt"/>
        <a:ea typeface="+mn-ea"/>
        <a:cs typeface="+mn-cs"/>
      </a:defRPr>
    </a:lvl2pPr>
    <a:lvl3pPr marL="932688" algn="l" defTabSz="932688" rtl="0" eaLnBrk="1" latinLnBrk="0" hangingPunct="1">
      <a:defRPr sz="1800" kern="1200">
        <a:solidFill>
          <a:schemeClr val="tx1"/>
        </a:solidFill>
        <a:latin typeface="+mn-lt"/>
        <a:ea typeface="+mn-ea"/>
        <a:cs typeface="+mn-cs"/>
      </a:defRPr>
    </a:lvl3pPr>
    <a:lvl4pPr marL="1399032" algn="l" defTabSz="932688" rtl="0" eaLnBrk="1" latinLnBrk="0" hangingPunct="1">
      <a:defRPr sz="1800" kern="1200">
        <a:solidFill>
          <a:schemeClr val="tx1"/>
        </a:solidFill>
        <a:latin typeface="+mn-lt"/>
        <a:ea typeface="+mn-ea"/>
        <a:cs typeface="+mn-cs"/>
      </a:defRPr>
    </a:lvl4pPr>
    <a:lvl5pPr marL="1865376" algn="l" defTabSz="932688" rtl="0" eaLnBrk="1" latinLnBrk="0" hangingPunct="1">
      <a:defRPr sz="1800" kern="1200">
        <a:solidFill>
          <a:schemeClr val="tx1"/>
        </a:solidFill>
        <a:latin typeface="+mn-lt"/>
        <a:ea typeface="+mn-ea"/>
        <a:cs typeface="+mn-cs"/>
      </a:defRPr>
    </a:lvl5pPr>
    <a:lvl6pPr marL="2331720" algn="l" defTabSz="932688" rtl="0" eaLnBrk="1" latinLnBrk="0" hangingPunct="1">
      <a:defRPr sz="1800" kern="1200">
        <a:solidFill>
          <a:schemeClr val="tx1"/>
        </a:solidFill>
        <a:latin typeface="+mn-lt"/>
        <a:ea typeface="+mn-ea"/>
        <a:cs typeface="+mn-cs"/>
      </a:defRPr>
    </a:lvl6pPr>
    <a:lvl7pPr marL="2798064" algn="l" defTabSz="932688" rtl="0" eaLnBrk="1" latinLnBrk="0" hangingPunct="1">
      <a:defRPr sz="1800" kern="1200">
        <a:solidFill>
          <a:schemeClr val="tx1"/>
        </a:solidFill>
        <a:latin typeface="+mn-lt"/>
        <a:ea typeface="+mn-ea"/>
        <a:cs typeface="+mn-cs"/>
      </a:defRPr>
    </a:lvl7pPr>
    <a:lvl8pPr marL="3264408" algn="l" defTabSz="932688" rtl="0" eaLnBrk="1" latinLnBrk="0" hangingPunct="1">
      <a:defRPr sz="1800" kern="1200">
        <a:solidFill>
          <a:schemeClr val="tx1"/>
        </a:solidFill>
        <a:latin typeface="+mn-lt"/>
        <a:ea typeface="+mn-ea"/>
        <a:cs typeface="+mn-cs"/>
      </a:defRPr>
    </a:lvl8pPr>
    <a:lvl9pPr marL="3730752" algn="l" defTabSz="932688"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0E75D12-3901-4341-BB9C-E3E665ABED8F}">
          <p14:sldIdLst>
            <p14:sldId id="8510"/>
            <p14:sldId id="8504"/>
          </p14:sldIdLst>
        </p14:section>
        <p14:section name="Intro" id="{3C8D7E7B-0CB1-4519-969D-136F0D1491A4}">
          <p14:sldIdLst>
            <p14:sldId id="8490"/>
            <p14:sldId id="4313"/>
          </p14:sldIdLst>
        </p14:section>
        <p14:section name="Customer benefits" id="{0B0B78B5-FCB1-4FFE-9E39-6089545682C9}">
          <p14:sldIdLst>
            <p14:sldId id="8503"/>
            <p14:sldId id="2585"/>
            <p14:sldId id="8689"/>
            <p14:sldId id="2076136765"/>
            <p14:sldId id="4314"/>
            <p14:sldId id="8528"/>
            <p14:sldId id="8465"/>
          </p14:sldIdLst>
        </p14:section>
        <p14:section name="Partner Opportunity" id="{8B763A02-CD0D-4A66-B113-7433511871BE}">
          <p14:sldIdLst>
            <p14:sldId id="8502"/>
            <p14:sldId id="8448"/>
            <p14:sldId id="8538"/>
            <p14:sldId id="8532"/>
            <p14:sldId id="8539"/>
            <p14:sldId id="8540"/>
            <p14:sldId id="8453"/>
            <p14:sldId id="2076135982"/>
            <p14:sldId id="2076135987"/>
            <p14:sldId id="2076135988"/>
            <p14:sldId id="2076136490"/>
          </p14:sldIdLst>
        </p14:section>
        <p14:section name="Getting started" id="{0D3BFEF5-36A6-4D14-8A3D-0182FF9276E4}">
          <p14:sldIdLst>
            <p14:sldId id="8437"/>
            <p14:sldId id="8535"/>
          </p14:sldIdLst>
        </p14:section>
        <p14:section name="GTM Tools" id="{B62DC915-E6C1-4D8A-8C08-18D2B855ADFB}">
          <p14:sldIdLst>
            <p14:sldId id="8534"/>
            <p14:sldId id="8541"/>
            <p14:sldId id="2827"/>
            <p14:sldId id="1812"/>
            <p14:sldId id="8526"/>
          </p14:sldIdLst>
        </p14:section>
        <p14:section name="Customer and Partner Examples" id="{C47A69D8-9EB6-4C12-814D-5772DD8A7E3C}">
          <p14:sldIdLst>
            <p14:sldId id="1619"/>
          </p14:sldIdLst>
        </p14:section>
        <p14:section name="Next steps" id="{785C7A0C-F203-47D6-BE60-AB06A36C9411}">
          <p14:sldIdLst>
            <p14:sldId id="8542"/>
            <p14:sldId id="8536"/>
          </p14:sldIdLst>
        </p14:section>
      </p14:sectionLst>
    </p:ext>
    <p:ext uri="{EFAFB233-063F-42B5-8137-9DF3F51BA10A}">
      <p15:sldGuideLst xmlns:p15="http://schemas.microsoft.com/office/powerpoint/2012/main">
        <p15:guide id="1" orient="horz" pos="2179" userDrawn="1">
          <p15:clr>
            <a:srgbClr val="A4A3A4"/>
          </p15:clr>
        </p15:guide>
        <p15:guide id="2" pos="391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1" name="Author" initials="A" lastIdx="61"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282828"/>
    <a:srgbClr val="FA8C00"/>
    <a:srgbClr val="000000"/>
    <a:srgbClr val="008272"/>
    <a:srgbClr val="FFFFFF"/>
    <a:srgbClr val="787878"/>
    <a:srgbClr val="1A4D8A"/>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4FE7D0-0E9E-401C-B942-92DB99686B19}" v="9" dt="2020-06-15T21:00:10.4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1" autoAdjust="0"/>
    <p:restoredTop sz="70091" autoAdjust="0"/>
  </p:normalViewPr>
  <p:slideViewPr>
    <p:cSldViewPr snapToGrid="0">
      <p:cViewPr varScale="1">
        <p:scale>
          <a:sx n="78" d="100"/>
          <a:sy n="78" d="100"/>
        </p:scale>
        <p:origin x="1788" y="90"/>
      </p:cViewPr>
      <p:guideLst>
        <p:guide orient="horz" pos="2179"/>
        <p:guide pos="39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Master" Target="slideMasters/slideMaster4.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1739276"/>
          </a:xfrm>
          <a:prstGeom prst="rect">
            <a:avLst/>
          </a:prstGeom>
        </p:spPr>
        <p:txBody>
          <a:bodyPr vert="horz" lIns="161538" tIns="80769" rIns="161538" bIns="80769" rtlCol="0"/>
          <a:lstStyle>
            <a:lvl1pPr algn="l">
              <a:defRPr sz="2100"/>
            </a:lvl1pPr>
          </a:lstStyle>
          <a:p>
            <a:endParaRPr lang="en-US"/>
          </a:p>
        </p:txBody>
      </p:sp>
      <p:sp>
        <p:nvSpPr>
          <p:cNvPr id="3" name="Date Placeholder 2"/>
          <p:cNvSpPr>
            <a:spLocks noGrp="1"/>
          </p:cNvSpPr>
          <p:nvPr>
            <p:ph type="dt" idx="1"/>
          </p:nvPr>
        </p:nvSpPr>
        <p:spPr>
          <a:xfrm>
            <a:off x="4023092" y="0"/>
            <a:ext cx="3077739" cy="1739276"/>
          </a:xfrm>
          <a:prstGeom prst="rect">
            <a:avLst/>
          </a:prstGeom>
        </p:spPr>
        <p:txBody>
          <a:bodyPr vert="horz" lIns="161538" tIns="80769" rIns="161538" bIns="80769" rtlCol="0"/>
          <a:lstStyle>
            <a:lvl1pPr algn="r">
              <a:defRPr sz="2100"/>
            </a:lvl1pPr>
          </a:lstStyle>
          <a:p>
            <a:fld id="{F0DFC208-5107-4678-8737-C5670F9D3707}" type="datetimeFigureOut">
              <a:rPr lang="en-US" smtClean="0"/>
              <a:t>6/18/2020</a:t>
            </a:fld>
            <a:endParaRPr lang="en-US"/>
          </a:p>
        </p:txBody>
      </p:sp>
      <p:sp>
        <p:nvSpPr>
          <p:cNvPr id="4" name="Slide Image Placeholder 3"/>
          <p:cNvSpPr>
            <a:spLocks noGrp="1" noRot="1" noChangeAspect="1"/>
          </p:cNvSpPr>
          <p:nvPr>
            <p:ph type="sldImg" idx="2"/>
          </p:nvPr>
        </p:nvSpPr>
        <p:spPr>
          <a:xfrm>
            <a:off x="-6848475" y="4333875"/>
            <a:ext cx="20799425" cy="11698288"/>
          </a:xfrm>
          <a:prstGeom prst="rect">
            <a:avLst/>
          </a:prstGeom>
          <a:noFill/>
          <a:ln w="12700">
            <a:solidFill>
              <a:prstClr val="black"/>
            </a:solidFill>
          </a:ln>
        </p:spPr>
        <p:txBody>
          <a:bodyPr vert="horz" lIns="161538" tIns="80769" rIns="161538" bIns="80769" rtlCol="0" anchor="ctr"/>
          <a:lstStyle/>
          <a:p>
            <a:endParaRPr lang="en-US"/>
          </a:p>
        </p:txBody>
      </p:sp>
      <p:sp>
        <p:nvSpPr>
          <p:cNvPr id="5" name="Notes Placeholder 4"/>
          <p:cNvSpPr>
            <a:spLocks noGrp="1"/>
          </p:cNvSpPr>
          <p:nvPr>
            <p:ph type="body" sz="quarter" idx="3"/>
          </p:nvPr>
        </p:nvSpPr>
        <p:spPr>
          <a:xfrm>
            <a:off x="710248" y="16682598"/>
            <a:ext cx="5681980" cy="13649398"/>
          </a:xfrm>
          <a:prstGeom prst="rect">
            <a:avLst/>
          </a:prstGeom>
        </p:spPr>
        <p:txBody>
          <a:bodyPr vert="horz" lIns="161538" tIns="80769" rIns="161538" bIns="8076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2925867"/>
            <a:ext cx="3077739" cy="1739274"/>
          </a:xfrm>
          <a:prstGeom prst="rect">
            <a:avLst/>
          </a:prstGeom>
        </p:spPr>
        <p:txBody>
          <a:bodyPr vert="horz" lIns="161538" tIns="80769" rIns="161538" bIns="80769" rtlCol="0" anchor="b"/>
          <a:lstStyle>
            <a:lvl1pPr algn="l">
              <a:defRPr sz="2100"/>
            </a:lvl1pPr>
          </a:lstStyle>
          <a:p>
            <a:endParaRPr lang="en-US"/>
          </a:p>
        </p:txBody>
      </p:sp>
      <p:sp>
        <p:nvSpPr>
          <p:cNvPr id="7" name="Slide Number Placeholder 6"/>
          <p:cNvSpPr>
            <a:spLocks noGrp="1"/>
          </p:cNvSpPr>
          <p:nvPr>
            <p:ph type="sldNum" sz="quarter" idx="5"/>
          </p:nvPr>
        </p:nvSpPr>
        <p:spPr>
          <a:xfrm>
            <a:off x="4023092" y="32925867"/>
            <a:ext cx="3077739" cy="1739274"/>
          </a:xfrm>
          <a:prstGeom prst="rect">
            <a:avLst/>
          </a:prstGeom>
        </p:spPr>
        <p:txBody>
          <a:bodyPr vert="horz" lIns="161538" tIns="80769" rIns="161538" bIns="80769" rtlCol="0" anchor="b"/>
          <a:lstStyle>
            <a:lvl1pPr algn="r">
              <a:defRPr sz="2100"/>
            </a:lvl1pPr>
          </a:lstStyle>
          <a:p>
            <a:fld id="{9C2F5114-F968-4E76-B1FB-7E87E880EF51}"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32688" rtl="0" eaLnBrk="1" latinLnBrk="0" hangingPunct="1">
      <a:defRPr sz="1200" kern="1200">
        <a:solidFill>
          <a:schemeClr val="tx1"/>
        </a:solidFill>
        <a:latin typeface="+mn-lt"/>
        <a:ea typeface="+mn-ea"/>
        <a:cs typeface="+mn-cs"/>
      </a:defRPr>
    </a:lvl1pPr>
    <a:lvl2pPr marL="466344" algn="l" defTabSz="932688" rtl="0" eaLnBrk="1" latinLnBrk="0" hangingPunct="1">
      <a:defRPr sz="1200" kern="1200">
        <a:solidFill>
          <a:schemeClr val="tx1"/>
        </a:solidFill>
        <a:latin typeface="+mn-lt"/>
        <a:ea typeface="+mn-ea"/>
        <a:cs typeface="+mn-cs"/>
      </a:defRPr>
    </a:lvl2pPr>
    <a:lvl3pPr marL="932688" algn="l" defTabSz="932688" rtl="0" eaLnBrk="1" latinLnBrk="0" hangingPunct="1">
      <a:defRPr sz="1200" kern="1200">
        <a:solidFill>
          <a:schemeClr val="tx1"/>
        </a:solidFill>
        <a:latin typeface="+mn-lt"/>
        <a:ea typeface="+mn-ea"/>
        <a:cs typeface="+mn-cs"/>
      </a:defRPr>
    </a:lvl3pPr>
    <a:lvl4pPr marL="1399032" algn="l" defTabSz="932688" rtl="0" eaLnBrk="1" latinLnBrk="0" hangingPunct="1">
      <a:defRPr sz="1200" kern="1200">
        <a:solidFill>
          <a:schemeClr val="tx1"/>
        </a:solidFill>
        <a:latin typeface="+mn-lt"/>
        <a:ea typeface="+mn-ea"/>
        <a:cs typeface="+mn-cs"/>
      </a:defRPr>
    </a:lvl4pPr>
    <a:lvl5pPr marL="1865376" algn="l" defTabSz="932688" rtl="0" eaLnBrk="1" latinLnBrk="0" hangingPunct="1">
      <a:defRPr sz="1200" kern="1200">
        <a:solidFill>
          <a:schemeClr val="tx1"/>
        </a:solidFill>
        <a:latin typeface="+mn-lt"/>
        <a:ea typeface="+mn-ea"/>
        <a:cs typeface="+mn-cs"/>
      </a:defRPr>
    </a:lvl5pPr>
    <a:lvl6pPr marL="2331720" algn="l" defTabSz="932688" rtl="0" eaLnBrk="1" latinLnBrk="0" hangingPunct="1">
      <a:defRPr sz="1200" kern="1200">
        <a:solidFill>
          <a:schemeClr val="tx1"/>
        </a:solidFill>
        <a:latin typeface="+mn-lt"/>
        <a:ea typeface="+mn-ea"/>
        <a:cs typeface="+mn-cs"/>
      </a:defRPr>
    </a:lvl6pPr>
    <a:lvl7pPr marL="2798064" algn="l" defTabSz="932688" rtl="0" eaLnBrk="1" latinLnBrk="0" hangingPunct="1">
      <a:defRPr sz="1200" kern="1200">
        <a:solidFill>
          <a:schemeClr val="tx1"/>
        </a:solidFill>
        <a:latin typeface="+mn-lt"/>
        <a:ea typeface="+mn-ea"/>
        <a:cs typeface="+mn-cs"/>
      </a:defRPr>
    </a:lvl7pPr>
    <a:lvl8pPr marL="3264408" algn="l" defTabSz="932688" rtl="0" eaLnBrk="1" latinLnBrk="0" hangingPunct="1">
      <a:defRPr sz="1200" kern="1200">
        <a:solidFill>
          <a:schemeClr val="tx1"/>
        </a:solidFill>
        <a:latin typeface="+mn-lt"/>
        <a:ea typeface="+mn-ea"/>
        <a:cs typeface="+mn-cs"/>
      </a:defRPr>
    </a:lvl8pPr>
    <a:lvl9pPr marL="3730752" algn="l" defTabSz="9326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icrosoft.com/en-us/security/partnerships/intelligent-security-association"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Microsoft has created three marketing kits for partners that want support to grow their business.  Depending on the market segment the partner wants to approach, partners can use Teamwork or Get modern play kits to acquire customers.</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The Security play offers opportunity for maximizing the value of a customer relationship.</a:t>
            </a:r>
          </a:p>
          <a:p>
            <a:endParaRPr lang="en-US" sz="2100" b="1" u="sng" dirty="0">
              <a:latin typeface="Segoe UI" panose="020B0502040204020203" pitchFamily="34" charset="0"/>
              <a:cs typeface="Segoe UI" panose="020B0502040204020203" pitchFamily="34" charset="0"/>
            </a:endParaRPr>
          </a:p>
          <a:p>
            <a:r>
              <a:rPr lang="en-US" sz="2100" b="1" u="sng" dirty="0">
                <a:latin typeface="Segoe UI" panose="020B0502040204020203" pitchFamily="34" charset="0"/>
                <a:cs typeface="Segoe UI" panose="020B0502040204020203" pitchFamily="34" charset="0"/>
              </a:rPr>
              <a:t>TEAMWORK</a:t>
            </a:r>
          </a:p>
          <a:p>
            <a:endParaRPr lang="en-US" sz="2100" b="1"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This play is perfect for customers new to Microsoft. You can help customers make work better. Use play kit to move customers off freemium products to business class email and a chance to try out Office 365.</a:t>
            </a:r>
          </a:p>
          <a:p>
            <a:r>
              <a:rPr lang="en-US" sz="2100" dirty="0">
                <a:latin typeface="Segoe UI" panose="020B0502040204020203" pitchFamily="34" charset="0"/>
                <a:cs typeface="Segoe UI" panose="020B0502040204020203" pitchFamily="34" charset="0"/>
              </a:rPr>
              <a:t> </a:t>
            </a:r>
          </a:p>
          <a:p>
            <a:pPr marL="403845" indent="-403845">
              <a:buAutoNum type="arabicPeriod"/>
            </a:pPr>
            <a:r>
              <a:rPr lang="en-US" sz="2100" dirty="0">
                <a:latin typeface="Segoe UI" panose="020B0502040204020203" pitchFamily="34" charset="0"/>
                <a:cs typeface="Segoe UI" panose="020B0502040204020203" pitchFamily="34" charset="0"/>
              </a:rPr>
              <a:t>“Me” product: OneDrive (syncing, sharing, simultaneous co-authoring)</a:t>
            </a:r>
          </a:p>
          <a:p>
            <a:pPr marL="403845" indent="-403845">
              <a:buAutoNum type="arabicPeriod"/>
            </a:pPr>
            <a:r>
              <a:rPr lang="en-US" sz="2100" dirty="0">
                <a:latin typeface="Segoe UI" panose="020B0502040204020203" pitchFamily="34" charset="0"/>
                <a:cs typeface="Segoe UI" panose="020B0502040204020203" pitchFamily="34" charset="0"/>
              </a:rPr>
              <a:t>“We” products: Microsoft Teams (new approach to collaboration and data management) that leverages </a:t>
            </a:r>
            <a:r>
              <a:rPr lang="en-US" sz="2100" dirty="0" err="1">
                <a:latin typeface="Segoe UI" panose="020B0502040204020203" pitchFamily="34" charset="0"/>
                <a:cs typeface="Segoe UI" panose="020B0502040204020203" pitchFamily="34" charset="0"/>
              </a:rPr>
              <a:t>Sharepoint</a:t>
            </a:r>
            <a:r>
              <a:rPr lang="en-US" sz="2100" dirty="0">
                <a:latin typeface="Segoe UI" panose="020B0502040204020203" pitchFamily="34" charset="0"/>
                <a:cs typeface="Segoe UI" panose="020B0502040204020203" pitchFamily="34" charset="0"/>
              </a:rPr>
              <a:t> capabilities</a:t>
            </a:r>
          </a:p>
          <a:p>
            <a:endParaRPr lang="en-US" sz="2100" b="1" u="sng" dirty="0">
              <a:latin typeface="Segoe UI" panose="020B0502040204020203" pitchFamily="34" charset="0"/>
              <a:cs typeface="Segoe UI" panose="020B0502040204020203" pitchFamily="34" charset="0"/>
            </a:endParaRPr>
          </a:p>
          <a:p>
            <a:r>
              <a:rPr lang="en-US" sz="2100" b="1" u="sng" dirty="0">
                <a:latin typeface="Segoe UI" panose="020B0502040204020203" pitchFamily="34" charset="0"/>
                <a:cs typeface="Segoe UI" panose="020B0502040204020203" pitchFamily="34" charset="0"/>
              </a:rPr>
              <a:t>GET MODERN</a:t>
            </a:r>
            <a:br>
              <a:rPr lang="en-US" sz="2100" b="1" u="sng" dirty="0">
                <a:latin typeface="Segoe UI" panose="020B0502040204020203" pitchFamily="34" charset="0"/>
                <a:cs typeface="Segoe UI" panose="020B0502040204020203" pitchFamily="34" charset="0"/>
              </a:rPr>
            </a:br>
            <a:endParaRPr lang="en-US" sz="2100" b="1" dirty="0">
              <a:latin typeface="Segoe UI" panose="020B0502040204020203" pitchFamily="34" charset="0"/>
              <a:cs typeface="Segoe UI" panose="020B0502040204020203" pitchFamily="34" charset="0"/>
            </a:endParaRPr>
          </a:p>
          <a:p>
            <a:pPr defTabSz="1647687">
              <a:defRPr/>
            </a:pPr>
            <a:r>
              <a:rPr lang="en-US" sz="2100" dirty="0">
                <a:latin typeface="Segoe UI" panose="020B0502040204020203" pitchFamily="34" charset="0"/>
                <a:cs typeface="Segoe UI" panose="020B0502040204020203" pitchFamily="34" charset="0"/>
              </a:rPr>
              <a:t>This play is aimed at customers running legacy products reaching end of support by 2020, including Windows 7 and Office 2010. Use play kit to offer modern applications with high customer value, that provide both an online and offline experience.</a:t>
            </a:r>
          </a:p>
          <a:p>
            <a:pPr marL="403845" indent="-403845">
              <a:buAutoNum type="arabicPeriod"/>
            </a:pPr>
            <a:r>
              <a:rPr lang="en-US" sz="2100" dirty="0">
                <a:latin typeface="Segoe UI" panose="020B0502040204020203" pitchFamily="34" charset="0"/>
                <a:cs typeface="Segoe UI" panose="020B0502040204020203" pitchFamily="34" charset="0"/>
              </a:rPr>
              <a:t>Email: cost savings, simplified management, and increased capabilities.</a:t>
            </a:r>
          </a:p>
          <a:p>
            <a:pPr marL="403845" indent="-403845">
              <a:buAutoNum type="arabicPeriod"/>
            </a:pPr>
            <a:r>
              <a:rPr lang="en-US" sz="2100" dirty="0">
                <a:latin typeface="Segoe UI" panose="020B0502040204020203" pitchFamily="34" charset="0"/>
                <a:cs typeface="Segoe UI" panose="020B0502040204020203" pitchFamily="34" charset="0"/>
              </a:rPr>
              <a:t>Bundle Migration:  in a single bill through the CSP Program </a:t>
            </a:r>
          </a:p>
          <a:p>
            <a:pPr marL="403845" indent="-403845">
              <a:buAutoNum type="arabicPeriod"/>
            </a:pPr>
            <a:r>
              <a:rPr lang="en-US" sz="2100" dirty="0">
                <a:latin typeface="Segoe UI" panose="020B0502040204020203" pitchFamily="34" charset="0"/>
                <a:cs typeface="Segoe UI" panose="020B0502040204020203" pitchFamily="34" charset="0"/>
              </a:rPr>
              <a:t>Device refresh opportunity</a:t>
            </a:r>
          </a:p>
          <a:p>
            <a:r>
              <a:rPr lang="en-US" sz="2100" dirty="0">
                <a:latin typeface="Segoe UI" panose="020B0502040204020203" pitchFamily="34" charset="0"/>
                <a:cs typeface="Segoe UI" panose="020B0502040204020203" pitchFamily="34" charset="0"/>
              </a:rPr>
              <a:t> </a:t>
            </a:r>
            <a:endParaRPr lang="en-US" sz="2100" b="1" dirty="0">
              <a:latin typeface="Segoe UI" panose="020B0502040204020203" pitchFamily="34" charset="0"/>
              <a:cs typeface="Segoe UI" panose="020B0502040204020203" pitchFamily="34" charset="0"/>
            </a:endParaRPr>
          </a:p>
          <a:p>
            <a:endParaRPr lang="en-US" sz="2100" b="1" dirty="0">
              <a:latin typeface="Segoe UI" panose="020B0502040204020203" pitchFamily="34" charset="0"/>
              <a:cs typeface="Segoe UI" panose="020B0502040204020203" pitchFamily="34" charset="0"/>
            </a:endParaRPr>
          </a:p>
          <a:p>
            <a:r>
              <a:rPr lang="en-US" sz="2100" b="1" u="sng" dirty="0">
                <a:latin typeface="Segoe UI" panose="020B0502040204020203" pitchFamily="34" charset="0"/>
                <a:cs typeface="Segoe UI" panose="020B0502040204020203" pitchFamily="34" charset="0"/>
              </a:rPr>
              <a:t>SECURITY</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Help valued customers protect themselves against cyberthreats and improve compliance.</a:t>
            </a:r>
            <a:r>
              <a:rPr lang="en-US" sz="2100" dirty="0">
                <a:solidFill>
                  <a:srgbClr val="0078D4"/>
                </a:solidFill>
                <a:latin typeface="Segoe UI" panose="020B0502040204020203" pitchFamily="34" charset="0"/>
                <a:cs typeface="Segoe UI" panose="020B0502040204020203" pitchFamily="34" charset="0"/>
              </a:rPr>
              <a:t> The 2018 </a:t>
            </a:r>
            <a:r>
              <a:rPr lang="en-US" sz="2100" dirty="0" err="1">
                <a:solidFill>
                  <a:srgbClr val="0078D4"/>
                </a:solidFill>
                <a:latin typeface="Segoe UI" panose="020B0502040204020203" pitchFamily="34" charset="0"/>
                <a:cs typeface="Segoe UI" panose="020B0502040204020203" pitchFamily="34" charset="0"/>
              </a:rPr>
              <a:t>Ponemon</a:t>
            </a:r>
            <a:r>
              <a:rPr lang="en-US" sz="2100" dirty="0">
                <a:solidFill>
                  <a:srgbClr val="0078D4"/>
                </a:solidFill>
                <a:latin typeface="Segoe UI" panose="020B0502040204020203" pitchFamily="34" charset="0"/>
                <a:cs typeface="Segoe UI" panose="020B0502040204020203" pitchFamily="34" charset="0"/>
              </a:rPr>
              <a:t> study found that 58% </a:t>
            </a:r>
            <a:r>
              <a:rPr lang="en-US" sz="2100" dirty="0">
                <a:solidFill>
                  <a:srgbClr val="282828"/>
                </a:solidFill>
                <a:latin typeface="Segoe UI" panose="020B0502040204020203" pitchFamily="34" charset="0"/>
                <a:cs typeface="Segoe UI" panose="020B0502040204020203" pitchFamily="34" charset="0"/>
              </a:rPr>
              <a:t>of breaches took place at small businesses.  Help protect customers against malware and phishing with advanced security offerings built in Microsoft 365 Business.</a:t>
            </a:r>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Add additional value with security training and monitoring services. Use Microsoft Secure Score tool. Tasks that you can perform on behalf of your customers to ensure they are secure. Reporting and conversation starter to improve their security and compliance status. </a:t>
            </a:r>
          </a:p>
          <a:p>
            <a:endParaRPr lang="en-US" sz="21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15379">
              <a:defRPr/>
            </a:pPr>
            <a:fld id="{3301748A-C3F1-4DCC-BEC0-0C96C4C835D1}" type="slidenum">
              <a:rPr lang="en-US">
                <a:solidFill>
                  <a:prstClr val="black"/>
                </a:solidFill>
                <a:latin typeface="Calibri" panose="020F0502020204030204"/>
              </a:rPr>
              <a:pPr defTabSz="1615379">
                <a:defRPr/>
              </a:pPr>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1926317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2100" dirty="0"/>
              <a:t>So what are we doing to help accelerate the transformation for you and your customers?</a:t>
            </a:r>
          </a:p>
        </p:txBody>
      </p:sp>
      <p:sp>
        <p:nvSpPr>
          <p:cNvPr id="4" name="Slide Number Placeholder 3"/>
          <p:cNvSpPr>
            <a:spLocks noGrp="1"/>
          </p:cNvSpPr>
          <p:nvPr>
            <p:ph type="sldNum" sz="quarter" idx="10"/>
          </p:nvPr>
        </p:nvSpPr>
        <p:spPr/>
        <p:txBody>
          <a:bodyPr/>
          <a:lstStyle/>
          <a:p>
            <a:pPr defTabSz="1615379">
              <a:defRPr/>
            </a:pPr>
            <a:fld id="{3301748A-C3F1-4DCC-BEC0-0C96C4C835D1}" type="slidenum">
              <a:rPr lang="en-US">
                <a:solidFill>
                  <a:prstClr val="black"/>
                </a:solidFill>
                <a:latin typeface="Calibri" panose="020F0502020204030204"/>
              </a:rPr>
              <a:pPr defTabSz="1615379">
                <a:def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1080810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Many SMBs think that security is too complex and requires staff and expertise they don’t have. They also aren’t always up to date on best practices. While this signals opportunity, this also means that many competitors will be offering up expertise and solutions. It’s potentially overwhelming.</a:t>
            </a:r>
          </a:p>
          <a:p>
            <a:endParaRPr lang="en-US" sz="2100" dirty="0"/>
          </a:p>
        </p:txBody>
      </p:sp>
      <p:sp>
        <p:nvSpPr>
          <p:cNvPr id="4" name="Slide Number Placeholder 3"/>
          <p:cNvSpPr>
            <a:spLocks noGrp="1"/>
          </p:cNvSpPr>
          <p:nvPr>
            <p:ph type="sldNum" sz="quarter" idx="10"/>
          </p:nvPr>
        </p:nvSpPr>
        <p:spPr/>
        <p:txBody>
          <a:bodyPr/>
          <a:lstStyle/>
          <a:p>
            <a:pPr defTabSz="1615379">
              <a:defRPr/>
            </a:pPr>
            <a:fld id="{AEC35C8C-E3E6-4336-99DC-9CD9B4E6085D}" type="slidenum">
              <a:rPr lang="en-US">
                <a:solidFill>
                  <a:prstClr val="black"/>
                </a:solidFill>
                <a:latin typeface="Calibri" panose="020F0502020204030204"/>
              </a:rPr>
              <a:pPr defTabSz="1615379">
                <a:def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2560729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We understand that in this audience you may all be in various stages of transitioning into an Security MSP and we want to lay out a roadmap for your security practice journey &amp; profitability</a:t>
            </a:r>
          </a:p>
          <a:p>
            <a:endParaRPr lang="en-US" sz="2100" dirty="0"/>
          </a:p>
          <a:p>
            <a:r>
              <a:rPr lang="en-US" sz="2100" dirty="0"/>
              <a:t>So first, if you are still in a transactional practice and you’re selling BP + a few security addons, with M365B you can elevate your customer’s security profile by upselling to M365B and doing basic deployment with a few clicks. You can show value by using the easy enablement of security features in M365B </a:t>
            </a:r>
          </a:p>
          <a:p>
            <a:endParaRPr lang="en-US" sz="2100" dirty="0"/>
          </a:p>
          <a:p>
            <a:r>
              <a:rPr lang="en-US" sz="2100" dirty="0"/>
              <a:t>While the first helps you get the foot in the door and gets you into basic deployment, you can use the other parts of M365B to drive deeper customer engagement. You can drive regular engagements focusing on assessments and use the features in M365B to drive deeper customer engagement going beyond basic support. For example here you may be doing a Identity management project for the customer – put simply in this phase you are becoming the security advisor for the customer –use story of AirWatch compete and how that was thwarted because of the customer credibility built up and that setup a device management project</a:t>
            </a:r>
          </a:p>
          <a:p>
            <a:endParaRPr lang="en-US" sz="2100" dirty="0"/>
          </a:p>
          <a:p>
            <a:r>
              <a:rPr lang="en-US" sz="2100" dirty="0"/>
              <a:t>The third phase is essentially where you are acting as an outsourced security team and doing what a security team would  do like Monitoring, alerting, remediation, compliance services.</a:t>
            </a:r>
          </a:p>
          <a:p>
            <a:endParaRPr lang="en-US" sz="2100" dirty="0"/>
          </a:p>
          <a:p>
            <a:r>
              <a:rPr lang="en-US" dirty="0"/>
              <a:t>Switched to CAD 6/15/2020</a:t>
            </a:r>
          </a:p>
        </p:txBody>
      </p:sp>
      <p:sp>
        <p:nvSpPr>
          <p:cNvPr id="4" name="Slide Number Placeholder 3"/>
          <p:cNvSpPr>
            <a:spLocks noGrp="1"/>
          </p:cNvSpPr>
          <p:nvPr>
            <p:ph type="sldNum" sz="quarter" idx="10"/>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14</a:t>
            </a:fld>
            <a:endParaRPr lang="en-US">
              <a:solidFill>
                <a:prstClr val="black"/>
              </a:solidFill>
              <a:latin typeface="Calibri" panose="020F0502020204030204"/>
            </a:endParaRPr>
          </a:p>
        </p:txBody>
      </p:sp>
    </p:spTree>
    <p:extLst>
      <p:ext uri="{BB962C8B-B14F-4D97-AF65-F5344CB8AC3E}">
        <p14:creationId xmlns:p14="http://schemas.microsoft.com/office/powerpoint/2010/main" val="2100639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Converted to CAD 6/15/2020</a:t>
            </a:r>
          </a:p>
        </p:txBody>
      </p:sp>
      <p:sp>
        <p:nvSpPr>
          <p:cNvPr id="4" name="Slide Number Placeholder 3"/>
          <p:cNvSpPr>
            <a:spLocks noGrp="1"/>
          </p:cNvSpPr>
          <p:nvPr>
            <p:ph type="sldNum" sz="quarter" idx="5"/>
          </p:nvPr>
        </p:nvSpPr>
        <p:spPr/>
        <p:txBody>
          <a:bodyPr/>
          <a:lstStyle/>
          <a:p>
            <a:fld id="{9C2F5114-F968-4E76-B1FB-7E87E880EF51}" type="slidenum">
              <a:rPr lang="en-US" smtClean="0"/>
              <a:t>15</a:t>
            </a:fld>
            <a:endParaRPr lang="en-US"/>
          </a:p>
        </p:txBody>
      </p:sp>
    </p:spTree>
    <p:extLst>
      <p:ext uri="{BB962C8B-B14F-4D97-AF65-F5344CB8AC3E}">
        <p14:creationId xmlns:p14="http://schemas.microsoft.com/office/powerpoint/2010/main" val="288887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latin typeface="Segoe UI"/>
                <a:cs typeface="Segoe UI"/>
              </a:rPr>
              <a:t>Converted to CAD from USD 6/15/2020</a:t>
            </a:r>
          </a:p>
          <a:p>
            <a:endParaRPr lang="en-US" sz="2500" dirty="0">
              <a:latin typeface="Segoe UI"/>
              <a:cs typeface="Segoe UI"/>
            </a:endParaRPr>
          </a:p>
          <a:p>
            <a:r>
              <a:rPr lang="en-US" sz="2500" dirty="0">
                <a:latin typeface="Segoe UI"/>
                <a:cs typeface="Segoe UI"/>
              </a:rPr>
              <a:t>The Microsoft 365 security stack is more robust, and this is creating many opportunities for partners, according to </a:t>
            </a:r>
            <a:r>
              <a:rPr lang="en-US" sz="2500" dirty="0" err="1">
                <a:latin typeface="Segoe UI"/>
                <a:cs typeface="Segoe UI"/>
              </a:rPr>
              <a:t>Forresters</a:t>
            </a:r>
            <a:r>
              <a:rPr lang="en-US" sz="2500" dirty="0">
                <a:latin typeface="Segoe UI"/>
                <a:cs typeface="Segoe UI"/>
              </a:rPr>
              <a:t> July 2019 TEI Study, the Microsoft 365 Partner Opportunity study.</a:t>
            </a:r>
            <a:endParaRPr lang="en-US" dirty="0"/>
          </a:p>
          <a:p>
            <a:endParaRPr lang="en-US" sz="2500" dirty="0">
              <a:latin typeface="Segoe UI"/>
              <a:ea typeface="Calibri" panose="020F0502020204030204" pitchFamily="34" charset="0"/>
              <a:cs typeface="Segoe UI"/>
            </a:endParaRPr>
          </a:p>
          <a:p>
            <a:r>
              <a:rPr lang="en-US" dirty="0"/>
              <a:t>G</a:t>
            </a:r>
            <a:r>
              <a:rPr lang="en-US" sz="2500" dirty="0">
                <a:latin typeface="Segoe UI"/>
                <a:cs typeface="Segoe UI"/>
              </a:rPr>
              <a:t>iven the complexity of the security landscape, companies of all sizes are looking for partners that can handle the complex security landscape for them, according to a second Forrester study also from July 2019, The Microsoft 365 Managed Services Opportunity. Partners are finding success with clients who cannot or don't want to build out their own security operations center (SOC). Partners handle configuration of the security environment – configuring Windows Defender ATP, Intune, and other components of the Microsoft security stack. From there, partners would handle the monitoring and analysis of security alerts. Several partners reported layering their own custom solutions on top of the Microsoft security stack to reduce the number of false positives. More advanced partners are also providing security vulnerability resolution services.</a:t>
            </a:r>
          </a:p>
          <a:p>
            <a:endParaRPr lang="en-US" sz="2500" dirty="0">
              <a:latin typeface="Segoe UI"/>
              <a:cs typeface="Segoe UI"/>
            </a:endParaRPr>
          </a:p>
          <a:p>
            <a:r>
              <a:rPr lang="en-US" sz="2500" dirty="0">
                <a:latin typeface="Segoe UI"/>
                <a:cs typeface="Segoe UI"/>
              </a:rPr>
              <a:t>From The Microsoft 365 Partner Opportunity study:</a:t>
            </a:r>
          </a:p>
          <a:p>
            <a:endParaRPr lang="en-US" sz="2500" b="1" u="sng" dirty="0">
              <a:latin typeface="Segoe UI"/>
              <a:cs typeface="Segoe UI"/>
            </a:endParaRPr>
          </a:p>
          <a:p>
            <a:r>
              <a:rPr lang="en-US" sz="2500" b="1" u="sng" dirty="0">
                <a:latin typeface="Segoe UI"/>
                <a:cs typeface="Segoe UI"/>
              </a:rPr>
              <a:t>Matt – where do you get the $720 (CAD 977) and the $340 (CAD 461) ? Also the $310 (CAD 421)  is for more than just security. See below.</a:t>
            </a:r>
          </a:p>
          <a:p>
            <a:endParaRPr lang="en-US" sz="2500" b="1" u="sng" dirty="0">
              <a:latin typeface="Segoe UI"/>
              <a:cs typeface="Segoe UI"/>
            </a:endParaRPr>
          </a:p>
          <a:p>
            <a:r>
              <a:rPr lang="en-US" sz="2500" b="1" u="sng" dirty="0">
                <a:latin typeface="Segoe UI"/>
                <a:cs typeface="Segoe UI"/>
              </a:rPr>
              <a:t>Deployment</a:t>
            </a:r>
            <a:endParaRPr lang="en-US" dirty="0"/>
          </a:p>
          <a:p>
            <a:r>
              <a:rPr lang="en-US" sz="2500" dirty="0">
                <a:latin typeface="Segoe UI"/>
                <a:cs typeface="Segoe UI"/>
              </a:rPr>
              <a:t>Partners said that work usually started with properly setting up ‘identity’ at smaller companies. Modern desktop deployments were down overall with activities like email migrations and moving core solutions to the cloud largely complete, but partners were still doing assessments, planning workshops and deploying other desktop management solutions. Most new deployments were around Teams setup and SharePoint migrations with the necessary identity setup and modern desktop components. Deployment services cost $310 per user over three years, which equates to $8.60 per user per month. The anticipated revenue opportunity with current attach rates was $8.60 per user per month.</a:t>
            </a:r>
          </a:p>
          <a:p>
            <a:endParaRPr lang="en-US" sz="2500" dirty="0">
              <a:latin typeface="Segoe UI"/>
              <a:cs typeface="Segoe UI"/>
            </a:endParaRPr>
          </a:p>
          <a:p>
            <a:r>
              <a:rPr lang="en-US" sz="2500" b="1" u="sng" dirty="0">
                <a:latin typeface="Segoe UI"/>
                <a:cs typeface="Segoe UI"/>
              </a:rPr>
              <a:t>Managed Services</a:t>
            </a:r>
          </a:p>
          <a:p>
            <a:r>
              <a:rPr lang="en-US" sz="2500" dirty="0">
                <a:latin typeface="Segoe UI"/>
                <a:cs typeface="Segoe UI"/>
              </a:rPr>
              <a:t>Managed services were the single biggest revenue area and the one in which partners were making the most investments and focusing on for future growth. Smaller companies usually lack the internal resources to fully support IT solutions and users. These companies want to focus on day-to-day operations which create outsourcing opportunities for Microsoft partners. These offering ranged from single dollar security monitoring all the way up to full outsourcing contracts worth more than $100 per user per month. Outsourcing contracts covered three-tier user support, security monitoring and remediation, solution deployment, and device management. Many partners were developing full MSSP offerings.</a:t>
            </a:r>
          </a:p>
          <a:p>
            <a:endParaRPr lang="en-US" sz="2500" dirty="0">
              <a:latin typeface="Segoe UI"/>
              <a:cs typeface="Segoe UI"/>
            </a:endParaRPr>
          </a:p>
          <a:p>
            <a:r>
              <a:rPr lang="en-US" sz="2500" dirty="0">
                <a:latin typeface="Segoe UI"/>
                <a:cs typeface="Segoe UI"/>
              </a:rPr>
              <a:t>According to Forrest, the more advanced partners are offering more outsourced IT and security services built on top of Microsoft security services, e.g., Secure Score, and solutions. </a:t>
            </a:r>
            <a:endParaRPr lang="en-US" dirty="0">
              <a:cs typeface="Calibri"/>
            </a:endParaRPr>
          </a:p>
          <a:p>
            <a:endParaRPr lang="en-US" sz="2500" dirty="0">
              <a:latin typeface="Segoe UI"/>
              <a:cs typeface="Segoe UI"/>
            </a:endParaRPr>
          </a:p>
          <a:p>
            <a:endParaRPr lang="en-US" sz="2500" dirty="0">
              <a:latin typeface="Segoe UI"/>
              <a:cs typeface="Segoe UI"/>
            </a:endParaRPr>
          </a:p>
          <a:p>
            <a:endParaRPr lang="en-US" sz="2500" dirty="0">
              <a:latin typeface="Segoe UI" panose="020B0502040204020203" pitchFamily="34" charset="0"/>
              <a:cs typeface="Segoe UI" panose="020B0502040204020203" pitchFamily="34" charset="0"/>
            </a:endParaRPr>
          </a:p>
          <a:p>
            <a:endParaRPr lang="en-US" sz="2500"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fld id="{5F2D3714-B553-A044-BA72-366907BA36B5}" type="slidenum">
              <a:rPr lang="en-US" smtClean="0"/>
              <a:t>18</a:t>
            </a:fld>
            <a:endParaRPr lang="en-US"/>
          </a:p>
        </p:txBody>
      </p:sp>
    </p:spTree>
    <p:extLst>
      <p:ext uri="{BB962C8B-B14F-4D97-AF65-F5344CB8AC3E}">
        <p14:creationId xmlns:p14="http://schemas.microsoft.com/office/powerpoint/2010/main" val="2278322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we want to talk about how you can go from transacting licenses to showing value with business outcomes</a:t>
            </a:r>
          </a:p>
          <a:p>
            <a:endParaRPr lang="en-US"/>
          </a:p>
          <a:p>
            <a:r>
              <a:rPr lang="en-US"/>
              <a:t>Now there are a lot of you that may be wondering security is hard and dauting and we want to show that you don’t need deep security expertise to show that value</a:t>
            </a:r>
          </a:p>
          <a:p>
            <a:endParaRPr lang="en-US"/>
          </a:p>
          <a:p>
            <a:r>
              <a:rPr lang="en-US"/>
              <a:t>We have a secure score tool that helps you do basic assessment and you can use the M365B setup wizard to unlock key security value</a:t>
            </a:r>
          </a:p>
          <a:p>
            <a:endParaRPr lang="en-US"/>
          </a:p>
        </p:txBody>
      </p:sp>
      <p:sp>
        <p:nvSpPr>
          <p:cNvPr id="4" name="Header Placeholder 3"/>
          <p:cNvSpPr>
            <a:spLocks noGrp="1"/>
          </p:cNvSpPr>
          <p:nvPr>
            <p:ph type="hdr" sz="quarter"/>
          </p:nvPr>
        </p:nvSpPr>
        <p:spPr/>
        <p:txBody>
          <a:bodyPr/>
          <a:lstStyle/>
          <a:p>
            <a:pPr defTabSz="1615321">
              <a:defRPr/>
            </a:pPr>
            <a:endParaRPr lang="en-US">
              <a:solidFill>
                <a:prstClr val="black"/>
              </a:solidFill>
              <a:latin typeface="Segoe UI" pitchFamily="34" charset="0"/>
            </a:endParaRPr>
          </a:p>
        </p:txBody>
      </p:sp>
      <p:sp>
        <p:nvSpPr>
          <p:cNvPr id="5" name="Footer Placeholder 4"/>
          <p:cNvSpPr>
            <a:spLocks noGrp="1"/>
          </p:cNvSpPr>
          <p:nvPr>
            <p:ph type="ftr" sz="quarter" idx="4"/>
          </p:nvPr>
        </p:nvSpPr>
        <p:spPr/>
        <p:txBody>
          <a:bodyPr/>
          <a:lstStyle/>
          <a:p>
            <a:pPr marL="1009612" defTabSz="1614847" eaLnBrk="0" hangingPunct="0">
              <a:defRPr/>
            </a:pPr>
            <a:r>
              <a:rPr lang="en-US" sz="7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defTabSz="1615321">
              <a:defRPr/>
            </a:pPr>
            <a:fld id="{386CE63F-9E7F-4C04-9D0D-FCA25A8E9E86}" type="datetime8">
              <a:rPr lang="en-US">
                <a:solidFill>
                  <a:prstClr val="black"/>
                </a:solidFill>
                <a:latin typeface="Segoe UI" pitchFamily="34" charset="0"/>
              </a:rPr>
              <a:pPr defTabSz="1615321">
                <a:defRPr/>
              </a:pPr>
              <a:t>6/18/2020 2:05 PM</a:t>
            </a:fld>
            <a:endParaRPr lang="en-US">
              <a:solidFill>
                <a:prstClr val="black"/>
              </a:solidFill>
              <a:latin typeface="Segoe UI" pitchFamily="34" charset="0"/>
            </a:endParaRPr>
          </a:p>
        </p:txBody>
      </p:sp>
      <p:sp>
        <p:nvSpPr>
          <p:cNvPr id="7" name="Slide Number Placeholder 6"/>
          <p:cNvSpPr>
            <a:spLocks noGrp="1"/>
          </p:cNvSpPr>
          <p:nvPr>
            <p:ph type="sldNum" sz="quarter" idx="5"/>
          </p:nvPr>
        </p:nvSpPr>
        <p:spPr/>
        <p:txBody>
          <a:bodyPr/>
          <a:lstStyle/>
          <a:p>
            <a:pPr defTabSz="1615321">
              <a:defRPr/>
            </a:pPr>
            <a:fld id="{B4008EB6-D09E-4580-8CD6-DDB14511944F}" type="slidenum">
              <a:rPr lang="en-US">
                <a:solidFill>
                  <a:prstClr val="black"/>
                </a:solidFill>
                <a:latin typeface="Segoe UI" pitchFamily="34" charset="0"/>
              </a:rPr>
              <a:pPr defTabSz="1615321">
                <a:defRPr/>
              </a:pPr>
              <a:t>19</a:t>
            </a:fld>
            <a:endParaRPr lang="en-US">
              <a:solidFill>
                <a:prstClr val="black"/>
              </a:solidFill>
              <a:latin typeface="Segoe UI" pitchFamily="34" charset="0"/>
            </a:endParaRPr>
          </a:p>
        </p:txBody>
      </p:sp>
    </p:spTree>
    <p:extLst>
      <p:ext uri="{BB962C8B-B14F-4D97-AF65-F5344CB8AC3E}">
        <p14:creationId xmlns:p14="http://schemas.microsoft.com/office/powerpoint/2010/main" val="2267801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auto" latinLnBrk="0" hangingPunct="1"/>
            <a:r>
              <a:rPr lang="en-US" sz="1600">
                <a:latin typeface="Segoe UI" panose="020B0502040204020203" pitchFamily="34" charset="0"/>
              </a:rPr>
              <a:t>Help SMBs secure customers from cyberthreats – with one solution</a:t>
            </a:r>
          </a:p>
          <a:p>
            <a:pPr rtl="0" eaLnBrk="1" fontAlgn="t" latinLnBrk="0" hangingPunct="1"/>
            <a:r>
              <a:rPr lang="en-US" sz="1600">
                <a:latin typeface="Segoe UI" panose="020B0502040204020203" pitchFamily="34" charset="0"/>
              </a:rPr>
              <a:t>Add new security practice to complement collaboration practice</a:t>
            </a:r>
          </a:p>
          <a:p>
            <a:pPr rtl="0" eaLnBrk="1" fontAlgn="t" latinLnBrk="0" hangingPunct="1"/>
            <a:r>
              <a:rPr lang="en-US" sz="1600">
                <a:latin typeface="Segoe UI" panose="020B0502040204020203" pitchFamily="34" charset="0"/>
              </a:rPr>
              <a:t>Extend your existing security practice using a layered security approach, backed by </a:t>
            </a:r>
            <a:r>
              <a:rPr lang="en-US" sz="1600" u="sng">
                <a:latin typeface="Segoe UI" panose="020B0502040204020203" pitchFamily="34" charset="0"/>
                <a:hlinkClick r:id="rId3"/>
              </a:rPr>
              <a:t>Microsoft’s partnerships with other security providers</a:t>
            </a:r>
            <a:r>
              <a:rPr lang="en-US" sz="1600">
                <a:latin typeface="Segoe UI" panose="020B0502040204020203" pitchFamily="34" charset="0"/>
              </a:rPr>
              <a:t> </a:t>
            </a:r>
          </a:p>
          <a:p>
            <a:endParaRPr lang="en-US"/>
          </a:p>
        </p:txBody>
      </p:sp>
      <p:sp>
        <p:nvSpPr>
          <p:cNvPr id="4" name="Header Placeholder 3"/>
          <p:cNvSpPr>
            <a:spLocks noGrp="1"/>
          </p:cNvSpPr>
          <p:nvPr>
            <p:ph type="hdr" sz="quarter"/>
          </p:nvPr>
        </p:nvSpPr>
        <p:spPr/>
        <p:txBody>
          <a:bodyPr/>
          <a:lstStyle/>
          <a:p>
            <a:pPr defTabSz="1615321">
              <a:defRPr/>
            </a:pPr>
            <a:endParaRPr lang="en-US">
              <a:solidFill>
                <a:prstClr val="black"/>
              </a:solidFill>
              <a:latin typeface="Segoe UI" pitchFamily="34" charset="0"/>
            </a:endParaRPr>
          </a:p>
        </p:txBody>
      </p:sp>
      <p:sp>
        <p:nvSpPr>
          <p:cNvPr id="5" name="Footer Placeholder 4"/>
          <p:cNvSpPr>
            <a:spLocks noGrp="1"/>
          </p:cNvSpPr>
          <p:nvPr>
            <p:ph type="ftr" sz="quarter" idx="4"/>
          </p:nvPr>
        </p:nvSpPr>
        <p:spPr/>
        <p:txBody>
          <a:bodyPr/>
          <a:lstStyle/>
          <a:p>
            <a:pPr marL="1009612" defTabSz="1614847" eaLnBrk="0" hangingPunct="0">
              <a:defRPr/>
            </a:pPr>
            <a:r>
              <a:rPr lang="en-US" sz="7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defTabSz="1615321">
              <a:defRPr/>
            </a:pPr>
            <a:fld id="{386CE63F-9E7F-4C04-9D0D-FCA25A8E9E86}" type="datetime8">
              <a:rPr lang="en-US">
                <a:solidFill>
                  <a:prstClr val="black"/>
                </a:solidFill>
                <a:latin typeface="Segoe UI" pitchFamily="34" charset="0"/>
              </a:rPr>
              <a:pPr defTabSz="1615321">
                <a:defRPr/>
              </a:pPr>
              <a:t>6/18/2020 2:05 PM</a:t>
            </a:fld>
            <a:endParaRPr lang="en-US">
              <a:solidFill>
                <a:prstClr val="black"/>
              </a:solidFill>
              <a:latin typeface="Segoe UI" pitchFamily="34" charset="0"/>
            </a:endParaRPr>
          </a:p>
        </p:txBody>
      </p:sp>
      <p:sp>
        <p:nvSpPr>
          <p:cNvPr id="7" name="Slide Number Placeholder 6"/>
          <p:cNvSpPr>
            <a:spLocks noGrp="1"/>
          </p:cNvSpPr>
          <p:nvPr>
            <p:ph type="sldNum" sz="quarter" idx="5"/>
          </p:nvPr>
        </p:nvSpPr>
        <p:spPr/>
        <p:txBody>
          <a:bodyPr/>
          <a:lstStyle/>
          <a:p>
            <a:pPr defTabSz="1615321">
              <a:defRPr/>
            </a:pPr>
            <a:fld id="{B4008EB6-D09E-4580-8CD6-DDB14511944F}" type="slidenum">
              <a:rPr lang="en-US">
                <a:solidFill>
                  <a:prstClr val="black"/>
                </a:solidFill>
                <a:latin typeface="Segoe UI" pitchFamily="34" charset="0"/>
              </a:rPr>
              <a:pPr defTabSz="1615321">
                <a:defRPr/>
              </a:pPr>
              <a:t>20</a:t>
            </a:fld>
            <a:endParaRPr lang="en-US">
              <a:solidFill>
                <a:prstClr val="black"/>
              </a:solidFill>
              <a:latin typeface="Segoe UI" pitchFamily="34" charset="0"/>
            </a:endParaRPr>
          </a:p>
        </p:txBody>
      </p:sp>
    </p:spTree>
    <p:extLst>
      <p:ext uri="{BB962C8B-B14F-4D97-AF65-F5344CB8AC3E}">
        <p14:creationId xmlns:p14="http://schemas.microsoft.com/office/powerpoint/2010/main" val="465704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Enterprise add-ons or 3</a:t>
            </a:r>
            <a:r>
              <a:rPr lang="en-US" baseline="30000"/>
              <a:t>rd</a:t>
            </a:r>
            <a:r>
              <a:rPr lang="en-US"/>
              <a:t> party add-ons</a:t>
            </a:r>
          </a:p>
        </p:txBody>
      </p:sp>
      <p:sp>
        <p:nvSpPr>
          <p:cNvPr id="4" name="Header Placeholder 3"/>
          <p:cNvSpPr>
            <a:spLocks noGrp="1"/>
          </p:cNvSpPr>
          <p:nvPr>
            <p:ph type="hdr" sz="quarter"/>
          </p:nvPr>
        </p:nvSpPr>
        <p:spPr/>
        <p:txBody>
          <a:bodyPr/>
          <a:lstStyle/>
          <a:p>
            <a:pPr defTabSz="1615321">
              <a:defRPr/>
            </a:pPr>
            <a:endParaRPr lang="en-US">
              <a:solidFill>
                <a:prstClr val="black"/>
              </a:solidFill>
              <a:latin typeface="Segoe UI" pitchFamily="34" charset="0"/>
            </a:endParaRPr>
          </a:p>
        </p:txBody>
      </p:sp>
      <p:sp>
        <p:nvSpPr>
          <p:cNvPr id="5" name="Footer Placeholder 4"/>
          <p:cNvSpPr>
            <a:spLocks noGrp="1"/>
          </p:cNvSpPr>
          <p:nvPr>
            <p:ph type="ftr" sz="quarter" idx="4"/>
          </p:nvPr>
        </p:nvSpPr>
        <p:spPr/>
        <p:txBody>
          <a:bodyPr/>
          <a:lstStyle/>
          <a:p>
            <a:pPr marL="1009612" defTabSz="1614847" eaLnBrk="0" hangingPunct="0">
              <a:defRPr/>
            </a:pPr>
            <a:r>
              <a:rPr lang="en-US" sz="7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defTabSz="1615321">
              <a:defRPr/>
            </a:pPr>
            <a:fld id="{386CE63F-9E7F-4C04-9D0D-FCA25A8E9E86}" type="datetime8">
              <a:rPr lang="en-US">
                <a:solidFill>
                  <a:prstClr val="black"/>
                </a:solidFill>
                <a:latin typeface="Segoe UI" pitchFamily="34" charset="0"/>
              </a:rPr>
              <a:pPr defTabSz="1615321">
                <a:defRPr/>
              </a:pPr>
              <a:t>6/18/2020 2:05 PM</a:t>
            </a:fld>
            <a:endParaRPr lang="en-US">
              <a:solidFill>
                <a:prstClr val="black"/>
              </a:solidFill>
              <a:latin typeface="Segoe UI" pitchFamily="34" charset="0"/>
            </a:endParaRPr>
          </a:p>
        </p:txBody>
      </p:sp>
      <p:sp>
        <p:nvSpPr>
          <p:cNvPr id="7" name="Slide Number Placeholder 6"/>
          <p:cNvSpPr>
            <a:spLocks noGrp="1"/>
          </p:cNvSpPr>
          <p:nvPr>
            <p:ph type="sldNum" sz="quarter" idx="5"/>
          </p:nvPr>
        </p:nvSpPr>
        <p:spPr/>
        <p:txBody>
          <a:bodyPr/>
          <a:lstStyle/>
          <a:p>
            <a:pPr defTabSz="1615321">
              <a:defRPr/>
            </a:pPr>
            <a:fld id="{B4008EB6-D09E-4580-8CD6-DDB14511944F}" type="slidenum">
              <a:rPr lang="en-US">
                <a:solidFill>
                  <a:prstClr val="black"/>
                </a:solidFill>
                <a:latin typeface="Segoe UI" pitchFamily="34" charset="0"/>
              </a:rPr>
              <a:pPr defTabSz="1615321">
                <a:defRPr/>
              </a:pPr>
              <a:t>21</a:t>
            </a:fld>
            <a:endParaRPr lang="en-US">
              <a:solidFill>
                <a:prstClr val="black"/>
              </a:solidFill>
              <a:latin typeface="Segoe UI" pitchFamily="34" charset="0"/>
            </a:endParaRPr>
          </a:p>
        </p:txBody>
      </p:sp>
    </p:spTree>
    <p:extLst>
      <p:ext uri="{BB962C8B-B14F-4D97-AF65-F5344CB8AC3E}">
        <p14:creationId xmlns:p14="http://schemas.microsoft.com/office/powerpoint/2010/main" val="405969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a:latin typeface="Segoe UI" panose="020B0502040204020203" pitchFamily="34" charset="0"/>
                <a:cs typeface="Segoe UI" panose="020B0502040204020203" pitchFamily="34" charset="0"/>
              </a:rPr>
              <a:t>Use a Secure Score to help customers understand potential issues and next steps.</a:t>
            </a:r>
          </a:p>
          <a:p>
            <a:endParaRPr lang="en-US" sz="2100">
              <a:latin typeface="Segoe UI" panose="020B0502040204020203" pitchFamily="34" charset="0"/>
              <a:cs typeface="Segoe UI" panose="020B0502040204020203" pitchFamily="34" charset="0"/>
            </a:endParaRPr>
          </a:p>
          <a:p>
            <a:r>
              <a:rPr lang="en-US">
                <a:latin typeface="Segoe UI" panose="020B0502040204020203" pitchFamily="34" charset="0"/>
                <a:cs typeface="Segoe UI" panose="020B0502040204020203" pitchFamily="34" charset="0"/>
              </a:rPr>
              <a:t>Partners can build complementary offerings around the service using Microsoft APIs. </a:t>
            </a:r>
          </a:p>
          <a:p>
            <a:r>
              <a:rPr lang="en-US">
                <a:latin typeface="Segoe UI" panose="020B0502040204020203" pitchFamily="34" charset="0"/>
                <a:cs typeface="Segoe UI" panose="020B0502040204020203" pitchFamily="34" charset="0"/>
              </a:rPr>
              <a:t>Build a system that collects all their customers secure score details. </a:t>
            </a:r>
          </a:p>
          <a:p>
            <a:pPr defTabSz="1647687">
              <a:defRPr/>
            </a:pPr>
            <a:r>
              <a:rPr lang="en-US">
                <a:latin typeface="Segoe UI" panose="020B0502040204020203" pitchFamily="34" charset="0"/>
                <a:cs typeface="Segoe UI" panose="020B0502040204020203" pitchFamily="34" charset="0"/>
              </a:rPr>
              <a:t>-   Monitor whether the customer score is low or if it has changed. </a:t>
            </a:r>
            <a:endParaRPr lang="en-US" sz="2100">
              <a:latin typeface="Segoe UI" panose="020B0502040204020203" pitchFamily="34" charset="0"/>
              <a:cs typeface="Segoe UI" panose="020B0502040204020203" pitchFamily="34" charset="0"/>
            </a:endParaRPr>
          </a:p>
          <a:p>
            <a:r>
              <a:rPr lang="en-US">
                <a:latin typeface="Segoe UI" panose="020B0502040204020203" pitchFamily="34" charset="0"/>
                <a:cs typeface="Segoe UI" panose="020B0502040204020203" pitchFamily="34" charset="0"/>
              </a:rPr>
              <a:t>-   Offer it as a value add or use it as a reason to call your customer. </a:t>
            </a:r>
          </a:p>
          <a:p>
            <a:endParaRPr lang="en-US" sz="210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22</a:t>
            </a:fld>
            <a:endParaRPr lang="en-US">
              <a:solidFill>
                <a:prstClr val="black"/>
              </a:solidFill>
              <a:latin typeface="Calibri" panose="020F0502020204030204"/>
            </a:endParaRPr>
          </a:p>
        </p:txBody>
      </p:sp>
    </p:spTree>
    <p:extLst>
      <p:ext uri="{BB962C8B-B14F-4D97-AF65-F5344CB8AC3E}">
        <p14:creationId xmlns:p14="http://schemas.microsoft.com/office/powerpoint/2010/main" val="38218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2100" dirty="0">
                <a:latin typeface="Segoe UI" panose="020B0502040204020203" pitchFamily="34" charset="0"/>
                <a:cs typeface="Segoe UI" panose="020B0502040204020203" pitchFamily="34" charset="0"/>
              </a:rPr>
              <a:t>So what are we doing to help accelerate the transformation for you and your customers?</a:t>
            </a:r>
          </a:p>
        </p:txBody>
      </p:sp>
      <p:sp>
        <p:nvSpPr>
          <p:cNvPr id="4" name="Slide Number Placeholder 3"/>
          <p:cNvSpPr>
            <a:spLocks noGrp="1"/>
          </p:cNvSpPr>
          <p:nvPr>
            <p:ph type="sldNum" sz="quarter" idx="10"/>
          </p:nvPr>
        </p:nvSpPr>
        <p:spPr/>
        <p:txBody>
          <a:bodyPr/>
          <a:lstStyle/>
          <a:p>
            <a:pPr defTabSz="1615379">
              <a:defRPr/>
            </a:pPr>
            <a:fld id="{3301748A-C3F1-4DCC-BEC0-0C96C4C835D1}" type="slidenum">
              <a:rPr lang="en-US">
                <a:solidFill>
                  <a:prstClr val="black"/>
                </a:solidFill>
                <a:latin typeface="Calibri" panose="020F0502020204030204"/>
              </a:rPr>
              <a:pPr defTabSz="1615379">
                <a:defRPr/>
              </a:pPr>
              <a:t>23</a:t>
            </a:fld>
            <a:endParaRPr lang="en-US">
              <a:solidFill>
                <a:prstClr val="black"/>
              </a:solidFill>
              <a:latin typeface="Calibri" panose="020F0502020204030204"/>
            </a:endParaRPr>
          </a:p>
        </p:txBody>
      </p:sp>
    </p:spTree>
    <p:extLst>
      <p:ext uri="{BB962C8B-B14F-4D97-AF65-F5344CB8AC3E}">
        <p14:creationId xmlns:p14="http://schemas.microsoft.com/office/powerpoint/2010/main" val="4199513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647687">
              <a:defRPr/>
            </a:pPr>
            <a:r>
              <a:rPr lang="en-US" sz="2100" dirty="0">
                <a:latin typeface="Segoe UI" panose="020B0502040204020203" pitchFamily="34" charset="0"/>
                <a:cs typeface="Segoe UI" panose="020B0502040204020203" pitchFamily="34" charset="0"/>
              </a:rPr>
              <a:t>Most of the headlines talking about cyber attacks are about big, well-known businesses. You probably understand that there is a chance that smaller businesses could be targeted, but you may not have the time or expertise to really evaluate the risk. The annual Verizon Data Breach report in 2018 found that 58 percent of all breaches in the past year occurred at small businesses – exceeding those at large corporations.</a:t>
            </a:r>
          </a:p>
          <a:p>
            <a:pPr defTabSz="1647687">
              <a:defRPr/>
            </a:pPr>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The threat is real and discounting the threat can lead to inadequate security protections. Hackers continuously monitor the entire market for areas of vulnerabilities and often target smaller companies precisely because they know those businesses have underinvested in cybersecurity. </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Converted to CAD 6/15/2020</a:t>
            </a:r>
          </a:p>
        </p:txBody>
      </p:sp>
      <p:sp>
        <p:nvSpPr>
          <p:cNvPr id="4" name="Slide Number Placeholder 3"/>
          <p:cNvSpPr>
            <a:spLocks noGrp="1"/>
          </p:cNvSpPr>
          <p:nvPr>
            <p:ph type="sldNum" sz="quarter" idx="5"/>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4800418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647687">
              <a:defRPr/>
            </a:pPr>
            <a:r>
              <a:rPr lang="en-AU" dirty="0">
                <a:latin typeface="Segoe UI" panose="020B0502040204020203" pitchFamily="34" charset="0"/>
                <a:cs typeface="Segoe UI" panose="020B0502040204020203" pitchFamily="34" charset="0"/>
              </a:rPr>
              <a:t>1. Important to target high propensity customers first to gain momentum, focusing on medium size SMBs in professional services. Value prop is </a:t>
            </a:r>
            <a:r>
              <a:rPr lang="en-US" sz="2100" dirty="0">
                <a:latin typeface="Segoe UI" panose="020B0502040204020203" pitchFamily="34" charset="0"/>
                <a:cs typeface="Segoe UI" panose="020B0502040204020203" pitchFamily="34" charset="0"/>
              </a:rPr>
              <a:t>enterprise-level protections that satisfy stringent regulatory requirements, plus ability to converge technology investments with a single solution.</a:t>
            </a:r>
          </a:p>
          <a:p>
            <a:r>
              <a:rPr lang="en-AU" dirty="0">
                <a:latin typeface="Segoe UI" panose="020B0502040204020203" pitchFamily="34" charset="0"/>
                <a:cs typeface="Segoe UI" panose="020B0502040204020203" pitchFamily="34" charset="0"/>
              </a:rPr>
              <a:t> </a:t>
            </a:r>
          </a:p>
          <a:p>
            <a:r>
              <a:rPr lang="en-AU" dirty="0">
                <a:latin typeface="Segoe UI" panose="020B0502040204020203" pitchFamily="34" charset="0"/>
                <a:cs typeface="Segoe UI" panose="020B0502040204020203" pitchFamily="34" charset="0"/>
              </a:rPr>
              <a:t>2. Win the pitch with these customers through associating your pitch with compelling events that are top of mind for the customer.</a:t>
            </a:r>
          </a:p>
          <a:p>
            <a:endParaRPr lang="en-AU" dirty="0">
              <a:latin typeface="Segoe UI" panose="020B0502040204020203" pitchFamily="34" charset="0"/>
              <a:cs typeface="Segoe UI" panose="020B0502040204020203" pitchFamily="34" charset="0"/>
            </a:endParaRPr>
          </a:p>
          <a:p>
            <a:r>
              <a:rPr lang="en-AU" dirty="0">
                <a:latin typeface="Segoe UI" panose="020B0502040204020203" pitchFamily="34" charset="0"/>
                <a:cs typeface="Segoe UI" panose="020B0502040204020203" pitchFamily="34" charset="0"/>
              </a:rPr>
              <a:t>Scenarios:</a:t>
            </a:r>
          </a:p>
          <a:p>
            <a:pPr marL="302884" indent="-302884">
              <a:buFont typeface="Arial" panose="020B0604020202020204" pitchFamily="34" charset="0"/>
              <a:buChar char="•"/>
            </a:pPr>
            <a:r>
              <a:rPr lang="en-US" sz="2100" dirty="0">
                <a:latin typeface="Segoe UI" panose="020B0502040204020203" pitchFamily="34" charset="0"/>
                <a:cs typeface="Segoe UI" panose="020B0502040204020203" pitchFamily="34" charset="0"/>
              </a:rPr>
              <a:t>Security breach event </a:t>
            </a:r>
          </a:p>
          <a:p>
            <a:pPr marL="302884" indent="-302884" fontAlgn="t">
              <a:buFont typeface="Arial" panose="020B0604020202020204" pitchFamily="34" charset="0"/>
              <a:buChar char="•"/>
            </a:pPr>
            <a:r>
              <a:rPr lang="en-US" sz="2100" dirty="0">
                <a:latin typeface="Segoe UI" panose="020B0502040204020203" pitchFamily="34" charset="0"/>
                <a:cs typeface="Segoe UI" panose="020B0502040204020203" pitchFamily="34" charset="0"/>
              </a:rPr>
              <a:t>End of support for: Office 2010, Windows 7</a:t>
            </a:r>
          </a:p>
          <a:p>
            <a:pPr marL="302884" indent="-302884" fontAlgn="t">
              <a:buFont typeface="Arial" panose="020B0604020202020204" pitchFamily="34" charset="0"/>
              <a:buChar char="•"/>
            </a:pPr>
            <a:r>
              <a:rPr lang="en-US" sz="2100" dirty="0">
                <a:latin typeface="Segoe UI" panose="020B0502040204020203" pitchFamily="34" charset="0"/>
                <a:cs typeface="Segoe UI" panose="020B0502040204020203" pitchFamily="34" charset="0"/>
              </a:rPr>
              <a:t>Device refresh </a:t>
            </a:r>
          </a:p>
          <a:p>
            <a:pPr marL="302884" indent="-302884" fontAlgn="t">
              <a:buFont typeface="Arial" panose="020B0604020202020204" pitchFamily="34" charset="0"/>
              <a:buChar char="•"/>
            </a:pPr>
            <a:r>
              <a:rPr lang="en-US" sz="2100" dirty="0">
                <a:latin typeface="Segoe UI" panose="020B0502040204020203" pitchFamily="34" charset="0"/>
                <a:cs typeface="Segoe UI" panose="020B0502040204020203" pitchFamily="34" charset="0"/>
              </a:rPr>
              <a:t>Regulatory requirements such as GDPR</a:t>
            </a:r>
          </a:p>
          <a:p>
            <a:pPr>
              <a:spcAft>
                <a:spcPts val="1060"/>
              </a:spcAft>
            </a:pPr>
            <a:endParaRPr lang="en-US" sz="2100" dirty="0">
              <a:latin typeface="Segoe UI" panose="020B0502040204020203" pitchFamily="34" charset="0"/>
              <a:cs typeface="Segoe UI" panose="020B0502040204020203" pitchFamily="34" charset="0"/>
            </a:endParaRPr>
          </a:p>
          <a:p>
            <a:pPr>
              <a:spcAft>
                <a:spcPts val="1060"/>
              </a:spcAft>
            </a:pPr>
            <a:r>
              <a:rPr lang="en-US" sz="2100" dirty="0">
                <a:latin typeface="Segoe UI" panose="020B0502040204020203" pitchFamily="34" charset="0"/>
                <a:cs typeface="Segoe UI" panose="020B0502040204020203" pitchFamily="34" charset="0"/>
              </a:rPr>
              <a:t>Approach:</a:t>
            </a:r>
          </a:p>
          <a:p>
            <a:pPr marL="504806" indent="-504806" defTabSz="1647687">
              <a:lnSpc>
                <a:spcPct val="90000"/>
              </a:lnSpc>
              <a:spcAft>
                <a:spcPts val="1060"/>
              </a:spcAft>
              <a:buFont typeface="Arial" panose="020B0604020202020204" pitchFamily="34" charset="0"/>
              <a:buChar char="•"/>
              <a:defRPr/>
            </a:pPr>
            <a:r>
              <a:rPr lang="en-US" sz="2100" dirty="0">
                <a:latin typeface="Segoe UI" panose="020B0502040204020203" pitchFamily="34" charset="0"/>
                <a:cs typeface="Segoe UI" panose="020B0502040204020203" pitchFamily="34" charset="0"/>
              </a:rPr>
              <a:t>Lead with security assessment. Either layer Microsoft 365 protections under existing point solutions or recommend replacing disparate productivity and security solutions with a single integrated solution with email, file storage, and collaboration workspace.</a:t>
            </a:r>
          </a:p>
          <a:p>
            <a:pPr marL="504806" indent="-504806" defTabSz="1647687">
              <a:lnSpc>
                <a:spcPct val="90000"/>
              </a:lnSpc>
              <a:spcAft>
                <a:spcPts val="1060"/>
              </a:spcAft>
              <a:buFont typeface="Arial" panose="020B0604020202020204" pitchFamily="34" charset="0"/>
              <a:buChar char="•"/>
              <a:defRPr/>
            </a:pPr>
            <a:r>
              <a:rPr lang="en-US" sz="2100" dirty="0">
                <a:latin typeface="Segoe UI" panose="020B0502040204020203" pitchFamily="34" charset="0"/>
                <a:cs typeface="Segoe UI" panose="020B0502040204020203" pitchFamily="34" charset="0"/>
              </a:rPr>
              <a:t>Talk about how other SMB customers are transforming the way they work in teams to move faster and support transparency.</a:t>
            </a:r>
          </a:p>
          <a:p>
            <a:pPr marL="504806" indent="-504806" defTabSz="1647687">
              <a:lnSpc>
                <a:spcPct val="90000"/>
              </a:lnSpc>
              <a:spcAft>
                <a:spcPts val="1060"/>
              </a:spcAft>
              <a:buFont typeface="Arial" panose="020B0604020202020204" pitchFamily="34" charset="0"/>
              <a:buChar char="•"/>
              <a:defRPr/>
            </a:pPr>
            <a:r>
              <a:rPr lang="en-US" sz="2100" dirty="0">
                <a:latin typeface="Segoe UI" panose="020B0502040204020203" pitchFamily="34" charset="0"/>
                <a:cs typeface="Segoe UI" panose="020B0502040204020203" pitchFamily="34" charset="0"/>
              </a:rPr>
              <a:t>Discuss ability to protect customers ASAP with no complicated integration work.</a:t>
            </a:r>
          </a:p>
          <a:p>
            <a:pPr marL="504806" indent="-504806" defTabSz="1647687">
              <a:lnSpc>
                <a:spcPct val="90000"/>
              </a:lnSpc>
              <a:spcAft>
                <a:spcPts val="1060"/>
              </a:spcAft>
              <a:buFont typeface="Arial" panose="020B0604020202020204" pitchFamily="34" charset="0"/>
              <a:buChar char="•"/>
              <a:defRPr/>
            </a:pPr>
            <a:endParaRPr lang="en-US" sz="2100" dirty="0">
              <a:latin typeface="Segoe UI" panose="020B0502040204020203" pitchFamily="34" charset="0"/>
              <a:cs typeface="Segoe UI" panose="020B0502040204020203" pitchFamily="34" charset="0"/>
            </a:endParaRPr>
          </a:p>
          <a:p>
            <a:endParaRPr lang="en-AU" dirty="0"/>
          </a:p>
        </p:txBody>
      </p:sp>
      <p:sp>
        <p:nvSpPr>
          <p:cNvPr id="4" name="Slide Number Placeholder 3"/>
          <p:cNvSpPr>
            <a:spLocks noGrp="1"/>
          </p:cNvSpPr>
          <p:nvPr>
            <p:ph type="sldNum" sz="quarter" idx="10"/>
          </p:nvPr>
        </p:nvSpPr>
        <p:spPr/>
        <p:txBody>
          <a:bodyPr/>
          <a:lstStyle/>
          <a:p>
            <a:pPr defTabSz="1647687">
              <a:defRPr/>
            </a:pPr>
            <a:fld id="{5F2D3714-B553-A044-BA72-366907BA36B5}" type="slidenum">
              <a:rPr lang="en-US">
                <a:solidFill>
                  <a:prstClr val="black"/>
                </a:solidFill>
                <a:latin typeface="Calibri" panose="020F0502020204030204"/>
              </a:rPr>
              <a:pPr defTabSz="1647687">
                <a:defRPr/>
              </a:pPr>
              <a:t>24</a:t>
            </a:fld>
            <a:endParaRPr lang="en-US">
              <a:solidFill>
                <a:prstClr val="black"/>
              </a:solidFill>
              <a:latin typeface="Calibri" panose="020F0502020204030204"/>
            </a:endParaRPr>
          </a:p>
        </p:txBody>
      </p:sp>
    </p:spTree>
    <p:extLst>
      <p:ext uri="{BB962C8B-B14F-4D97-AF65-F5344CB8AC3E}">
        <p14:creationId xmlns:p14="http://schemas.microsoft.com/office/powerpoint/2010/main" val="2337767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latin typeface="Segoe UI" panose="020B0502040204020203" pitchFamily="34" charset="0"/>
                <a:cs typeface="Segoe UI" panose="020B0502040204020203" pitchFamily="34" charset="0"/>
              </a:rPr>
              <a:t>Launchpad offers information and tools to help you understand the key scenarios that can help you sell into customers.</a:t>
            </a:r>
          </a:p>
          <a:p>
            <a:endParaRPr lang="en-AU" dirty="0">
              <a:latin typeface="Segoe UI" panose="020B0502040204020203" pitchFamily="34" charset="0"/>
              <a:cs typeface="Segoe UI" panose="020B0502040204020203" pitchFamily="34" charset="0"/>
            </a:endParaRPr>
          </a:p>
          <a:p>
            <a:r>
              <a:rPr lang="en-AU" dirty="0">
                <a:latin typeface="Segoe UI" panose="020B0502040204020203" pitchFamily="34" charset="0"/>
                <a:cs typeface="Segoe UI" panose="020B0502040204020203" pitchFamily="34" charset="0"/>
              </a:rPr>
              <a:t>Use new Launchpad tool to build an example offer to get customers interested. </a:t>
            </a:r>
          </a:p>
          <a:p>
            <a:r>
              <a:rPr lang="en-AU" dirty="0">
                <a:latin typeface="Segoe UI" panose="020B0502040204020203" pitchFamily="34" charset="0"/>
                <a:cs typeface="Segoe UI" panose="020B0502040204020203" pitchFamily="34" charset="0"/>
              </a:rPr>
              <a:t>Insert license details and your own services.</a:t>
            </a:r>
            <a:endParaRPr lang="en-US"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15379">
              <a:defRPr/>
            </a:pPr>
            <a:fld id="{3272A41D-8A3E-4201-8278-940B02213E11}" type="slidenum">
              <a:rPr lang="en-US">
                <a:solidFill>
                  <a:prstClr val="black"/>
                </a:solidFill>
                <a:latin typeface="Calibri" panose="020F0502020204030204"/>
              </a:rPr>
              <a:pPr defTabSz="1615379">
                <a:defRPr/>
              </a:pPr>
              <a:t>25</a:t>
            </a:fld>
            <a:endParaRPr lang="en-US">
              <a:solidFill>
                <a:prstClr val="black"/>
              </a:solidFill>
              <a:latin typeface="Calibri" panose="020F0502020204030204"/>
            </a:endParaRPr>
          </a:p>
        </p:txBody>
      </p:sp>
    </p:spTree>
    <p:extLst>
      <p:ext uri="{BB962C8B-B14F-4D97-AF65-F5344CB8AC3E}">
        <p14:creationId xmlns:p14="http://schemas.microsoft.com/office/powerpoint/2010/main" val="264704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Use a Secure Score to help customers understand potential issues and next steps.</a:t>
            </a:r>
          </a:p>
          <a:p>
            <a:endParaRPr lang="en-US" sz="2100"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Partners can build complementary offerings around the service using Microsoft APIs. </a:t>
            </a:r>
          </a:p>
          <a:p>
            <a:r>
              <a:rPr lang="en-US" dirty="0">
                <a:latin typeface="Segoe UI" panose="020B0502040204020203" pitchFamily="34" charset="0"/>
                <a:cs typeface="Segoe UI" panose="020B0502040204020203" pitchFamily="34" charset="0"/>
              </a:rPr>
              <a:t>Build a system that collects all their customers secure score details. </a:t>
            </a:r>
          </a:p>
          <a:p>
            <a:pPr defTabSz="1647687">
              <a:defRPr/>
            </a:pPr>
            <a:r>
              <a:rPr lang="en-US" dirty="0">
                <a:latin typeface="Segoe UI" panose="020B0502040204020203" pitchFamily="34" charset="0"/>
                <a:cs typeface="Segoe UI" panose="020B0502040204020203" pitchFamily="34" charset="0"/>
              </a:rPr>
              <a:t>-   Monitor whether the customer score is low or if it has changed. </a:t>
            </a:r>
            <a:endParaRPr lang="en-US" sz="2100"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   Offer it as a value add or use it as a reason to call your customer. </a:t>
            </a:r>
          </a:p>
          <a:p>
            <a:endParaRPr lang="en-US" sz="21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26</a:t>
            </a:fld>
            <a:endParaRPr lang="en-US">
              <a:solidFill>
                <a:prstClr val="black"/>
              </a:solidFill>
              <a:latin typeface="Calibri" panose="020F0502020204030204"/>
            </a:endParaRPr>
          </a:p>
        </p:txBody>
      </p:sp>
    </p:spTree>
    <p:extLst>
      <p:ext uri="{BB962C8B-B14F-4D97-AF65-F5344CB8AC3E}">
        <p14:creationId xmlns:p14="http://schemas.microsoft.com/office/powerpoint/2010/main" val="531211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647687">
              <a:defRPr/>
            </a:pPr>
            <a:r>
              <a:rPr lang="en-US" sz="2100" spc="-16" dirty="0">
                <a:solidFill>
                  <a:prstClr val="black"/>
                </a:solidFill>
                <a:latin typeface="Segoe UI" panose="020B0502040204020203" pitchFamily="34" charset="0"/>
                <a:cs typeface="Segoe UI" panose="020B0502040204020203" pitchFamily="34" charset="0"/>
              </a:rPr>
              <a:t>Help your customer check its </a:t>
            </a:r>
            <a:r>
              <a:rPr lang="en-US" sz="2100" dirty="0">
                <a:solidFill>
                  <a:prstClr val="black"/>
                </a:solidFill>
                <a:latin typeface="Segoe UI" panose="020B0502040204020203" pitchFamily="34" charset="0"/>
                <a:cs typeface="Segoe UI" panose="020B0502040204020203" pitchFamily="34" charset="0"/>
              </a:rPr>
              <a:t>security </a:t>
            </a:r>
            <a:r>
              <a:rPr lang="en-US" sz="2100" spc="-16" dirty="0">
                <a:solidFill>
                  <a:prstClr val="black"/>
                </a:solidFill>
                <a:latin typeface="Segoe UI" panose="020B0502040204020203" pitchFamily="34" charset="0"/>
                <a:cs typeface="Segoe UI" panose="020B0502040204020203" pitchFamily="34" charset="0"/>
              </a:rPr>
              <a:t>status </a:t>
            </a:r>
            <a:r>
              <a:rPr lang="en-US" sz="2100" dirty="0">
                <a:solidFill>
                  <a:prstClr val="black"/>
                </a:solidFill>
                <a:latin typeface="Segoe UI" panose="020B0502040204020203" pitchFamily="34" charset="0"/>
                <a:cs typeface="Segoe UI" panose="020B0502040204020203" pitchFamily="34" charset="0"/>
              </a:rPr>
              <a:t>quickly and simply. </a:t>
            </a:r>
            <a:r>
              <a:rPr lang="en-US" sz="2100" spc="-9" dirty="0">
                <a:solidFill>
                  <a:prstClr val="black"/>
                </a:solidFill>
                <a:latin typeface="Segoe UI" panose="020B0502040204020203" pitchFamily="34" charset="0"/>
                <a:cs typeface="Segoe UI" panose="020B0502040204020203" pitchFamily="34" charset="0"/>
              </a:rPr>
              <a:t>The Cyber </a:t>
            </a:r>
            <a:r>
              <a:rPr lang="en-US" sz="2100" dirty="0">
                <a:solidFill>
                  <a:prstClr val="black"/>
                </a:solidFill>
                <a:latin typeface="Segoe UI" panose="020B0502040204020203" pitchFamily="34" charset="0"/>
                <a:cs typeface="Segoe UI" panose="020B0502040204020203" pitchFamily="34" charset="0"/>
              </a:rPr>
              <a:t>Security </a:t>
            </a:r>
            <a:r>
              <a:rPr lang="en-US" sz="2100" spc="-9" dirty="0" err="1">
                <a:solidFill>
                  <a:prstClr val="black"/>
                </a:solidFill>
                <a:latin typeface="Segoe UI" panose="020B0502040204020203" pitchFamily="34" charset="0"/>
                <a:cs typeface="Segoe UI" panose="020B0502040204020203" pitchFamily="34" charset="0"/>
              </a:rPr>
              <a:t>QuickScan</a:t>
            </a:r>
            <a:r>
              <a:rPr lang="en-US" sz="2100" spc="-9" dirty="0">
                <a:solidFill>
                  <a:prstClr val="black"/>
                </a:solidFill>
                <a:latin typeface="Segoe UI" panose="020B0502040204020203" pitchFamily="34" charset="0"/>
                <a:cs typeface="Segoe UI" panose="020B0502040204020203" pitchFamily="34" charset="0"/>
              </a:rPr>
              <a:t> provides insight into </a:t>
            </a:r>
            <a:r>
              <a:rPr lang="en-US" sz="2100" spc="-16" dirty="0">
                <a:solidFill>
                  <a:prstClr val="black"/>
                </a:solidFill>
                <a:latin typeface="Segoe UI" panose="020B0502040204020203" pitchFamily="34" charset="0"/>
                <a:cs typeface="Segoe UI" panose="020B0502040204020203" pitchFamily="34" charset="0"/>
              </a:rPr>
              <a:t>a customer’s current </a:t>
            </a:r>
            <a:r>
              <a:rPr lang="en-US" sz="2100" spc="-9" dirty="0">
                <a:solidFill>
                  <a:prstClr val="black"/>
                </a:solidFill>
                <a:latin typeface="Segoe UI" panose="020B0502040204020203" pitchFamily="34" charset="0"/>
                <a:cs typeface="Segoe UI" panose="020B0502040204020203" pitchFamily="34" charset="0"/>
              </a:rPr>
              <a:t>cyber </a:t>
            </a:r>
            <a:r>
              <a:rPr lang="en-US" sz="2100" dirty="0">
                <a:solidFill>
                  <a:prstClr val="black"/>
                </a:solidFill>
                <a:latin typeface="Segoe UI" panose="020B0502040204020203" pitchFamily="34" charset="0"/>
                <a:cs typeface="Segoe UI" panose="020B0502040204020203" pitchFamily="34" charset="0"/>
              </a:rPr>
              <a:t>security </a:t>
            </a:r>
            <a:r>
              <a:rPr lang="en-US" sz="2100" spc="-16" dirty="0">
                <a:solidFill>
                  <a:prstClr val="black"/>
                </a:solidFill>
                <a:latin typeface="Segoe UI" panose="020B0502040204020203" pitchFamily="34" charset="0"/>
                <a:cs typeface="Segoe UI" panose="020B0502040204020203" pitchFamily="34" charset="0"/>
              </a:rPr>
              <a:t>status (on premises and cloud) </a:t>
            </a:r>
            <a:r>
              <a:rPr lang="en-US" sz="2100" dirty="0">
                <a:solidFill>
                  <a:prstClr val="black"/>
                </a:solidFill>
                <a:latin typeface="Segoe UI" panose="020B0502040204020203" pitchFamily="34" charset="0"/>
                <a:cs typeface="Segoe UI" panose="020B0502040204020203" pitchFamily="34" charset="0"/>
              </a:rPr>
              <a:t>and potential vulnerabilities </a:t>
            </a:r>
            <a:r>
              <a:rPr lang="en-US" sz="2100" spc="-16" dirty="0">
                <a:solidFill>
                  <a:prstClr val="black"/>
                </a:solidFill>
                <a:latin typeface="Segoe UI" panose="020B0502040204020203" pitchFamily="34" charset="0"/>
                <a:cs typeface="Segoe UI" panose="020B0502040204020203" pitchFamily="34" charset="0"/>
              </a:rPr>
              <a:t>through automated </a:t>
            </a:r>
            <a:r>
              <a:rPr lang="en-US" sz="2100" spc="-9" dirty="0">
                <a:solidFill>
                  <a:prstClr val="black"/>
                </a:solidFill>
                <a:latin typeface="Segoe UI" panose="020B0502040204020203" pitchFamily="34" charset="0"/>
                <a:cs typeface="Segoe UI" panose="020B0502040204020203" pitchFamily="34" charset="0"/>
              </a:rPr>
              <a:t>scans </a:t>
            </a:r>
            <a:r>
              <a:rPr lang="en-US" sz="2100" dirty="0">
                <a:solidFill>
                  <a:prstClr val="black"/>
                </a:solidFill>
                <a:latin typeface="Segoe UI" panose="020B0502040204020203" pitchFamily="34" charset="0"/>
                <a:cs typeface="Segoe UI" panose="020B0502040204020203" pitchFamily="34" charset="0"/>
              </a:rPr>
              <a:t>and </a:t>
            </a:r>
            <a:r>
              <a:rPr lang="en-US" sz="2100" spc="-9" dirty="0">
                <a:solidFill>
                  <a:prstClr val="black"/>
                </a:solidFill>
                <a:latin typeface="Segoe UI" panose="020B0502040204020203" pitchFamily="34" charset="0"/>
                <a:cs typeface="Segoe UI" panose="020B0502040204020203" pitchFamily="34" charset="0"/>
              </a:rPr>
              <a:t>analyses of </a:t>
            </a:r>
            <a:r>
              <a:rPr lang="en-US" sz="2100" spc="-16" dirty="0">
                <a:solidFill>
                  <a:prstClr val="black"/>
                </a:solidFill>
                <a:latin typeface="Segoe UI" panose="020B0502040204020203" pitchFamily="34" charset="0"/>
                <a:cs typeface="Segoe UI" panose="020B0502040204020203" pitchFamily="34" charset="0"/>
              </a:rPr>
              <a:t>your customer’s </a:t>
            </a:r>
            <a:r>
              <a:rPr lang="en-US" sz="2100" spc="-9" dirty="0">
                <a:solidFill>
                  <a:prstClr val="black"/>
                </a:solidFill>
                <a:latin typeface="Segoe UI" panose="020B0502040204020203" pitchFamily="34" charset="0"/>
                <a:cs typeface="Segoe UI" panose="020B0502040204020203" pitchFamily="34" charset="0"/>
              </a:rPr>
              <a:t>infrastructure. You get f</a:t>
            </a:r>
            <a:r>
              <a:rPr lang="en-US" sz="2100" spc="-16" dirty="0">
                <a:solidFill>
                  <a:prstClr val="black"/>
                </a:solidFill>
                <a:latin typeface="Segoe UI" panose="020B0502040204020203" pitchFamily="34" charset="0"/>
                <a:cs typeface="Segoe UI" panose="020B0502040204020203" pitchFamily="34" charset="0"/>
              </a:rPr>
              <a:t>act-based </a:t>
            </a:r>
            <a:r>
              <a:rPr lang="en-US" sz="2100" spc="-9" dirty="0">
                <a:solidFill>
                  <a:prstClr val="black"/>
                </a:solidFill>
                <a:latin typeface="Segoe UI" panose="020B0502040204020203" pitchFamily="34" charset="0"/>
                <a:cs typeface="Segoe UI" panose="020B0502040204020203" pitchFamily="34" charset="0"/>
              </a:rPr>
              <a:t>recommendations </a:t>
            </a:r>
            <a:r>
              <a:rPr lang="en-US" sz="2100" dirty="0">
                <a:solidFill>
                  <a:prstClr val="black"/>
                </a:solidFill>
                <a:latin typeface="Segoe UI" panose="020B0502040204020203" pitchFamily="34" charset="0"/>
                <a:cs typeface="Segoe UI" panose="020B0502040204020203" pitchFamily="34" charset="0"/>
              </a:rPr>
              <a:t>and an </a:t>
            </a:r>
            <a:r>
              <a:rPr lang="en-US" sz="2100" spc="16" dirty="0">
                <a:solidFill>
                  <a:prstClr val="black"/>
                </a:solidFill>
                <a:latin typeface="Segoe UI" panose="020B0502040204020203" pitchFamily="34" charset="0"/>
                <a:cs typeface="Segoe UI" panose="020B0502040204020203" pitchFamily="34" charset="0"/>
              </a:rPr>
              <a:t>action </a:t>
            </a:r>
            <a:r>
              <a:rPr lang="en-US" sz="2100" dirty="0">
                <a:solidFill>
                  <a:prstClr val="black"/>
                </a:solidFill>
                <a:latin typeface="Segoe UI" panose="020B0502040204020203" pitchFamily="34" charset="0"/>
                <a:cs typeface="Segoe UI" panose="020B0502040204020203" pitchFamily="34" charset="0"/>
              </a:rPr>
              <a:t>plan </a:t>
            </a:r>
            <a:r>
              <a:rPr lang="en-US" sz="2100" spc="-16" dirty="0">
                <a:solidFill>
                  <a:prstClr val="black"/>
                </a:solidFill>
                <a:latin typeface="Segoe UI" panose="020B0502040204020203" pitchFamily="34" charset="0"/>
                <a:cs typeface="Segoe UI" panose="020B0502040204020203" pitchFamily="34" charset="0"/>
              </a:rPr>
              <a:t>to improve your security and support compliance needs. . </a:t>
            </a:r>
            <a:endParaRPr lang="en-US" sz="2100" dirty="0">
              <a:solidFill>
                <a:prstClr val="black"/>
              </a:solidFill>
              <a:latin typeface="Segoe UI" panose="020B0502040204020203" pitchFamily="34" charset="0"/>
              <a:cs typeface="Segoe UI" panose="020B0502040204020203" pitchFamily="34" charset="0"/>
            </a:endParaRPr>
          </a:p>
          <a:p>
            <a:endParaRPr lang="nl-NL"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defTabSz="1615379">
              <a:defRPr/>
            </a:pPr>
            <a:fld id="{E28C561E-A204-4B80-9452-061B06A44326}" type="slidenum">
              <a:rPr lang="nl-NL">
                <a:solidFill>
                  <a:prstClr val="black"/>
                </a:solidFill>
                <a:latin typeface="Calibri" panose="020F0502020204030204"/>
              </a:rPr>
              <a:pPr defTabSz="1615379">
                <a:defRPr/>
              </a:pPr>
              <a:t>27</a:t>
            </a:fld>
            <a:endParaRPr lang="nl-NL">
              <a:solidFill>
                <a:prstClr val="black"/>
              </a:solidFill>
              <a:latin typeface="Calibri" panose="020F0502020204030204"/>
            </a:endParaRPr>
          </a:p>
        </p:txBody>
      </p:sp>
    </p:spTree>
    <p:extLst>
      <p:ext uri="{BB962C8B-B14F-4D97-AF65-F5344CB8AC3E}">
        <p14:creationId xmlns:p14="http://schemas.microsoft.com/office/powerpoint/2010/main" val="3937513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647687">
              <a:defRPr/>
            </a:pPr>
            <a:r>
              <a:rPr lang="en-US" sz="2100" dirty="0">
                <a:latin typeface="Segoe UI" panose="020B0502040204020203" pitchFamily="34" charset="0"/>
                <a:cs typeface="Segoe UI" panose="020B0502040204020203" pitchFamily="34" charset="0"/>
              </a:rPr>
              <a:t>The Microsoft 365 Business Secure Deployment Toolkit combines structured planning and implementation guidance. Use it to quickly launch a workshop to help take the customer from assessment through deployment. Customize it to combine your unique offers with this toolkit.</a:t>
            </a:r>
          </a:p>
          <a:p>
            <a:endParaRPr lang="en-US" sz="21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28</a:t>
            </a:fld>
            <a:endParaRPr lang="en-US">
              <a:solidFill>
                <a:prstClr val="black"/>
              </a:solidFill>
              <a:latin typeface="Calibri" panose="020F0502020204030204"/>
            </a:endParaRPr>
          </a:p>
        </p:txBody>
      </p:sp>
    </p:spTree>
    <p:extLst>
      <p:ext uri="{BB962C8B-B14F-4D97-AF65-F5344CB8AC3E}">
        <p14:creationId xmlns:p14="http://schemas.microsoft.com/office/powerpoint/2010/main" val="27280587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Working with SMBs is a not a one-and-done operation, it’s a continuous cycle of learning, marketing, pitching, and selling. Advanced security practice assets from Microsoft help you engage with customers to help them modernize their workplace. </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Use the multi-channel, multi-touch assets to build top down and bottom up awareness for businesses to update their software and hardware together and to move from on-premises or freemium solutions to an always updated experience powered by the cloud. </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Examine Learn assets to help prepare yourself to sell security solutions.  Market campaign assets help you focus on what customers gain when the adopt new technology, with benefits clearly outlined and sales motions that align to SMB customers needs.  Additional resources help you Sell and Deploy with confidence.</a:t>
            </a:r>
          </a:p>
          <a:p>
            <a:endParaRPr lang="en-US"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defTabSz="1647687">
              <a:defRPr/>
            </a:pPr>
            <a:fld id="{5F2D3714-B553-A044-BA72-366907BA36B5}" type="slidenum">
              <a:rPr lang="en-US">
                <a:solidFill>
                  <a:prstClr val="black"/>
                </a:solidFill>
                <a:latin typeface="Calibri" panose="020F0502020204030204"/>
              </a:rPr>
              <a:pPr defTabSz="1647687">
                <a:defRPr/>
              </a:pPr>
              <a:t>29</a:t>
            </a:fld>
            <a:endParaRPr lang="en-US">
              <a:solidFill>
                <a:prstClr val="black"/>
              </a:solidFill>
              <a:latin typeface="Calibri" panose="020F0502020204030204"/>
            </a:endParaRPr>
          </a:p>
        </p:txBody>
      </p:sp>
    </p:spTree>
    <p:extLst>
      <p:ext uri="{BB962C8B-B14F-4D97-AF65-F5344CB8AC3E}">
        <p14:creationId xmlns:p14="http://schemas.microsoft.com/office/powerpoint/2010/main" val="1762323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1647687">
              <a:defRPr/>
            </a:pPr>
            <a:fld id="{5F2D3714-B553-A044-BA72-366907BA36B5}" type="slidenum">
              <a:rPr lang="en-US">
                <a:solidFill>
                  <a:prstClr val="black"/>
                </a:solidFill>
                <a:latin typeface="Calibri" panose="020F0502020204030204"/>
              </a:rPr>
              <a:pPr defTabSz="1647687">
                <a:defRPr/>
              </a:pPr>
              <a:t>30</a:t>
            </a:fld>
            <a:endParaRPr lang="en-US">
              <a:solidFill>
                <a:prstClr val="black"/>
              </a:solidFill>
              <a:latin typeface="Calibri" panose="020F0502020204030204"/>
            </a:endParaRPr>
          </a:p>
        </p:txBody>
      </p:sp>
    </p:spTree>
    <p:extLst>
      <p:ext uri="{BB962C8B-B14F-4D97-AF65-F5344CB8AC3E}">
        <p14:creationId xmlns:p14="http://schemas.microsoft.com/office/powerpoint/2010/main" val="14806502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All in all, having a fully integrated, cross-platform solution for you to sell to small businesses is very exciting for Microsoft, and we hope for you too.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We’re excited because we see the potential for you to create so much more value for our shared customers, in a way that increases your profit margins, captures recurring revenue for the long term and allows you to scale to more customers around the world. </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We anticipate much excitement amongst small businesses when they find out that they can leverage the same solutions and infrastructure that the world’s largest organizations use today.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Microsoft 365 Business will help you simplify your sales cycle, increase your profitability, expand your services and retain your customers.</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So get started today!</a:t>
            </a:r>
          </a:p>
          <a:p>
            <a:endParaRPr lang="en-US" b="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47687">
              <a:defRPr/>
            </a:pPr>
            <a:fld id="{9C2F5114-F968-4E76-B1FB-7E87E880EF51}" type="slidenum">
              <a:rPr lang="en-US">
                <a:solidFill>
                  <a:prstClr val="black"/>
                </a:solidFill>
                <a:latin typeface="Calibri" panose="020F0502020204030204"/>
              </a:rPr>
              <a:pPr defTabSz="1647687">
                <a:defRPr/>
              </a:pPr>
              <a:t>31</a:t>
            </a:fld>
            <a:endParaRPr lang="en-US">
              <a:solidFill>
                <a:prstClr val="black"/>
              </a:solidFill>
              <a:latin typeface="Calibri" panose="020F0502020204030204"/>
            </a:endParaRPr>
          </a:p>
        </p:txBody>
      </p:sp>
    </p:spTree>
    <p:extLst>
      <p:ext uri="{BB962C8B-B14F-4D97-AF65-F5344CB8AC3E}">
        <p14:creationId xmlns:p14="http://schemas.microsoft.com/office/powerpoint/2010/main" val="28502975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defTabSz="1647782">
              <a:defRPr/>
            </a:pPr>
            <a:endParaRPr lang="en-US">
              <a:solidFill>
                <a:prstClr val="black"/>
              </a:solidFill>
              <a:latin typeface="Segoe UI" pitchFamily="34" charset="0"/>
            </a:endParaRPr>
          </a:p>
        </p:txBody>
      </p:sp>
      <p:sp>
        <p:nvSpPr>
          <p:cNvPr id="5" name="Footer Placeholder 4"/>
          <p:cNvSpPr>
            <a:spLocks noGrp="1"/>
          </p:cNvSpPr>
          <p:nvPr>
            <p:ph type="ftr" sz="quarter" idx="11"/>
          </p:nvPr>
        </p:nvSpPr>
        <p:spPr/>
        <p:txBody>
          <a:bodyPr/>
          <a:lstStyle/>
          <a:p>
            <a:pPr marL="1028795" defTabSz="1645530" eaLnBrk="0" hangingPunct="0">
              <a:defRPr/>
            </a:pPr>
            <a:r>
              <a:rPr lang="en-US" sz="7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defTabSz="1647782">
              <a:defRPr/>
            </a:pPr>
            <a:fld id="{D18B56EA-E28F-4F92-9F16-7A6F2501B303}" type="datetime8">
              <a:rPr lang="en-US">
                <a:solidFill>
                  <a:prstClr val="black"/>
                </a:solidFill>
                <a:latin typeface="Segoe UI" pitchFamily="34" charset="0"/>
              </a:rPr>
              <a:pPr defTabSz="1647782">
                <a:defRPr/>
              </a:pPr>
              <a:t>6/18/2020 2:05 PM</a:t>
            </a:fld>
            <a:endParaRPr lang="en-US">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pPr defTabSz="1647782">
              <a:defRPr/>
            </a:pPr>
            <a:fld id="{B4008EB6-D09E-4580-8CD6-DDB14511944F}" type="slidenum">
              <a:rPr lang="en-US">
                <a:solidFill>
                  <a:prstClr val="black"/>
                </a:solidFill>
                <a:latin typeface="Segoe UI" pitchFamily="34" charset="0"/>
              </a:rPr>
              <a:pPr defTabSz="1647782">
                <a:defRPr/>
              </a:pPr>
              <a:t>32</a:t>
            </a:fld>
            <a:endParaRPr lang="en-US">
              <a:solidFill>
                <a:prstClr val="black"/>
              </a:solidFill>
              <a:latin typeface="Segoe UI" pitchFamily="34" charset="0"/>
            </a:endParaRPr>
          </a:p>
        </p:txBody>
      </p:sp>
    </p:spTree>
    <p:extLst>
      <p:ext uri="{BB962C8B-B14F-4D97-AF65-F5344CB8AC3E}">
        <p14:creationId xmlns:p14="http://schemas.microsoft.com/office/powerpoint/2010/main" val="1496494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Years ago, having an internet firewall, PC antivirus, and email filtering were sufficient to protect your business.  </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But many things have changed since those simpler days: </a:t>
            </a:r>
          </a:p>
          <a:p>
            <a:pPr marL="504806"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Data is in the cloud, rather than all being inside your location</a:t>
            </a:r>
          </a:p>
          <a:p>
            <a:pPr marL="1328649" lvl="1"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That’s good news for users, who have easier options for getting things done wherever they go</a:t>
            </a:r>
          </a:p>
          <a:p>
            <a:pPr marL="1328649" lvl="1"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But it also means you have more points of risk to think about</a:t>
            </a:r>
          </a:p>
          <a:p>
            <a:pPr marL="2152493" lvl="2"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They’re using more mobile devices – that they can lose</a:t>
            </a:r>
          </a:p>
          <a:p>
            <a:pPr marL="2152493" lvl="2"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They’re working from home, from coffee shops, airports, airplanes. </a:t>
            </a:r>
          </a:p>
          <a:p>
            <a:pPr marL="504806"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Cybercriminals are going after your users in increasingly sophisticated ways</a:t>
            </a:r>
          </a:p>
          <a:p>
            <a:pPr marL="1328649" lvl="1"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Phishing attacks that are getting harder and harder to recognize</a:t>
            </a:r>
          </a:p>
          <a:p>
            <a:pPr marL="1328649" lvl="1"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Ransomware that twists the power of encryption to work against you; taking critical files hostage</a:t>
            </a:r>
          </a:p>
          <a:p>
            <a:pPr marL="1328649" lvl="1" indent="-504806">
              <a:buFont typeface="Arial" panose="020B0604020202020204" pitchFamily="34" charset="0"/>
              <a:buChar char="•"/>
            </a:pPr>
            <a:r>
              <a:rPr lang="en-US" sz="2100" dirty="0">
                <a:latin typeface="Segoe UI" panose="020B0502040204020203" pitchFamily="34" charset="0"/>
                <a:cs typeface="Segoe UI" panose="020B0502040204020203" pitchFamily="34" charset="0"/>
              </a:rPr>
              <a:t>Social engineering attacks that take advantage of people being busy </a:t>
            </a:r>
          </a:p>
          <a:p>
            <a:endParaRPr lang="en-US" sz="2100" dirty="0">
              <a:latin typeface="Segoe UI" panose="020B0502040204020203" pitchFamily="34" charset="0"/>
              <a:cs typeface="Segoe UI" panose="020B0502040204020203" pitchFamily="34" charset="0"/>
            </a:endParaRPr>
          </a:p>
          <a:p>
            <a:pPr defTabSz="1647687">
              <a:defRPr/>
            </a:pPr>
            <a:r>
              <a:rPr lang="en-US" sz="2100" dirty="0">
                <a:latin typeface="Segoe UI" panose="020B0502040204020203" pitchFamily="34" charset="0"/>
                <a:cs typeface="Segoe UI" panose="020B0502040204020203" pitchFamily="34" charset="0"/>
              </a:rPr>
              <a:t>Cybercriminals have upped their game.  You need to up your game too.  But you don't have time to become a cybersecurity expert.  You don't have time to STAY a cybersecurity expert because of how threats change month to month.</a:t>
            </a:r>
          </a:p>
          <a:p>
            <a:endParaRPr lang="en-US" sz="2100"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5"/>
          </p:nvPr>
        </p:nvSpPr>
        <p:spPr/>
        <p:txBody>
          <a:bodyPr/>
          <a:lstStyle/>
          <a:p>
            <a:pPr defTabSz="1647687">
              <a:defRPr/>
            </a:pPr>
            <a:fld id="{9B9F0533-C7D6-46FE-B0A4-8044D98A40B6}" type="slidenum">
              <a:rPr lang="en-US">
                <a:solidFill>
                  <a:prstClr val="black"/>
                </a:solidFill>
                <a:latin typeface="Calibri" panose="020F0502020204030204"/>
              </a:rPr>
              <a:pPr defTabSz="1647687">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1988510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2100" dirty="0"/>
              <a:t>So what are we doing to help accelerate the transformation for you and your customers?</a:t>
            </a:r>
          </a:p>
        </p:txBody>
      </p:sp>
      <p:sp>
        <p:nvSpPr>
          <p:cNvPr id="4" name="Slide Number Placeholder 3"/>
          <p:cNvSpPr>
            <a:spLocks noGrp="1"/>
          </p:cNvSpPr>
          <p:nvPr>
            <p:ph type="sldNum" sz="quarter" idx="10"/>
          </p:nvPr>
        </p:nvSpPr>
        <p:spPr/>
        <p:txBody>
          <a:bodyPr/>
          <a:lstStyle/>
          <a:p>
            <a:pPr defTabSz="1615379">
              <a:defRPr/>
            </a:pPr>
            <a:fld id="{3301748A-C3F1-4DCC-BEC0-0C96C4C835D1}" type="slidenum">
              <a:rPr lang="en-US">
                <a:solidFill>
                  <a:prstClr val="black"/>
                </a:solidFill>
                <a:latin typeface="Calibri" panose="020F0502020204030204"/>
              </a:rPr>
              <a:pPr defTabSz="1615379">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2470677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a:cs typeface="Segoe UI"/>
              </a:rPr>
              <a:t>Microsoft is now a serious security vendor. We have a </a:t>
            </a:r>
            <a:r>
              <a:rPr lang="en-US">
                <a:latin typeface="Segoe UI"/>
                <a:cs typeface="Segoe UI"/>
              </a:rPr>
              <a:t>ton</a:t>
            </a:r>
            <a:r>
              <a:rPr lang="en-US" dirty="0">
                <a:latin typeface="Segoe UI"/>
                <a:cs typeface="Segoe UI"/>
              </a:rPr>
              <a:t> </a:t>
            </a:r>
            <a:r>
              <a:rPr lang="en-US" sz="2100" dirty="0">
                <a:latin typeface="Segoe UI"/>
                <a:cs typeface="Segoe UI"/>
              </a:rPr>
              <a:t>of experience in this space and deal security on a scale not seen in any other company. The center piece of our investment in intelligence is the Microsoft Intelligent Security Graph. This is how we describe the way that we synthesize a vast amount of data from a huge variety of sources. 400 billion emails get analyzed by our Outlook.com and Office 365 email services every month.</a:t>
            </a:r>
            <a:r>
              <a:rPr lang="en-US" dirty="0">
                <a:latin typeface="Segoe UI"/>
                <a:cs typeface="Segoe UI"/>
              </a:rPr>
              <a:t> </a:t>
            </a:r>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1.2 billion devices are updated monthly. The 1.2B includes ~750M Windows 10 monthly active devices which we receive telemetry, the balance is Win8/7/Vista/XP which communicate with Windows Update on a monthly basis. 400 Billion emails analyzed monthly.</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We operate 200-plus global cloud, consumer, and commercial services. Everything from outlook.com to Xbox Live to Office 365 to Azure, and so on. And with all of those services, we have a tremendous amount of surface area that we defend.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And so, we see more attacks than most other companies on any given day. We get a lot of information from defending against those attacks.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1 Billion plus Azure user accounts give us tremendous insight into how people authenticate to Azure. And that, combined with the 450 billion monthly authentications that we do with Azure Active Directory and Microsoft Account, really give us some tremendous insight into what is normal behavior when it comes to sign-ins and authentications, and what is abnormal behavior, and how often is it that someone has the right password, but they're not the person they say they are. We learn a lot about defending that really important control point, the identity, by looking across that set of data.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Bing scans about 18 billion web pages every month, giving us really great insight into what people are doing with web scripting technologies when it comes to attacks and phishing campaigns. And we have a great way to look at that and understand how we should help customers defend based on that information.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On top of all of that we layer shared threat data that we get from our partners, from the researchers here at Microsoft who are part of our 3,500-plus people that are full time on security, and law enforcement agencies that we partner with worldwide through our digital crimes unit, as well as botnet data that we collect through the digital crimes unit. All of that intelligence makes up the Intelligent Security Graph.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And why is it a graph? It's a graph because what's really important is connecting these pieces of intelligence, so that these signals are not just individual points of information. The graph brings them together as something that we can draw patterns across. We can learn from one point of data to influence how we interpret another point of data. </a:t>
            </a:r>
          </a:p>
          <a:p>
            <a:r>
              <a:rPr lang="en-US" sz="2100" dirty="0">
                <a:latin typeface="Segoe UI" panose="020B0502040204020203" pitchFamily="34" charset="0"/>
                <a:cs typeface="Segoe UI" panose="020B0502040204020203" pitchFamily="34" charset="0"/>
              </a:rPr>
              <a:t> </a:t>
            </a:r>
          </a:p>
          <a:p>
            <a:r>
              <a:rPr lang="en-US" sz="2100" dirty="0">
                <a:latin typeface="Segoe UI" panose="020B0502040204020203" pitchFamily="34" charset="0"/>
                <a:cs typeface="Segoe UI" panose="020B0502040204020203" pitchFamily="34" charset="0"/>
              </a:rPr>
              <a:t>So, the Intelligent Security Graph is something that we are very, very heavily invested in at Microsoft. It's something that we feel is unique to us in this industry</a:t>
            </a:r>
          </a:p>
        </p:txBody>
      </p:sp>
      <p:sp>
        <p:nvSpPr>
          <p:cNvPr id="4" name="Header Placeholder 3"/>
          <p:cNvSpPr>
            <a:spLocks noGrp="1"/>
          </p:cNvSpPr>
          <p:nvPr>
            <p:ph type="hdr" sz="quarter" idx="10"/>
          </p:nvPr>
        </p:nvSpPr>
        <p:spPr/>
        <p:txBody>
          <a:bodyPr/>
          <a:lstStyle/>
          <a:p>
            <a:pPr defTabSz="1646072">
              <a:defRPr/>
            </a:pPr>
            <a:r>
              <a:rPr lang="en-US" sz="2300">
                <a:solidFill>
                  <a:prstClr val="black"/>
                </a:solidFill>
                <a:latin typeface="Segoe UI" pitchFamily="34" charset="0"/>
              </a:rPr>
              <a:t>Microsoft Ignite 2016</a:t>
            </a:r>
          </a:p>
        </p:txBody>
      </p:sp>
      <p:sp>
        <p:nvSpPr>
          <p:cNvPr id="5" name="Footer Placeholder 4"/>
          <p:cNvSpPr>
            <a:spLocks noGrp="1"/>
          </p:cNvSpPr>
          <p:nvPr>
            <p:ph type="ftr" sz="quarter" idx="11"/>
          </p:nvPr>
        </p:nvSpPr>
        <p:spPr/>
        <p:txBody>
          <a:bodyPr/>
          <a:lstStyle/>
          <a:p>
            <a:pPr defTabSz="1645530" eaLnBrk="0" hangingPunct="0">
              <a:defRPr/>
            </a:pPr>
            <a:r>
              <a:rPr lang="en-US" sz="7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defTabSz="1646072">
              <a:defRPr/>
            </a:pPr>
            <a:fld id="{38EEC551-8CDA-4EB6-89BB-2A86C9F091C8}" type="datetime8">
              <a:rPr lang="en-US" sz="2300">
                <a:solidFill>
                  <a:prstClr val="black"/>
                </a:solidFill>
                <a:latin typeface="Segoe UI" pitchFamily="34" charset="0"/>
              </a:rPr>
              <a:pPr defTabSz="1646072">
                <a:defRPr/>
              </a:pPr>
              <a:t>6/18/2020 2:05 PM</a:t>
            </a:fld>
            <a:endParaRPr lang="en-US" sz="230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pPr defTabSz="1646072">
              <a:defRPr/>
            </a:pPr>
            <a:fld id="{B4008EB6-D09E-4580-8CD6-DDB14511944F}" type="slidenum">
              <a:rPr lang="en-US" sz="2300">
                <a:solidFill>
                  <a:prstClr val="black"/>
                </a:solidFill>
                <a:latin typeface="Segoe UI" pitchFamily="34" charset="0"/>
              </a:rPr>
              <a:pPr defTabSz="1646072">
                <a:defRPr/>
              </a:pPr>
              <a:t>6</a:t>
            </a:fld>
            <a:endParaRPr lang="en-US" sz="2300">
              <a:solidFill>
                <a:prstClr val="black"/>
              </a:solidFill>
              <a:latin typeface="Segoe UI" pitchFamily="34" charset="0"/>
            </a:endParaRPr>
          </a:p>
        </p:txBody>
      </p:sp>
    </p:spTree>
    <p:extLst>
      <p:ext uri="{BB962C8B-B14F-4D97-AF65-F5344CB8AC3E}">
        <p14:creationId xmlns:p14="http://schemas.microsoft.com/office/powerpoint/2010/main" val="3423178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Other Magic Quadrant reports related to Security that feature Microsoft. We do not have reprint rights for the reports below so cannot include the graphics. You can share the names however.</a:t>
            </a:r>
          </a:p>
          <a:p>
            <a:pPr marL="302884" indent="-302884">
              <a:buFontTx/>
              <a:buChar char="-"/>
            </a:pPr>
            <a:r>
              <a:rPr lang="en-US"/>
              <a:t>Magic Quadrant for Identity Governance &amp; Administration</a:t>
            </a:r>
          </a:p>
        </p:txBody>
      </p:sp>
      <p:sp>
        <p:nvSpPr>
          <p:cNvPr id="4" name="Slide Number Placeholder 3"/>
          <p:cNvSpPr>
            <a:spLocks noGrp="1"/>
          </p:cNvSpPr>
          <p:nvPr>
            <p:ph type="sldNum" sz="quarter" idx="5"/>
          </p:nvPr>
        </p:nvSpPr>
        <p:spPr/>
        <p:txBody>
          <a:bodyPr/>
          <a:lstStyle/>
          <a:p>
            <a:pPr defTabSz="807690">
              <a:defRPr/>
            </a:pPr>
            <a:fld id="{F2C81A61-6337-476F-AF95-14C9333202DE}" type="slidenum">
              <a:rPr lang="en-US">
                <a:solidFill>
                  <a:prstClr val="black"/>
                </a:solidFill>
                <a:latin typeface="Calibri" panose="020F0502020204030204"/>
              </a:rPr>
              <a:pPr defTabSz="807690">
                <a:defRPr/>
              </a:pPr>
              <a:t>7</a:t>
            </a:fld>
            <a:endParaRPr lang="en-US">
              <a:solidFill>
                <a:prstClr val="black"/>
              </a:solidFill>
              <a:latin typeface="Calibri" panose="020F0502020204030204"/>
            </a:endParaRPr>
          </a:p>
        </p:txBody>
      </p:sp>
    </p:spTree>
    <p:extLst>
      <p:ext uri="{BB962C8B-B14F-4D97-AF65-F5344CB8AC3E}">
        <p14:creationId xmlns:p14="http://schemas.microsoft.com/office/powerpoint/2010/main" val="3291059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When your customers step up to Microsoft 365 Business, they can quickly implement a cloud-based security solution that stays current and protects them from the latest threats in phishing, ransomware, and malware.</a:t>
            </a:r>
          </a:p>
          <a:p>
            <a:endParaRPr lang="en-US" sz="2100" dirty="0">
              <a:latin typeface="Segoe UI" panose="020B0502040204020203" pitchFamily="34" charset="0"/>
              <a:cs typeface="Segoe UI" panose="020B0502040204020203" pitchFamily="34" charset="0"/>
            </a:endParaRPr>
          </a:p>
          <a:p>
            <a:r>
              <a:rPr lang="en-US" sz="2100" dirty="0">
                <a:latin typeface="Segoe UI"/>
                <a:cs typeface="Segoe UI"/>
              </a:rPr>
              <a:t>Microsoft 365 Business is a single, integrated solution, that brings together the </a:t>
            </a:r>
            <a:r>
              <a:rPr lang="en-US" sz="2100" b="1" dirty="0">
                <a:latin typeface="Segoe UI"/>
                <a:cs typeface="Segoe UI"/>
              </a:rPr>
              <a:t>best-in-class productivity of Office 365 </a:t>
            </a:r>
            <a:r>
              <a:rPr lang="en-US" sz="2100" dirty="0">
                <a:latin typeface="Segoe UI"/>
                <a:cs typeface="Segoe UI"/>
              </a:rPr>
              <a:t>with </a:t>
            </a:r>
            <a:r>
              <a:rPr lang="en-US" sz="2100" b="1" dirty="0">
                <a:latin typeface="Segoe UI"/>
                <a:cs typeface="Segoe UI"/>
              </a:rPr>
              <a:t>advanced security</a:t>
            </a:r>
            <a:r>
              <a:rPr lang="en-US" sz="2100" dirty="0">
                <a:latin typeface="Segoe UI"/>
                <a:cs typeface="Segoe UI"/>
              </a:rPr>
              <a:t> to help SMB customers with less than 300 employees securely run and grow their business.</a:t>
            </a:r>
            <a:r>
              <a:rPr lang="en-US" dirty="0">
                <a:latin typeface="Segoe UI"/>
                <a:cs typeface="Segoe UI"/>
              </a:rPr>
              <a:t>  </a:t>
            </a:r>
            <a:r>
              <a:rPr lang="en-US" sz="2100" dirty="0">
                <a:latin typeface="Segoe UI"/>
                <a:cs typeface="Segoe UI"/>
              </a:rPr>
              <a:t> Microsoft 365 Business was built specifically for small and </a:t>
            </a:r>
            <a:r>
              <a:rPr lang="en-US" dirty="0">
                <a:latin typeface="Segoe UI"/>
                <a:cs typeface="Segoe UI"/>
              </a:rPr>
              <a:t>medium size business</a:t>
            </a:r>
            <a:r>
              <a:rPr lang="en-US" sz="2100" dirty="0">
                <a:latin typeface="Segoe UI"/>
                <a:cs typeface="Segoe UI"/>
              </a:rPr>
              <a:t>, and is designed to help keep company data secure, while ensuring employees are their most productive, whether in the office, or on the go.</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Microsoft 365 Business gives peace of mind by helping to safeguard your customer’s business.   And it does this three ways</a:t>
            </a:r>
            <a:r>
              <a:rPr lang="en-US" sz="2100" b="1" dirty="0">
                <a:latin typeface="Segoe UI" panose="020B0502040204020203" pitchFamily="34" charset="0"/>
                <a:cs typeface="Segoe UI" panose="020B0502040204020203" pitchFamily="34" charset="0"/>
              </a:rPr>
              <a:t>:</a:t>
            </a:r>
          </a:p>
          <a:p>
            <a:r>
              <a:rPr lang="en-US" sz="2100" dirty="0">
                <a:latin typeface="Segoe UI"/>
                <a:cs typeface="Segoe UI"/>
              </a:rPr>
              <a:t> </a:t>
            </a:r>
          </a:p>
          <a:p>
            <a:pPr marL="403845" indent="-403845">
              <a:buFont typeface="+mj-lt"/>
              <a:buAutoNum type="arabicPeriod"/>
            </a:pPr>
            <a:r>
              <a:rPr lang="en-US" sz="2100" dirty="0">
                <a:latin typeface="Segoe UI" panose="020B0502040204020203" pitchFamily="34" charset="0"/>
                <a:cs typeface="Segoe UI" panose="020B0502040204020203" pitchFamily="34" charset="0"/>
              </a:rPr>
              <a:t>First, you get </a:t>
            </a:r>
            <a:r>
              <a:rPr lang="en-US" sz="2100" b="1" dirty="0">
                <a:latin typeface="Segoe UI" panose="020B0502040204020203" pitchFamily="34" charset="0"/>
                <a:cs typeface="Segoe UI" panose="020B0502040204020203" pitchFamily="34" charset="0"/>
              </a:rPr>
              <a:t>protection from sophisticated external cyber threats </a:t>
            </a:r>
            <a:r>
              <a:rPr lang="en-US" sz="2100" dirty="0">
                <a:latin typeface="Segoe UI" panose="020B0502040204020203" pitchFamily="34" charset="0"/>
                <a:cs typeface="Segoe UI" panose="020B0502040204020203" pitchFamily="34" charset="0"/>
              </a:rPr>
              <a:t>hidden in email attachments and links, and get cutting-edge defenses against phishing and spoofing attacks, ransomware, and other advanced malware attempts.</a:t>
            </a:r>
          </a:p>
          <a:p>
            <a:pPr marL="403845" indent="-403845">
              <a:buFont typeface="+mj-lt"/>
              <a:buAutoNum type="arabicPeriod"/>
            </a:pPr>
            <a:endParaRPr lang="en-US" sz="2100" dirty="0">
              <a:latin typeface="Segoe UI" panose="020B0502040204020203" pitchFamily="34" charset="0"/>
              <a:cs typeface="Segoe UI" panose="020B0502040204020203" pitchFamily="34" charset="0"/>
            </a:endParaRPr>
          </a:p>
          <a:p>
            <a:pPr marL="403845" indent="-403845">
              <a:buFont typeface="+mj-lt"/>
              <a:buAutoNum type="arabicPeriod"/>
            </a:pPr>
            <a:r>
              <a:rPr lang="en-US" sz="2100" dirty="0">
                <a:latin typeface="Segoe UI" panose="020B0502040204020203" pitchFamily="34" charset="0"/>
                <a:cs typeface="Segoe UI" panose="020B0502040204020203" pitchFamily="34" charset="0"/>
              </a:rPr>
              <a:t>Second, you gain more </a:t>
            </a:r>
            <a:r>
              <a:rPr lang="en-US" sz="2100" b="1" dirty="0">
                <a:latin typeface="Segoe UI" panose="020B0502040204020203" pitchFamily="34" charset="0"/>
                <a:cs typeface="Segoe UI" panose="020B0502040204020203" pitchFamily="34" charset="0"/>
              </a:rPr>
              <a:t>control over your company data and documents</a:t>
            </a:r>
            <a:r>
              <a:rPr lang="en-US" sz="2100" dirty="0">
                <a:latin typeface="Segoe UI" panose="020B0502040204020203" pitchFamily="34" charset="0"/>
                <a:cs typeface="Segoe UI" panose="020B0502040204020203" pitchFamily="34" charset="0"/>
              </a:rPr>
              <a:t>.   Protection from data leaks helping you prevent sensitive information like SSNs and customer credit card numbers from being shared outside your business, and control access to documents, even after those documents have been shared outside your company.</a:t>
            </a:r>
          </a:p>
          <a:p>
            <a:pPr marL="403845" indent="-403845">
              <a:buFont typeface="+mj-lt"/>
              <a:buAutoNum type="arabicPeriod"/>
            </a:pPr>
            <a:endParaRPr lang="en-US" sz="2100" dirty="0">
              <a:latin typeface="Segoe UI" panose="020B0502040204020203" pitchFamily="34" charset="0"/>
              <a:cs typeface="Segoe UI" panose="020B0502040204020203" pitchFamily="34" charset="0"/>
            </a:endParaRPr>
          </a:p>
          <a:p>
            <a:pPr marL="403845" indent="-403845">
              <a:buFont typeface="+mj-lt"/>
              <a:buAutoNum type="arabicPeriod"/>
            </a:pPr>
            <a:r>
              <a:rPr lang="en-US" sz="2100" dirty="0">
                <a:latin typeface="Segoe UI" panose="020B0502040204020203" pitchFamily="34" charset="0"/>
                <a:cs typeface="Segoe UI" panose="020B0502040204020203" pitchFamily="34" charset="0"/>
              </a:rPr>
              <a:t>Third, you can </a:t>
            </a:r>
            <a:r>
              <a:rPr lang="en-US" sz="2100" b="1" dirty="0">
                <a:latin typeface="Segoe UI" panose="020B0502040204020203" pitchFamily="34" charset="0"/>
                <a:cs typeface="Segoe UI" panose="020B0502040204020203" pitchFamily="34" charset="0"/>
              </a:rPr>
              <a:t>manage the apps, data, and documents on devices </a:t>
            </a:r>
            <a:r>
              <a:rPr lang="en-US" sz="2100" dirty="0">
                <a:latin typeface="Segoe UI" panose="020B0502040204020203" pitchFamily="34" charset="0"/>
                <a:cs typeface="Segoe UI" panose="020B0502040204020203" pitchFamily="34" charset="0"/>
              </a:rPr>
              <a:t>that access your company data.  Regardless of the device type or operating system, iOS, macOS, android, or Windows.   Microsoft 365 Business helps you manage these devices.</a:t>
            </a:r>
          </a:p>
          <a:p>
            <a:endParaRPr lang="en-US" sz="2100" dirty="0">
              <a:latin typeface="Segoe UI" panose="020B0502040204020203" pitchFamily="34" charset="0"/>
              <a:cs typeface="Segoe UI" panose="020B0502040204020203" pitchFamily="34" charset="0"/>
            </a:endParaRPr>
          </a:p>
          <a:p>
            <a:pPr defTabSz="1647687">
              <a:defRPr/>
            </a:pPr>
            <a:r>
              <a:rPr lang="en-US" sz="2100" dirty="0">
                <a:latin typeface="Segoe UI" panose="020B0502040204020203" pitchFamily="34" charset="0"/>
                <a:cs typeface="Segoe UI" panose="020B0502040204020203" pitchFamily="34" charset="0"/>
              </a:rPr>
              <a:t>These capabilities draw upon Microsoft’s overall security investments ($1B+ annually) and are built on enterprise products like Intune and Azure Information Protection. Microsoft has been adding capabilities and further simplifying the offering each quarter as customers and partners give feedback, and as the threat landscape changes.  It’s a key benefits of having a cloud hosted and subscription based security solution.</a:t>
            </a:r>
          </a:p>
          <a:p>
            <a:endParaRPr lang="en-US" sz="2100" dirty="0">
              <a:latin typeface="Segoe UI" panose="020B0502040204020203" pitchFamily="34" charset="0"/>
              <a:cs typeface="Segoe UI" panose="020B0502040204020203" pitchFamily="34" charset="0"/>
            </a:endParaRPr>
          </a:p>
          <a:p>
            <a:pPr defTabSz="1647687" fontAlgn="ctr">
              <a:defRPr/>
            </a:pPr>
            <a:r>
              <a:rPr lang="en-US" sz="2100" dirty="0">
                <a:latin typeface="Segoe UI" panose="020B0502040204020203" pitchFamily="34" charset="0"/>
                <a:cs typeface="Segoe UI" panose="020B0502040204020203" pitchFamily="34" charset="0"/>
              </a:rPr>
              <a:t>Note: Microsoft 365 Business includes everything in Office 365 Business Premium, plus additional security-related features. </a:t>
            </a:r>
          </a:p>
        </p:txBody>
      </p:sp>
      <p:sp>
        <p:nvSpPr>
          <p:cNvPr id="4" name="Date Placeholder 3"/>
          <p:cNvSpPr>
            <a:spLocks noGrp="1"/>
          </p:cNvSpPr>
          <p:nvPr>
            <p:ph type="dt" idx="10"/>
          </p:nvPr>
        </p:nvSpPr>
        <p:spPr/>
        <p:txBody>
          <a:bodyPr/>
          <a:lstStyle/>
          <a:p>
            <a:pPr defTabSz="1615379">
              <a:defRPr/>
            </a:pPr>
            <a:fld id="{3F83E037-452A-4AD1-850A-1570ED03ACEF}" type="datetime1">
              <a:rPr lang="en-US">
                <a:solidFill>
                  <a:prstClr val="black"/>
                </a:solidFill>
                <a:latin typeface="Calibri" panose="020F0502020204030204"/>
              </a:rPr>
              <a:pPr defTabSz="1615379">
                <a:defRPr/>
              </a:pPr>
              <a:t>6/18/2020</a:t>
            </a:fld>
            <a:endParaRPr lang="en-US">
              <a:solidFill>
                <a:prstClr val="black"/>
              </a:solidFill>
              <a:latin typeface="Calibri" panose="020F0502020204030204"/>
            </a:endParaRPr>
          </a:p>
        </p:txBody>
      </p:sp>
      <p:sp>
        <p:nvSpPr>
          <p:cNvPr id="5" name="Slide Number Placeholder 4"/>
          <p:cNvSpPr>
            <a:spLocks noGrp="1"/>
          </p:cNvSpPr>
          <p:nvPr>
            <p:ph type="sldNum" sz="quarter" idx="11"/>
          </p:nvPr>
        </p:nvSpPr>
        <p:spPr/>
        <p:txBody>
          <a:bodyPr/>
          <a:lstStyle/>
          <a:p>
            <a:pPr defTabSz="1615379">
              <a:defRPr/>
            </a:pPr>
            <a:fld id="{B4008EB6-D09E-4580-8CD6-DDB14511944F}" type="slidenum">
              <a:rPr lang="en-US">
                <a:solidFill>
                  <a:prstClr val="black"/>
                </a:solidFill>
                <a:latin typeface="Calibri" panose="020F0502020204030204"/>
              </a:rPr>
              <a:pPr defTabSz="1615379">
                <a:defRPr/>
              </a:pPr>
              <a:t>9</a:t>
            </a:fld>
            <a:endParaRPr lang="en-US">
              <a:solidFill>
                <a:prstClr val="black"/>
              </a:solidFill>
              <a:latin typeface="Calibri" panose="020F0502020204030204"/>
            </a:endParaRPr>
          </a:p>
        </p:txBody>
      </p:sp>
      <p:sp>
        <p:nvSpPr>
          <p:cNvPr id="6" name="Header Placeholder 5"/>
          <p:cNvSpPr>
            <a:spLocks noGrp="1"/>
          </p:cNvSpPr>
          <p:nvPr>
            <p:ph type="hdr" sz="quarter" idx="12"/>
          </p:nvPr>
        </p:nvSpPr>
        <p:spPr/>
        <p:txBody>
          <a:bodyPr/>
          <a:lstStyle/>
          <a:p>
            <a:pPr defTabSz="1615379">
              <a:defRPr/>
            </a:pPr>
            <a:r>
              <a:rPr lang="en-US">
                <a:solidFill>
                  <a:prstClr val="black"/>
                </a:solidFill>
                <a:latin typeface="Calibri" panose="020F0502020204030204"/>
              </a:rPr>
              <a:t>Microsoft Office</a:t>
            </a:r>
          </a:p>
        </p:txBody>
      </p:sp>
      <p:sp>
        <p:nvSpPr>
          <p:cNvPr id="7" name="Footer Placeholder 6"/>
          <p:cNvSpPr>
            <a:spLocks noGrp="1"/>
          </p:cNvSpPr>
          <p:nvPr>
            <p:ph type="ftr" sz="quarter" idx="13"/>
          </p:nvPr>
        </p:nvSpPr>
        <p:spPr/>
        <p:txBody>
          <a:bodyPr/>
          <a:lstStyle/>
          <a:p>
            <a:pPr marL="417234" defTabSz="1645530" eaLnBrk="0" hangingPunct="0">
              <a:defRPr/>
            </a:pPr>
            <a:r>
              <a:rPr lang="en-US" sz="9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417234" defTabSz="1645530" eaLnBrk="0" hangingPunct="0">
              <a:defRPr/>
            </a:pPr>
            <a:r>
              <a:rPr lang="en-US" sz="9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801006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latin typeface="Segoe UI" panose="020B0502040204020203" pitchFamily="34" charset="0"/>
                <a:cs typeface="Segoe UI" panose="020B0502040204020203" pitchFamily="34" charset="0"/>
              </a:rPr>
              <a:t>One approach to data protection is to try to find a monolithic app that does everything. Or, you can assemble a solution from of collection of tools from different vendors, which may overlap in functionality and not integrate easily.</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We offer a platform approach. Our suite of technologies works together, and with a vibrant ecosystem of partner tools, to provide comprehensive data protection.</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Our platform helps you protect information at the identity level and at the document level. We also have technologies that help you identify advanced threats and recover quickly when you’re attacked.</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The platform helps you protect sensitive data across devices and apps, in the cloud or on-premises.</a:t>
            </a:r>
          </a:p>
          <a:p>
            <a:endParaRPr lang="en-US" sz="2100" dirty="0">
              <a:latin typeface="Segoe UI" panose="020B0502040204020203" pitchFamily="34" charset="0"/>
              <a:cs typeface="Segoe UI" panose="020B0502040204020203" pitchFamily="34" charset="0"/>
            </a:endParaRPr>
          </a:p>
          <a:p>
            <a:r>
              <a:rPr lang="en-US" sz="2100" dirty="0">
                <a:latin typeface="Segoe UI" panose="020B0502040204020203" pitchFamily="34" charset="0"/>
                <a:cs typeface="Segoe UI" panose="020B0502040204020203" pitchFamily="34" charset="0"/>
              </a:rPr>
              <a:t>Best option is Microsoft 365</a:t>
            </a:r>
          </a:p>
          <a:p>
            <a:r>
              <a:rPr lang="en-US" sz="2100" dirty="0">
                <a:latin typeface="Segoe UI" panose="020B0502040204020203" pitchFamily="34" charset="0"/>
                <a:cs typeface="Segoe UI" panose="020B0502040204020203" pitchFamily="34" charset="0"/>
              </a:rPr>
              <a:t>-Office ATP</a:t>
            </a:r>
          </a:p>
          <a:p>
            <a:pPr marL="302884" indent="-302884">
              <a:buFontTx/>
              <a:buChar char="-"/>
            </a:pPr>
            <a:r>
              <a:rPr lang="en-US" sz="2100" dirty="0">
                <a:latin typeface="Segoe UI" panose="020B0502040204020203" pitchFamily="34" charset="0"/>
                <a:cs typeface="Segoe UI" panose="020B0502040204020203" pitchFamily="34" charset="0"/>
              </a:rPr>
              <a:t>Phishing protection</a:t>
            </a:r>
          </a:p>
          <a:p>
            <a:pPr marL="302884" indent="-302884">
              <a:buFontTx/>
              <a:buChar char="-"/>
            </a:pPr>
            <a:r>
              <a:rPr lang="en-US" sz="2100" dirty="0">
                <a:latin typeface="Segoe UI" panose="020B0502040204020203" pitchFamily="34" charset="0"/>
                <a:cs typeface="Segoe UI" panose="020B0502040204020203" pitchFamily="34" charset="0"/>
              </a:rPr>
              <a:t>Ransomware</a:t>
            </a:r>
          </a:p>
          <a:p>
            <a:pPr marL="302884" indent="-302884">
              <a:buFontTx/>
              <a:buChar char="-"/>
            </a:pPr>
            <a:r>
              <a:rPr lang="en-US" sz="2100" dirty="0">
                <a:latin typeface="Segoe UI" panose="020B0502040204020203" pitchFamily="34" charset="0"/>
                <a:cs typeface="Segoe UI" panose="020B0502040204020203" pitchFamily="34" charset="0"/>
              </a:rPr>
              <a:t>Mobile device security</a:t>
            </a:r>
          </a:p>
          <a:p>
            <a:pPr marL="302884" indent="-302884">
              <a:buFontTx/>
              <a:buChar char="-"/>
            </a:pPr>
            <a:r>
              <a:rPr lang="en-US" sz="2100" dirty="0">
                <a:latin typeface="Segoe UI" panose="020B0502040204020203" pitchFamily="34" charset="0"/>
                <a:cs typeface="Segoe UI" panose="020B0502040204020203" pitchFamily="34" charset="0"/>
              </a:rPr>
              <a:t>Identify AAD</a:t>
            </a:r>
          </a:p>
          <a:p>
            <a:r>
              <a:rPr lang="en-US" sz="2100" dirty="0">
                <a:latin typeface="Segoe UI" panose="020B0502040204020203" pitchFamily="34" charset="0"/>
                <a:cs typeface="Segoe UI" panose="020B0502040204020203" pitchFamily="34" charset="0"/>
              </a:rPr>
              <a:t>Once you’ve established the foundation with Microsoft 365, continue to build your business and margin with monthly managed services.</a:t>
            </a:r>
          </a:p>
          <a:p>
            <a:pPr marL="302884" indent="-302884">
              <a:buFontTx/>
              <a:buChar char="-"/>
            </a:pPr>
            <a:r>
              <a:rPr lang="en-US" sz="2100" dirty="0">
                <a:latin typeface="Segoe UI" panose="020B0502040204020203" pitchFamily="34" charset="0"/>
                <a:cs typeface="Segoe UI" panose="020B0502040204020203" pitchFamily="34" charset="0"/>
              </a:rPr>
              <a:t>Assessments</a:t>
            </a:r>
          </a:p>
          <a:p>
            <a:pPr marL="302884" indent="-302884">
              <a:buFontTx/>
              <a:buChar char="-"/>
            </a:pPr>
            <a:r>
              <a:rPr lang="en-US" sz="2100" dirty="0">
                <a:latin typeface="Segoe UI" panose="020B0502040204020203" pitchFamily="34" charset="0"/>
                <a:cs typeface="Segoe UI" panose="020B0502040204020203" pitchFamily="34" charset="0"/>
              </a:rPr>
              <a:t>Secure score-based monitoring services – we watch the watchers, etc.  </a:t>
            </a:r>
          </a:p>
          <a:p>
            <a:endParaRPr lang="en-US"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15379">
              <a:defRPr/>
            </a:pPr>
            <a:fld id="{ED24D7FA-168F-4BA1-A406-686B2962B11E}" type="slidenum">
              <a:rPr lang="en-US">
                <a:solidFill>
                  <a:prstClr val="black"/>
                </a:solidFill>
                <a:latin typeface="Calibri" panose="020F0502020204030204"/>
              </a:rPr>
              <a:pPr defTabSz="1615379">
                <a:defRPr/>
              </a:pPr>
              <a:t>10</a:t>
            </a:fld>
            <a:endParaRPr lang="en-US">
              <a:solidFill>
                <a:prstClr val="black"/>
              </a:solidFill>
              <a:latin typeface="Calibri" panose="020F0502020204030204"/>
            </a:endParaRPr>
          </a:p>
        </p:txBody>
      </p:sp>
    </p:spTree>
    <p:extLst>
      <p:ext uri="{BB962C8B-B14F-4D97-AF65-F5344CB8AC3E}">
        <p14:creationId xmlns:p14="http://schemas.microsoft.com/office/powerpoint/2010/main" val="2574426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latin typeface="Segoe UI" panose="020B0502040204020203" pitchFamily="34" charset="0"/>
                <a:cs typeface="Segoe UI" panose="020B0502040204020203" pitchFamily="34" charset="0"/>
              </a:rPr>
              <a:t>Microsoft 365 Business can help you consolidate some of the point solutions across productivity and security that create risk for your customer and complexity for you, enabling them to reserve more budget for high margin services </a:t>
            </a:r>
          </a:p>
          <a:p>
            <a:endParaRPr lang="en-AU" dirty="0">
              <a:latin typeface="Segoe UI" panose="020B0502040204020203" pitchFamily="34" charset="0"/>
              <a:cs typeface="Segoe UI" panose="020B0502040204020203" pitchFamily="34" charset="0"/>
            </a:endParaRPr>
          </a:p>
          <a:p>
            <a:pPr defTabSz="1647687">
              <a:defRPr/>
            </a:pPr>
            <a:r>
              <a:rPr lang="en-US" sz="2100" dirty="0">
                <a:latin typeface="Segoe UI" panose="020B0502040204020203" pitchFamily="34" charset="0"/>
                <a:cs typeface="Segoe UI" panose="020B0502040204020203" pitchFamily="34" charset="0"/>
              </a:rPr>
              <a:t>Cloud identity management -- </a:t>
            </a:r>
            <a:r>
              <a:rPr lang="en-US" sz="2100" dirty="0" err="1">
                <a:latin typeface="Segoe UI" panose="020B0502040204020203" pitchFamily="34" charset="0"/>
                <a:cs typeface="Segoe UI" panose="020B0502040204020203" pitchFamily="34" charset="0"/>
              </a:rPr>
              <a:t>Jumpcloud</a:t>
            </a:r>
            <a:r>
              <a:rPr lang="en-US" sz="2100" dirty="0">
                <a:latin typeface="Segoe UI" panose="020B0502040204020203" pitchFamily="34" charset="0"/>
                <a:cs typeface="Segoe UI" panose="020B0502040204020203" pitchFamily="34" charset="0"/>
              </a:rPr>
              <a:t> $3</a:t>
            </a:r>
            <a:endParaRPr lang="en-AU" sz="2100" dirty="0">
              <a:latin typeface="Segoe UI" panose="020B0502040204020203" pitchFamily="34" charset="0"/>
              <a:cs typeface="Segoe UI" panose="020B0502040204020203" pitchFamily="34" charset="0"/>
            </a:endParaRPr>
          </a:p>
          <a:p>
            <a:r>
              <a:rPr lang="en-AU" sz="2100" dirty="0">
                <a:latin typeface="Segoe UI" panose="020B0502040204020203" pitchFamily="34" charset="0"/>
                <a:cs typeface="Segoe UI" panose="020B0502040204020203" pitchFamily="34" charset="0"/>
              </a:rPr>
              <a:t>Azure Information Protection $2.00/</a:t>
            </a:r>
            <a:r>
              <a:rPr lang="en-AU" sz="2100" dirty="0" err="1">
                <a:latin typeface="Segoe UI" panose="020B0502040204020203" pitchFamily="34" charset="0"/>
                <a:cs typeface="Segoe UI" panose="020B0502040204020203" pitchFamily="34" charset="0"/>
              </a:rPr>
              <a:t>mo</a:t>
            </a:r>
            <a:r>
              <a:rPr lang="en-AU" sz="2100" dirty="0">
                <a:latin typeface="Segoe UI" panose="020B0502040204020203" pitchFamily="34" charset="0"/>
                <a:cs typeface="Segoe UI" panose="020B0502040204020203" pitchFamily="34" charset="0"/>
              </a:rPr>
              <a:t>/user for Information Rights Management</a:t>
            </a:r>
          </a:p>
          <a:p>
            <a:pPr defTabSz="1647687">
              <a:defRPr/>
            </a:pPr>
            <a:r>
              <a:rPr lang="en-US" sz="2100" dirty="0">
                <a:latin typeface="Segoe UI" panose="020B0502040204020203" pitchFamily="34" charset="0"/>
                <a:cs typeface="Segoe UI" panose="020B0502040204020203" pitchFamily="34" charset="0"/>
              </a:rPr>
              <a:t>Barracuda Essentials at $2.63/</a:t>
            </a:r>
            <a:r>
              <a:rPr lang="en-US" sz="2100" dirty="0" err="1">
                <a:latin typeface="Segoe UI" panose="020B0502040204020203" pitchFamily="34" charset="0"/>
                <a:cs typeface="Segoe UI" panose="020B0502040204020203" pitchFamily="34" charset="0"/>
              </a:rPr>
              <a:t>mo</a:t>
            </a:r>
            <a:r>
              <a:rPr lang="en-US" sz="2100" dirty="0">
                <a:latin typeface="Segoe UI" panose="020B0502040204020203" pitchFamily="34" charset="0"/>
                <a:cs typeface="Segoe UI" panose="020B0502040204020203" pitchFamily="34" charset="0"/>
              </a:rPr>
              <a:t>/user for email anti virus and DLP</a:t>
            </a:r>
          </a:p>
          <a:p>
            <a:pPr defTabSz="1647687">
              <a:defRPr/>
            </a:pPr>
            <a:r>
              <a:rPr lang="en-US" sz="2100" dirty="0" err="1">
                <a:latin typeface="Segoe UI" panose="020B0502040204020203" pitchFamily="34" charset="0"/>
                <a:cs typeface="Segoe UI" panose="020B0502040204020203" pitchFamily="34" charset="0"/>
              </a:rPr>
              <a:t>Airwatch</a:t>
            </a:r>
            <a:r>
              <a:rPr lang="en-US" sz="2100" dirty="0">
                <a:latin typeface="Segoe UI" panose="020B0502040204020203" pitchFamily="34" charset="0"/>
                <a:cs typeface="Segoe UI" panose="020B0502040204020203" pitchFamily="34" charset="0"/>
              </a:rPr>
              <a:t> Express at $4.25/</a:t>
            </a:r>
            <a:r>
              <a:rPr lang="en-US" sz="2100" dirty="0" err="1">
                <a:latin typeface="Segoe UI" panose="020B0502040204020203" pitchFamily="34" charset="0"/>
                <a:cs typeface="Segoe UI" panose="020B0502040204020203" pitchFamily="34" charset="0"/>
              </a:rPr>
              <a:t>mo</a:t>
            </a:r>
            <a:r>
              <a:rPr lang="en-US" sz="2100" dirty="0">
                <a:latin typeface="Segoe UI" panose="020B0502040204020203" pitchFamily="34" charset="0"/>
                <a:cs typeface="Segoe UI" panose="020B0502040204020203" pitchFamily="34" charset="0"/>
              </a:rPr>
              <a:t>/user for the endpoint management system for SMB.</a:t>
            </a:r>
          </a:p>
          <a:p>
            <a:pPr defTabSz="1647687">
              <a:defRPr/>
            </a:pPr>
            <a:endParaRPr lang="en-US" sz="2100" dirty="0">
              <a:latin typeface="Segoe UI" panose="020B0502040204020203" pitchFamily="34" charset="0"/>
              <a:cs typeface="Segoe UI" panose="020B0502040204020203" pitchFamily="34" charset="0"/>
            </a:endParaRPr>
          </a:p>
          <a:p>
            <a:pPr defTabSz="1647687">
              <a:defRPr/>
            </a:pPr>
            <a:r>
              <a:rPr lang="en-US" sz="2100" dirty="0">
                <a:latin typeface="Segoe UI" panose="020B0502040204020203" pitchFamily="34" charset="0"/>
                <a:cs typeface="Segoe UI" panose="020B0502040204020203" pitchFamily="34" charset="0"/>
              </a:rPr>
              <a:t>Adjusted to CAD 6/15/200</a:t>
            </a:r>
          </a:p>
          <a:p>
            <a:endParaRPr lang="en-AU" dirty="0">
              <a:latin typeface="Segoe UI" panose="020B0502040204020203" pitchFamily="34" charset="0"/>
              <a:cs typeface="Segoe UI" panose="020B0502040204020203" pitchFamily="34" charset="0"/>
            </a:endParaRPr>
          </a:p>
          <a:p>
            <a:pPr marL="504806" indent="-504806">
              <a:buFontTx/>
              <a:buChar char="-"/>
            </a:pPr>
            <a:endParaRPr lang="en-US" dirty="0">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0"/>
          </p:nvPr>
        </p:nvSpPr>
        <p:spPr/>
        <p:txBody>
          <a:bodyPr/>
          <a:lstStyle/>
          <a:p>
            <a:pPr defTabSz="1615379">
              <a:defRPr/>
            </a:pPr>
            <a:fld id="{39C7AF0D-4CA1-4851-9CE3-2AC50BEAF3FE}" type="slidenum">
              <a:rPr lang="en-US">
                <a:solidFill>
                  <a:prstClr val="black"/>
                </a:solidFill>
                <a:latin typeface="Calibri" panose="020F0502020204030204"/>
              </a:rPr>
              <a:pPr defTabSz="1615379">
                <a:def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529580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4.jp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4.jp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4.jp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4.jp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4.jp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4.jpg"/></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hoto">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3D9B6EF-E66A-D84B-876E-ECEF836FE22B}"/>
              </a:ext>
            </a:extLst>
          </p:cNvPr>
          <p:cNvPicPr>
            <a:picLocks noChangeAspect="1"/>
          </p:cNvPicPr>
          <p:nvPr userDrawn="1"/>
        </p:nvPicPr>
        <p:blipFill rotWithShape="1">
          <a:blip r:embed="rId2"/>
          <a:srcRect l="13388" t="26875" r="10766" b="24154"/>
          <a:stretch/>
        </p:blipFill>
        <p:spPr>
          <a:xfrm>
            <a:off x="0" y="0"/>
            <a:ext cx="12439489" cy="5368925"/>
          </a:xfrm>
          <a:prstGeom prst="rect">
            <a:avLst/>
          </a:prstGeom>
        </p:spPr>
      </p:pic>
      <p:sp>
        <p:nvSpPr>
          <p:cNvPr id="9" name="Rectangle 8">
            <a:extLst>
              <a:ext uri="{FF2B5EF4-FFF2-40B4-BE49-F238E27FC236}">
                <a16:creationId xmlns:a16="http://schemas.microsoft.com/office/drawing/2014/main" id="{2CC659DB-0DB5-45CE-9267-E67BE13D4959}"/>
              </a:ext>
            </a:extLst>
          </p:cNvPr>
          <p:cNvSpPr/>
          <p:nvPr userDrawn="1"/>
        </p:nvSpPr>
        <p:spPr bwMode="auto">
          <a:xfrm rot="16200000">
            <a:off x="3268552" y="-3268550"/>
            <a:ext cx="5899373" cy="12436475"/>
          </a:xfrm>
          <a:prstGeom prst="rect">
            <a:avLst/>
          </a:prstGeom>
          <a:gradFill>
            <a:gsLst>
              <a:gs pos="17000">
                <a:schemeClr val="bg1">
                  <a:lumMod val="10000"/>
                  <a:alpha val="71000"/>
                </a:schemeClr>
              </a:gs>
              <a:gs pos="81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a:t>Author name</a:t>
            </a:r>
          </a:p>
          <a:p>
            <a:pPr lvl="0"/>
            <a:r>
              <a:rPr lang="en-US"/>
              <a:t>Date</a:t>
            </a:r>
          </a:p>
        </p:txBody>
      </p:sp>
      <p:sp>
        <p:nvSpPr>
          <p:cNvPr id="13" name="Rectangle 12">
            <a:extLst>
              <a:ext uri="{FF2B5EF4-FFF2-40B4-BE49-F238E27FC236}">
                <a16:creationId xmlns:a16="http://schemas.microsoft.com/office/drawing/2014/main" id="{46008692-E244-1A4F-9CDC-E1CAF4553700}"/>
              </a:ext>
            </a:extLst>
          </p:cNvPr>
          <p:cNvSpPr/>
          <p:nvPr userDrawn="1"/>
        </p:nvSpPr>
        <p:spPr bwMode="auto">
          <a:xfrm rot="5400000">
            <a:off x="4652533" y="-4649874"/>
            <a:ext cx="3131409" cy="12436475"/>
          </a:xfrm>
          <a:prstGeom prst="rect">
            <a:avLst/>
          </a:prstGeom>
          <a:gradFill>
            <a:gsLst>
              <a:gs pos="17000">
                <a:schemeClr val="bg1">
                  <a:alpha val="59000"/>
                </a:schemeClr>
              </a:gs>
              <a:gs pos="81000">
                <a:schemeClr val="bg1">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2" name="Picture 1">
            <a:extLst>
              <a:ext uri="{FF2B5EF4-FFF2-40B4-BE49-F238E27FC236}">
                <a16:creationId xmlns:a16="http://schemas.microsoft.com/office/drawing/2014/main" id="{3FB9A594-8362-EE41-8058-D4A0A53EB681}"/>
              </a:ext>
            </a:extLst>
          </p:cNvPr>
          <p:cNvPicPr>
            <a:picLocks noChangeAspect="1"/>
          </p:cNvPicPr>
          <p:nvPr userDrawn="1"/>
        </p:nvPicPr>
        <p:blipFill>
          <a:blip r:embed="rId3"/>
          <a:stretch>
            <a:fillRect/>
          </a:stretch>
        </p:blipFill>
        <p:spPr>
          <a:xfrm>
            <a:off x="434976" y="445280"/>
            <a:ext cx="914401" cy="195507"/>
          </a:xfrm>
          <a:prstGeom prst="rect">
            <a:avLst/>
          </a:prstGeom>
        </p:spPr>
      </p:pic>
      <p:sp>
        <p:nvSpPr>
          <p:cNvPr id="8" name="Rectangle 7">
            <a:extLst>
              <a:ext uri="{FF2B5EF4-FFF2-40B4-BE49-F238E27FC236}">
                <a16:creationId xmlns:a16="http://schemas.microsoft.com/office/drawing/2014/main" id="{3AE4F63B-6800-BA47-903B-7AA251C012CF}"/>
              </a:ext>
            </a:extLst>
          </p:cNvPr>
          <p:cNvSpPr/>
          <p:nvPr userDrawn="1"/>
        </p:nvSpPr>
        <p:spPr bwMode="auto">
          <a:xfrm>
            <a:off x="0" y="5050729"/>
            <a:ext cx="12436474" cy="1943797"/>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1843708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0915498"/>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3E502-F9B9-4710-BDFE-DB9583B9EFAA}"/>
              </a:ext>
            </a:extLst>
          </p:cNvPr>
          <p:cNvSpPr>
            <a:spLocks noGrp="1"/>
          </p:cNvSpPr>
          <p:nvPr>
            <p:ph type="title"/>
          </p:nvPr>
        </p:nvSpPr>
        <p:spPr>
          <a:xfrm>
            <a:off x="856628" y="466302"/>
            <a:ext cx="4011087" cy="1632056"/>
          </a:xfrm>
        </p:spPr>
        <p:txBody>
          <a:bodyPr anchor="b"/>
          <a:lstStyle>
            <a:lvl1pPr>
              <a:defRPr sz="3264"/>
            </a:lvl1pPr>
          </a:lstStyle>
          <a:p>
            <a:r>
              <a:rPr lang="en-US"/>
              <a:t>Click to edit Master title style</a:t>
            </a:r>
          </a:p>
        </p:txBody>
      </p:sp>
      <p:sp>
        <p:nvSpPr>
          <p:cNvPr id="3" name="Content Placeholder 2">
            <a:extLst>
              <a:ext uri="{FF2B5EF4-FFF2-40B4-BE49-F238E27FC236}">
                <a16:creationId xmlns:a16="http://schemas.microsoft.com/office/drawing/2014/main" id="{AF1376C8-E273-4A89-B119-26724E98FFC9}"/>
              </a:ext>
            </a:extLst>
          </p:cNvPr>
          <p:cNvSpPr>
            <a:spLocks noGrp="1"/>
          </p:cNvSpPr>
          <p:nvPr>
            <p:ph idx="1"/>
          </p:nvPr>
        </p:nvSpPr>
        <p:spPr>
          <a:xfrm>
            <a:off x="5287122" y="1007083"/>
            <a:ext cx="6295965" cy="4970646"/>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B0E890-72B8-4EF8-8D71-84FEF92F2D98}"/>
              </a:ext>
            </a:extLst>
          </p:cNvPr>
          <p:cNvSpPr>
            <a:spLocks noGrp="1"/>
          </p:cNvSpPr>
          <p:nvPr>
            <p:ph type="body" sz="half" idx="2"/>
          </p:nvPr>
        </p:nvSpPr>
        <p:spPr>
          <a:xfrm>
            <a:off x="856628" y="2098357"/>
            <a:ext cx="4011087" cy="3887467"/>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a:t>Click to edit Master text styles</a:t>
            </a:r>
          </a:p>
        </p:txBody>
      </p:sp>
      <p:sp>
        <p:nvSpPr>
          <p:cNvPr id="5" name="Date Placeholder 4">
            <a:extLst>
              <a:ext uri="{FF2B5EF4-FFF2-40B4-BE49-F238E27FC236}">
                <a16:creationId xmlns:a16="http://schemas.microsoft.com/office/drawing/2014/main" id="{DC71B394-759D-45B8-9B90-91172F310329}"/>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6" name="Footer Placeholder 5">
            <a:extLst>
              <a:ext uri="{FF2B5EF4-FFF2-40B4-BE49-F238E27FC236}">
                <a16:creationId xmlns:a16="http://schemas.microsoft.com/office/drawing/2014/main" id="{B363F0EA-28DA-4BCC-A335-05F877F1C0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0D384A-5497-4DD1-A8CF-E0429CB3AE68}"/>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109972468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E06FE-E67A-489F-B45D-FBBA7DB0FF47}"/>
              </a:ext>
            </a:extLst>
          </p:cNvPr>
          <p:cNvSpPr>
            <a:spLocks noGrp="1"/>
          </p:cNvSpPr>
          <p:nvPr>
            <p:ph type="title"/>
          </p:nvPr>
        </p:nvSpPr>
        <p:spPr>
          <a:xfrm>
            <a:off x="856628" y="466302"/>
            <a:ext cx="4011087" cy="1632056"/>
          </a:xfrm>
        </p:spPr>
        <p:txBody>
          <a:bodyPr anchor="b"/>
          <a:lstStyle>
            <a:lvl1pPr>
              <a:defRPr sz="3264"/>
            </a:lvl1pPr>
          </a:lstStyle>
          <a:p>
            <a:r>
              <a:rPr lang="en-US"/>
              <a:t>Click to edit Master title style</a:t>
            </a:r>
          </a:p>
        </p:txBody>
      </p:sp>
      <p:sp>
        <p:nvSpPr>
          <p:cNvPr id="3" name="Picture Placeholder 2">
            <a:extLst>
              <a:ext uri="{FF2B5EF4-FFF2-40B4-BE49-F238E27FC236}">
                <a16:creationId xmlns:a16="http://schemas.microsoft.com/office/drawing/2014/main" id="{164FB177-3ECF-44B1-B797-BEDFC703A70E}"/>
              </a:ext>
            </a:extLst>
          </p:cNvPr>
          <p:cNvSpPr>
            <a:spLocks noGrp="1"/>
          </p:cNvSpPr>
          <p:nvPr>
            <p:ph type="pic" idx="1"/>
          </p:nvPr>
        </p:nvSpPr>
        <p:spPr>
          <a:xfrm>
            <a:off x="5287122" y="1007083"/>
            <a:ext cx="6295965" cy="4970646"/>
          </a:xfrm>
        </p:spPr>
        <p:txBody>
          <a:bodyPr/>
          <a:lstStyle>
            <a:lvl1pPr marL="0" indent="0">
              <a:buNone/>
              <a:defRPr sz="3264"/>
            </a:lvl1pPr>
            <a:lvl2pPr marL="466298" indent="0">
              <a:buNone/>
              <a:defRPr sz="2856"/>
            </a:lvl2pPr>
            <a:lvl3pPr marL="932597" indent="0">
              <a:buNone/>
              <a:defRPr sz="2448"/>
            </a:lvl3pPr>
            <a:lvl4pPr marL="1398895" indent="0">
              <a:buNone/>
              <a:defRPr sz="2040"/>
            </a:lvl4pPr>
            <a:lvl5pPr marL="1865193" indent="0">
              <a:buNone/>
              <a:defRPr sz="2040"/>
            </a:lvl5pPr>
            <a:lvl6pPr marL="2331491" indent="0">
              <a:buNone/>
              <a:defRPr sz="2040"/>
            </a:lvl6pPr>
            <a:lvl7pPr marL="2797790" indent="0">
              <a:buNone/>
              <a:defRPr sz="2040"/>
            </a:lvl7pPr>
            <a:lvl8pPr marL="3264088" indent="0">
              <a:buNone/>
              <a:defRPr sz="2040"/>
            </a:lvl8pPr>
            <a:lvl9pPr marL="3730386" indent="0">
              <a:buNone/>
              <a:defRPr sz="2040"/>
            </a:lvl9pPr>
          </a:lstStyle>
          <a:p>
            <a:endParaRPr lang="en-US"/>
          </a:p>
        </p:txBody>
      </p:sp>
      <p:sp>
        <p:nvSpPr>
          <p:cNvPr id="4" name="Text Placeholder 3">
            <a:extLst>
              <a:ext uri="{FF2B5EF4-FFF2-40B4-BE49-F238E27FC236}">
                <a16:creationId xmlns:a16="http://schemas.microsoft.com/office/drawing/2014/main" id="{C4CC2C08-9D8E-47C5-8A3A-D55EAE25624F}"/>
              </a:ext>
            </a:extLst>
          </p:cNvPr>
          <p:cNvSpPr>
            <a:spLocks noGrp="1"/>
          </p:cNvSpPr>
          <p:nvPr>
            <p:ph type="body" sz="half" idx="2"/>
          </p:nvPr>
        </p:nvSpPr>
        <p:spPr>
          <a:xfrm>
            <a:off x="856628" y="2098357"/>
            <a:ext cx="4011087" cy="3887467"/>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a:t>Click to edit Master text styles</a:t>
            </a:r>
          </a:p>
        </p:txBody>
      </p:sp>
      <p:sp>
        <p:nvSpPr>
          <p:cNvPr id="5" name="Date Placeholder 4">
            <a:extLst>
              <a:ext uri="{FF2B5EF4-FFF2-40B4-BE49-F238E27FC236}">
                <a16:creationId xmlns:a16="http://schemas.microsoft.com/office/drawing/2014/main" id="{C0ABDEA9-ACD9-4D03-ABD8-A8A8365DF251}"/>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6" name="Footer Placeholder 5">
            <a:extLst>
              <a:ext uri="{FF2B5EF4-FFF2-40B4-BE49-F238E27FC236}">
                <a16:creationId xmlns:a16="http://schemas.microsoft.com/office/drawing/2014/main" id="{51F4644E-5078-408D-801E-3883EA0581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BBD4B3-92BF-45FA-8685-3BA91565ECD6}"/>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94891901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0FB2-902C-47E3-A237-CA05A1C967D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32D43F-A025-4E50-AFF8-6910B22121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623F0-C1F9-444C-A6D6-D695256B891B}"/>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8F2AA4BA-5D6A-403A-9BD6-70E64471F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E4424F-C33C-47F5-85D4-709AA8C78833}"/>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393641185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CBE758-70C2-4A8B-9088-1B9F64B81657}"/>
              </a:ext>
            </a:extLst>
          </p:cNvPr>
          <p:cNvSpPr>
            <a:spLocks noGrp="1"/>
          </p:cNvSpPr>
          <p:nvPr>
            <p:ph type="title" orient="vert"/>
          </p:nvPr>
        </p:nvSpPr>
        <p:spPr>
          <a:xfrm>
            <a:off x="8899852" y="372394"/>
            <a:ext cx="2681615" cy="59275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7E4E31D-8DDF-4DE3-BA35-9FFF95C61DA8}"/>
              </a:ext>
            </a:extLst>
          </p:cNvPr>
          <p:cNvSpPr>
            <a:spLocks noGrp="1"/>
          </p:cNvSpPr>
          <p:nvPr>
            <p:ph type="body" orient="vert" idx="1"/>
          </p:nvPr>
        </p:nvSpPr>
        <p:spPr>
          <a:xfrm>
            <a:off x="855008" y="372394"/>
            <a:ext cx="7889389" cy="59275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0B2462-06C1-406F-B8AF-92B3FE6C9BED}"/>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3ED14D5E-84AD-4A0E-836E-BE33B99A0A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500CA2-546F-433B-8438-25381716B750}"/>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463368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7" y="1892808"/>
            <a:ext cx="11567160" cy="773032"/>
          </a:xfrm>
        </p:spPr>
        <p:txBody>
          <a:bodyPr wrap="square" lIns="0" tIns="0" rIns="0" bIns="0">
            <a:spAutoFit/>
          </a:bodyPr>
          <a:lstStyle>
            <a:lvl1pPr marL="0" indent="0">
              <a:lnSpc>
                <a:spcPct val="90000"/>
              </a:lnSpc>
              <a:spcBef>
                <a:spcPts val="0"/>
              </a:spcBef>
              <a:spcAft>
                <a:spcPts val="1300"/>
              </a:spcAft>
              <a:buNone/>
              <a:defRPr sz="2600" b="0" i="0">
                <a:solidFill>
                  <a:srgbClr val="000000"/>
                </a:solidFill>
                <a:latin typeface="+mn-lt"/>
              </a:defRPr>
            </a:lvl1pPr>
            <a:lvl2pPr marL="0" indent="0">
              <a:lnSpc>
                <a:spcPct val="100000"/>
              </a:lnSpc>
              <a:spcBef>
                <a:spcPts val="0"/>
              </a:spcBef>
              <a:spcAft>
                <a:spcPts val="400"/>
              </a:spcAft>
              <a:buNone/>
              <a:defRPr sz="1600">
                <a:solidFill>
                  <a:srgbClr val="000000"/>
                </a:solidFill>
                <a:latin typeface="+mj-lt"/>
              </a:defRPr>
            </a:lvl2pPr>
            <a:lvl3pPr marL="457200" indent="0">
              <a:spcBef>
                <a:spcPts val="0"/>
              </a:spcBef>
              <a:spcAft>
                <a:spcPts val="1300"/>
              </a:spcAft>
              <a:buNone/>
              <a:defRPr sz="2000">
                <a:solidFill>
                  <a:srgbClr val="000000"/>
                </a:solidFill>
              </a:defRPr>
            </a:lvl3pPr>
            <a:lvl4pPr marL="685800" indent="0">
              <a:spcBef>
                <a:spcPts val="0"/>
              </a:spcBef>
              <a:spcAft>
                <a:spcPts val="1300"/>
              </a:spcAft>
              <a:buNone/>
              <a:defRPr sz="2000"/>
            </a:lvl4pPr>
            <a:lvl5pPr marL="914400" indent="0">
              <a:buNone/>
              <a:defRPr/>
            </a:lvl5pPr>
          </a:lstStyle>
          <a:p>
            <a:pPr lvl="0"/>
            <a:r>
              <a:rPr lang="en-US"/>
              <a:t>First level Segoe UI 26pt</a:t>
            </a:r>
          </a:p>
          <a:p>
            <a:pPr lvl="1"/>
            <a:r>
              <a:rPr lang="en-US"/>
              <a:t>Second level Segoe UI 16pt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58020139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Photo layout 2">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434974" y="2178050"/>
            <a:ext cx="5897563" cy="4367211"/>
          </a:xfrm>
        </p:spPr>
        <p:txBody>
          <a:bodyPr lIns="0" tIns="0" rIns="0" bIns="0"/>
          <a:lstStyle>
            <a:lvl1pPr marL="0" indent="0">
              <a:lnSpc>
                <a:spcPct val="100000"/>
              </a:lnSpc>
              <a:spcBef>
                <a:spcPts val="0"/>
              </a:spcBef>
              <a:spcAft>
                <a:spcPts val="800"/>
              </a:spcAft>
              <a:buNone/>
              <a:defRPr sz="1600" b="1">
                <a:solidFill>
                  <a:schemeClr val="accent1"/>
                </a:solidFill>
                <a:latin typeface="+mj-lt"/>
              </a:defRPr>
            </a:lvl1pPr>
            <a:lvl2pPr marL="0" marR="0" indent="0" algn="l" defTabSz="932742" rtl="0" eaLnBrk="1" fontAlgn="auto" latinLnBrk="0" hangingPunct="1">
              <a:lnSpc>
                <a:spcPct val="100000"/>
              </a:lnSpc>
              <a:spcBef>
                <a:spcPts val="0"/>
              </a:spcBef>
              <a:spcAft>
                <a:spcPts val="400"/>
              </a:spcAft>
              <a:buClrTx/>
              <a:buSzPct val="90000"/>
              <a:buFont typeface="Arial" panose="020B0604020202020204" pitchFamily="34" charset="0"/>
              <a:buNone/>
              <a:tabLst/>
              <a:defRPr sz="1200">
                <a:solidFill>
                  <a:srgbClr val="000000"/>
                </a:solidFill>
              </a:defRPr>
            </a:lvl2pPr>
            <a:lvl3pPr marL="457200" indent="0">
              <a:buNone/>
              <a:defRPr/>
            </a:lvl3pPr>
            <a:lvl4pPr marL="685800" indent="0">
              <a:buNone/>
              <a:defRPr/>
            </a:lvl4pPr>
            <a:lvl5pPr marL="914400" indent="0">
              <a:buNone/>
              <a:defRPr/>
            </a:lvl5pPr>
          </a:lstStyle>
          <a:p>
            <a:pPr lvl="0"/>
            <a:r>
              <a:rPr lang="en-US"/>
              <a:t>Paragraph title Segoe UI </a:t>
            </a:r>
            <a:r>
              <a:rPr lang="en-US" err="1"/>
              <a:t>Semibold</a:t>
            </a:r>
            <a:r>
              <a:rPr lang="en-US"/>
              <a:t> 16</a:t>
            </a:r>
          </a:p>
          <a:p>
            <a:pPr lvl="1"/>
            <a:r>
              <a:rPr lang="en-US"/>
              <a:t>Body copy Segoe Regular 12.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34975" y="449264"/>
            <a:ext cx="11563350" cy="754061"/>
          </a:xfrm>
          <a:prstGeom prst="rect">
            <a:avLst/>
          </a:prstGeom>
        </p:spPr>
        <p:txBody>
          <a:bodyPr vert="horz" wrap="square" lIns="0" tIns="164592" rIns="0" bIns="0" rtlCol="0" anchor="t">
            <a:noAutofit/>
          </a:bodyPr>
          <a:lstStyle>
            <a:lvl1pPr>
              <a:defRPr/>
            </a:lvl1pPr>
          </a:lstStyle>
          <a:p>
            <a:r>
              <a:rPr lang="en-US"/>
              <a:t>Photo layout 2</a:t>
            </a:r>
          </a:p>
        </p:txBody>
      </p:sp>
      <p:sp>
        <p:nvSpPr>
          <p:cNvPr id="16" name="Text Placeholder 3">
            <a:extLst>
              <a:ext uri="{FF2B5EF4-FFF2-40B4-BE49-F238E27FC236}">
                <a16:creationId xmlns:a16="http://schemas.microsoft.com/office/drawing/2014/main" id="{782DD72E-7038-47E2-B612-9BBB8E84C3D7}"/>
              </a:ext>
            </a:extLst>
          </p:cNvPr>
          <p:cNvSpPr>
            <a:spLocks noGrp="1"/>
          </p:cNvSpPr>
          <p:nvPr>
            <p:ph type="body" sz="quarter" idx="17" hasCustomPrompt="1"/>
          </p:nvPr>
        </p:nvSpPr>
        <p:spPr>
          <a:xfrm>
            <a:off x="434974" y="1105407"/>
            <a:ext cx="11567160" cy="304699"/>
          </a:xfrm>
        </p:spPr>
        <p:txBody>
          <a:bodyPr wrap="square" lIns="0" tIns="0" rIns="0" bIns="0">
            <a:spAutoFit/>
          </a:bodyPr>
          <a:lstStyle>
            <a:lvl1pPr marL="0" indent="0">
              <a:lnSpc>
                <a:spcPct val="90000"/>
              </a:lnSpc>
              <a:spcBef>
                <a:spcPts val="0"/>
              </a:spcBef>
              <a:spcAft>
                <a:spcPts val="1300"/>
              </a:spcAft>
              <a:buNone/>
              <a:defRPr sz="2200" b="0" i="0">
                <a:solidFill>
                  <a:srgbClr val="000000"/>
                </a:solidFill>
                <a:latin typeface="+mn-lt"/>
              </a:defRPr>
            </a:lvl1pPr>
            <a:lvl2pPr marL="228600" indent="0">
              <a:lnSpc>
                <a:spcPct val="90000"/>
              </a:lnSpc>
              <a:spcBef>
                <a:spcPts val="0"/>
              </a:spcBef>
              <a:spcAft>
                <a:spcPts val="1300"/>
              </a:spcAft>
              <a:buNone/>
              <a:defRPr sz="2000">
                <a:solidFill>
                  <a:schemeClr val="tx2"/>
                </a:solidFill>
              </a:defRPr>
            </a:lvl2pPr>
            <a:lvl3pPr marL="457200" indent="0">
              <a:spcBef>
                <a:spcPts val="0"/>
              </a:spcBef>
              <a:spcAft>
                <a:spcPts val="1300"/>
              </a:spcAft>
              <a:buNone/>
              <a:defRPr sz="2000"/>
            </a:lvl3pPr>
            <a:lvl4pPr marL="685800" indent="0">
              <a:spcBef>
                <a:spcPts val="0"/>
              </a:spcBef>
              <a:spcAft>
                <a:spcPts val="1300"/>
              </a:spcAft>
              <a:buNone/>
              <a:defRPr sz="2000"/>
            </a:lvl4pPr>
            <a:lvl5pPr marL="914400" indent="0">
              <a:buNone/>
              <a:defRPr/>
            </a:lvl5pPr>
          </a:lstStyle>
          <a:p>
            <a:pPr lvl="0"/>
            <a:r>
              <a:rPr lang="en-US"/>
              <a:t>Subtitle Segoe UI 22pt</a:t>
            </a:r>
          </a:p>
        </p:txBody>
      </p:sp>
    </p:spTree>
    <p:extLst>
      <p:ext uri="{BB962C8B-B14F-4D97-AF65-F5344CB8AC3E}">
        <p14:creationId xmlns:p14="http://schemas.microsoft.com/office/powerpoint/2010/main" val="315097402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8157" y="3090314"/>
            <a:ext cx="9590081" cy="1828800"/>
          </a:xfrm>
          <a:noFill/>
        </p:spPr>
        <p:txBody>
          <a:bodyPr lIns="0" tIns="0" rIns="0" bIns="182880" anchor="b" anchorCtr="0"/>
          <a:lstStyle>
            <a:lvl1pPr>
              <a:defRPr sz="5399" strike="noStrike" spc="-150"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34978" y="4935118"/>
            <a:ext cx="9590081" cy="964256"/>
          </a:xfrm>
          <a:noFill/>
        </p:spPr>
        <p:txBody>
          <a:bodyPr lIns="0" tIns="0" rIns="0" bIns="0">
            <a:noAutofit/>
          </a:bodyPr>
          <a:lstStyle>
            <a:lvl1pPr marL="0" indent="0">
              <a:lnSpc>
                <a:spcPct val="100000"/>
              </a:lnSpc>
              <a:spcBef>
                <a:spcPts val="0"/>
              </a:spcBef>
              <a:buNone/>
              <a:defRPr sz="1599"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9" y="445839"/>
            <a:ext cx="914400" cy="194005"/>
          </a:xfrm>
          <a:prstGeom prst="rect">
            <a:avLst/>
          </a:prstGeom>
        </p:spPr>
      </p:pic>
    </p:spTree>
    <p:extLst>
      <p:ext uri="{BB962C8B-B14F-4D97-AF65-F5344CB8AC3E}">
        <p14:creationId xmlns:p14="http://schemas.microsoft.com/office/powerpoint/2010/main" val="30278726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9" y="445842"/>
            <a:ext cx="914400" cy="194945"/>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38157" y="3090314"/>
            <a:ext cx="9590081" cy="1828800"/>
          </a:xfrm>
          <a:noFill/>
        </p:spPr>
        <p:txBody>
          <a:bodyPr lIns="0" tIns="0" rIns="0" bIns="182880" anchor="b" anchorCtr="0"/>
          <a:lstStyle>
            <a:lvl1pPr>
              <a:defRPr sz="5399" strike="noStrike" spc="-150"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34978" y="4935118"/>
            <a:ext cx="9590081" cy="964256"/>
          </a:xfrm>
          <a:noFill/>
        </p:spPr>
        <p:txBody>
          <a:bodyPr lIns="0" tIns="0" rIns="0" bIns="0">
            <a:noAutofit/>
          </a:bodyPr>
          <a:lstStyle>
            <a:lvl1pPr marL="0" indent="0">
              <a:lnSpc>
                <a:spcPct val="100000"/>
              </a:lnSpc>
              <a:spcBef>
                <a:spcPts val="0"/>
              </a:spcBef>
              <a:buNone/>
              <a:defRPr sz="1599"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5330006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4977" y="1226819"/>
            <a:ext cx="3705225" cy="1195895"/>
          </a:xfrm>
        </p:spPr>
        <p:txBody>
          <a:bodyPr lIns="0" tIns="0" rIns="0" bIns="0"/>
          <a:lstStyle>
            <a:lvl1pPr>
              <a:defRPr sz="2000"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337300" y="1226818"/>
            <a:ext cx="3690938" cy="3354708"/>
          </a:xfrm>
        </p:spPr>
        <p:txBody>
          <a:bodyPr wrap="square" lIns="0" tIns="0" rIns="0" bIns="0">
            <a:noAutofit/>
          </a:bodyPr>
          <a:lstStyle>
            <a:lvl1pPr marL="0" marR="0" indent="0" algn="l" defTabSz="517426" rtl="0" eaLnBrk="1" fontAlgn="auto" latinLnBrk="0" hangingPunct="1">
              <a:lnSpc>
                <a:spcPct val="100000"/>
              </a:lnSpc>
              <a:spcBef>
                <a:spcPts val="0"/>
              </a:spcBef>
              <a:spcAft>
                <a:spcPts val="500"/>
              </a:spcAft>
              <a:buClrTx/>
              <a:buSzPct val="90000"/>
              <a:buFont typeface="Wingdings" panose="05000000000000000000" pitchFamily="2" charset="2"/>
              <a:buNone/>
              <a:tabLst/>
              <a:defRPr sz="2000" spc="0" baseline="0">
                <a:solidFill>
                  <a:schemeClr val="accent1"/>
                </a:solidFill>
                <a:latin typeface="+mj-lt"/>
              </a:defRPr>
            </a:lvl1pPr>
            <a:lvl2pPr marL="228557" indent="0">
              <a:buNone/>
              <a:defRPr sz="1800"/>
            </a:lvl2pPr>
            <a:lvl3pPr marL="457112" indent="0">
              <a:buNone/>
              <a:defRPr sz="1800"/>
            </a:lvl3pPr>
            <a:lvl4pPr marL="685669" indent="0">
              <a:buNone/>
              <a:defRPr sz="1800"/>
            </a:lvl4pPr>
            <a:lvl5pPr marL="914224" indent="0">
              <a:buNone/>
              <a:defRPr sz="1800"/>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8711708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7" y="2182300"/>
            <a:ext cx="11567160" cy="1247521"/>
          </a:xfrm>
        </p:spPr>
        <p:txBody>
          <a:bodyPr wrap="square" lIns="0" tIns="0" rIns="0" bIns="0">
            <a:spAutoFit/>
          </a:bodyPr>
          <a:lstStyle>
            <a:lvl1pPr marL="0" indent="0">
              <a:lnSpc>
                <a:spcPct val="90000"/>
              </a:lnSpc>
              <a:spcBef>
                <a:spcPts val="0"/>
              </a:spcBef>
              <a:spcAft>
                <a:spcPts val="1299"/>
              </a:spcAft>
              <a:buNone/>
              <a:defRPr sz="2600" b="0" i="0">
                <a:solidFill>
                  <a:srgbClr val="000000"/>
                </a:solidFill>
                <a:latin typeface="+mn-lt"/>
              </a:defRPr>
            </a:lvl1pPr>
            <a:lvl2pPr marL="228557" indent="0">
              <a:lnSpc>
                <a:spcPct val="90000"/>
              </a:lnSpc>
              <a:spcBef>
                <a:spcPts val="0"/>
              </a:spcBef>
              <a:spcAft>
                <a:spcPts val="1299"/>
              </a:spcAft>
              <a:buNone/>
              <a:defRPr sz="2000">
                <a:solidFill>
                  <a:srgbClr val="000000"/>
                </a:solidFill>
              </a:defRPr>
            </a:lvl2pPr>
            <a:lvl3pPr marL="457112" indent="0">
              <a:spcBef>
                <a:spcPts val="0"/>
              </a:spcBef>
              <a:spcAft>
                <a:spcPts val="1299"/>
              </a:spcAft>
              <a:buNone/>
              <a:defRPr sz="2000">
                <a:solidFill>
                  <a:srgbClr val="000000"/>
                </a:solidFill>
              </a:defRPr>
            </a:lvl3pPr>
            <a:lvl4pPr marL="685669" indent="0">
              <a:spcBef>
                <a:spcPts val="0"/>
              </a:spcBef>
              <a:spcAft>
                <a:spcPts val="1299"/>
              </a:spcAft>
              <a:buNone/>
              <a:defRPr sz="2000"/>
            </a:lvl4pPr>
            <a:lvl5pPr marL="914224"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6"/>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419365352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8" y="2184025"/>
            <a:ext cx="11567160" cy="1247521"/>
          </a:xfrm>
        </p:spPr>
        <p:txBody>
          <a:bodyPr wrap="square" lIns="0" tIns="0" rIns="0" bIns="0">
            <a:spAutoFit/>
          </a:bodyPr>
          <a:lstStyle>
            <a:lvl1pPr marL="274267" indent="-274267">
              <a:lnSpc>
                <a:spcPct val="90000"/>
              </a:lnSpc>
              <a:spcBef>
                <a:spcPts val="0"/>
              </a:spcBef>
              <a:spcAft>
                <a:spcPts val="1299"/>
              </a:spcAft>
              <a:buClr>
                <a:srgbClr val="000000"/>
              </a:buClr>
              <a:buSzPct val="77000"/>
              <a:buFont typeface="Arial" panose="020B0604020202020204" pitchFamily="34" charset="0"/>
              <a:buChar char="•"/>
              <a:defRPr sz="2600" b="0" i="0">
                <a:solidFill>
                  <a:srgbClr val="000000"/>
                </a:solidFill>
                <a:latin typeface="+mn-lt"/>
              </a:defRPr>
            </a:lvl1pPr>
            <a:lvl2pPr marL="548535" indent="-228557">
              <a:lnSpc>
                <a:spcPct val="90000"/>
              </a:lnSpc>
              <a:spcBef>
                <a:spcPts val="0"/>
              </a:spcBef>
              <a:spcAft>
                <a:spcPts val="1299"/>
              </a:spcAft>
              <a:buClr>
                <a:srgbClr val="000000"/>
              </a:buClr>
              <a:buSzPct val="77000"/>
              <a:buFont typeface="Arial" panose="020B0604020202020204" pitchFamily="34" charset="0"/>
              <a:buChar char="•"/>
              <a:defRPr sz="2000">
                <a:solidFill>
                  <a:srgbClr val="000000"/>
                </a:solidFill>
              </a:defRPr>
            </a:lvl2pPr>
            <a:lvl3pPr marL="822802" indent="-228557">
              <a:spcBef>
                <a:spcPts val="0"/>
              </a:spcBef>
              <a:spcAft>
                <a:spcPts val="1299"/>
              </a:spcAft>
              <a:buClr>
                <a:srgbClr val="000000"/>
              </a:buClr>
              <a:buSzPct val="77000"/>
              <a:buFont typeface="Arial" panose="020B0604020202020204" pitchFamily="34" charset="0"/>
              <a:buChar char="•"/>
              <a:defRPr sz="2000">
                <a:solidFill>
                  <a:srgbClr val="000000"/>
                </a:solidFill>
              </a:defRPr>
            </a:lvl3pPr>
            <a:lvl4pPr marL="685669" indent="0">
              <a:spcBef>
                <a:spcPts val="0"/>
              </a:spcBef>
              <a:spcAft>
                <a:spcPts val="1299"/>
              </a:spcAft>
              <a:buNone/>
              <a:defRPr sz="2000"/>
            </a:lvl4pPr>
            <a:lvl5pPr marL="914224"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105407"/>
            <a:ext cx="11567160" cy="360099"/>
          </a:xfrm>
        </p:spPr>
        <p:txBody>
          <a:bodyPr wrap="square" lIns="0" tIns="0" rIns="0" bIns="0">
            <a:spAutoFit/>
          </a:bodyPr>
          <a:lstStyle>
            <a:lvl1pPr marL="0" indent="0">
              <a:lnSpc>
                <a:spcPct val="90000"/>
              </a:lnSpc>
              <a:spcBef>
                <a:spcPts val="0"/>
              </a:spcBef>
              <a:spcAft>
                <a:spcPts val="1299"/>
              </a:spcAft>
              <a:buNone/>
              <a:defRPr sz="2600" b="0" i="0">
                <a:solidFill>
                  <a:srgbClr val="000000"/>
                </a:solidFill>
                <a:latin typeface="+mn-lt"/>
              </a:defRPr>
            </a:lvl1pPr>
            <a:lvl2pPr marL="228557" indent="0">
              <a:lnSpc>
                <a:spcPct val="90000"/>
              </a:lnSpc>
              <a:spcBef>
                <a:spcPts val="0"/>
              </a:spcBef>
              <a:spcAft>
                <a:spcPts val="1299"/>
              </a:spcAft>
              <a:buNone/>
              <a:defRPr sz="2000">
                <a:solidFill>
                  <a:schemeClr val="tx2"/>
                </a:solidFill>
              </a:defRPr>
            </a:lvl2pPr>
            <a:lvl3pPr marL="457112" indent="0">
              <a:spcBef>
                <a:spcPts val="0"/>
              </a:spcBef>
              <a:spcAft>
                <a:spcPts val="1299"/>
              </a:spcAft>
              <a:buNone/>
              <a:defRPr sz="2000"/>
            </a:lvl3pPr>
            <a:lvl4pPr marL="685669" indent="0">
              <a:spcBef>
                <a:spcPts val="0"/>
              </a:spcBef>
              <a:spcAft>
                <a:spcPts val="1299"/>
              </a:spcAft>
              <a:buNone/>
              <a:defRPr sz="2000"/>
            </a:lvl4pPr>
            <a:lvl5pPr marL="914224" indent="0">
              <a:buNone/>
              <a:defRPr/>
            </a:lvl5pPr>
          </a:lstStyle>
          <a:p>
            <a:pPr lvl="0"/>
            <a:r>
              <a:rPr lang="en-US"/>
              <a:t>Subtitle Segoe UI 26pt</a:t>
            </a:r>
          </a:p>
        </p:txBody>
      </p:sp>
    </p:spTree>
    <p:extLst>
      <p:ext uri="{BB962C8B-B14F-4D97-AF65-F5344CB8AC3E}">
        <p14:creationId xmlns:p14="http://schemas.microsoft.com/office/powerpoint/2010/main" val="3168277298"/>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80446905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6102352" y="2188559"/>
            <a:ext cx="5895976" cy="3831241"/>
          </a:xfrm>
        </p:spPr>
        <p:txBody>
          <a:bodyPr anchor="ctr">
            <a:noAutofit/>
          </a:bodyPr>
          <a:lstStyle>
            <a:lvl1pPr algn="ctr">
              <a:defRPr sz="2000">
                <a:latin typeface="+mj-lt"/>
              </a:defRPr>
            </a:lvl1pPr>
          </a:lstStyle>
          <a:p>
            <a:r>
              <a:rPr lang="en-US"/>
              <a:t>Drop photo here</a:t>
            </a:r>
          </a:p>
        </p:txBody>
      </p:sp>
      <p:sp>
        <p:nvSpPr>
          <p:cNvPr id="4" name="Text Placeholder 3"/>
          <p:cNvSpPr>
            <a:spLocks noGrp="1"/>
          </p:cNvSpPr>
          <p:nvPr>
            <p:ph type="body" sz="quarter" idx="10" hasCustomPrompt="1"/>
          </p:nvPr>
        </p:nvSpPr>
        <p:spPr>
          <a:xfrm>
            <a:off x="434975" y="2188561"/>
            <a:ext cx="5241206" cy="2624741"/>
          </a:xfrm>
        </p:spPr>
        <p:txBody>
          <a:bodyPr wrap="square" lIns="0" tIns="0" rIns="0" bIns="0">
            <a:noAutofit/>
          </a:bodyPr>
          <a:lstStyle>
            <a:lvl1pPr marL="0" marR="0" indent="0" algn="l" defTabSz="932563"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557" marR="0" indent="0" algn="l" defTabSz="932563"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112" indent="0">
              <a:buNone/>
              <a:defRPr/>
            </a:lvl3pPr>
            <a:lvl4pPr marL="685669" indent="0">
              <a:buNone/>
              <a:defRPr/>
            </a:lvl4pPr>
            <a:lvl5pPr marL="914224"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34975" y="449266"/>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80493545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latin typeface="+mj-lt"/>
              </a:defRPr>
            </a:lvl1pPr>
          </a:lstStyle>
          <a:p>
            <a:r>
              <a:rPr lang="en-US" dirty="0"/>
              <a:t>Heading Segoe UI </a:t>
            </a:r>
            <a:r>
              <a:rPr lang="en-US" dirty="0" err="1"/>
              <a:t>Semibold</a:t>
            </a:r>
            <a:r>
              <a:rPr lang="en-US" dirty="0"/>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222376"/>
            <a:ext cx="11567160" cy="304699"/>
          </a:xfrm>
        </p:spPr>
        <p:txBody>
          <a:bodyPr wrap="square" lIns="0" tIns="0" rIns="0" bIns="0">
            <a:spAutoFit/>
          </a:bodyPr>
          <a:lstStyle>
            <a:lvl1pPr marL="0" indent="0">
              <a:lnSpc>
                <a:spcPct val="90000"/>
              </a:lnSpc>
              <a:spcBef>
                <a:spcPts val="0"/>
              </a:spcBef>
              <a:spcAft>
                <a:spcPts val="1300"/>
              </a:spcAft>
              <a:buNone/>
              <a:defRPr sz="2200" b="0" i="0">
                <a:solidFill>
                  <a:srgbClr val="000000"/>
                </a:solidFill>
                <a:latin typeface="+mn-lt"/>
              </a:defRPr>
            </a:lvl1pPr>
            <a:lvl2pPr marL="228600" indent="0">
              <a:lnSpc>
                <a:spcPct val="90000"/>
              </a:lnSpc>
              <a:spcBef>
                <a:spcPts val="0"/>
              </a:spcBef>
              <a:spcAft>
                <a:spcPts val="1300"/>
              </a:spcAft>
              <a:buNone/>
              <a:defRPr sz="2000">
                <a:solidFill>
                  <a:schemeClr val="tx2"/>
                </a:solidFill>
              </a:defRPr>
            </a:lvl2pPr>
            <a:lvl3pPr marL="457200" indent="0">
              <a:spcBef>
                <a:spcPts val="0"/>
              </a:spcBef>
              <a:spcAft>
                <a:spcPts val="1300"/>
              </a:spcAft>
              <a:buNone/>
              <a:defRPr sz="2000"/>
            </a:lvl3pPr>
            <a:lvl4pPr marL="685800" indent="0">
              <a:spcBef>
                <a:spcPts val="0"/>
              </a:spcBef>
              <a:spcAft>
                <a:spcPts val="1300"/>
              </a:spcAft>
              <a:buNone/>
              <a:defRPr sz="2000"/>
            </a:lvl4pPr>
            <a:lvl5pPr marL="914400" indent="0">
              <a:buNone/>
              <a:defRPr/>
            </a:lvl5pPr>
          </a:lstStyle>
          <a:p>
            <a:pPr lvl="0"/>
            <a:r>
              <a:rPr lang="en-US"/>
              <a:t>Subtitle Segoe UI 22pt</a:t>
            </a:r>
          </a:p>
        </p:txBody>
      </p:sp>
    </p:spTree>
    <p:extLst>
      <p:ext uri="{BB962C8B-B14F-4D97-AF65-F5344CB8AC3E}">
        <p14:creationId xmlns:p14="http://schemas.microsoft.com/office/powerpoint/2010/main" val="379320288"/>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34977" y="1631569"/>
            <a:ext cx="3705225"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210"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6" name="Rectangle 5"/>
          <p:cNvSpPr/>
          <p:nvPr userDrawn="1"/>
        </p:nvSpPr>
        <p:spPr bwMode="auto">
          <a:xfrm>
            <a:off x="4367213" y="1631569"/>
            <a:ext cx="3695702"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289928" y="1631569"/>
            <a:ext cx="3708398"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841875"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770909"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34975" y="449266"/>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34977" y="5026024"/>
            <a:ext cx="3700401" cy="1333698"/>
          </a:xfrm>
        </p:spPr>
        <p:txBody>
          <a:bodyPr lIns="0" tIns="0" rIns="0" bIns="0"/>
          <a:lstStyle>
            <a:lvl1pPr marL="0" indent="0">
              <a:lnSpc>
                <a:spcPct val="100000"/>
              </a:lnSpc>
              <a:spcBef>
                <a:spcPts val="0"/>
              </a:spcBef>
              <a:spcAft>
                <a:spcPts val="800"/>
              </a:spcAft>
              <a:buNone/>
              <a:defRPr sz="1599" b="1">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367214" y="5026024"/>
            <a:ext cx="3695701"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289927" y="5026024"/>
            <a:ext cx="3708401"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428106255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291703" y="1622047"/>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339462" y="1622047"/>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87220" y="1622047"/>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34977" y="1622047"/>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34975" y="444500"/>
            <a:ext cx="11563350" cy="758825"/>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86137" y="2178050"/>
            <a:ext cx="1604304"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926445"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34977" y="5026024"/>
            <a:ext cx="2706624" cy="1333698"/>
          </a:xfrm>
        </p:spPr>
        <p:txBody>
          <a:bodyPr lIns="0" tIns="0" rIns="0" bIns="0"/>
          <a:lstStyle>
            <a:lvl1pPr marL="0" indent="0">
              <a:lnSpc>
                <a:spcPct val="100000"/>
              </a:lnSpc>
              <a:spcBef>
                <a:spcPts val="0"/>
              </a:spcBef>
              <a:spcAft>
                <a:spcPts val="800"/>
              </a:spcAft>
              <a:buNone/>
              <a:defRPr sz="1599" b="1">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87220"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339462"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878687"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830928"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291703"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100661759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34975" y="2178049"/>
            <a:ext cx="11563350" cy="4373564"/>
          </a:xfrm>
        </p:spPr>
        <p:txBody>
          <a:bodyPr bIns="1737360" anchor="ctr">
            <a:noAutofit/>
          </a:bodyPr>
          <a:lstStyle>
            <a:lvl1pPr algn="ctr">
              <a:defRPr sz="2000">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34975" y="449266"/>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344103435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34976" y="1207897"/>
            <a:ext cx="7627938" cy="3605405"/>
          </a:xfrm>
          <a:noFill/>
        </p:spPr>
        <p:txBody>
          <a:bodyPr vert="horz" wrap="square" lIns="0" tIns="0" rIns="0" bIns="0" rtlCol="0" anchor="t" anchorCtr="0">
            <a:noAutofit/>
          </a:bodyPr>
          <a:lstStyle>
            <a:lvl1pPr>
              <a:lnSpc>
                <a:spcPct val="90000"/>
              </a:lnSpc>
              <a:defRPr lang="en-US" sz="5399" spc="-150" dirty="0">
                <a:solidFill>
                  <a:srgbClr val="000000"/>
                </a:solidFill>
              </a:defRPr>
            </a:lvl1pPr>
          </a:lstStyle>
          <a:p>
            <a:pPr marL="0" lvl="0">
              <a:lnSpc>
                <a:spcPts val="5599"/>
              </a:lnSpc>
            </a:pPr>
            <a:r>
              <a:rPr lang="en-US"/>
              <a:t>Section title</a:t>
            </a:r>
          </a:p>
        </p:txBody>
      </p:sp>
    </p:spTree>
    <p:extLst>
      <p:ext uri="{BB962C8B-B14F-4D97-AF65-F5344CB8AC3E}">
        <p14:creationId xmlns:p14="http://schemas.microsoft.com/office/powerpoint/2010/main" val="49531643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34976" y="1207897"/>
            <a:ext cx="7627938" cy="3605405"/>
          </a:xfrm>
          <a:noFill/>
        </p:spPr>
        <p:txBody>
          <a:bodyPr vert="horz" wrap="square" lIns="0" tIns="0" rIns="0" bIns="0" rtlCol="0" anchor="t" anchorCtr="0">
            <a:noAutofit/>
          </a:bodyPr>
          <a:lstStyle>
            <a:lvl1pPr>
              <a:lnSpc>
                <a:spcPct val="90000"/>
              </a:lnSpc>
              <a:defRPr lang="en-US" sz="5399" spc="-150" dirty="0">
                <a:solidFill>
                  <a:schemeClr val="tx2"/>
                </a:solidFill>
              </a:defRPr>
            </a:lvl1pPr>
          </a:lstStyle>
          <a:p>
            <a:pPr marL="0" lvl="0">
              <a:lnSpc>
                <a:spcPts val="5599"/>
              </a:lnSpc>
            </a:pPr>
            <a:r>
              <a:rPr lang="en-US"/>
              <a:t>Section title</a:t>
            </a:r>
          </a:p>
        </p:txBody>
      </p:sp>
    </p:spTree>
    <p:extLst>
      <p:ext uri="{BB962C8B-B14F-4D97-AF65-F5344CB8AC3E}">
        <p14:creationId xmlns:p14="http://schemas.microsoft.com/office/powerpoint/2010/main" val="42178642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2121190"/>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34975" y="1866136"/>
            <a:ext cx="7627938" cy="1502727"/>
          </a:xfrm>
          <a:noFill/>
        </p:spPr>
        <p:txBody>
          <a:bodyPr lIns="0" tIns="0" rIns="0" bIns="0" anchor="t" anchorCtr="0"/>
          <a:lstStyle>
            <a:lvl1pPr>
              <a:lnSpc>
                <a:spcPct val="100000"/>
              </a:lnSpc>
              <a:spcAft>
                <a:spcPts val="1299"/>
              </a:spcAft>
              <a:defRPr sz="2600" spc="-150"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37086" y="6444247"/>
            <a:ext cx="4572000" cy="109866"/>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111" eaLnBrk="0" hangingPunct="0"/>
            <a:r>
              <a:rPr lang="en-US" sz="700">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9" y="445839"/>
            <a:ext cx="914400" cy="194005"/>
          </a:xfrm>
          <a:prstGeom prst="rect">
            <a:avLst/>
          </a:prstGeom>
        </p:spPr>
      </p:pic>
    </p:spTree>
    <p:extLst>
      <p:ext uri="{BB962C8B-B14F-4D97-AF65-F5344CB8AC3E}">
        <p14:creationId xmlns:p14="http://schemas.microsoft.com/office/powerpoint/2010/main" val="24621091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4976" y="1866136"/>
            <a:ext cx="7627938" cy="1502727"/>
          </a:xfrm>
          <a:noFill/>
        </p:spPr>
        <p:txBody>
          <a:bodyPr lIns="0" tIns="0" rIns="0" bIns="0" anchor="t" anchorCtr="0"/>
          <a:lstStyle>
            <a:lvl1pPr>
              <a:lnSpc>
                <a:spcPct val="100000"/>
              </a:lnSpc>
              <a:spcAft>
                <a:spcPts val="1299"/>
              </a:spcAft>
              <a:defRPr sz="2600" spc="-150"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37086" y="6444247"/>
            <a:ext cx="4572000" cy="109866"/>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111" eaLnBrk="0" hangingPunct="0"/>
            <a:r>
              <a:rPr lang="en-US" sz="70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9" y="445842"/>
            <a:ext cx="914400" cy="194945"/>
          </a:xfrm>
          <a:prstGeom prst="rect">
            <a:avLst/>
          </a:prstGeom>
        </p:spPr>
      </p:pic>
    </p:spTree>
    <p:extLst>
      <p:ext uri="{BB962C8B-B14F-4D97-AF65-F5344CB8AC3E}">
        <p14:creationId xmlns:p14="http://schemas.microsoft.com/office/powerpoint/2010/main" val="38750446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white">
          <a:xfrm>
            <a:off x="595915" y="597450"/>
            <a:ext cx="1393641" cy="298433"/>
          </a:xfrm>
          <a:prstGeom prst="rect">
            <a:avLst/>
          </a:prstGeom>
        </p:spPr>
      </p:pic>
      <p:pic>
        <p:nvPicPr>
          <p:cNvPr id="8" name="Picture 7" descr="Microsoft Inspire event logo">
            <a:extLst>
              <a:ext uri="{FF2B5EF4-FFF2-40B4-BE49-F238E27FC236}">
                <a16:creationId xmlns:a16="http://schemas.microsoft.com/office/drawing/2014/main" id="{8197DF52-7B20-4068-A206-EDD0F72CA762}"/>
              </a:ext>
            </a:extLst>
          </p:cNvPr>
          <p:cNvPicPr>
            <a:picLocks noChangeAspect="1"/>
          </p:cNvPicPr>
          <p:nvPr userDrawn="1"/>
        </p:nvPicPr>
        <p:blipFill>
          <a:blip r:embed="rId3"/>
          <a:stretch>
            <a:fillRect/>
          </a:stretch>
        </p:blipFill>
        <p:spPr>
          <a:xfrm>
            <a:off x="611461" y="2971425"/>
            <a:ext cx="2844867" cy="1436209"/>
          </a:xfrm>
          <a:prstGeom prst="rect">
            <a:avLst/>
          </a:prstGeom>
        </p:spPr>
      </p:pic>
      <p:pic>
        <p:nvPicPr>
          <p:cNvPr id="11" name="Picture 10">
            <a:extLst>
              <a:ext uri="{FF2B5EF4-FFF2-40B4-BE49-F238E27FC236}">
                <a16:creationId xmlns:a16="http://schemas.microsoft.com/office/drawing/2014/main" id="{54E25E3C-A333-4107-AB75-A8255CBED3D9}"/>
              </a:ext>
              <a:ext uri="{C183D7F6-B498-43B3-948B-1728B52AA6E4}">
                <adec:decorative xmlns:adec="http://schemas.microsoft.com/office/drawing/2017/decorative" val="1"/>
              </a:ext>
            </a:extLst>
          </p:cNvPr>
          <p:cNvPicPr>
            <a:picLocks noChangeAspect="1"/>
          </p:cNvPicPr>
          <p:nvPr userDrawn="1"/>
        </p:nvPicPr>
        <p:blipFill rotWithShape="1">
          <a:blip r:embed="rId4"/>
          <a:srcRect t="4112" r="7055" b="32576"/>
          <a:stretch/>
        </p:blipFill>
        <p:spPr>
          <a:xfrm>
            <a:off x="5589573" y="0"/>
            <a:ext cx="6846903" cy="6994525"/>
          </a:xfrm>
          <a:prstGeom prst="rect">
            <a:avLst/>
          </a:prstGeom>
        </p:spPr>
      </p:pic>
    </p:spTree>
    <p:extLst>
      <p:ext uri="{BB962C8B-B14F-4D97-AF65-F5344CB8AC3E}">
        <p14:creationId xmlns:p14="http://schemas.microsoft.com/office/powerpoint/2010/main" val="2949810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95915" y="597450"/>
            <a:ext cx="1393641" cy="298433"/>
          </a:xfrm>
          <a:prstGeom prst="rect">
            <a:avLst/>
          </a:prstGeom>
        </p:spPr>
      </p:pic>
      <p:sp>
        <p:nvSpPr>
          <p:cNvPr id="9" name="Title 1"/>
          <p:cNvSpPr>
            <a:spLocks noGrp="1"/>
          </p:cNvSpPr>
          <p:nvPr>
            <p:ph type="title" hasCustomPrompt="1"/>
          </p:nvPr>
        </p:nvSpPr>
        <p:spPr>
          <a:xfrm>
            <a:off x="595915" y="3039097"/>
            <a:ext cx="9327356" cy="565027"/>
          </a:xfrm>
          <a:noFill/>
        </p:spPr>
        <p:txBody>
          <a:bodyPr lIns="0" tIns="0" rIns="0" bIns="0" anchor="b" anchorCtr="0">
            <a:spAutoFit/>
          </a:bodyPr>
          <a:lstStyle>
            <a:lvl1pPr>
              <a:defRPr sz="3672" spc="-51" baseline="0">
                <a:solidFill>
                  <a:srgbClr val="50E6FF"/>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95915" y="4041281"/>
            <a:ext cx="9327356" cy="345294"/>
          </a:xfrm>
          <a:noFill/>
        </p:spPr>
        <p:txBody>
          <a:bodyPr wrap="square" lIns="0" tIns="0" rIns="0" bIns="0">
            <a:spAutoFit/>
          </a:bodyPr>
          <a:lstStyle>
            <a:lvl1pPr marL="0" indent="0">
              <a:spcBef>
                <a:spcPts val="0"/>
              </a:spcBef>
              <a:buNone/>
              <a:defRPr sz="2244"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
        <p:nvSpPr>
          <p:cNvPr id="6" name="Text Placeholder 16">
            <a:extLst>
              <a:ext uri="{FF2B5EF4-FFF2-40B4-BE49-F238E27FC236}">
                <a16:creationId xmlns:a16="http://schemas.microsoft.com/office/drawing/2014/main" id="{4784B253-A7F5-4A69-933E-378F348D1B91}"/>
              </a:ext>
            </a:extLst>
          </p:cNvPr>
          <p:cNvSpPr>
            <a:spLocks noGrp="1"/>
          </p:cNvSpPr>
          <p:nvPr>
            <p:ph type="body" sz="quarter" idx="13" hasCustomPrompt="1"/>
          </p:nvPr>
        </p:nvSpPr>
        <p:spPr>
          <a:xfrm>
            <a:off x="8577606" y="601344"/>
            <a:ext cx="3264575" cy="313932"/>
          </a:xfrm>
        </p:spPr>
        <p:txBody>
          <a:bodyPr lIns="0" tIns="0" rIns="0" bIns="0"/>
          <a:lstStyle>
            <a:lvl1pPr marL="0" indent="0" algn="r">
              <a:buNone/>
              <a:defRPr sz="2040">
                <a:latin typeface="+mn-lt"/>
              </a:defRPr>
            </a:lvl1pPr>
            <a:lvl2pPr marL="349724" indent="0">
              <a:buNone/>
              <a:defRPr sz="2040"/>
            </a:lvl2pPr>
            <a:lvl3pPr marL="582873" indent="0">
              <a:buNone/>
              <a:defRPr sz="2040"/>
            </a:lvl3pPr>
            <a:lvl4pPr marL="816022" indent="0">
              <a:buNone/>
              <a:defRPr sz="2040"/>
            </a:lvl4pPr>
            <a:lvl5pPr marL="1049171" indent="0">
              <a:buNone/>
              <a:defRPr sz="2040"/>
            </a:lvl5pPr>
          </a:lstStyle>
          <a:p>
            <a:pPr lvl="0"/>
            <a:r>
              <a:rPr lang="en-US"/>
              <a:t>Session code</a:t>
            </a:r>
          </a:p>
        </p:txBody>
      </p:sp>
    </p:spTree>
    <p:extLst>
      <p:ext uri="{BB962C8B-B14F-4D97-AF65-F5344CB8AC3E}">
        <p14:creationId xmlns:p14="http://schemas.microsoft.com/office/powerpoint/2010/main" val="348575625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6744CB6F-6270-F34B-A301-417DE3882693}"/>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latin typeface="+mj-lt"/>
              </a:defRPr>
            </a:lvl1pPr>
          </a:lstStyle>
          <a:p>
            <a:r>
              <a:rPr lang="en-US" dirty="0"/>
              <a:t>Heading Segoe UI </a:t>
            </a:r>
            <a:r>
              <a:rPr lang="en-US" dirty="0" err="1"/>
              <a:t>Semibold</a:t>
            </a:r>
            <a:r>
              <a:rPr lang="en-US" dirty="0"/>
              <a:t> 32pt</a:t>
            </a:r>
          </a:p>
        </p:txBody>
      </p:sp>
    </p:spTree>
    <p:extLst>
      <p:ext uri="{BB962C8B-B14F-4D97-AF65-F5344CB8AC3E}">
        <p14:creationId xmlns:p14="http://schemas.microsoft.com/office/powerpoint/2010/main" val="409510973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95914" y="1463669"/>
            <a:ext cx="11239789"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595714"/>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98148" y="1462924"/>
            <a:ext cx="11239464" cy="1644874"/>
          </a:xfrm>
        </p:spPr>
        <p:txBody>
          <a:bodyPr wrap="square">
            <a:spAutoFit/>
          </a:bodyPr>
          <a:lstStyle>
            <a:lvl1pPr marL="0" indent="0">
              <a:buNone/>
              <a:defRPr/>
            </a:lvl1pPr>
            <a:lvl2pPr marL="233149" indent="0">
              <a:buNone/>
              <a:defRPr/>
            </a:lvl2pPr>
            <a:lvl3pPr marL="466298" indent="0">
              <a:buNone/>
              <a:defRPr/>
            </a:lvl3pPr>
            <a:lvl4pPr marL="699447" indent="0">
              <a:buNone/>
              <a:defRPr/>
            </a:lvl4pPr>
            <a:lvl5pPr marL="932597"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5540554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95915" y="1463669"/>
            <a:ext cx="5316270"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517814" y="1463669"/>
            <a:ext cx="5324366"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5894609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600059" y="466301"/>
            <a:ext cx="11239464" cy="565027"/>
          </a:xfrm>
        </p:spPr>
        <p:txBody>
          <a:bodyPr/>
          <a:lstStyle/>
          <a:p>
            <a:r>
              <a:rPr lang="en-US"/>
              <a:t>Click to edit Master title style</a:t>
            </a:r>
          </a:p>
        </p:txBody>
      </p:sp>
      <p:sp>
        <p:nvSpPr>
          <p:cNvPr id="4" name="Text Placeholder 3"/>
          <p:cNvSpPr>
            <a:spLocks noGrp="1"/>
          </p:cNvSpPr>
          <p:nvPr>
            <p:ph type="body" sz="quarter" idx="10"/>
          </p:nvPr>
        </p:nvSpPr>
        <p:spPr>
          <a:xfrm>
            <a:off x="595914" y="1463669"/>
            <a:ext cx="5316593" cy="1682523"/>
          </a:xfrm>
        </p:spPr>
        <p:txBody>
          <a:bodyPr wrap="square">
            <a:spAutoFit/>
          </a:bodyPr>
          <a:lstStyle>
            <a:lvl1pPr marL="0" indent="0">
              <a:spcBef>
                <a:spcPts val="1248"/>
              </a:spcBef>
              <a:buClr>
                <a:schemeClr val="tx1"/>
              </a:buClr>
              <a:buFont typeface="Wingdings" panose="05000000000000000000" pitchFamily="2" charset="2"/>
              <a:buNone/>
              <a:defRPr sz="2856" b="0">
                <a:latin typeface="Segoe UI" panose="020B0502040204020203" pitchFamily="34" charset="0"/>
                <a:cs typeface="Segoe UI" panose="020B0502040204020203" pitchFamily="34" charset="0"/>
              </a:defRPr>
            </a:lvl1pPr>
            <a:lvl2pPr marL="260674" indent="0">
              <a:buFont typeface="Wingdings" panose="05000000000000000000" pitchFamily="2" charset="2"/>
              <a:buNone/>
              <a:defRPr sz="2040" b="0"/>
            </a:lvl2pPr>
            <a:lvl3pPr marL="459822" indent="0">
              <a:buFont typeface="Wingdings" panose="05000000000000000000" pitchFamily="2" charset="2"/>
              <a:buNone/>
              <a:tabLst/>
              <a:defRPr sz="1632" b="0"/>
            </a:lvl3pPr>
            <a:lvl4pPr marL="665446" indent="0">
              <a:buFont typeface="Wingdings" panose="05000000000000000000" pitchFamily="2" charset="2"/>
              <a:buNone/>
              <a:defRPr sz="1428" b="0"/>
            </a:lvl4pPr>
            <a:lvl5pPr marL="871071" indent="0">
              <a:buFont typeface="Wingdings" panose="05000000000000000000" pitchFamily="2" charset="2"/>
              <a:buNone/>
              <a:tabLst/>
              <a:defRPr sz="1428"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525448" y="1463669"/>
            <a:ext cx="5316593" cy="1682523"/>
          </a:xfrm>
        </p:spPr>
        <p:txBody>
          <a:bodyPr wrap="square">
            <a:spAutoFit/>
          </a:bodyPr>
          <a:lstStyle>
            <a:lvl1pPr marL="0" indent="0">
              <a:spcBef>
                <a:spcPts val="1248"/>
              </a:spcBef>
              <a:buClr>
                <a:schemeClr val="tx1"/>
              </a:buClr>
              <a:buFont typeface="Wingdings" panose="05000000000000000000" pitchFamily="2" charset="2"/>
              <a:buNone/>
              <a:defRPr sz="2856" b="0">
                <a:latin typeface="Segoe UI" panose="020B0502040204020203" pitchFamily="34" charset="0"/>
                <a:cs typeface="Segoe UI" panose="020B0502040204020203" pitchFamily="34" charset="0"/>
              </a:defRPr>
            </a:lvl1pPr>
            <a:lvl2pPr marL="260674" indent="0">
              <a:buFont typeface="Wingdings" panose="05000000000000000000" pitchFamily="2" charset="2"/>
              <a:buNone/>
              <a:defRPr sz="2040" b="0"/>
            </a:lvl2pPr>
            <a:lvl3pPr marL="459822" indent="0">
              <a:buFont typeface="Wingdings" panose="05000000000000000000" pitchFamily="2" charset="2"/>
              <a:buNone/>
              <a:tabLst/>
              <a:defRPr sz="1632" b="0"/>
            </a:lvl3pPr>
            <a:lvl4pPr marL="665446" indent="0">
              <a:buFont typeface="Wingdings" panose="05000000000000000000" pitchFamily="2" charset="2"/>
              <a:buNone/>
              <a:defRPr sz="1428" b="0"/>
            </a:lvl4pPr>
            <a:lvl5pPr marL="871071" indent="0">
              <a:buFont typeface="Wingdings" panose="05000000000000000000" pitchFamily="2" charset="2"/>
              <a:buNone/>
              <a:tabLst/>
              <a:defRPr sz="1428"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963496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893785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95915" y="466302"/>
            <a:ext cx="5618874" cy="379824"/>
          </a:xfrm>
        </p:spPr>
        <p:txBody>
          <a:bodyPr tIns="64008"/>
          <a:lstStyle>
            <a:lvl1pPr>
              <a:defRPr sz="204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86590004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D5483FF-8A1C-4A5D-8C77-461D48701F3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8" name="Picture 7">
            <a:extLst>
              <a:ext uri="{FF2B5EF4-FFF2-40B4-BE49-F238E27FC236}">
                <a16:creationId xmlns:a16="http://schemas.microsoft.com/office/drawing/2014/main" id="{A3DAB50B-5EC8-4B34-AC71-D14D9E2A9609}"/>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600059" y="2056213"/>
            <a:ext cx="4241746" cy="1130181"/>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95915" y="3605924"/>
            <a:ext cx="4245890" cy="345351"/>
          </a:xfrm>
        </p:spPr>
        <p:txBody>
          <a:bodyPr/>
          <a:lstStyle>
            <a:lvl1pPr marL="0" indent="0">
              <a:buNone/>
              <a:defRPr sz="2244">
                <a:latin typeface="+mn-lt"/>
              </a:defRPr>
            </a:lvl1pPr>
            <a:lvl2pPr marL="233149" indent="0">
              <a:buNone/>
              <a:defRPr/>
            </a:lvl2pPr>
            <a:lvl3pPr marL="466298" indent="0">
              <a:buNone/>
              <a:defRPr/>
            </a:lvl3pPr>
            <a:lvl4pPr marL="675162" indent="0">
              <a:buNone/>
              <a:defRPr/>
            </a:lvl4pPr>
            <a:lvl5pPr marL="872691"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946956844"/>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600059" y="2930553"/>
            <a:ext cx="4243366" cy="1130181"/>
          </a:xfrm>
        </p:spPr>
        <p:txBody>
          <a:bodyPr anchor="ctr"/>
          <a:lstStyle/>
          <a:p>
            <a:r>
              <a:rPr lang="en-US"/>
              <a:t>Click to edit Master title style</a:t>
            </a:r>
          </a:p>
        </p:txBody>
      </p:sp>
      <p:pic>
        <p:nvPicPr>
          <p:cNvPr id="6" name="Picture 5">
            <a:extLst>
              <a:ext uri="{FF2B5EF4-FFF2-40B4-BE49-F238E27FC236}">
                <a16:creationId xmlns:a16="http://schemas.microsoft.com/office/drawing/2014/main" id="{94CFD0E0-1625-4117-8F11-2251437741C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7" name="Picture 6">
            <a:extLst>
              <a:ext uri="{FF2B5EF4-FFF2-40B4-BE49-F238E27FC236}">
                <a16:creationId xmlns:a16="http://schemas.microsoft.com/office/drawing/2014/main" id="{12B0A8A0-01D8-444A-B0DE-A28AE7708E1D}"/>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329926336"/>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600060" y="3056179"/>
            <a:ext cx="4246604" cy="878959"/>
          </a:xfrm>
        </p:spPr>
        <p:txBody>
          <a:bodyPr anchor="t"/>
          <a:lstStyle>
            <a:lvl1pPr>
              <a:defRPr sz="2856"/>
            </a:lvl1pPr>
          </a:lstStyle>
          <a:p>
            <a:r>
              <a:rPr lang="en-US"/>
              <a:t>Square photo layout with smaller text</a:t>
            </a:r>
          </a:p>
        </p:txBody>
      </p:sp>
      <p:pic>
        <p:nvPicPr>
          <p:cNvPr id="6" name="Picture 5">
            <a:extLst>
              <a:ext uri="{FF2B5EF4-FFF2-40B4-BE49-F238E27FC236}">
                <a16:creationId xmlns:a16="http://schemas.microsoft.com/office/drawing/2014/main" id="{02CD22C3-9CBF-447D-924C-78F5E388080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7" name="Picture 6">
            <a:extLst>
              <a:ext uri="{FF2B5EF4-FFF2-40B4-BE49-F238E27FC236}">
                <a16:creationId xmlns:a16="http://schemas.microsoft.com/office/drawing/2014/main" id="{51B93FF3-2504-4A0A-96C9-427F96655F8B}"/>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1A908A13-5B22-4076-BA35-F9D142DACCE0}"/>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746468986"/>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quare Photo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600059" y="2930553"/>
            <a:ext cx="4243366" cy="1130181"/>
          </a:xfrm>
        </p:spPr>
        <p:txBody>
          <a:bodyPr anchor="ctr"/>
          <a:lstStyle/>
          <a:p>
            <a:r>
              <a:rPr lang="en-US"/>
              <a:t>Click to edit Master title style</a:t>
            </a:r>
          </a:p>
        </p:txBody>
      </p:sp>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5738333" y="298433"/>
            <a:ext cx="6398566" cy="6397659"/>
          </a:xfrm>
          <a:blipFill>
            <a:blip r:embed="rId2"/>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155803705"/>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3942601"/>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600059" y="5544315"/>
            <a:ext cx="11239464" cy="565091"/>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436475" cy="4663017"/>
          </a:xfrm>
          <a:blipFill>
            <a:blip r:embed="rId2"/>
            <a:stretch>
              <a:fillRect/>
            </a:stretch>
          </a:blipFill>
        </p:spPr>
        <p:txBody>
          <a:bodyPr vert="horz" wrap="square" lIns="0" tIns="1097280" rIns="0" bIns="0" rtlCol="0" anchor="t" anchorCtr="0">
            <a:noAutofit/>
          </a:bodyPr>
          <a:lstStyle>
            <a:lvl1pPr marL="0" indent="0" algn="ctr">
              <a:buNone/>
              <a:defRPr lang="en-US" sz="1428"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003482137"/>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600059" y="883500"/>
            <a:ext cx="11239464" cy="565091"/>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429" y="2331508"/>
            <a:ext cx="12436475" cy="4663017"/>
          </a:xfrm>
          <a:blipFill>
            <a:blip r:embed="rId2"/>
            <a:stretch>
              <a:fillRect/>
            </a:stretch>
          </a:blipFill>
        </p:spPr>
        <p:txBody>
          <a:bodyPr vert="horz" wrap="square" lIns="0" tIns="1097280" rIns="0" bIns="0" rtlCol="0" anchor="t" anchorCtr="0">
            <a:noAutofit/>
          </a:bodyPr>
          <a:lstStyle>
            <a:lvl1pPr marL="0" indent="0" algn="ctr">
              <a:buNone/>
              <a:defRPr lang="en-US" sz="1428"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68151857"/>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5913" y="5802865"/>
            <a:ext cx="5475158" cy="313932"/>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5" y="2065975"/>
            <a:ext cx="5475158" cy="3543893"/>
          </a:xfrm>
          <a:blipFill>
            <a:blip r:embed="rId2"/>
            <a:stretch>
              <a:fillRect/>
            </a:stretch>
          </a:blipFill>
        </p:spPr>
        <p:txBody>
          <a:bodyPr vert="horz" wrap="square" lIns="0" tIns="0" rIns="0" bIns="1188720" rtlCol="0" anchor="ctr" anchorCtr="0">
            <a:noAutofit/>
          </a:bodyPr>
          <a:lstStyle>
            <a:lvl1pPr marL="0" indent="0" algn="ctr">
              <a:buNone/>
              <a:defRPr lang="en-US" sz="1020"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367022" y="5802865"/>
            <a:ext cx="5475158" cy="313932"/>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364365" y="2065975"/>
            <a:ext cx="5475158" cy="3543893"/>
          </a:xfrm>
          <a:blipFill>
            <a:blip r:embed="rId2"/>
            <a:stretch>
              <a:fillRect/>
            </a:stretch>
          </a:blipFill>
        </p:spPr>
        <p:txBody>
          <a:bodyPr vert="horz" wrap="square" lIns="0" tIns="0" rIns="0" bIns="1188720" rtlCol="0" anchor="ctr" anchorCtr="0">
            <a:noAutofit/>
          </a:bodyPr>
          <a:lstStyle>
            <a:lvl1pPr marL="0" indent="0" algn="ctr">
              <a:buNone/>
              <a:defRPr lang="en-US" sz="1020"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357087146"/>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4296"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5"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446040"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446040"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297462"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295128"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012609312"/>
      </p:ext>
    </p:extLst>
  </p:cSld>
  <p:clrMapOvr>
    <a:masterClrMapping/>
  </p:clrMapOvr>
  <p:transition>
    <p:fade/>
  </p:transition>
  <p:extLst>
    <p:ext uri="{DCECCB84-F9BA-43D5-87BE-67443E8EF086}">
      <p15:sldGuideLst xmlns:p15="http://schemas.microsoft.com/office/powerpoint/2012/main">
        <p15:guide id="3" orient="horz" pos="3576">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4295"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4"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82364"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82364"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370433"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370433"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258503"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258503"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245301184"/>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278029" y="2057881"/>
            <a:ext cx="3564152" cy="313932"/>
          </a:xfrm>
        </p:spPr>
        <p:txBody>
          <a:bodyPr/>
          <a:lstStyle>
            <a:lvl1pPr marL="0" indent="0">
              <a:buFontTx/>
              <a:buNone/>
              <a:defRPr sz="204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94294" y="1465289"/>
            <a:ext cx="7398732" cy="4928550"/>
          </a:xfrm>
          <a:blipFill>
            <a:blip r:embed="rId2"/>
            <a:stretch>
              <a:fillRect/>
            </a:stretch>
          </a:blipFill>
        </p:spPr>
        <p:txBody>
          <a:bodyPr bIns="1005840" anchor="ctr">
            <a:noAutofit/>
          </a:bodyPr>
          <a:lstStyle>
            <a:lvl1pPr marL="0" indent="0" algn="ctr">
              <a:buNone/>
              <a:defRPr sz="102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2014823011"/>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95914" y="2351744"/>
            <a:ext cx="3538516" cy="1130181"/>
          </a:xfrm>
        </p:spPr>
        <p:txBody>
          <a:bodyPr/>
          <a:lstStyle>
            <a:lvl1pPr>
              <a:defRPr sz="3672">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739268" y="2495753"/>
            <a:ext cx="7100774" cy="376706"/>
          </a:xfrm>
        </p:spPr>
        <p:txBody>
          <a:bodyPr/>
          <a:lstStyle>
            <a:lvl1pPr marL="0" indent="0">
              <a:spcAft>
                <a:spcPts val="1224"/>
              </a:spcAft>
              <a:buNone/>
              <a:defRPr sz="2448"/>
            </a:lvl1pPr>
            <a:lvl2pPr marL="233149"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600059" y="2057880"/>
            <a:ext cx="3547053"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741406" y="2057880"/>
            <a:ext cx="7100774"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2317720"/>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443449"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l" defTabSz="951028" fontAlgn="base">
              <a:spcBef>
                <a:spcPct val="0"/>
              </a:spcBef>
              <a:spcAft>
                <a:spcPct val="0"/>
              </a:spcAft>
            </a:pPr>
            <a:endParaRPr lang="en-US" sz="204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600059" y="3213098"/>
            <a:ext cx="3247476" cy="565091"/>
          </a:xfrm>
        </p:spPr>
        <p:txBody>
          <a:bodyPr anchor="ctr"/>
          <a:lstStyle>
            <a:lvl1pPr>
              <a:defRPr>
                <a:solidFill>
                  <a:srgbClr val="50E6FF"/>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37338" y="3275904"/>
            <a:ext cx="6803399" cy="439479"/>
          </a:xfrm>
        </p:spPr>
        <p:txBody>
          <a:bodyPr anchor="ctr" anchorCtr="0"/>
          <a:lstStyle>
            <a:lvl1pPr marL="0" indent="0">
              <a:spcAft>
                <a:spcPts val="1224"/>
              </a:spcAft>
              <a:buNone/>
              <a:defRPr sz="2856"/>
            </a:lvl1pPr>
            <a:lvl2pPr marL="233149" indent="0">
              <a:buNone/>
              <a:defRPr/>
            </a:lvl2pPr>
          </a:lstStyle>
          <a:p>
            <a:pPr lvl="0"/>
            <a:r>
              <a:rPr lang="en-US"/>
              <a:t>Click to edit Master text styles</a:t>
            </a:r>
          </a:p>
        </p:txBody>
      </p:sp>
    </p:spTree>
    <p:extLst>
      <p:ext uri="{BB962C8B-B14F-4D97-AF65-F5344CB8AC3E}">
        <p14:creationId xmlns:p14="http://schemas.microsoft.com/office/powerpoint/2010/main" val="1585422070"/>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443449"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l" defTabSz="951028" fontAlgn="base">
              <a:spcBef>
                <a:spcPct val="0"/>
              </a:spcBef>
              <a:spcAft>
                <a:spcPct val="0"/>
              </a:spcAft>
            </a:pPr>
            <a:endParaRPr lang="en-US" sz="204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600059" y="3213098"/>
            <a:ext cx="3247476" cy="565091"/>
          </a:xfrm>
        </p:spPr>
        <p:txBody>
          <a:bodyPr anchor="ctr"/>
          <a:lstStyle>
            <a:lvl1pPr>
              <a:defRPr>
                <a:solidFill>
                  <a:schemeClr val="tx1"/>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37338" y="3275904"/>
            <a:ext cx="6803399" cy="439479"/>
          </a:xfrm>
        </p:spPr>
        <p:txBody>
          <a:bodyPr anchor="ctr" anchorCtr="0"/>
          <a:lstStyle>
            <a:lvl1pPr marL="0" indent="0">
              <a:spcAft>
                <a:spcPts val="1224"/>
              </a:spcAft>
              <a:buNone/>
              <a:defRPr sz="2856"/>
            </a:lvl1pPr>
            <a:lvl2pPr marL="233149" indent="0">
              <a:buNone/>
              <a:defRPr/>
            </a:lvl2pPr>
          </a:lstStyle>
          <a:p>
            <a:pPr lvl="0"/>
            <a:r>
              <a:rPr lang="en-US"/>
              <a:t>Click to edit Master text styles</a:t>
            </a:r>
          </a:p>
        </p:txBody>
      </p:sp>
    </p:spTree>
    <p:extLst>
      <p:ext uri="{BB962C8B-B14F-4D97-AF65-F5344CB8AC3E}">
        <p14:creationId xmlns:p14="http://schemas.microsoft.com/office/powerpoint/2010/main" val="208568645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600060" y="3213098"/>
            <a:ext cx="3245833" cy="565091"/>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5040983" y="3275904"/>
            <a:ext cx="6801197" cy="43947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443449" y="2629424"/>
            <a:ext cx="0" cy="1735678"/>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21029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4976" y="1866136"/>
            <a:ext cx="7627938" cy="1502728"/>
          </a:xfrm>
          <a:noFill/>
        </p:spPr>
        <p:txBody>
          <a:bodyPr lIns="0" tIns="0" rIns="0" bIns="0" anchor="t" anchorCtr="0"/>
          <a:lstStyle>
            <a:lvl1pPr>
              <a:lnSpc>
                <a:spcPct val="100000"/>
              </a:lnSpc>
              <a:spcAft>
                <a:spcPts val="1300"/>
              </a:spcAft>
              <a:defRPr sz="2600" spc="-150"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Tree>
    <p:extLst>
      <p:ext uri="{BB962C8B-B14F-4D97-AF65-F5344CB8AC3E}">
        <p14:creationId xmlns:p14="http://schemas.microsoft.com/office/powerpoint/2010/main" val="2820915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3607"/>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96951" y="4056497"/>
            <a:ext cx="9327356" cy="345294"/>
          </a:xfrm>
          <a:noFill/>
        </p:spPr>
        <p:txBody>
          <a:bodyPr lIns="0" tIns="0" rIns="0" bIns="0">
            <a:spAutoFit/>
          </a:bodyPr>
          <a:lstStyle>
            <a:lvl1pPr marL="0" indent="0">
              <a:spcBef>
                <a:spcPts val="0"/>
              </a:spcBef>
              <a:spcAft>
                <a:spcPts val="0"/>
              </a:spcAft>
              <a:buFont typeface="Arial" panose="020B0604020202020204" pitchFamily="34" charset="0"/>
              <a:buNone/>
              <a:defRPr sz="2244"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7180885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3607"/>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96951" y="4056497"/>
            <a:ext cx="9327356" cy="345294"/>
          </a:xfrm>
          <a:noFill/>
        </p:spPr>
        <p:txBody>
          <a:bodyPr lIns="0" tIns="0" rIns="0" bIns="0">
            <a:spAutoFit/>
          </a:bodyPr>
          <a:lstStyle>
            <a:lvl1pPr marL="0" indent="0">
              <a:spcBef>
                <a:spcPts val="0"/>
              </a:spcBef>
              <a:spcAft>
                <a:spcPts val="0"/>
              </a:spcAft>
              <a:buFont typeface="Arial" panose="020B0604020202020204" pitchFamily="34" charset="0"/>
              <a:buNone/>
              <a:defRPr sz="2244"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4428366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6243"/>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3845351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6243"/>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7720146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42238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354350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600059" y="1465289"/>
            <a:ext cx="11239464" cy="1946203"/>
          </a:xfrm>
        </p:spPr>
        <p:txBody>
          <a:bodyPr/>
          <a:lstStyle>
            <a:lvl1pPr marL="0" indent="0">
              <a:buNone/>
              <a:defRPr sz="285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53449" indent="0">
              <a:buNone/>
              <a:defRPr sz="2448">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96241" indent="0">
              <a:buNone/>
              <a:defRPr sz="204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30773" indent="0">
              <a:buNone/>
              <a:defRPr sz="183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71912" indent="0">
              <a:buNone/>
              <a:defRPr sz="183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9633494"/>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95915" y="597450"/>
            <a:ext cx="1393641" cy="298433"/>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95914" y="6281748"/>
            <a:ext cx="4572000" cy="112090"/>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50843" eaLnBrk="0" hangingPunct="0"/>
            <a:r>
              <a:rPr lang="en-US" sz="714">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24318177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95914" y="1465289"/>
            <a:ext cx="11239789" cy="2260106"/>
          </a:xfrm>
        </p:spPr>
        <p:txBody>
          <a:bodyPr>
            <a:spAutoFit/>
          </a:bodyPr>
          <a:lstStyle>
            <a:lvl1pPr>
              <a:defRPr sz="3672">
                <a:latin typeface="+mn-lt"/>
              </a:defRPr>
            </a:lvl1pPr>
            <a:lvl2pPr>
              <a:defRPr sz="2856">
                <a:latin typeface="+mn-lt"/>
              </a:defRPr>
            </a:lvl2pPr>
            <a:lvl3pPr>
              <a:defRPr sz="2448">
                <a:latin typeface="+mn-lt"/>
              </a:defRPr>
            </a:lvl3pPr>
            <a:lvl4pPr>
              <a:defRPr sz="2040">
                <a:latin typeface="+mn-lt"/>
              </a:defRPr>
            </a:lvl4pPr>
            <a:lvl5pPr>
              <a:defRPr sz="1836">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2" y="6393839"/>
            <a:ext cx="12436476" cy="600688"/>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74" spc="-52"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270559416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73569458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A60D08B2-BE7A-C940-836F-7ABF71095A07}"/>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latin typeface="+mj-lt"/>
              </a:defRPr>
            </a:lvl1pPr>
          </a:lstStyle>
          <a:p>
            <a:r>
              <a:rPr lang="en-US" dirty="0"/>
              <a:t>Heading Segoe UI </a:t>
            </a:r>
            <a:r>
              <a:rPr lang="en-US" dirty="0" err="1"/>
              <a:t>Semibold</a:t>
            </a:r>
            <a:r>
              <a:rPr lang="en-US" dirty="0"/>
              <a:t> 32pt</a:t>
            </a:r>
          </a:p>
        </p:txBody>
      </p:sp>
    </p:spTree>
    <p:extLst>
      <p:ext uri="{BB962C8B-B14F-4D97-AF65-F5344CB8AC3E}">
        <p14:creationId xmlns:p14="http://schemas.microsoft.com/office/powerpoint/2010/main" val="3246397279"/>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white">
          <a:xfrm>
            <a:off x="595915" y="597450"/>
            <a:ext cx="1393641" cy="298433"/>
          </a:xfrm>
          <a:prstGeom prst="rect">
            <a:avLst/>
          </a:prstGeom>
        </p:spPr>
      </p:pic>
      <p:pic>
        <p:nvPicPr>
          <p:cNvPr id="8" name="Picture 7" descr="Microsoft Inspire event logo">
            <a:extLst>
              <a:ext uri="{FF2B5EF4-FFF2-40B4-BE49-F238E27FC236}">
                <a16:creationId xmlns:a16="http://schemas.microsoft.com/office/drawing/2014/main" id="{8197DF52-7B20-4068-A206-EDD0F72CA762}"/>
              </a:ext>
            </a:extLst>
          </p:cNvPr>
          <p:cNvPicPr>
            <a:picLocks noChangeAspect="1"/>
          </p:cNvPicPr>
          <p:nvPr userDrawn="1"/>
        </p:nvPicPr>
        <p:blipFill>
          <a:blip r:embed="rId3"/>
          <a:stretch>
            <a:fillRect/>
          </a:stretch>
        </p:blipFill>
        <p:spPr>
          <a:xfrm>
            <a:off x="611461" y="2971425"/>
            <a:ext cx="2844867" cy="1436209"/>
          </a:xfrm>
          <a:prstGeom prst="rect">
            <a:avLst/>
          </a:prstGeom>
        </p:spPr>
      </p:pic>
      <p:pic>
        <p:nvPicPr>
          <p:cNvPr id="11" name="Picture 10">
            <a:extLst>
              <a:ext uri="{FF2B5EF4-FFF2-40B4-BE49-F238E27FC236}">
                <a16:creationId xmlns:a16="http://schemas.microsoft.com/office/drawing/2014/main" id="{54E25E3C-A333-4107-AB75-A8255CBED3D9}"/>
              </a:ext>
              <a:ext uri="{C183D7F6-B498-43B3-948B-1728B52AA6E4}">
                <adec:decorative xmlns:adec="http://schemas.microsoft.com/office/drawing/2017/decorative" val="1"/>
              </a:ext>
            </a:extLst>
          </p:cNvPr>
          <p:cNvPicPr>
            <a:picLocks noChangeAspect="1"/>
          </p:cNvPicPr>
          <p:nvPr userDrawn="1"/>
        </p:nvPicPr>
        <p:blipFill rotWithShape="1">
          <a:blip r:embed="rId4"/>
          <a:srcRect t="4112" r="7055" b="32576"/>
          <a:stretch/>
        </p:blipFill>
        <p:spPr>
          <a:xfrm>
            <a:off x="5589573" y="0"/>
            <a:ext cx="6846903" cy="6994525"/>
          </a:xfrm>
          <a:prstGeom prst="rect">
            <a:avLst/>
          </a:prstGeom>
        </p:spPr>
      </p:pic>
    </p:spTree>
    <p:extLst>
      <p:ext uri="{BB962C8B-B14F-4D97-AF65-F5344CB8AC3E}">
        <p14:creationId xmlns:p14="http://schemas.microsoft.com/office/powerpoint/2010/main" val="13536643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95915" y="597450"/>
            <a:ext cx="1393641" cy="298433"/>
          </a:xfrm>
          <a:prstGeom prst="rect">
            <a:avLst/>
          </a:prstGeom>
        </p:spPr>
      </p:pic>
      <p:sp>
        <p:nvSpPr>
          <p:cNvPr id="9" name="Title 1"/>
          <p:cNvSpPr>
            <a:spLocks noGrp="1"/>
          </p:cNvSpPr>
          <p:nvPr>
            <p:ph type="title" hasCustomPrompt="1"/>
          </p:nvPr>
        </p:nvSpPr>
        <p:spPr>
          <a:xfrm>
            <a:off x="595915" y="3039097"/>
            <a:ext cx="9327356" cy="565027"/>
          </a:xfrm>
          <a:noFill/>
        </p:spPr>
        <p:txBody>
          <a:bodyPr lIns="0" tIns="0" rIns="0" bIns="0" anchor="b" anchorCtr="0">
            <a:spAutoFit/>
          </a:bodyPr>
          <a:lstStyle>
            <a:lvl1pPr>
              <a:defRPr sz="3672" spc="-51" baseline="0">
                <a:solidFill>
                  <a:srgbClr val="50E6FF"/>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95915" y="4041281"/>
            <a:ext cx="9327356" cy="345294"/>
          </a:xfrm>
          <a:noFill/>
        </p:spPr>
        <p:txBody>
          <a:bodyPr wrap="square" lIns="0" tIns="0" rIns="0" bIns="0">
            <a:spAutoFit/>
          </a:bodyPr>
          <a:lstStyle>
            <a:lvl1pPr marL="0" indent="0">
              <a:spcBef>
                <a:spcPts val="0"/>
              </a:spcBef>
              <a:buNone/>
              <a:defRPr sz="2244"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
        <p:nvSpPr>
          <p:cNvPr id="6" name="Text Placeholder 16">
            <a:extLst>
              <a:ext uri="{FF2B5EF4-FFF2-40B4-BE49-F238E27FC236}">
                <a16:creationId xmlns:a16="http://schemas.microsoft.com/office/drawing/2014/main" id="{4784B253-A7F5-4A69-933E-378F348D1B91}"/>
              </a:ext>
            </a:extLst>
          </p:cNvPr>
          <p:cNvSpPr>
            <a:spLocks noGrp="1"/>
          </p:cNvSpPr>
          <p:nvPr>
            <p:ph type="body" sz="quarter" idx="13" hasCustomPrompt="1"/>
          </p:nvPr>
        </p:nvSpPr>
        <p:spPr>
          <a:xfrm>
            <a:off x="8577606" y="601344"/>
            <a:ext cx="3264575" cy="313932"/>
          </a:xfrm>
        </p:spPr>
        <p:txBody>
          <a:bodyPr lIns="0" tIns="0" rIns="0" bIns="0"/>
          <a:lstStyle>
            <a:lvl1pPr marL="0" indent="0" algn="r">
              <a:buNone/>
              <a:defRPr sz="2040">
                <a:latin typeface="+mn-lt"/>
              </a:defRPr>
            </a:lvl1pPr>
            <a:lvl2pPr marL="349724" indent="0">
              <a:buNone/>
              <a:defRPr sz="2040"/>
            </a:lvl2pPr>
            <a:lvl3pPr marL="582873" indent="0">
              <a:buNone/>
              <a:defRPr sz="2040"/>
            </a:lvl3pPr>
            <a:lvl4pPr marL="816022" indent="0">
              <a:buNone/>
              <a:defRPr sz="2040"/>
            </a:lvl4pPr>
            <a:lvl5pPr marL="1049171" indent="0">
              <a:buNone/>
              <a:defRPr sz="2040"/>
            </a:lvl5pPr>
          </a:lstStyle>
          <a:p>
            <a:pPr lvl="0"/>
            <a:r>
              <a:rPr lang="en-US"/>
              <a:t>Session code</a:t>
            </a:r>
          </a:p>
        </p:txBody>
      </p:sp>
    </p:spTree>
    <p:extLst>
      <p:ext uri="{BB962C8B-B14F-4D97-AF65-F5344CB8AC3E}">
        <p14:creationId xmlns:p14="http://schemas.microsoft.com/office/powerpoint/2010/main" val="24224818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95914" y="1463669"/>
            <a:ext cx="11239789"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640555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98148" y="1462924"/>
            <a:ext cx="11239464" cy="1644874"/>
          </a:xfrm>
        </p:spPr>
        <p:txBody>
          <a:bodyPr wrap="square">
            <a:spAutoFit/>
          </a:bodyPr>
          <a:lstStyle>
            <a:lvl1pPr marL="0" indent="0">
              <a:buNone/>
              <a:defRPr/>
            </a:lvl1pPr>
            <a:lvl2pPr marL="233149" indent="0">
              <a:buNone/>
              <a:defRPr/>
            </a:lvl2pPr>
            <a:lvl3pPr marL="466298" indent="0">
              <a:buNone/>
              <a:defRPr/>
            </a:lvl3pPr>
            <a:lvl4pPr marL="699447" indent="0">
              <a:buNone/>
              <a:defRPr/>
            </a:lvl4pPr>
            <a:lvl5pPr marL="932597"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433691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95915" y="1463669"/>
            <a:ext cx="5316270"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517814" y="1463669"/>
            <a:ext cx="5324366" cy="1644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8382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600059" y="466301"/>
            <a:ext cx="11239464" cy="565027"/>
          </a:xfrm>
        </p:spPr>
        <p:txBody>
          <a:bodyPr/>
          <a:lstStyle/>
          <a:p>
            <a:r>
              <a:rPr lang="en-US"/>
              <a:t>Click to edit Master title style</a:t>
            </a:r>
          </a:p>
        </p:txBody>
      </p:sp>
      <p:sp>
        <p:nvSpPr>
          <p:cNvPr id="4" name="Text Placeholder 3"/>
          <p:cNvSpPr>
            <a:spLocks noGrp="1"/>
          </p:cNvSpPr>
          <p:nvPr>
            <p:ph type="body" sz="quarter" idx="10"/>
          </p:nvPr>
        </p:nvSpPr>
        <p:spPr>
          <a:xfrm>
            <a:off x="595914" y="1463669"/>
            <a:ext cx="5316593" cy="1682523"/>
          </a:xfrm>
        </p:spPr>
        <p:txBody>
          <a:bodyPr wrap="square">
            <a:spAutoFit/>
          </a:bodyPr>
          <a:lstStyle>
            <a:lvl1pPr marL="0" indent="0">
              <a:spcBef>
                <a:spcPts val="1248"/>
              </a:spcBef>
              <a:buClr>
                <a:schemeClr val="tx1"/>
              </a:buClr>
              <a:buFont typeface="Wingdings" panose="05000000000000000000" pitchFamily="2" charset="2"/>
              <a:buNone/>
              <a:defRPr sz="2856" b="0">
                <a:latin typeface="Segoe UI" panose="020B0502040204020203" pitchFamily="34" charset="0"/>
                <a:cs typeface="Segoe UI" panose="020B0502040204020203" pitchFamily="34" charset="0"/>
              </a:defRPr>
            </a:lvl1pPr>
            <a:lvl2pPr marL="260674" indent="0">
              <a:buFont typeface="Wingdings" panose="05000000000000000000" pitchFamily="2" charset="2"/>
              <a:buNone/>
              <a:defRPr sz="2040" b="0"/>
            </a:lvl2pPr>
            <a:lvl3pPr marL="459822" indent="0">
              <a:buFont typeface="Wingdings" panose="05000000000000000000" pitchFamily="2" charset="2"/>
              <a:buNone/>
              <a:tabLst/>
              <a:defRPr sz="1632" b="0"/>
            </a:lvl3pPr>
            <a:lvl4pPr marL="665446" indent="0">
              <a:buFont typeface="Wingdings" panose="05000000000000000000" pitchFamily="2" charset="2"/>
              <a:buNone/>
              <a:defRPr sz="1428" b="0"/>
            </a:lvl4pPr>
            <a:lvl5pPr marL="871071" indent="0">
              <a:buFont typeface="Wingdings" panose="05000000000000000000" pitchFamily="2" charset="2"/>
              <a:buNone/>
              <a:tabLst/>
              <a:defRPr sz="1428"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525448" y="1463669"/>
            <a:ext cx="5316593" cy="1682523"/>
          </a:xfrm>
        </p:spPr>
        <p:txBody>
          <a:bodyPr wrap="square">
            <a:spAutoFit/>
          </a:bodyPr>
          <a:lstStyle>
            <a:lvl1pPr marL="0" indent="0">
              <a:spcBef>
                <a:spcPts val="1248"/>
              </a:spcBef>
              <a:buClr>
                <a:schemeClr val="tx1"/>
              </a:buClr>
              <a:buFont typeface="Wingdings" panose="05000000000000000000" pitchFamily="2" charset="2"/>
              <a:buNone/>
              <a:defRPr sz="2856" b="0">
                <a:latin typeface="Segoe UI" panose="020B0502040204020203" pitchFamily="34" charset="0"/>
                <a:cs typeface="Segoe UI" panose="020B0502040204020203" pitchFamily="34" charset="0"/>
              </a:defRPr>
            </a:lvl1pPr>
            <a:lvl2pPr marL="260674" indent="0">
              <a:buFont typeface="Wingdings" panose="05000000000000000000" pitchFamily="2" charset="2"/>
              <a:buNone/>
              <a:defRPr sz="2040" b="0"/>
            </a:lvl2pPr>
            <a:lvl3pPr marL="459822" indent="0">
              <a:buFont typeface="Wingdings" panose="05000000000000000000" pitchFamily="2" charset="2"/>
              <a:buNone/>
              <a:tabLst/>
              <a:defRPr sz="1632" b="0"/>
            </a:lvl3pPr>
            <a:lvl4pPr marL="665446" indent="0">
              <a:buFont typeface="Wingdings" panose="05000000000000000000" pitchFamily="2" charset="2"/>
              <a:buNone/>
              <a:defRPr sz="1428" b="0"/>
            </a:lvl4pPr>
            <a:lvl5pPr marL="871071" indent="0">
              <a:buFont typeface="Wingdings" panose="05000000000000000000" pitchFamily="2" charset="2"/>
              <a:buNone/>
              <a:tabLst/>
              <a:defRPr sz="1428"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615153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817919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95915" y="466302"/>
            <a:ext cx="5618874" cy="379824"/>
          </a:xfrm>
        </p:spPr>
        <p:txBody>
          <a:bodyPr tIns="64008"/>
          <a:lstStyle>
            <a:lvl1pPr>
              <a:defRPr sz="204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30416316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D5483FF-8A1C-4A5D-8C77-461D48701F3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8" name="Picture 7">
            <a:extLst>
              <a:ext uri="{FF2B5EF4-FFF2-40B4-BE49-F238E27FC236}">
                <a16:creationId xmlns:a16="http://schemas.microsoft.com/office/drawing/2014/main" id="{A3DAB50B-5EC8-4B34-AC71-D14D9E2A9609}"/>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600059" y="2056213"/>
            <a:ext cx="4241746" cy="1130181"/>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95915" y="3605924"/>
            <a:ext cx="4245890" cy="345351"/>
          </a:xfrm>
        </p:spPr>
        <p:txBody>
          <a:bodyPr/>
          <a:lstStyle>
            <a:lvl1pPr marL="0" indent="0">
              <a:buNone/>
              <a:defRPr sz="2244">
                <a:latin typeface="+mn-lt"/>
              </a:defRPr>
            </a:lvl1pPr>
            <a:lvl2pPr marL="233149" indent="0">
              <a:buNone/>
              <a:defRPr/>
            </a:lvl2pPr>
            <a:lvl3pPr marL="466298" indent="0">
              <a:buNone/>
              <a:defRPr/>
            </a:lvl3pPr>
            <a:lvl4pPr marL="675162" indent="0">
              <a:buNone/>
              <a:defRPr/>
            </a:lvl4pPr>
            <a:lvl5pPr marL="872691"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5732738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600059" y="2930553"/>
            <a:ext cx="4243366" cy="1130181"/>
          </a:xfrm>
        </p:spPr>
        <p:txBody>
          <a:bodyPr anchor="ctr"/>
          <a:lstStyle/>
          <a:p>
            <a:r>
              <a:rPr lang="en-US"/>
              <a:t>Click to edit Master title style</a:t>
            </a:r>
          </a:p>
        </p:txBody>
      </p:sp>
      <p:pic>
        <p:nvPicPr>
          <p:cNvPr id="6" name="Picture 5">
            <a:extLst>
              <a:ext uri="{FF2B5EF4-FFF2-40B4-BE49-F238E27FC236}">
                <a16:creationId xmlns:a16="http://schemas.microsoft.com/office/drawing/2014/main" id="{94CFD0E0-1625-4117-8F11-2251437741C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7" name="Picture 6">
            <a:extLst>
              <a:ext uri="{FF2B5EF4-FFF2-40B4-BE49-F238E27FC236}">
                <a16:creationId xmlns:a16="http://schemas.microsoft.com/office/drawing/2014/main" id="{12B0A8A0-01D8-444A-B0DE-A28AE7708E1D}"/>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076685465"/>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334125" y="0"/>
            <a:ext cx="6102349" cy="6994525"/>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34975" y="449264"/>
            <a:ext cx="5667375" cy="77311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34975" y="2188559"/>
            <a:ext cx="5667374" cy="2624741"/>
          </a:xfrm>
        </p:spPr>
        <p:txBody>
          <a:bodyPr wrap="square" lIns="0" tIns="0" rIns="0" bIns="0">
            <a:noAutofit/>
          </a:bodyPr>
          <a:lstStyle>
            <a:lvl1pPr marL="0" marR="0" indent="0" algn="l" defTabSz="932742" rtl="0" eaLnBrk="1" fontAlgn="auto" latinLnBrk="0" hangingPunct="1">
              <a:lnSpc>
                <a:spcPct val="90000"/>
              </a:lnSpc>
              <a:spcBef>
                <a:spcPts val="0"/>
              </a:spcBef>
              <a:spcAft>
                <a:spcPts val="2600"/>
              </a:spcAft>
              <a:buClrTx/>
              <a:buSzPct val="90000"/>
              <a:buFont typeface="Wingdings" panose="05000000000000000000" pitchFamily="2" charset="2"/>
              <a:buNone/>
              <a:tabLst/>
              <a:defRPr sz="2000" b="0" i="0">
                <a:solidFill>
                  <a:srgbClr val="000000"/>
                </a:solidFill>
                <a:latin typeface="+mn-lt"/>
              </a:defRPr>
            </a:lvl1pPr>
            <a:lvl2pPr marL="228600" marR="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200" indent="0">
              <a:buNone/>
              <a:defRPr/>
            </a:lvl3pPr>
            <a:lvl4pPr marL="685800" indent="0">
              <a:buNone/>
              <a:defRPr/>
            </a:lvl4pPr>
            <a:lvl5pPr marL="914400" indent="0">
              <a:buNone/>
              <a:defRPr/>
            </a:lvl5pPr>
          </a:lstStyle>
          <a:p>
            <a:pPr lvl="0"/>
            <a:r>
              <a:rPr lang="pt-BR"/>
              <a:t>Subhead Segoe UI 20pt</a:t>
            </a:r>
          </a:p>
          <a:p>
            <a:pPr lvl="0"/>
            <a:r>
              <a:rPr lang="pt-BR"/>
              <a:t>Subhead Segoe UI 20pt</a:t>
            </a:r>
          </a:p>
          <a:p>
            <a:pPr lvl="0"/>
            <a:r>
              <a:rPr lang="pt-BR"/>
              <a:t>Subhead Segoe UI 20pt</a:t>
            </a:r>
          </a:p>
        </p:txBody>
      </p:sp>
    </p:spTree>
    <p:extLst>
      <p:ext uri="{BB962C8B-B14F-4D97-AF65-F5344CB8AC3E}">
        <p14:creationId xmlns:p14="http://schemas.microsoft.com/office/powerpoint/2010/main" val="2351117757"/>
      </p:ext>
    </p:extLst>
  </p:cSld>
  <p:clrMapOvr>
    <a:masterClrMapping/>
  </p:clrMapOvr>
  <p:transition>
    <p:fade/>
  </p:transition>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600060" y="3056179"/>
            <a:ext cx="4246604" cy="878959"/>
          </a:xfrm>
        </p:spPr>
        <p:txBody>
          <a:bodyPr anchor="t"/>
          <a:lstStyle>
            <a:lvl1pPr>
              <a:defRPr sz="2856"/>
            </a:lvl1pPr>
          </a:lstStyle>
          <a:p>
            <a:r>
              <a:rPr lang="en-US"/>
              <a:t>Square photo layout with smaller text</a:t>
            </a:r>
          </a:p>
        </p:txBody>
      </p:sp>
      <p:pic>
        <p:nvPicPr>
          <p:cNvPr id="6" name="Picture 5">
            <a:extLst>
              <a:ext uri="{FF2B5EF4-FFF2-40B4-BE49-F238E27FC236}">
                <a16:creationId xmlns:a16="http://schemas.microsoft.com/office/drawing/2014/main" id="{02CD22C3-9CBF-447D-924C-78F5E388080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5750040" y="5269662"/>
            <a:ext cx="1429455" cy="1434546"/>
          </a:xfrm>
          <a:prstGeom prst="rect">
            <a:avLst/>
          </a:prstGeom>
        </p:spPr>
      </p:pic>
      <p:pic>
        <p:nvPicPr>
          <p:cNvPr id="7" name="Picture 6">
            <a:extLst>
              <a:ext uri="{FF2B5EF4-FFF2-40B4-BE49-F238E27FC236}">
                <a16:creationId xmlns:a16="http://schemas.microsoft.com/office/drawing/2014/main" id="{51B93FF3-2504-4A0A-96C9-427F96655F8B}"/>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07075" y="296239"/>
            <a:ext cx="1434749" cy="1434546"/>
          </a:xfrm>
          <a:prstGeom prst="rect">
            <a:avLst/>
          </a:prstGeom>
        </p:spPr>
      </p:pic>
      <p:sp>
        <p:nvSpPr>
          <p:cNvPr id="8" name="Picture Placeholder" descr="This photo is a 'placeholder' only. Drag or drop your photo here, or click and tap the center to insert a photo.">
            <a:extLst>
              <a:ext uri="{FF2B5EF4-FFF2-40B4-BE49-F238E27FC236}">
                <a16:creationId xmlns:a16="http://schemas.microsoft.com/office/drawing/2014/main" id="{1A908A13-5B22-4076-BA35-F9D142DACCE0}"/>
              </a:ext>
            </a:extLst>
          </p:cNvPr>
          <p:cNvSpPr>
            <a:spLocks noGrp="1" noChangeAspect="1"/>
          </p:cNvSpPr>
          <p:nvPr>
            <p:ph type="pic" sz="quarter" idx="11" hasCustomPrompt="1"/>
          </p:nvPr>
        </p:nvSpPr>
        <p:spPr bwMode="gray">
          <a:xfrm>
            <a:off x="6033147" y="575118"/>
            <a:ext cx="5838925" cy="5838097"/>
          </a:xfrm>
          <a:blipFill>
            <a:blip r:embed="rId4"/>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56567483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quare Photo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600059" y="2930553"/>
            <a:ext cx="4243366" cy="1130181"/>
          </a:xfrm>
        </p:spPr>
        <p:txBody>
          <a:bodyPr anchor="ctr"/>
          <a:lstStyle/>
          <a:p>
            <a:r>
              <a:rPr lang="en-US"/>
              <a:t>Click to edit Master title style</a:t>
            </a:r>
          </a:p>
        </p:txBody>
      </p:sp>
      <p:sp>
        <p:nvSpPr>
          <p:cNvPr id="8" name="Picture Placeholder" descr="This photo is a 'placeholder' only. Drag or drop your photo here, or click and tap the center to insert a photo.">
            <a:extLst>
              <a:ext uri="{FF2B5EF4-FFF2-40B4-BE49-F238E27FC236}">
                <a16:creationId xmlns:a16="http://schemas.microsoft.com/office/drawing/2014/main" id="{343FD7BD-9F1A-4633-AC61-870322FCD426}"/>
              </a:ext>
            </a:extLst>
          </p:cNvPr>
          <p:cNvSpPr>
            <a:spLocks noGrp="1" noChangeAspect="1"/>
          </p:cNvSpPr>
          <p:nvPr>
            <p:ph type="pic" sz="quarter" idx="11" hasCustomPrompt="1"/>
          </p:nvPr>
        </p:nvSpPr>
        <p:spPr bwMode="gray">
          <a:xfrm>
            <a:off x="5738333" y="298433"/>
            <a:ext cx="6398566" cy="6397659"/>
          </a:xfrm>
          <a:blipFill>
            <a:blip r:embed="rId2"/>
            <a:stretch>
              <a:fillRect/>
            </a:stretch>
          </a:blipFill>
        </p:spPr>
        <p:txBody>
          <a:bodyPr lIns="0" tIns="210312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453917135"/>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600059" y="5544315"/>
            <a:ext cx="11239464" cy="565091"/>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436475" cy="4663017"/>
          </a:xfrm>
          <a:blipFill>
            <a:blip r:embed="rId2"/>
            <a:stretch>
              <a:fillRect/>
            </a:stretch>
          </a:blipFill>
        </p:spPr>
        <p:txBody>
          <a:bodyPr vert="horz" wrap="square" lIns="0" tIns="1097280" rIns="0" bIns="0" rtlCol="0" anchor="t" anchorCtr="0">
            <a:noAutofit/>
          </a:bodyPr>
          <a:lstStyle>
            <a:lvl1pPr marL="0" indent="0" algn="ctr">
              <a:buNone/>
              <a:defRPr lang="en-US" sz="1428"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372172431"/>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600059" y="883500"/>
            <a:ext cx="11239464" cy="565091"/>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429" y="2331508"/>
            <a:ext cx="12436475" cy="4663017"/>
          </a:xfrm>
          <a:blipFill>
            <a:blip r:embed="rId2"/>
            <a:stretch>
              <a:fillRect/>
            </a:stretch>
          </a:blipFill>
        </p:spPr>
        <p:txBody>
          <a:bodyPr vert="horz" wrap="square" lIns="0" tIns="1097280" rIns="0" bIns="0" rtlCol="0" anchor="t" anchorCtr="0">
            <a:noAutofit/>
          </a:bodyPr>
          <a:lstStyle>
            <a:lvl1pPr marL="0" indent="0" algn="ctr">
              <a:buNone/>
              <a:defRPr lang="en-US" sz="1428"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285926794"/>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5913" y="5802865"/>
            <a:ext cx="5475158" cy="313932"/>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5" y="2065975"/>
            <a:ext cx="5475158" cy="3543893"/>
          </a:xfrm>
          <a:blipFill>
            <a:blip r:embed="rId2"/>
            <a:stretch>
              <a:fillRect/>
            </a:stretch>
          </a:blipFill>
        </p:spPr>
        <p:txBody>
          <a:bodyPr vert="horz" wrap="square" lIns="0" tIns="0" rIns="0" bIns="1188720" rtlCol="0" anchor="ctr" anchorCtr="0">
            <a:noAutofit/>
          </a:bodyPr>
          <a:lstStyle>
            <a:lvl1pPr marL="0" indent="0" algn="ctr">
              <a:buNone/>
              <a:defRPr lang="en-US" sz="1020"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367022" y="5802865"/>
            <a:ext cx="5475158" cy="313932"/>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364365" y="2065975"/>
            <a:ext cx="5475158" cy="3543893"/>
          </a:xfrm>
          <a:blipFill>
            <a:blip r:embed="rId2"/>
            <a:stretch>
              <a:fillRect/>
            </a:stretch>
          </a:blipFill>
        </p:spPr>
        <p:txBody>
          <a:bodyPr vert="horz" wrap="square" lIns="0" tIns="0" rIns="0" bIns="1188720" rtlCol="0" anchor="ctr" anchorCtr="0">
            <a:noAutofit/>
          </a:bodyPr>
          <a:lstStyle>
            <a:lvl1pPr marL="0" indent="0" algn="ctr">
              <a:buNone/>
              <a:defRPr lang="en-US" sz="1020" b="1" dirty="0">
                <a:solidFill>
                  <a:srgbClr val="FFFFFF"/>
                </a:solidFill>
              </a:defRPr>
            </a:lvl1pPr>
          </a:lstStyle>
          <a:p>
            <a:pPr marL="233149" lvl="0" indent="-233149"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453671623"/>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4296"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5"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446040"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446040"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297462" y="5802865"/>
            <a:ext cx="3544719" cy="313932"/>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295128" y="2065975"/>
            <a:ext cx="3544395" cy="3543893"/>
          </a:xfrm>
          <a:blipFill>
            <a:blip r:embed="rId2"/>
            <a:stretch>
              <a:fillRect/>
            </a:stretch>
          </a:blipFill>
        </p:spPr>
        <p:txBody>
          <a:bodyPr lIns="0" tIns="0" rIns="0" bIns="1005840" anchor="ctr" anchorCtr="0">
            <a:noAutofit/>
          </a:bodyPr>
          <a:lstStyle>
            <a:lvl1pPr marL="0" indent="0" algn="ctr">
              <a:lnSpc>
                <a:spcPct val="100000"/>
              </a:lnSpc>
              <a:buNone/>
              <a:defRPr sz="816"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93972404"/>
      </p:ext>
    </p:extLst>
  </p:cSld>
  <p:clrMapOvr>
    <a:masterClrMapping/>
  </p:clrMapOvr>
  <p:transition>
    <p:fade/>
  </p:transition>
  <p:extLst>
    <p:ext uri="{DCECCB84-F9BA-43D5-87BE-67443E8EF086}">
      <p15:sldGuideLst xmlns:p15="http://schemas.microsoft.com/office/powerpoint/2012/main">
        <p15:guide id="3" orient="horz" pos="3576">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600059" y="466301"/>
            <a:ext cx="11239464" cy="565091"/>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94295"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94294"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82364"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82364"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370433"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370433"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258503" y="4848576"/>
            <a:ext cx="2583678" cy="627864"/>
          </a:xfrm>
        </p:spPr>
        <p:txBody>
          <a:bodyPr/>
          <a:lstStyle>
            <a:lvl1pPr marL="0" indent="0" algn="ctr">
              <a:spcBef>
                <a:spcPts val="0"/>
              </a:spcBef>
              <a:buNone/>
              <a:defRPr sz="204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258503" y="2065976"/>
            <a:ext cx="2583678" cy="2583311"/>
          </a:xfrm>
          <a:blipFill>
            <a:blip r:embed="rId2"/>
            <a:stretch>
              <a:fillRect/>
            </a:stretch>
          </a:blipFill>
        </p:spPr>
        <p:txBody>
          <a:bodyPr lIns="0" tIns="0" rIns="0" bIns="731520" anchor="ctr" anchorCtr="0">
            <a:noAutofit/>
          </a:bodyPr>
          <a:lstStyle>
            <a:lvl1pPr marL="0" indent="0" algn="ctr">
              <a:lnSpc>
                <a:spcPct val="100000"/>
              </a:lnSpc>
              <a:buNone/>
              <a:defRPr sz="612"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6429736"/>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278029" y="2057881"/>
            <a:ext cx="3564152" cy="313932"/>
          </a:xfrm>
        </p:spPr>
        <p:txBody>
          <a:bodyPr/>
          <a:lstStyle>
            <a:lvl1pPr marL="0" indent="0">
              <a:buFontTx/>
              <a:buNone/>
              <a:defRPr sz="204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94294" y="1465289"/>
            <a:ext cx="7398732" cy="4928550"/>
          </a:xfrm>
          <a:blipFill>
            <a:blip r:embed="rId2"/>
            <a:stretch>
              <a:fillRect/>
            </a:stretch>
          </a:blipFill>
        </p:spPr>
        <p:txBody>
          <a:bodyPr bIns="1005840" anchor="ctr">
            <a:noAutofit/>
          </a:bodyPr>
          <a:lstStyle>
            <a:lvl1pPr marL="0" indent="0" algn="ctr">
              <a:buNone/>
              <a:defRPr sz="102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3142843727"/>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95914" y="2351744"/>
            <a:ext cx="3538516" cy="1130181"/>
          </a:xfrm>
        </p:spPr>
        <p:txBody>
          <a:bodyPr/>
          <a:lstStyle>
            <a:lvl1pPr>
              <a:defRPr sz="3672">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739268" y="2495753"/>
            <a:ext cx="7100774" cy="376706"/>
          </a:xfrm>
        </p:spPr>
        <p:txBody>
          <a:bodyPr/>
          <a:lstStyle>
            <a:lvl1pPr marL="0" indent="0">
              <a:spcAft>
                <a:spcPts val="1224"/>
              </a:spcAft>
              <a:buNone/>
              <a:defRPr sz="2448"/>
            </a:lvl1pPr>
            <a:lvl2pPr marL="233149"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600059" y="2057880"/>
            <a:ext cx="3547053"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741406" y="2057880"/>
            <a:ext cx="7100774"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628324"/>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443449"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l" defTabSz="951028" fontAlgn="base">
              <a:spcBef>
                <a:spcPct val="0"/>
              </a:spcBef>
              <a:spcAft>
                <a:spcPct val="0"/>
              </a:spcAft>
            </a:pPr>
            <a:endParaRPr lang="en-US" sz="204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600059" y="3213098"/>
            <a:ext cx="3247476" cy="565091"/>
          </a:xfrm>
        </p:spPr>
        <p:txBody>
          <a:bodyPr anchor="ctr"/>
          <a:lstStyle>
            <a:lvl1pPr>
              <a:defRPr>
                <a:solidFill>
                  <a:srgbClr val="50E6FF"/>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37338" y="3275904"/>
            <a:ext cx="6803399" cy="439479"/>
          </a:xfrm>
        </p:spPr>
        <p:txBody>
          <a:bodyPr anchor="ctr" anchorCtr="0"/>
          <a:lstStyle>
            <a:lvl1pPr marL="0" indent="0">
              <a:spcAft>
                <a:spcPts val="1224"/>
              </a:spcAft>
              <a:buNone/>
              <a:defRPr sz="2856"/>
            </a:lvl1pPr>
            <a:lvl2pPr marL="233149" indent="0">
              <a:buNone/>
              <a:defRPr/>
            </a:lvl2pPr>
          </a:lstStyle>
          <a:p>
            <a:pPr lvl="0"/>
            <a:r>
              <a:rPr lang="en-US"/>
              <a:t>Click to edit Master text styles</a:t>
            </a:r>
          </a:p>
        </p:txBody>
      </p:sp>
    </p:spTree>
    <p:extLst>
      <p:ext uri="{BB962C8B-B14F-4D97-AF65-F5344CB8AC3E}">
        <p14:creationId xmlns:p14="http://schemas.microsoft.com/office/powerpoint/2010/main" val="131483710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4A13988E-0FB2-DE4D-9938-A820DD17A5B6}"/>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latin typeface="+mj-lt"/>
              </a:defRPr>
            </a:lvl1pPr>
          </a:lstStyle>
          <a:p>
            <a:r>
              <a:rPr lang="en-US" dirty="0"/>
              <a:t>Heading Segoe UI </a:t>
            </a:r>
            <a:r>
              <a:rPr lang="en-US" dirty="0" err="1"/>
              <a:t>Semibold</a:t>
            </a:r>
            <a:r>
              <a:rPr lang="en-US" dirty="0"/>
              <a:t> 32pt</a:t>
            </a:r>
          </a:p>
        </p:txBody>
      </p:sp>
    </p:spTree>
    <p:extLst>
      <p:ext uri="{BB962C8B-B14F-4D97-AF65-F5344CB8AC3E}">
        <p14:creationId xmlns:p14="http://schemas.microsoft.com/office/powerpoint/2010/main" val="66433510"/>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443449"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l" defTabSz="951028" fontAlgn="base">
              <a:spcBef>
                <a:spcPct val="0"/>
              </a:spcBef>
              <a:spcAft>
                <a:spcPct val="0"/>
              </a:spcAft>
            </a:pPr>
            <a:endParaRPr lang="en-US" sz="204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600059" y="3213098"/>
            <a:ext cx="3247476" cy="565091"/>
          </a:xfrm>
        </p:spPr>
        <p:txBody>
          <a:bodyPr anchor="ctr"/>
          <a:lstStyle>
            <a:lvl1pPr>
              <a:defRPr>
                <a:solidFill>
                  <a:schemeClr val="tx1"/>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37338" y="3275904"/>
            <a:ext cx="6803399" cy="439479"/>
          </a:xfrm>
        </p:spPr>
        <p:txBody>
          <a:bodyPr anchor="ctr" anchorCtr="0"/>
          <a:lstStyle>
            <a:lvl1pPr marL="0" indent="0">
              <a:spcAft>
                <a:spcPts val="1224"/>
              </a:spcAft>
              <a:buNone/>
              <a:defRPr sz="2856"/>
            </a:lvl1pPr>
            <a:lvl2pPr marL="233149" indent="0">
              <a:buNone/>
              <a:defRPr/>
            </a:lvl2pPr>
          </a:lstStyle>
          <a:p>
            <a:pPr lvl="0"/>
            <a:r>
              <a:rPr lang="en-US"/>
              <a:t>Click to edit Master text styles</a:t>
            </a:r>
          </a:p>
        </p:txBody>
      </p:sp>
    </p:spTree>
    <p:extLst>
      <p:ext uri="{BB962C8B-B14F-4D97-AF65-F5344CB8AC3E}">
        <p14:creationId xmlns:p14="http://schemas.microsoft.com/office/powerpoint/2010/main" val="3359981206"/>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600060" y="3213098"/>
            <a:ext cx="3245833" cy="565091"/>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5040983" y="3275904"/>
            <a:ext cx="6801197" cy="43947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443449" y="2629424"/>
            <a:ext cx="0" cy="1735678"/>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4269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3607"/>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96951" y="4056497"/>
            <a:ext cx="9327356" cy="345294"/>
          </a:xfrm>
          <a:noFill/>
        </p:spPr>
        <p:txBody>
          <a:bodyPr lIns="0" tIns="0" rIns="0" bIns="0">
            <a:spAutoFit/>
          </a:bodyPr>
          <a:lstStyle>
            <a:lvl1pPr marL="0" indent="0">
              <a:spcBef>
                <a:spcPts val="0"/>
              </a:spcBef>
              <a:spcAft>
                <a:spcPts val="0"/>
              </a:spcAft>
              <a:buFont typeface="Arial" panose="020B0604020202020204" pitchFamily="34" charset="0"/>
              <a:buNone/>
              <a:defRPr sz="2244"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5730585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3607"/>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96951" y="4056497"/>
            <a:ext cx="9327356" cy="345294"/>
          </a:xfrm>
          <a:noFill/>
        </p:spPr>
        <p:txBody>
          <a:bodyPr lIns="0" tIns="0" rIns="0" bIns="0">
            <a:spAutoFit/>
          </a:bodyPr>
          <a:lstStyle>
            <a:lvl1pPr marL="0" indent="0">
              <a:spcBef>
                <a:spcPts val="0"/>
              </a:spcBef>
              <a:spcAft>
                <a:spcPts val="0"/>
              </a:spcAft>
              <a:buFont typeface="Arial" panose="020B0604020202020204" pitchFamily="34" charset="0"/>
              <a:buNone/>
              <a:defRPr sz="2244"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0107277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6243"/>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847977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6243"/>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066949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700974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423152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600059" y="1465289"/>
            <a:ext cx="11239464" cy="1946203"/>
          </a:xfrm>
        </p:spPr>
        <p:txBody>
          <a:bodyPr/>
          <a:lstStyle>
            <a:lvl1pPr marL="0" indent="0">
              <a:buNone/>
              <a:defRPr sz="285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53449" indent="0">
              <a:buNone/>
              <a:defRPr sz="2448">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96241" indent="0">
              <a:buNone/>
              <a:defRPr sz="204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30773" indent="0">
              <a:buNone/>
              <a:defRPr sz="183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71912" indent="0">
              <a:buNone/>
              <a:defRPr sz="1836">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6921158"/>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95915" y="597450"/>
            <a:ext cx="1393641" cy="298433"/>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95914" y="6281748"/>
            <a:ext cx="4572000" cy="112090"/>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50843" eaLnBrk="0" hangingPunct="0"/>
            <a:r>
              <a:rPr lang="en-US" sz="714">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111933699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7" y="445842"/>
            <a:ext cx="914400" cy="194945"/>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38157" y="3090314"/>
            <a:ext cx="9590081" cy="1828800"/>
          </a:xfrm>
          <a:noFill/>
        </p:spPr>
        <p:txBody>
          <a:bodyPr lIns="0" tIns="0" rIns="0" bIns="182880" anchor="b" anchorCtr="0"/>
          <a:lstStyle>
            <a:lvl1pPr>
              <a:defRPr sz="5400" strike="noStrike" spc="-150"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34976" y="4935118"/>
            <a:ext cx="9590081" cy="964256"/>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34424414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95914" y="1465289"/>
            <a:ext cx="11239789" cy="2260106"/>
          </a:xfrm>
        </p:spPr>
        <p:txBody>
          <a:bodyPr>
            <a:spAutoFit/>
          </a:bodyPr>
          <a:lstStyle>
            <a:lvl1pPr>
              <a:defRPr sz="3672">
                <a:latin typeface="+mn-lt"/>
              </a:defRPr>
            </a:lvl1pPr>
            <a:lvl2pPr>
              <a:defRPr sz="2856">
                <a:latin typeface="+mn-lt"/>
              </a:defRPr>
            </a:lvl2pPr>
            <a:lvl3pPr>
              <a:defRPr sz="2448">
                <a:latin typeface="+mn-lt"/>
              </a:defRPr>
            </a:lvl3pPr>
            <a:lvl4pPr>
              <a:defRPr sz="2040">
                <a:latin typeface="+mn-lt"/>
              </a:defRPr>
            </a:lvl4pPr>
            <a:lvl5pPr>
              <a:defRPr sz="1836">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2" y="6393839"/>
            <a:ext cx="12436476" cy="600688"/>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74" spc="-52"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5653077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212287667"/>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_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latin typeface="+mj-lt"/>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222377"/>
            <a:ext cx="11567160" cy="304699"/>
          </a:xfrm>
        </p:spPr>
        <p:txBody>
          <a:bodyPr wrap="square" lIns="0" tIns="0" rIns="0" bIns="0">
            <a:spAutoFit/>
          </a:bodyPr>
          <a:lstStyle>
            <a:lvl1pPr marL="0" indent="0">
              <a:lnSpc>
                <a:spcPct val="90000"/>
              </a:lnSpc>
              <a:spcBef>
                <a:spcPts val="0"/>
              </a:spcBef>
              <a:spcAft>
                <a:spcPts val="1299"/>
              </a:spcAft>
              <a:buNone/>
              <a:defRPr sz="2200" b="0" i="0">
                <a:solidFill>
                  <a:srgbClr val="000000"/>
                </a:solidFill>
                <a:latin typeface="+mn-lt"/>
              </a:defRPr>
            </a:lvl1pPr>
            <a:lvl2pPr marL="228557" indent="0">
              <a:lnSpc>
                <a:spcPct val="90000"/>
              </a:lnSpc>
              <a:spcBef>
                <a:spcPts val="0"/>
              </a:spcBef>
              <a:spcAft>
                <a:spcPts val="1299"/>
              </a:spcAft>
              <a:buNone/>
              <a:defRPr sz="2000">
                <a:solidFill>
                  <a:schemeClr val="tx2"/>
                </a:solidFill>
              </a:defRPr>
            </a:lvl2pPr>
            <a:lvl3pPr marL="457112" indent="0">
              <a:spcBef>
                <a:spcPts val="0"/>
              </a:spcBef>
              <a:spcAft>
                <a:spcPts val="1299"/>
              </a:spcAft>
              <a:buNone/>
              <a:defRPr sz="2000"/>
            </a:lvl3pPr>
            <a:lvl4pPr marL="685669" indent="0">
              <a:spcBef>
                <a:spcPts val="0"/>
              </a:spcBef>
              <a:spcAft>
                <a:spcPts val="1299"/>
              </a:spcAft>
              <a:buNone/>
              <a:defRPr sz="2000"/>
            </a:lvl4pPr>
            <a:lvl5pPr marL="914224" indent="0">
              <a:buNone/>
              <a:defRPr/>
            </a:lvl5pPr>
          </a:lstStyle>
          <a:p>
            <a:pPr lvl="0"/>
            <a:r>
              <a:rPr lang="en-US"/>
              <a:t>Subtitle Segoe UI 22pt</a:t>
            </a:r>
          </a:p>
        </p:txBody>
      </p:sp>
    </p:spTree>
    <p:extLst>
      <p:ext uri="{BB962C8B-B14F-4D97-AF65-F5344CB8AC3E}">
        <p14:creationId xmlns:p14="http://schemas.microsoft.com/office/powerpoint/2010/main" val="3870797363"/>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84482-9903-4BFD-90B3-E1C7EAE53237}"/>
              </a:ext>
            </a:extLst>
          </p:cNvPr>
          <p:cNvSpPr>
            <a:spLocks noGrp="1"/>
          </p:cNvSpPr>
          <p:nvPr>
            <p:ph type="ctrTitle"/>
          </p:nvPr>
        </p:nvSpPr>
        <p:spPr>
          <a:xfrm>
            <a:off x="1554560" y="1144706"/>
            <a:ext cx="9327356" cy="2435131"/>
          </a:xfrm>
        </p:spPr>
        <p:txBody>
          <a:bodyPr anchor="b"/>
          <a:lstStyle>
            <a:lvl1pPr algn="ctr">
              <a:defRPr sz="6119"/>
            </a:lvl1pPr>
          </a:lstStyle>
          <a:p>
            <a:r>
              <a:rPr lang="en-US"/>
              <a:t>Click to edit Master title style</a:t>
            </a:r>
          </a:p>
        </p:txBody>
      </p:sp>
      <p:sp>
        <p:nvSpPr>
          <p:cNvPr id="3" name="Subtitle 2">
            <a:extLst>
              <a:ext uri="{FF2B5EF4-FFF2-40B4-BE49-F238E27FC236}">
                <a16:creationId xmlns:a16="http://schemas.microsoft.com/office/drawing/2014/main" id="{82669C03-6863-4690-AAAF-394507632EFF}"/>
              </a:ext>
            </a:extLst>
          </p:cNvPr>
          <p:cNvSpPr>
            <a:spLocks noGrp="1"/>
          </p:cNvSpPr>
          <p:nvPr>
            <p:ph type="subTitle" idx="1"/>
          </p:nvPr>
        </p:nvSpPr>
        <p:spPr>
          <a:xfrm>
            <a:off x="1554560" y="3673745"/>
            <a:ext cx="9327356" cy="1688724"/>
          </a:xfrm>
        </p:spPr>
        <p:txBody>
          <a:bodyPr/>
          <a:lstStyle>
            <a:lvl1pPr marL="0" indent="0" algn="ctr">
              <a:buNone/>
              <a:defRPr sz="2448"/>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a:t>Click to edit Master subtitle style</a:t>
            </a:r>
          </a:p>
        </p:txBody>
      </p:sp>
      <p:sp>
        <p:nvSpPr>
          <p:cNvPr id="4" name="Date Placeholder 3">
            <a:extLst>
              <a:ext uri="{FF2B5EF4-FFF2-40B4-BE49-F238E27FC236}">
                <a16:creationId xmlns:a16="http://schemas.microsoft.com/office/drawing/2014/main" id="{DC6BF765-2CDA-4C6A-8A94-0BA616E2379D}"/>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C7350C83-866F-4ABA-A0E8-BD92C3EFFF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9EE74-2FE6-46B5-9AC6-0FE27B2E926A}"/>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428727445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1F824-F819-41BF-A778-8AC9574811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6E377-B729-491E-B764-DA1E73D064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637FBE-7976-4F7E-80E7-A805DB608BDF}"/>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9F0D88AC-F00B-4400-B3E0-0F025B327D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AF66BA-D63E-44FC-9CCF-A48C370A84AD}"/>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2759418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7C3B8-B281-4D48-9043-76DC3734F4A6}"/>
              </a:ext>
            </a:extLst>
          </p:cNvPr>
          <p:cNvSpPr>
            <a:spLocks noGrp="1"/>
          </p:cNvSpPr>
          <p:nvPr>
            <p:ph type="title"/>
          </p:nvPr>
        </p:nvSpPr>
        <p:spPr>
          <a:xfrm>
            <a:off x="848530" y="1743775"/>
            <a:ext cx="10726460" cy="2909528"/>
          </a:xfrm>
        </p:spPr>
        <p:txBody>
          <a:bodyPr anchor="b"/>
          <a:lstStyle>
            <a:lvl1pPr>
              <a:defRPr sz="6119"/>
            </a:lvl1pPr>
          </a:lstStyle>
          <a:p>
            <a:r>
              <a:rPr lang="en-US"/>
              <a:t>Click to edit Master title style</a:t>
            </a:r>
          </a:p>
        </p:txBody>
      </p:sp>
      <p:sp>
        <p:nvSpPr>
          <p:cNvPr id="3" name="Text Placeholder 2">
            <a:extLst>
              <a:ext uri="{FF2B5EF4-FFF2-40B4-BE49-F238E27FC236}">
                <a16:creationId xmlns:a16="http://schemas.microsoft.com/office/drawing/2014/main" id="{A78572CA-C2E8-47F8-9351-92F42207D525}"/>
              </a:ext>
            </a:extLst>
          </p:cNvPr>
          <p:cNvSpPr>
            <a:spLocks noGrp="1"/>
          </p:cNvSpPr>
          <p:nvPr>
            <p:ph type="body" idx="1"/>
          </p:nvPr>
        </p:nvSpPr>
        <p:spPr>
          <a:xfrm>
            <a:off x="848530" y="4680828"/>
            <a:ext cx="10726460" cy="1530052"/>
          </a:xfrm>
        </p:spPr>
        <p:txBody>
          <a:bodyPr/>
          <a:lstStyle>
            <a:lvl1pPr marL="0" indent="0">
              <a:buNone/>
              <a:defRPr sz="2448">
                <a:solidFill>
                  <a:schemeClr val="tx1">
                    <a:tint val="75000"/>
                  </a:schemeClr>
                </a:solidFill>
              </a:defRPr>
            </a:lvl1pPr>
            <a:lvl2pPr marL="466298" indent="0">
              <a:buNone/>
              <a:defRPr sz="2040">
                <a:solidFill>
                  <a:schemeClr val="tx1">
                    <a:tint val="75000"/>
                  </a:schemeClr>
                </a:solidFill>
              </a:defRPr>
            </a:lvl2pPr>
            <a:lvl3pPr marL="932597" indent="0">
              <a:buNone/>
              <a:defRPr sz="1836">
                <a:solidFill>
                  <a:schemeClr val="tx1">
                    <a:tint val="75000"/>
                  </a:schemeClr>
                </a:solidFill>
              </a:defRPr>
            </a:lvl3pPr>
            <a:lvl4pPr marL="1398895" indent="0">
              <a:buNone/>
              <a:defRPr sz="1632">
                <a:solidFill>
                  <a:schemeClr val="tx1">
                    <a:tint val="75000"/>
                  </a:schemeClr>
                </a:solidFill>
              </a:defRPr>
            </a:lvl4pPr>
            <a:lvl5pPr marL="1865193" indent="0">
              <a:buNone/>
              <a:defRPr sz="1632">
                <a:solidFill>
                  <a:schemeClr val="tx1">
                    <a:tint val="75000"/>
                  </a:schemeClr>
                </a:solidFill>
              </a:defRPr>
            </a:lvl5pPr>
            <a:lvl6pPr marL="2331491" indent="0">
              <a:buNone/>
              <a:defRPr sz="1632">
                <a:solidFill>
                  <a:schemeClr val="tx1">
                    <a:tint val="75000"/>
                  </a:schemeClr>
                </a:solidFill>
              </a:defRPr>
            </a:lvl6pPr>
            <a:lvl7pPr marL="2797790" indent="0">
              <a:buNone/>
              <a:defRPr sz="1632">
                <a:solidFill>
                  <a:schemeClr val="tx1">
                    <a:tint val="75000"/>
                  </a:schemeClr>
                </a:solidFill>
              </a:defRPr>
            </a:lvl7pPr>
            <a:lvl8pPr marL="3264088" indent="0">
              <a:buNone/>
              <a:defRPr sz="1632">
                <a:solidFill>
                  <a:schemeClr val="tx1">
                    <a:tint val="75000"/>
                  </a:schemeClr>
                </a:solidFill>
              </a:defRPr>
            </a:lvl8pPr>
            <a:lvl9pPr marL="3730386" indent="0">
              <a:buNone/>
              <a:defRPr sz="1632">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3C03F6-0D01-4498-B9F3-42E3F6D90335}"/>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1FBB286B-63C4-4626-8D9F-28FE88DC94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91A59C-7725-4CAB-8304-D285DFF7978E}"/>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118200605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70F99-5856-498A-AFC0-265424EAEE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A1C660-83A1-4641-8697-63B15D7D28F9}"/>
              </a:ext>
            </a:extLst>
          </p:cNvPr>
          <p:cNvSpPr>
            <a:spLocks noGrp="1"/>
          </p:cNvSpPr>
          <p:nvPr>
            <p:ph sz="half" idx="1"/>
          </p:nvPr>
        </p:nvSpPr>
        <p:spPr>
          <a:xfrm>
            <a:off x="855008" y="1861968"/>
            <a:ext cx="5285502" cy="4437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4F0E9DA-CFBC-43A6-8E03-45B3DAD91721}"/>
              </a:ext>
            </a:extLst>
          </p:cNvPr>
          <p:cNvSpPr>
            <a:spLocks noGrp="1"/>
          </p:cNvSpPr>
          <p:nvPr>
            <p:ph sz="half" idx="2"/>
          </p:nvPr>
        </p:nvSpPr>
        <p:spPr>
          <a:xfrm>
            <a:off x="6295965" y="1861968"/>
            <a:ext cx="5285502" cy="4437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A2182F-3455-4936-AE33-E186636C4904}"/>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6" name="Footer Placeholder 5">
            <a:extLst>
              <a:ext uri="{FF2B5EF4-FFF2-40B4-BE49-F238E27FC236}">
                <a16:creationId xmlns:a16="http://schemas.microsoft.com/office/drawing/2014/main" id="{B60182D6-78D2-43E1-92EF-6636D6A8FD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E5F95-4307-4F98-911F-AAF9EDF86D62}"/>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393787136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FBC5F-4ABA-4599-9E26-23F77B0FC1F5}"/>
              </a:ext>
            </a:extLst>
          </p:cNvPr>
          <p:cNvSpPr>
            <a:spLocks noGrp="1"/>
          </p:cNvSpPr>
          <p:nvPr>
            <p:ph type="title"/>
          </p:nvPr>
        </p:nvSpPr>
        <p:spPr>
          <a:xfrm>
            <a:off x="856627" y="372394"/>
            <a:ext cx="10726460" cy="13519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86D8B2-CA86-45FA-9D3D-A67B41E0D5E7}"/>
              </a:ext>
            </a:extLst>
          </p:cNvPr>
          <p:cNvSpPr>
            <a:spLocks noGrp="1"/>
          </p:cNvSpPr>
          <p:nvPr>
            <p:ph type="body" idx="1"/>
          </p:nvPr>
        </p:nvSpPr>
        <p:spPr>
          <a:xfrm>
            <a:off x="856628" y="1714631"/>
            <a:ext cx="5261211" cy="840314"/>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a:t>Click to edit Master text styles</a:t>
            </a:r>
          </a:p>
        </p:txBody>
      </p:sp>
      <p:sp>
        <p:nvSpPr>
          <p:cNvPr id="4" name="Content Placeholder 3">
            <a:extLst>
              <a:ext uri="{FF2B5EF4-FFF2-40B4-BE49-F238E27FC236}">
                <a16:creationId xmlns:a16="http://schemas.microsoft.com/office/drawing/2014/main" id="{C5AD6EF0-AD90-40B4-A867-16E9B28DC0EE}"/>
              </a:ext>
            </a:extLst>
          </p:cNvPr>
          <p:cNvSpPr>
            <a:spLocks noGrp="1"/>
          </p:cNvSpPr>
          <p:nvPr>
            <p:ph sz="half" idx="2"/>
          </p:nvPr>
        </p:nvSpPr>
        <p:spPr>
          <a:xfrm>
            <a:off x="856628" y="2554944"/>
            <a:ext cx="5261211" cy="37579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7F1E72-6B2C-43C6-99B1-7FF1C964DEE5}"/>
              </a:ext>
            </a:extLst>
          </p:cNvPr>
          <p:cNvSpPr>
            <a:spLocks noGrp="1"/>
          </p:cNvSpPr>
          <p:nvPr>
            <p:ph type="body" sz="quarter" idx="3"/>
          </p:nvPr>
        </p:nvSpPr>
        <p:spPr>
          <a:xfrm>
            <a:off x="6295965" y="1714631"/>
            <a:ext cx="5287122" cy="840314"/>
          </a:xfrm>
        </p:spPr>
        <p:txBody>
          <a:bodyPr anchor="b"/>
          <a:lstStyle>
            <a:lvl1pPr marL="0" indent="0">
              <a:buNone/>
              <a:defRPr sz="2448" b="1"/>
            </a:lvl1pPr>
            <a:lvl2pPr marL="466298" indent="0">
              <a:buNone/>
              <a:defRPr sz="2040" b="1"/>
            </a:lvl2pPr>
            <a:lvl3pPr marL="932597" indent="0">
              <a:buNone/>
              <a:defRPr sz="1836" b="1"/>
            </a:lvl3pPr>
            <a:lvl4pPr marL="1398895" indent="0">
              <a:buNone/>
              <a:defRPr sz="1632" b="1"/>
            </a:lvl4pPr>
            <a:lvl5pPr marL="1865193" indent="0">
              <a:buNone/>
              <a:defRPr sz="1632" b="1"/>
            </a:lvl5pPr>
            <a:lvl6pPr marL="2331491" indent="0">
              <a:buNone/>
              <a:defRPr sz="1632" b="1"/>
            </a:lvl6pPr>
            <a:lvl7pPr marL="2797790" indent="0">
              <a:buNone/>
              <a:defRPr sz="1632" b="1"/>
            </a:lvl7pPr>
            <a:lvl8pPr marL="3264088" indent="0">
              <a:buNone/>
              <a:defRPr sz="1632" b="1"/>
            </a:lvl8pPr>
            <a:lvl9pPr marL="3730386" indent="0">
              <a:buNone/>
              <a:defRPr sz="1632" b="1"/>
            </a:lvl9pPr>
          </a:lstStyle>
          <a:p>
            <a:pPr lvl="0"/>
            <a:r>
              <a:rPr lang="en-US"/>
              <a:t>Click to edit Master text styles</a:t>
            </a:r>
          </a:p>
        </p:txBody>
      </p:sp>
      <p:sp>
        <p:nvSpPr>
          <p:cNvPr id="6" name="Content Placeholder 5">
            <a:extLst>
              <a:ext uri="{FF2B5EF4-FFF2-40B4-BE49-F238E27FC236}">
                <a16:creationId xmlns:a16="http://schemas.microsoft.com/office/drawing/2014/main" id="{DAE12E96-E6F9-42FD-B6B0-C562E00A8866}"/>
              </a:ext>
            </a:extLst>
          </p:cNvPr>
          <p:cNvSpPr>
            <a:spLocks noGrp="1"/>
          </p:cNvSpPr>
          <p:nvPr>
            <p:ph sz="quarter" idx="4"/>
          </p:nvPr>
        </p:nvSpPr>
        <p:spPr>
          <a:xfrm>
            <a:off x="6295965" y="2554944"/>
            <a:ext cx="5287122" cy="37579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DC9929-C3AA-46D4-9FEA-294E2057462A}"/>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8" name="Footer Placeholder 7">
            <a:extLst>
              <a:ext uri="{FF2B5EF4-FFF2-40B4-BE49-F238E27FC236}">
                <a16:creationId xmlns:a16="http://schemas.microsoft.com/office/drawing/2014/main" id="{8C185F38-7694-46A3-B901-A65C504E1F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29169F-41FD-4318-B39A-4B70D4016826}"/>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383378483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6BA40-1D98-47E4-AC29-6459A10280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4CAD43-1F7C-4E52-9A52-CB510ABB024F}"/>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4" name="Footer Placeholder 3">
            <a:extLst>
              <a:ext uri="{FF2B5EF4-FFF2-40B4-BE49-F238E27FC236}">
                <a16:creationId xmlns:a16="http://schemas.microsoft.com/office/drawing/2014/main" id="{A7B9FC04-DA00-4E7C-A567-0CE05B747D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3B2E00-8C9B-4883-880D-7192602A0757}"/>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299619909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DBDDCA-1CAB-4CCB-AD15-04CD22CCEB45}"/>
              </a:ext>
            </a:extLst>
          </p:cNvPr>
          <p:cNvSpPr>
            <a:spLocks noGrp="1"/>
          </p:cNvSpPr>
          <p:nvPr>
            <p:ph type="dt" sz="half" idx="10"/>
          </p:nvPr>
        </p:nvSpPr>
        <p:spPr/>
        <p:txBody>
          <a:bodyPr/>
          <a:lstStyle/>
          <a:p>
            <a:fld id="{39551720-9E1B-431B-8E81-D9747ADC9926}" type="datetimeFigureOut">
              <a:rPr lang="en-US" smtClean="0"/>
              <a:t>6/18/2020</a:t>
            </a:fld>
            <a:endParaRPr lang="en-US"/>
          </a:p>
        </p:txBody>
      </p:sp>
      <p:sp>
        <p:nvSpPr>
          <p:cNvPr id="3" name="Footer Placeholder 2">
            <a:extLst>
              <a:ext uri="{FF2B5EF4-FFF2-40B4-BE49-F238E27FC236}">
                <a16:creationId xmlns:a16="http://schemas.microsoft.com/office/drawing/2014/main" id="{FD1B75D7-4D38-4298-A510-E9135383826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01431A-5714-4D92-8504-52CFA63B584B}"/>
              </a:ext>
            </a:extLst>
          </p:cNvPr>
          <p:cNvSpPr>
            <a:spLocks noGrp="1"/>
          </p:cNvSpPr>
          <p:nvPr>
            <p:ph type="sldNum" sz="quarter" idx="12"/>
          </p:nvPr>
        </p:nvSpPr>
        <p:spPr/>
        <p:txBody>
          <a:bodyPr/>
          <a:lstStyle/>
          <a:p>
            <a:fld id="{83E95634-5F3E-4E59-9BE4-82024E68EB84}" type="slidenum">
              <a:rPr lang="en-US" smtClean="0"/>
              <a:t>‹#›</a:t>
            </a:fld>
            <a:endParaRPr lang="en-US"/>
          </a:p>
        </p:txBody>
      </p:sp>
    </p:spTree>
    <p:extLst>
      <p:ext uri="{BB962C8B-B14F-4D97-AF65-F5344CB8AC3E}">
        <p14:creationId xmlns:p14="http://schemas.microsoft.com/office/powerpoint/2010/main" val="102699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6.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5.emf"/><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34" Type="http://schemas.openxmlformats.org/officeDocument/2006/relationships/image" Target="../media/image8.emf"/><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33"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slideLayout" Target="../slideLayouts/slideLayout56.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32" Type="http://schemas.openxmlformats.org/officeDocument/2006/relationships/slideLayout" Target="../slideLayouts/slideLayout59.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slideLayout" Target="../slideLayouts/slideLayout55.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31" Type="http://schemas.openxmlformats.org/officeDocument/2006/relationships/slideLayout" Target="../slideLayouts/slideLayout58.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slideLayout" Target="../slideLayouts/slideLayout57.xml"/><Relationship Id="rId8"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34" Type="http://schemas.openxmlformats.org/officeDocument/2006/relationships/theme" Target="../theme/theme4.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33" Type="http://schemas.openxmlformats.org/officeDocument/2006/relationships/slideLayout" Target="../slideLayouts/slideLayout92.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32" Type="http://schemas.openxmlformats.org/officeDocument/2006/relationships/slideLayout" Target="../slideLayouts/slideLayout91.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slideLayout" Target="../slideLayouts/slideLayout90.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slideLayout" Target="../slideLayouts/slideLayout89.xml"/><Relationship Id="rId35" Type="http://schemas.openxmlformats.org/officeDocument/2006/relationships/image" Target="../media/image8.emf"/><Relationship Id="rId8" Type="http://schemas.openxmlformats.org/officeDocument/2006/relationships/slideLayout" Target="../slideLayouts/slideLayout6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5.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975" y="444500"/>
            <a:ext cx="11563350" cy="758825"/>
          </a:xfrm>
          <a:prstGeom prst="rect">
            <a:avLst/>
          </a:prstGeom>
        </p:spPr>
        <p:txBody>
          <a:bodyPr vert="horz" wrap="square" lIns="0" tIns="164592" rIns="0" bIns="0" rtlCol="0" anchor="t">
            <a:noAutofit/>
          </a:bodyPr>
          <a:lstStyle/>
          <a:p>
            <a:r>
              <a:rPr lang="en-US" dirty="0"/>
              <a:t>Click to edit Master title style</a:t>
            </a:r>
          </a:p>
        </p:txBody>
      </p:sp>
      <p:sp>
        <p:nvSpPr>
          <p:cNvPr id="4" name="Text Placeholder 3"/>
          <p:cNvSpPr>
            <a:spLocks noGrp="1"/>
          </p:cNvSpPr>
          <p:nvPr>
            <p:ph type="body" idx="1"/>
          </p:nvPr>
        </p:nvSpPr>
        <p:spPr>
          <a:xfrm>
            <a:off x="446088" y="1903774"/>
            <a:ext cx="11563350" cy="1301895"/>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6079985"/>
      </p:ext>
    </p:extLst>
  </p:cSld>
  <p:clrMap bg1="lt1" tx1="dk1" bg2="lt2" tx2="dk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9" r:id="rId7"/>
    <p:sldLayoutId id="2147484230" r:id="rId8"/>
    <p:sldLayoutId id="2147484231" r:id="rId9"/>
    <p:sldLayoutId id="2147484238" r:id="rId10"/>
    <p:sldLayoutId id="2147484240" r:id="rId11"/>
    <p:sldLayoutId id="2147484241" r:id="rId12"/>
  </p:sldLayoutIdLst>
  <p:transition>
    <p:fade/>
  </p:transition>
  <p:txStyles>
    <p:titleStyle>
      <a:lvl1pPr algn="l" defTabSz="932742" rtl="0" eaLnBrk="1" latinLnBrk="0" hangingPunct="1">
        <a:lnSpc>
          <a:spcPct val="90000"/>
        </a:lnSpc>
        <a:spcBef>
          <a:spcPct val="0"/>
        </a:spcBef>
        <a:buNone/>
        <a:defRPr lang="en-US" sz="3200" b="0" kern="1200" cap="none" spc="-1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975" y="444500"/>
            <a:ext cx="11563350" cy="758825"/>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46090" y="1903776"/>
            <a:ext cx="11563350" cy="130189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rot="5400000">
            <a:off x="9883596" y="3071982"/>
            <a:ext cx="6995160" cy="849926"/>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rot="5400000">
            <a:off x="9221642" y="3285698"/>
            <a:ext cx="6994525" cy="423130"/>
          </a:xfrm>
          <a:prstGeom prst="rect">
            <a:avLst/>
          </a:prstGeom>
        </p:spPr>
      </p:pic>
    </p:spTree>
    <p:extLst>
      <p:ext uri="{BB962C8B-B14F-4D97-AF65-F5344CB8AC3E}">
        <p14:creationId xmlns:p14="http://schemas.microsoft.com/office/powerpoint/2010/main" val="2721338265"/>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Lst>
  <p:transition>
    <p:fade/>
  </p:transition>
  <p:txStyles>
    <p:titleStyle>
      <a:lvl1pPr algn="l" defTabSz="932563" rtl="0" eaLnBrk="1" latinLnBrk="0" hangingPunct="1">
        <a:lnSpc>
          <a:spcPct val="90000"/>
        </a:lnSpc>
        <a:spcBef>
          <a:spcPct val="0"/>
        </a:spcBef>
        <a:buNone/>
        <a:defRPr lang="en-US" sz="3199" b="0" kern="1200" cap="none" spc="-1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557"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112"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3pPr>
      <a:lvl4pPr marL="685669"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4pPr>
      <a:lvl5pPr marL="914224"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401">
          <p15:clr>
            <a:srgbClr val="C35EA4"/>
          </p15:clr>
        </p15:guide>
        <p15:guide id="4" pos="1547">
          <p15:clr>
            <a:srgbClr val="C35EA4"/>
          </p15:clr>
        </p15:guide>
        <p15:guide id="5" pos="2660">
          <p15:clr>
            <a:srgbClr val="C35EA4"/>
          </p15:clr>
        </p15:guide>
        <p15:guide id="6" pos="2806">
          <p15:clr>
            <a:srgbClr val="C35EA4"/>
          </p15:clr>
        </p15:guide>
        <p15:guide id="7" pos="3921">
          <p15:clr>
            <a:srgbClr val="C35EA4"/>
          </p15:clr>
        </p15:guide>
        <p15:guide id="8" pos="4069">
          <p15:clr>
            <a:srgbClr val="C35EA4"/>
          </p15:clr>
        </p15:guide>
        <p15:guide id="9" pos="5181">
          <p15:clr>
            <a:srgbClr val="C35EA4"/>
          </p15:clr>
        </p15:guide>
        <p15:guide id="10" pos="5327">
          <p15:clr>
            <a:srgbClr val="C35EA4"/>
          </p15:clr>
        </p15:guide>
        <p15:guide id="11" pos="6444">
          <p15:clr>
            <a:srgbClr val="C35EA4"/>
          </p15:clr>
        </p15:guide>
        <p15:guide id="12" pos="6590">
          <p15:clr>
            <a:srgbClr val="C35EA4"/>
          </p15:clr>
        </p15:guide>
        <p15:guide id="16" pos="279">
          <p15:clr>
            <a:srgbClr val="F26B43"/>
          </p15:clr>
        </p15:guide>
        <p15:guide id="17" pos="7710">
          <p15:clr>
            <a:srgbClr val="F26B43"/>
          </p15:clr>
        </p15:guide>
        <p15:guide id="18" orient="horz" pos="773">
          <p15:clr>
            <a:srgbClr val="5ACBF0"/>
          </p15:clr>
        </p15:guide>
        <p15:guide id="19" orient="horz" pos="1399">
          <p15:clr>
            <a:srgbClr val="5ACBF0"/>
          </p15:clr>
        </p15:guide>
        <p15:guide id="20" orient="horz" pos="624">
          <p15:clr>
            <a:srgbClr val="5ACBF0"/>
          </p15:clr>
        </p15:guide>
        <p15:guide id="21" orient="horz" pos="1545">
          <p15:clr>
            <a:srgbClr val="5ACBF0"/>
          </p15:clr>
        </p15:guide>
        <p15:guide id="22" orient="horz" pos="2169">
          <p15:clr>
            <a:srgbClr val="5ACBF0"/>
          </p15:clr>
        </p15:guide>
        <p15:guide id="23" orient="horz" pos="2320">
          <p15:clr>
            <a:srgbClr val="5ACBF0"/>
          </p15:clr>
        </p15:guide>
        <p15:guide id="25" orient="horz" pos="286">
          <p15:clr>
            <a:srgbClr val="F26B43"/>
          </p15:clr>
        </p15:guide>
        <p15:guide id="26" orient="horz" pos="4209">
          <p15:clr>
            <a:srgbClr val="F26B43"/>
          </p15:clr>
        </p15:guide>
        <p15:guide id="27" orient="horz" pos="2947">
          <p15:clr>
            <a:srgbClr val="5ACBF0"/>
          </p15:clr>
        </p15:guide>
        <p15:guide id="28" orient="horz" pos="3092">
          <p15:clr>
            <a:srgbClr val="5ACBF0"/>
          </p15:clr>
        </p15:guide>
        <p15:guide id="29" orient="horz" pos="3721">
          <p15:clr>
            <a:srgbClr val="5ACBF0"/>
          </p15:clr>
        </p15:guide>
        <p15:guide id="30" orient="horz" pos="3867">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00059" y="466301"/>
            <a:ext cx="11239464" cy="565027"/>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95915" y="1464080"/>
            <a:ext cx="11239464" cy="164485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436475" cy="6994525"/>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96951" cy="59686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8475" cy="298433"/>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4"/>
          <a:srcRect l="762"/>
          <a:stretch/>
        </p:blipFill>
        <p:spPr>
          <a:xfrm rot="5400000">
            <a:off x="9654779" y="2900301"/>
            <a:ext cx="6994525" cy="1193925"/>
          </a:xfrm>
          <a:prstGeom prst="rect">
            <a:avLst/>
          </a:prstGeom>
        </p:spPr>
      </p:pic>
    </p:spTree>
    <p:extLst>
      <p:ext uri="{BB962C8B-B14F-4D97-AF65-F5344CB8AC3E}">
        <p14:creationId xmlns:p14="http://schemas.microsoft.com/office/powerpoint/2010/main" val="874585580"/>
      </p:ext>
    </p:extLst>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 id="2147484270" r:id="rId12"/>
    <p:sldLayoutId id="2147484271" r:id="rId13"/>
    <p:sldLayoutId id="2147484272" r:id="rId14"/>
    <p:sldLayoutId id="2147484273" r:id="rId15"/>
    <p:sldLayoutId id="2147484274" r:id="rId16"/>
    <p:sldLayoutId id="2147484275" r:id="rId17"/>
    <p:sldLayoutId id="2147484276" r:id="rId18"/>
    <p:sldLayoutId id="2147484277" r:id="rId19"/>
    <p:sldLayoutId id="2147484278" r:id="rId20"/>
    <p:sldLayoutId id="2147484279" r:id="rId21"/>
    <p:sldLayoutId id="2147484280" r:id="rId22"/>
    <p:sldLayoutId id="2147484281" r:id="rId23"/>
    <p:sldLayoutId id="2147484282" r:id="rId24"/>
    <p:sldLayoutId id="2147484283" r:id="rId25"/>
    <p:sldLayoutId id="2147484284" r:id="rId26"/>
    <p:sldLayoutId id="2147484285" r:id="rId27"/>
    <p:sldLayoutId id="2147484286" r:id="rId28"/>
    <p:sldLayoutId id="2147484287" r:id="rId29"/>
    <p:sldLayoutId id="2147484288" r:id="rId30"/>
    <p:sldLayoutId id="2147484289" r:id="rId31"/>
    <p:sldLayoutId id="2147484290" r:id="rId32"/>
  </p:sldLayoutIdLst>
  <p:transition>
    <p:fade/>
  </p:transition>
  <p:hf sldNum="0" hdr="0" ftr="0" dt="0"/>
  <p:txStyles>
    <p:titleStyle>
      <a:lvl1pPr algn="l" defTabSz="951304" rtl="0" eaLnBrk="1" latinLnBrk="0" hangingPunct="1">
        <a:lnSpc>
          <a:spcPct val="100000"/>
        </a:lnSpc>
        <a:spcBef>
          <a:spcPct val="0"/>
        </a:spcBef>
        <a:buNone/>
        <a:defRPr lang="en-US" sz="3672" b="0" kern="1200" cap="none" spc="-51" baseline="0" dirty="0" smtClean="0">
          <a:ln w="3175">
            <a:noFill/>
          </a:ln>
          <a:solidFill>
            <a:schemeClr val="tx1"/>
          </a:solidFill>
          <a:effectLst/>
          <a:latin typeface="+mj-lt"/>
          <a:ea typeface="+mn-ea"/>
          <a:cs typeface="Segoe UI" pitchFamily="34" charset="0"/>
        </a:defRPr>
      </a:lvl1pPr>
    </p:titleStyle>
    <p:bodyStyle>
      <a:lvl1pPr marL="233149" marR="0" indent="-233149"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56"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66298" marR="0" indent="-233149"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40" kern="1200" spc="0" baseline="0">
          <a:gradFill>
            <a:gsLst>
              <a:gs pos="1250">
                <a:schemeClr val="tx1"/>
              </a:gs>
              <a:gs pos="100000">
                <a:schemeClr val="tx1"/>
              </a:gs>
            </a:gsLst>
            <a:lin ang="5400000" scaled="0"/>
          </a:gradFill>
          <a:latin typeface="+mn-lt"/>
          <a:ea typeface="+mn-ea"/>
          <a:cs typeface="+mn-cs"/>
        </a:defRPr>
      </a:lvl2pPr>
      <a:lvl3pPr marL="670304" marR="0" indent="-204005"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32" kern="1200" spc="0" baseline="0">
          <a:gradFill>
            <a:gsLst>
              <a:gs pos="1250">
                <a:schemeClr val="tx1"/>
              </a:gs>
              <a:gs pos="100000">
                <a:schemeClr val="tx1"/>
              </a:gs>
            </a:gsLst>
            <a:lin ang="5400000" scaled="0"/>
          </a:gradFill>
          <a:latin typeface="+mn-lt"/>
          <a:ea typeface="+mn-ea"/>
          <a:cs typeface="+mn-cs"/>
        </a:defRPr>
      </a:lvl3pPr>
      <a:lvl4pPr marL="859738" marR="0" indent="-184576"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28" kern="1200" spc="0" baseline="0">
          <a:gradFill>
            <a:gsLst>
              <a:gs pos="1250">
                <a:schemeClr val="tx1"/>
              </a:gs>
              <a:gs pos="100000">
                <a:schemeClr val="tx1"/>
              </a:gs>
            </a:gsLst>
            <a:lin ang="5400000" scaled="0"/>
          </a:gradFill>
          <a:latin typeface="+mn-lt"/>
          <a:ea typeface="+mn-ea"/>
          <a:cs typeface="+mn-cs"/>
        </a:defRPr>
      </a:lvl4pPr>
      <a:lvl5pPr marL="1044314" marR="0" indent="-171624"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28" kern="1200" spc="0" baseline="0">
          <a:gradFill>
            <a:gsLst>
              <a:gs pos="1250">
                <a:schemeClr val="tx1"/>
              </a:gs>
              <a:gs pos="100000">
                <a:schemeClr val="tx1"/>
              </a:gs>
            </a:gsLst>
            <a:lin ang="5400000" scaled="0"/>
          </a:gradFill>
          <a:latin typeface="+mn-lt"/>
          <a:ea typeface="+mn-ea"/>
          <a:cs typeface="+mn-cs"/>
        </a:defRPr>
      </a:lvl5pPr>
      <a:lvl6pPr marL="2616084"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91737"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567389"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4043042"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51304" rtl="0" eaLnBrk="1" latinLnBrk="0" hangingPunct="1">
        <a:defRPr sz="1836" kern="1200">
          <a:solidFill>
            <a:schemeClr val="tx1"/>
          </a:solidFill>
          <a:latin typeface="+mn-lt"/>
          <a:ea typeface="+mn-ea"/>
          <a:cs typeface="+mn-cs"/>
        </a:defRPr>
      </a:lvl1pPr>
      <a:lvl2pPr marL="475652" algn="l" defTabSz="951304" rtl="0" eaLnBrk="1" latinLnBrk="0" hangingPunct="1">
        <a:defRPr sz="1836" kern="1200">
          <a:solidFill>
            <a:schemeClr val="tx1"/>
          </a:solidFill>
          <a:latin typeface="+mn-lt"/>
          <a:ea typeface="+mn-ea"/>
          <a:cs typeface="+mn-cs"/>
        </a:defRPr>
      </a:lvl2pPr>
      <a:lvl3pPr marL="951304" algn="l" defTabSz="951304" rtl="0" eaLnBrk="1" latinLnBrk="0" hangingPunct="1">
        <a:defRPr sz="1836" kern="1200">
          <a:solidFill>
            <a:schemeClr val="tx1"/>
          </a:solidFill>
          <a:latin typeface="+mn-lt"/>
          <a:ea typeface="+mn-ea"/>
          <a:cs typeface="+mn-cs"/>
        </a:defRPr>
      </a:lvl3pPr>
      <a:lvl4pPr marL="1426955" algn="l" defTabSz="951304" rtl="0" eaLnBrk="1" latinLnBrk="0" hangingPunct="1">
        <a:defRPr sz="1836" kern="1200">
          <a:solidFill>
            <a:schemeClr val="tx1"/>
          </a:solidFill>
          <a:latin typeface="+mn-lt"/>
          <a:ea typeface="+mn-ea"/>
          <a:cs typeface="+mn-cs"/>
        </a:defRPr>
      </a:lvl4pPr>
      <a:lvl5pPr marL="1902607" algn="l" defTabSz="951304" rtl="0" eaLnBrk="1" latinLnBrk="0" hangingPunct="1">
        <a:defRPr sz="1836" kern="1200">
          <a:solidFill>
            <a:schemeClr val="tx1"/>
          </a:solidFill>
          <a:latin typeface="+mn-lt"/>
          <a:ea typeface="+mn-ea"/>
          <a:cs typeface="+mn-cs"/>
        </a:defRPr>
      </a:lvl5pPr>
      <a:lvl6pPr marL="2378260" algn="l" defTabSz="951304" rtl="0" eaLnBrk="1" latinLnBrk="0" hangingPunct="1">
        <a:defRPr sz="1836" kern="1200">
          <a:solidFill>
            <a:schemeClr val="tx1"/>
          </a:solidFill>
          <a:latin typeface="+mn-lt"/>
          <a:ea typeface="+mn-ea"/>
          <a:cs typeface="+mn-cs"/>
        </a:defRPr>
      </a:lvl6pPr>
      <a:lvl7pPr marL="2853911" algn="l" defTabSz="951304" rtl="0" eaLnBrk="1" latinLnBrk="0" hangingPunct="1">
        <a:defRPr sz="1836" kern="1200">
          <a:solidFill>
            <a:schemeClr val="tx1"/>
          </a:solidFill>
          <a:latin typeface="+mn-lt"/>
          <a:ea typeface="+mn-ea"/>
          <a:cs typeface="+mn-cs"/>
        </a:defRPr>
      </a:lvl7pPr>
      <a:lvl8pPr marL="3329562" algn="l" defTabSz="951304" rtl="0" eaLnBrk="1" latinLnBrk="0" hangingPunct="1">
        <a:defRPr sz="1836" kern="1200">
          <a:solidFill>
            <a:schemeClr val="tx1"/>
          </a:solidFill>
          <a:latin typeface="+mn-lt"/>
          <a:ea typeface="+mn-ea"/>
          <a:cs typeface="+mn-cs"/>
        </a:defRPr>
      </a:lvl8pPr>
      <a:lvl9pPr marL="3805215" algn="l" defTabSz="951304" rtl="0" eaLnBrk="1" latinLnBrk="0" hangingPunct="1">
        <a:defRPr sz="1836"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00059" y="466301"/>
            <a:ext cx="11239464" cy="565027"/>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95915" y="1464080"/>
            <a:ext cx="11239464" cy="164485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436475" cy="6994525"/>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96951" cy="59686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8475" cy="298433"/>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5"/>
          <a:srcRect l="762"/>
          <a:stretch/>
        </p:blipFill>
        <p:spPr>
          <a:xfrm rot="5400000">
            <a:off x="9654779" y="2900301"/>
            <a:ext cx="6994525" cy="1193925"/>
          </a:xfrm>
          <a:prstGeom prst="rect">
            <a:avLst/>
          </a:prstGeom>
        </p:spPr>
      </p:pic>
    </p:spTree>
    <p:extLst>
      <p:ext uri="{BB962C8B-B14F-4D97-AF65-F5344CB8AC3E}">
        <p14:creationId xmlns:p14="http://schemas.microsoft.com/office/powerpoint/2010/main" val="1207461724"/>
      </p:ext>
    </p:extLst>
  </p:cSld>
  <p:clrMap bg1="lt1" tx1="dk1" bg2="lt2" tx2="dk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6" r:id="rId5"/>
    <p:sldLayoutId id="2147484297" r:id="rId6"/>
    <p:sldLayoutId id="2147484298" r:id="rId7"/>
    <p:sldLayoutId id="2147484299" r:id="rId8"/>
    <p:sldLayoutId id="2147484300" r:id="rId9"/>
    <p:sldLayoutId id="2147484301" r:id="rId10"/>
    <p:sldLayoutId id="2147484302" r:id="rId11"/>
    <p:sldLayoutId id="2147484303" r:id="rId12"/>
    <p:sldLayoutId id="2147484304" r:id="rId13"/>
    <p:sldLayoutId id="2147484305" r:id="rId14"/>
    <p:sldLayoutId id="2147484306" r:id="rId15"/>
    <p:sldLayoutId id="2147484307" r:id="rId16"/>
    <p:sldLayoutId id="2147484308" r:id="rId17"/>
    <p:sldLayoutId id="2147484309" r:id="rId18"/>
    <p:sldLayoutId id="2147484310" r:id="rId19"/>
    <p:sldLayoutId id="2147484311" r:id="rId20"/>
    <p:sldLayoutId id="2147484312" r:id="rId21"/>
    <p:sldLayoutId id="2147484313" r:id="rId22"/>
    <p:sldLayoutId id="2147484314" r:id="rId23"/>
    <p:sldLayoutId id="2147484315" r:id="rId24"/>
    <p:sldLayoutId id="2147484316" r:id="rId25"/>
    <p:sldLayoutId id="2147484317" r:id="rId26"/>
    <p:sldLayoutId id="2147484318" r:id="rId27"/>
    <p:sldLayoutId id="2147484319" r:id="rId28"/>
    <p:sldLayoutId id="2147484320" r:id="rId29"/>
    <p:sldLayoutId id="2147484321" r:id="rId30"/>
    <p:sldLayoutId id="2147484322" r:id="rId31"/>
    <p:sldLayoutId id="2147484323" r:id="rId32"/>
    <p:sldLayoutId id="2147484324" r:id="rId33"/>
  </p:sldLayoutIdLst>
  <p:transition>
    <p:fade/>
  </p:transition>
  <p:hf sldNum="0" hdr="0" ftr="0" dt="0"/>
  <p:txStyles>
    <p:titleStyle>
      <a:lvl1pPr algn="l" defTabSz="951304" rtl="0" eaLnBrk="1" latinLnBrk="0" hangingPunct="1">
        <a:lnSpc>
          <a:spcPct val="100000"/>
        </a:lnSpc>
        <a:spcBef>
          <a:spcPct val="0"/>
        </a:spcBef>
        <a:buNone/>
        <a:defRPr lang="en-US" sz="3672" b="0" kern="1200" cap="none" spc="-51" baseline="0" dirty="0" smtClean="0">
          <a:ln w="3175">
            <a:noFill/>
          </a:ln>
          <a:solidFill>
            <a:schemeClr val="tx1"/>
          </a:solidFill>
          <a:effectLst/>
          <a:latin typeface="+mj-lt"/>
          <a:ea typeface="+mn-ea"/>
          <a:cs typeface="Segoe UI" pitchFamily="34" charset="0"/>
        </a:defRPr>
      </a:lvl1pPr>
    </p:titleStyle>
    <p:bodyStyle>
      <a:lvl1pPr marL="233149" marR="0" indent="-233149"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56"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66298" marR="0" indent="-233149"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40" kern="1200" spc="0" baseline="0">
          <a:gradFill>
            <a:gsLst>
              <a:gs pos="1250">
                <a:schemeClr val="tx1"/>
              </a:gs>
              <a:gs pos="100000">
                <a:schemeClr val="tx1"/>
              </a:gs>
            </a:gsLst>
            <a:lin ang="5400000" scaled="0"/>
          </a:gradFill>
          <a:latin typeface="+mn-lt"/>
          <a:ea typeface="+mn-ea"/>
          <a:cs typeface="+mn-cs"/>
        </a:defRPr>
      </a:lvl2pPr>
      <a:lvl3pPr marL="670304" marR="0" indent="-204005"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32" kern="1200" spc="0" baseline="0">
          <a:gradFill>
            <a:gsLst>
              <a:gs pos="1250">
                <a:schemeClr val="tx1"/>
              </a:gs>
              <a:gs pos="100000">
                <a:schemeClr val="tx1"/>
              </a:gs>
            </a:gsLst>
            <a:lin ang="5400000" scaled="0"/>
          </a:gradFill>
          <a:latin typeface="+mn-lt"/>
          <a:ea typeface="+mn-ea"/>
          <a:cs typeface="+mn-cs"/>
        </a:defRPr>
      </a:lvl3pPr>
      <a:lvl4pPr marL="859738" marR="0" indent="-184576"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28" kern="1200" spc="0" baseline="0">
          <a:gradFill>
            <a:gsLst>
              <a:gs pos="1250">
                <a:schemeClr val="tx1"/>
              </a:gs>
              <a:gs pos="100000">
                <a:schemeClr val="tx1"/>
              </a:gs>
            </a:gsLst>
            <a:lin ang="5400000" scaled="0"/>
          </a:gradFill>
          <a:latin typeface="+mn-lt"/>
          <a:ea typeface="+mn-ea"/>
          <a:cs typeface="+mn-cs"/>
        </a:defRPr>
      </a:lvl4pPr>
      <a:lvl5pPr marL="1044314" marR="0" indent="-171624" algn="l" defTabSz="951304"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28" kern="1200" spc="0" baseline="0">
          <a:gradFill>
            <a:gsLst>
              <a:gs pos="1250">
                <a:schemeClr val="tx1"/>
              </a:gs>
              <a:gs pos="100000">
                <a:schemeClr val="tx1"/>
              </a:gs>
            </a:gsLst>
            <a:lin ang="5400000" scaled="0"/>
          </a:gradFill>
          <a:latin typeface="+mn-lt"/>
          <a:ea typeface="+mn-ea"/>
          <a:cs typeface="+mn-cs"/>
        </a:defRPr>
      </a:lvl5pPr>
      <a:lvl6pPr marL="2616084"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91737"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567389"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4043042" indent="-237826" algn="l" defTabSz="951304"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51304" rtl="0" eaLnBrk="1" latinLnBrk="0" hangingPunct="1">
        <a:defRPr sz="1836" kern="1200">
          <a:solidFill>
            <a:schemeClr val="tx1"/>
          </a:solidFill>
          <a:latin typeface="+mn-lt"/>
          <a:ea typeface="+mn-ea"/>
          <a:cs typeface="+mn-cs"/>
        </a:defRPr>
      </a:lvl1pPr>
      <a:lvl2pPr marL="475652" algn="l" defTabSz="951304" rtl="0" eaLnBrk="1" latinLnBrk="0" hangingPunct="1">
        <a:defRPr sz="1836" kern="1200">
          <a:solidFill>
            <a:schemeClr val="tx1"/>
          </a:solidFill>
          <a:latin typeface="+mn-lt"/>
          <a:ea typeface="+mn-ea"/>
          <a:cs typeface="+mn-cs"/>
        </a:defRPr>
      </a:lvl2pPr>
      <a:lvl3pPr marL="951304" algn="l" defTabSz="951304" rtl="0" eaLnBrk="1" latinLnBrk="0" hangingPunct="1">
        <a:defRPr sz="1836" kern="1200">
          <a:solidFill>
            <a:schemeClr val="tx1"/>
          </a:solidFill>
          <a:latin typeface="+mn-lt"/>
          <a:ea typeface="+mn-ea"/>
          <a:cs typeface="+mn-cs"/>
        </a:defRPr>
      </a:lvl3pPr>
      <a:lvl4pPr marL="1426955" algn="l" defTabSz="951304" rtl="0" eaLnBrk="1" latinLnBrk="0" hangingPunct="1">
        <a:defRPr sz="1836" kern="1200">
          <a:solidFill>
            <a:schemeClr val="tx1"/>
          </a:solidFill>
          <a:latin typeface="+mn-lt"/>
          <a:ea typeface="+mn-ea"/>
          <a:cs typeface="+mn-cs"/>
        </a:defRPr>
      </a:lvl4pPr>
      <a:lvl5pPr marL="1902607" algn="l" defTabSz="951304" rtl="0" eaLnBrk="1" latinLnBrk="0" hangingPunct="1">
        <a:defRPr sz="1836" kern="1200">
          <a:solidFill>
            <a:schemeClr val="tx1"/>
          </a:solidFill>
          <a:latin typeface="+mn-lt"/>
          <a:ea typeface="+mn-ea"/>
          <a:cs typeface="+mn-cs"/>
        </a:defRPr>
      </a:lvl5pPr>
      <a:lvl6pPr marL="2378260" algn="l" defTabSz="951304" rtl="0" eaLnBrk="1" latinLnBrk="0" hangingPunct="1">
        <a:defRPr sz="1836" kern="1200">
          <a:solidFill>
            <a:schemeClr val="tx1"/>
          </a:solidFill>
          <a:latin typeface="+mn-lt"/>
          <a:ea typeface="+mn-ea"/>
          <a:cs typeface="+mn-cs"/>
        </a:defRPr>
      </a:lvl6pPr>
      <a:lvl7pPr marL="2853911" algn="l" defTabSz="951304" rtl="0" eaLnBrk="1" latinLnBrk="0" hangingPunct="1">
        <a:defRPr sz="1836" kern="1200">
          <a:solidFill>
            <a:schemeClr val="tx1"/>
          </a:solidFill>
          <a:latin typeface="+mn-lt"/>
          <a:ea typeface="+mn-ea"/>
          <a:cs typeface="+mn-cs"/>
        </a:defRPr>
      </a:lvl7pPr>
      <a:lvl8pPr marL="3329562" algn="l" defTabSz="951304" rtl="0" eaLnBrk="1" latinLnBrk="0" hangingPunct="1">
        <a:defRPr sz="1836" kern="1200">
          <a:solidFill>
            <a:schemeClr val="tx1"/>
          </a:solidFill>
          <a:latin typeface="+mn-lt"/>
          <a:ea typeface="+mn-ea"/>
          <a:cs typeface="+mn-cs"/>
        </a:defRPr>
      </a:lvl8pPr>
      <a:lvl9pPr marL="3805215" algn="l" defTabSz="951304" rtl="0" eaLnBrk="1" latinLnBrk="0" hangingPunct="1">
        <a:defRPr sz="1836"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21A23B-0F25-4DB2-80EB-A745428CE22B}"/>
              </a:ext>
            </a:extLst>
          </p:cNvPr>
          <p:cNvSpPr>
            <a:spLocks noGrp="1"/>
          </p:cNvSpPr>
          <p:nvPr>
            <p:ph type="title"/>
          </p:nvPr>
        </p:nvSpPr>
        <p:spPr>
          <a:xfrm>
            <a:off x="855008" y="372394"/>
            <a:ext cx="10726460" cy="135195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F37E5B5-7971-4639-B89B-379CFB8AFB05}"/>
              </a:ext>
            </a:extLst>
          </p:cNvPr>
          <p:cNvSpPr>
            <a:spLocks noGrp="1"/>
          </p:cNvSpPr>
          <p:nvPr>
            <p:ph type="body" idx="1"/>
          </p:nvPr>
        </p:nvSpPr>
        <p:spPr>
          <a:xfrm>
            <a:off x="855008" y="1861968"/>
            <a:ext cx="10726460" cy="4437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FD8D0C-B73A-4ABD-9707-AD220C9B4960}"/>
              </a:ext>
            </a:extLst>
          </p:cNvPr>
          <p:cNvSpPr>
            <a:spLocks noGrp="1"/>
          </p:cNvSpPr>
          <p:nvPr>
            <p:ph type="dt" sz="half" idx="2"/>
          </p:nvPr>
        </p:nvSpPr>
        <p:spPr>
          <a:xfrm>
            <a:off x="855008" y="6482889"/>
            <a:ext cx="2798207" cy="372394"/>
          </a:xfrm>
          <a:prstGeom prst="rect">
            <a:avLst/>
          </a:prstGeom>
        </p:spPr>
        <p:txBody>
          <a:bodyPr vert="horz" lIns="91440" tIns="45720" rIns="91440" bIns="45720" rtlCol="0" anchor="ctr"/>
          <a:lstStyle>
            <a:lvl1pPr algn="l">
              <a:defRPr sz="1224">
                <a:solidFill>
                  <a:schemeClr val="tx1">
                    <a:tint val="75000"/>
                  </a:schemeClr>
                </a:solidFill>
              </a:defRPr>
            </a:lvl1pPr>
          </a:lstStyle>
          <a:p>
            <a:fld id="{39551720-9E1B-431B-8E81-D9747ADC9926}" type="datetimeFigureOut">
              <a:rPr lang="en-US" smtClean="0"/>
              <a:t>6/18/2020</a:t>
            </a:fld>
            <a:endParaRPr lang="en-US"/>
          </a:p>
        </p:txBody>
      </p:sp>
      <p:sp>
        <p:nvSpPr>
          <p:cNvPr id="5" name="Footer Placeholder 4">
            <a:extLst>
              <a:ext uri="{FF2B5EF4-FFF2-40B4-BE49-F238E27FC236}">
                <a16:creationId xmlns:a16="http://schemas.microsoft.com/office/drawing/2014/main" id="{A2C4CC34-5215-4760-AB4D-CE8BBE35AF91}"/>
              </a:ext>
            </a:extLst>
          </p:cNvPr>
          <p:cNvSpPr>
            <a:spLocks noGrp="1"/>
          </p:cNvSpPr>
          <p:nvPr>
            <p:ph type="ftr" sz="quarter" idx="3"/>
          </p:nvPr>
        </p:nvSpPr>
        <p:spPr>
          <a:xfrm>
            <a:off x="4119583" y="6482889"/>
            <a:ext cx="4197310" cy="372394"/>
          </a:xfrm>
          <a:prstGeom prst="rect">
            <a:avLst/>
          </a:prstGeom>
        </p:spPr>
        <p:txBody>
          <a:bodyPr vert="horz" lIns="91440" tIns="45720" rIns="91440" bIns="45720" rtlCol="0" anchor="ctr"/>
          <a:lstStyle>
            <a:lvl1pPr algn="ctr">
              <a:defRPr sz="1224">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8368AC-AD02-41FF-AB45-16FB4F42D8EE}"/>
              </a:ext>
            </a:extLst>
          </p:cNvPr>
          <p:cNvSpPr>
            <a:spLocks noGrp="1"/>
          </p:cNvSpPr>
          <p:nvPr>
            <p:ph type="sldNum" sz="quarter" idx="4"/>
          </p:nvPr>
        </p:nvSpPr>
        <p:spPr>
          <a:xfrm>
            <a:off x="8783260" y="6482889"/>
            <a:ext cx="2798207" cy="372394"/>
          </a:xfrm>
          <a:prstGeom prst="rect">
            <a:avLst/>
          </a:prstGeom>
        </p:spPr>
        <p:txBody>
          <a:bodyPr vert="horz" lIns="91440" tIns="45720" rIns="91440" bIns="45720" rtlCol="0" anchor="ctr"/>
          <a:lstStyle>
            <a:lvl1pPr algn="r">
              <a:defRPr sz="1224">
                <a:solidFill>
                  <a:schemeClr val="tx1">
                    <a:tint val="75000"/>
                  </a:schemeClr>
                </a:solidFill>
              </a:defRPr>
            </a:lvl1pPr>
          </a:lstStyle>
          <a:p>
            <a:fld id="{83E95634-5F3E-4E59-9BE4-82024E68EB84}" type="slidenum">
              <a:rPr lang="en-US" smtClean="0"/>
              <a:t>‹#›</a:t>
            </a:fld>
            <a:endParaRPr lang="en-US"/>
          </a:p>
        </p:txBody>
      </p:sp>
    </p:spTree>
    <p:extLst>
      <p:ext uri="{BB962C8B-B14F-4D97-AF65-F5344CB8AC3E}">
        <p14:creationId xmlns:p14="http://schemas.microsoft.com/office/powerpoint/2010/main" val="168704297"/>
      </p:ext>
    </p:extLst>
  </p:cSld>
  <p:clrMap bg1="lt1" tx1="dk1" bg2="lt2" tx2="dk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6" r:id="rId11"/>
  </p:sldLayoutIdLst>
  <p:txStyles>
    <p:titleStyle>
      <a:lvl1pPr algn="l" defTabSz="932597" rtl="0" eaLnBrk="1" latinLnBrk="0" hangingPunct="1">
        <a:lnSpc>
          <a:spcPct val="90000"/>
        </a:lnSpc>
        <a:spcBef>
          <a:spcPct val="0"/>
        </a:spcBef>
        <a:buNone/>
        <a:defRPr sz="4488" kern="1200">
          <a:solidFill>
            <a:schemeClr val="tx1"/>
          </a:solidFill>
          <a:latin typeface="+mj-lt"/>
          <a:ea typeface="+mj-ea"/>
          <a:cs typeface="+mj-cs"/>
        </a:defRPr>
      </a:lvl1pPr>
    </p:titleStyle>
    <p:body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41.emf"/><Relationship Id="rId4" Type="http://schemas.openxmlformats.org/officeDocument/2006/relationships/image" Target="../media/image40.emf"/></Relationships>
</file>

<file path=ppt/slides/_rels/slide11.xml.rels><?xml version="1.0" encoding="UTF-8" standalone="yes"?>
<Relationships xmlns="http://schemas.openxmlformats.org/package/2006/relationships"><Relationship Id="rId3" Type="http://schemas.openxmlformats.org/officeDocument/2006/relationships/hyperlink" Target="https://www.microsoft.com/en-us/security/partnerships/intelligent-security-association"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9.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44.emf"/><Relationship Id="rId4" Type="http://schemas.openxmlformats.org/officeDocument/2006/relationships/image" Target="../media/image43.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34.xml"/><Relationship Id="rId5" Type="http://schemas.openxmlformats.org/officeDocument/2006/relationships/image" Target="../media/image50.sv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hyperlink" Target="https://aka.ms/mwsmb"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34.xml"/><Relationship Id="rId4" Type="http://schemas.openxmlformats.org/officeDocument/2006/relationships/image" Target="../media/image50.sv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34.xml"/><Relationship Id="rId4" Type="http://schemas.openxmlformats.org/officeDocument/2006/relationships/image" Target="../media/image50.sv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92.xml"/><Relationship Id="rId5" Type="http://schemas.openxmlformats.org/officeDocument/2006/relationships/hyperlink" Target="aka.ms/securescoreguide" TargetMode="Externa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9.emf"/><Relationship Id="rId4" Type="http://schemas.openxmlformats.org/officeDocument/2006/relationships/image" Target="../media/image25.emf"/></Relationships>
</file>

<file path=ppt/slides/_rels/slide24.xml.rels><?xml version="1.0" encoding="UTF-8" standalone="yes"?>
<Relationships xmlns="http://schemas.openxmlformats.org/package/2006/relationships"><Relationship Id="rId3" Type="http://schemas.openxmlformats.org/officeDocument/2006/relationships/hyperlink" Target="http://aka.ms/partnerlaunchpad"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aka.ms/bsecure" TargetMode="External"/><Relationship Id="rId5" Type="http://schemas.openxmlformats.org/officeDocument/2006/relationships/hyperlink" Target="https://cybersecurityassessmenttool.com/" TargetMode="External"/><Relationship Id="rId4" Type="http://schemas.openxmlformats.org/officeDocument/2006/relationships/hyperlink" Target="https://blogs.technet.microsoft.com/office365security/using-the-office-365-secure-score-api/"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hyperlink" Target="http://aka.ms/partnerlaunchpad" TargetMode="Externa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hyperlink" Target="https://www.youtube.com/watch?v=DS5etmulC4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blogs.technet.microsoft.com/office365security/using-the-office-365-secure-score-api/" TargetMode="External"/><Relationship Id="rId5" Type="http://schemas.openxmlformats.org/officeDocument/2006/relationships/hyperlink" Target="https://github.com/Microsoft/Partner-Smart-Office" TargetMode="External"/><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8" Type="http://schemas.openxmlformats.org/officeDocument/2006/relationships/image" Target="../media/image60.emf"/><Relationship Id="rId13" Type="http://schemas.openxmlformats.org/officeDocument/2006/relationships/image" Target="../media/image65.emf"/><Relationship Id="rId3" Type="http://schemas.openxmlformats.org/officeDocument/2006/relationships/image" Target="../media/image56.jpg"/><Relationship Id="rId7" Type="http://schemas.openxmlformats.org/officeDocument/2006/relationships/image" Target="../media/image59.emf"/><Relationship Id="rId12" Type="http://schemas.openxmlformats.org/officeDocument/2006/relationships/image" Target="../media/image64.emf"/><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58.emf"/><Relationship Id="rId11" Type="http://schemas.openxmlformats.org/officeDocument/2006/relationships/image" Target="../media/image63.emf"/><Relationship Id="rId5" Type="http://schemas.openxmlformats.org/officeDocument/2006/relationships/hyperlink" Target="https://cybersecurityassessmenttool.com/" TargetMode="External"/><Relationship Id="rId10" Type="http://schemas.openxmlformats.org/officeDocument/2006/relationships/image" Target="../media/image62.emf"/><Relationship Id="rId4" Type="http://schemas.openxmlformats.org/officeDocument/2006/relationships/image" Target="../media/image57.png"/><Relationship Id="rId9" Type="http://schemas.openxmlformats.org/officeDocument/2006/relationships/image" Target="../media/image61.emf"/><Relationship Id="rId14" Type="http://schemas.openxmlformats.org/officeDocument/2006/relationships/image" Target="../media/image66.emf"/></Relationships>
</file>

<file path=ppt/slides/_rels/slide2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s://aka.ms/bsecure"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aka.ms/bsecure" TargetMode="External"/><Relationship Id="rId13" Type="http://schemas.openxmlformats.org/officeDocument/2006/relationships/hyperlink" Target="demos.microsoft.com" TargetMode="External"/><Relationship Id="rId18" Type="http://schemas.openxmlformats.org/officeDocument/2006/relationships/image" Target="../media/image71.emf"/><Relationship Id="rId3" Type="http://schemas.openxmlformats.org/officeDocument/2006/relationships/hyperlink" Target="https://github.com/Microsoft/Partner-Smart-Office" TargetMode="External"/><Relationship Id="rId21" Type="http://schemas.openxmlformats.org/officeDocument/2006/relationships/hyperlink" Target="https://discover.office.com/cyber-security-assessment-to-protect-your-business/" TargetMode="External"/><Relationship Id="rId7" Type="http://schemas.openxmlformats.org/officeDocument/2006/relationships/hyperlink" Target="https://resources.techcommunity.microsoft.com/adoption/?_lrsc=8a57a233-ba2c-4dd3-b3b6-5d0ffff7217c" TargetMode="External"/><Relationship Id="rId12" Type="http://schemas.openxmlformats.org/officeDocument/2006/relationships/hyperlink" Target="https://www.microsoft.com/microsoft-365/partners/training?practiceArea=microsoft-365-smb#technical-readiness" TargetMode="External"/><Relationship Id="rId17" Type="http://schemas.openxmlformats.org/officeDocument/2006/relationships/image" Target="../media/image70.emf"/><Relationship Id="rId2" Type="http://schemas.openxmlformats.org/officeDocument/2006/relationships/notesSlide" Target="../notesSlides/notesSlide25.xml"/><Relationship Id="rId16" Type="http://schemas.openxmlformats.org/officeDocument/2006/relationships/image" Target="../media/image69.emf"/><Relationship Id="rId20" Type="http://schemas.openxmlformats.org/officeDocument/2006/relationships/hyperlink" Target="https://cybersecurityassessmenttool.com/" TargetMode="External"/><Relationship Id="rId1" Type="http://schemas.openxmlformats.org/officeDocument/2006/relationships/slideLayout" Target="../slideLayouts/slideLayout3.xml"/><Relationship Id="rId6" Type="http://schemas.openxmlformats.org/officeDocument/2006/relationships/hyperlink" Target="https://resources.techcommunity.microsoft.com/adoption" TargetMode="External"/><Relationship Id="rId11" Type="http://schemas.openxmlformats.org/officeDocument/2006/relationships/hyperlink" Target="https://aka.ms/m365b" TargetMode="External"/><Relationship Id="rId5" Type="http://schemas.openxmlformats.org/officeDocument/2006/relationships/hyperlink" Target="https://www.microsoft.com/microsoft-365/partners/training?filter=microsoft-365-smb" TargetMode="External"/><Relationship Id="rId15" Type="http://schemas.openxmlformats.org/officeDocument/2006/relationships/image" Target="../media/image68.emf"/><Relationship Id="rId10" Type="http://schemas.openxmlformats.org/officeDocument/2006/relationships/hyperlink" Target="https://testdrive.office.com/business/small-business-solutions" TargetMode="External"/><Relationship Id="rId19" Type="http://schemas.openxmlformats.org/officeDocument/2006/relationships/hyperlink" Target="http://aka.ms/partnerlaunchpad" TargetMode="External"/><Relationship Id="rId4" Type="http://schemas.openxmlformats.org/officeDocument/2006/relationships/hyperlink" Target="https://blogs.technet.microsoft.com/office365security/using-the-office-365-secure-score-api/" TargetMode="External"/><Relationship Id="rId9" Type="http://schemas.openxmlformats.org/officeDocument/2006/relationships/hyperlink" Target="https://aka.ms/m365bsd" TargetMode="External"/><Relationship Id="rId14" Type="http://schemas.openxmlformats.org/officeDocument/2006/relationships/hyperlink" Target="https://www.microsoft.com/en-us/learning/m365-security-administrator.aspx" TargetMode="External"/><Relationship Id="rId22" Type="http://schemas.openxmlformats.org/officeDocument/2006/relationships/hyperlink" Target="https://aka.ms/mwsmb"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nterprise.verizon.com/resources/reports/dbir/"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1.tiff"/><Relationship Id="rId5" Type="http://schemas.openxmlformats.org/officeDocument/2006/relationships/hyperlink" Target="https://page.continuum.net/resources/downloadables/white-paper/bf/underserved-and-unprepared-the-state-of-smb-cyber-security-in-2019" TargetMode="External"/><Relationship Id="rId4" Type="http://schemas.openxmlformats.org/officeDocument/2006/relationships/hyperlink" Target="https://www.kaspersky.com/about/press-releases/2018_costly-cloud-breache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www.wesafe.se/"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1.xml.rels><?xml version="1.0" encoding="UTF-8" standalone="yes"?>
<Relationships xmlns="http://schemas.openxmlformats.org/package/2006/relationships"><Relationship Id="rId3" Type="http://schemas.openxmlformats.org/officeDocument/2006/relationships/hyperlink" Target="https://github.com/Microsoft/Partner-Smart-Office" TargetMode="External"/><Relationship Id="rId7" Type="http://schemas.openxmlformats.org/officeDocument/2006/relationships/image" Target="../media/image75.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aka.ms/bsecure" TargetMode="External"/><Relationship Id="rId5" Type="http://schemas.openxmlformats.org/officeDocument/2006/relationships/hyperlink" Target="https://cybersecurityassessmenttool.com/" TargetMode="External"/><Relationship Id="rId4" Type="http://schemas.openxmlformats.org/officeDocument/2006/relationships/hyperlink" Target="https://blogs.technet.microsoft.com/office365security/using-the-office-365-secure-score-api/"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9.emf"/><Relationship Id="rId4" Type="http://schemas.openxmlformats.org/officeDocument/2006/relationships/image" Target="../media/image25.emf"/></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gartner.com/reprints/microsoft-cloud---enterprise?id=1-5QAWS7H&amp;ct=181106&amp;st=sb" TargetMode="External"/><Relationship Id="rId13" Type="http://schemas.openxmlformats.org/officeDocument/2006/relationships/image" Target="../media/image35.png"/><Relationship Id="rId3" Type="http://schemas.openxmlformats.org/officeDocument/2006/relationships/hyperlink" Target="https://www.gartner.com/doc/reprints?id=1-1OEUH21K&amp;ct=190821&amp;st=sb" TargetMode="External"/><Relationship Id="rId7" Type="http://schemas.openxmlformats.org/officeDocument/2006/relationships/hyperlink" Target="https://www.gartner.com/doc/reprints?id=1-1OCBC1P5&amp;ct=190731&amp;st=sb" TargetMode="External"/><Relationship Id="rId12"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93.xml"/><Relationship Id="rId6" Type="http://schemas.openxmlformats.org/officeDocument/2006/relationships/hyperlink" Target="http://www.gartner.com/reprints/?id=1-58UIH2C&amp;ct=180725&amp;st=sb" TargetMode="External"/><Relationship Id="rId11" Type="http://schemas.openxmlformats.org/officeDocument/2006/relationships/image" Target="../media/image33.png"/><Relationship Id="rId5" Type="http://schemas.openxmlformats.org/officeDocument/2006/relationships/hyperlink" Target="https://www.gartner.com/doc/reprints?id=1-1OD9WZ5H&amp;ct=190808&amp;st=sb" TargetMode="External"/><Relationship Id="rId10" Type="http://schemas.openxmlformats.org/officeDocument/2006/relationships/image" Target="../media/image32.png"/><Relationship Id="rId4" Type="http://schemas.openxmlformats.org/officeDocument/2006/relationships/hyperlink" Target="https://www.gartner.com/doc/reprints?id=1-5Y6KMIB&amp;ct=181214&amp;st=sb" TargetMode="External"/><Relationship Id="rId9"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94.xml"/><Relationship Id="rId4" Type="http://schemas.openxmlformats.org/officeDocument/2006/relationships/hyperlink" Target="https://docs.microsoft.com/en-us/windows/security/threat-protection/intelligence/top-scoring-industry-antivirus-test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1FA4B1-A214-403A-818B-58805D7D82F9}"/>
              </a:ext>
            </a:extLst>
          </p:cNvPr>
          <p:cNvSpPr>
            <a:spLocks noGrp="1"/>
          </p:cNvSpPr>
          <p:nvPr>
            <p:ph type="title"/>
          </p:nvPr>
        </p:nvSpPr>
        <p:spPr>
          <a:xfrm>
            <a:off x="438157" y="3090314"/>
            <a:ext cx="10534643" cy="1828800"/>
          </a:xfrm>
        </p:spPr>
        <p:txBody>
          <a:bodyPr/>
          <a:lstStyle/>
          <a:p>
            <a:r>
              <a:rPr lang="en-US"/>
              <a:t>Microsoft SMB Advanced Security Opportunity for Partners</a:t>
            </a:r>
          </a:p>
        </p:txBody>
      </p:sp>
      <p:sp>
        <p:nvSpPr>
          <p:cNvPr id="11" name="Text Placeholder 3">
            <a:extLst>
              <a:ext uri="{FF2B5EF4-FFF2-40B4-BE49-F238E27FC236}">
                <a16:creationId xmlns:a16="http://schemas.microsoft.com/office/drawing/2014/main" id="{E2051980-52A6-6047-B685-D2DBF4BBAD23}"/>
              </a:ext>
            </a:extLst>
          </p:cNvPr>
          <p:cNvSpPr>
            <a:spLocks noGrp="1"/>
          </p:cNvSpPr>
          <p:nvPr>
            <p:ph type="body" sz="quarter" idx="12"/>
          </p:nvPr>
        </p:nvSpPr>
        <p:spPr>
          <a:xfrm>
            <a:off x="434977" y="5540499"/>
            <a:ext cx="6525894" cy="964256"/>
          </a:xfrm>
        </p:spPr>
        <p:txBody>
          <a:bodyPr/>
          <a:lstStyle/>
          <a:p>
            <a:r>
              <a:rPr lang="en-US" sz="2800" dirty="0">
                <a:solidFill>
                  <a:schemeClr val="accent1"/>
                </a:solidFill>
                <a:latin typeface="+mj-lt"/>
                <a:cs typeface="Segoe UI Light" panose="020B0502040204020203" pitchFamily="34" charset="0"/>
              </a:rPr>
              <a:t>Maximize recurring revenue by helping SMBs protect against threats</a:t>
            </a:r>
          </a:p>
        </p:txBody>
      </p:sp>
    </p:spTree>
    <p:extLst>
      <p:ext uri="{BB962C8B-B14F-4D97-AF65-F5344CB8AC3E}">
        <p14:creationId xmlns:p14="http://schemas.microsoft.com/office/powerpoint/2010/main" val="2736364043"/>
      </p:ext>
    </p:extLst>
  </p:cSld>
  <p:clrMapOvr>
    <a:masterClrMapping/>
  </p:clrMapOvr>
  <mc:AlternateContent xmlns:mc="http://schemas.openxmlformats.org/markup-compatibility/2006" xmlns:p14="http://schemas.microsoft.com/office/powerpoint/2010/main">
    <mc:Choice Requires="p14">
      <p:transition spd="med" p14:dur="700" advTm="1529">
        <p:fade/>
      </p:transition>
    </mc:Choice>
    <mc:Fallback xmlns="">
      <p:transition spd="med" advTm="1529">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4CEBDFC7-8A16-4E40-AFE6-F3C36FD4C0E8}"/>
              </a:ext>
            </a:extLst>
          </p:cNvPr>
          <p:cNvSpPr>
            <a:spLocks noGrp="1"/>
          </p:cNvSpPr>
          <p:nvPr>
            <p:ph type="title"/>
          </p:nvPr>
        </p:nvSpPr>
        <p:spPr/>
        <p:txBody>
          <a:bodyPr/>
          <a:lstStyle/>
          <a:p>
            <a:r>
              <a:rPr lang="en-US" dirty="0">
                <a:solidFill>
                  <a:schemeClr val="accent1"/>
                </a:solidFill>
              </a:rPr>
              <a:t>Provide comprehensive security </a:t>
            </a:r>
            <a:r>
              <a:rPr lang="en-US" spc="-150" dirty="0"/>
              <a:t>against advanced cyberthreats with Microsoft 365 Business</a:t>
            </a:r>
            <a:br>
              <a:rPr lang="en-US" spc="-150" dirty="0"/>
            </a:br>
            <a:endParaRPr lang="en-US" spc="-150" dirty="0"/>
          </a:p>
        </p:txBody>
      </p:sp>
      <p:sp>
        <p:nvSpPr>
          <p:cNvPr id="30" name="Text Placeholder 40">
            <a:extLst>
              <a:ext uri="{FF2B5EF4-FFF2-40B4-BE49-F238E27FC236}">
                <a16:creationId xmlns:a16="http://schemas.microsoft.com/office/drawing/2014/main" id="{DD73EF6E-AF41-D846-B48C-7EEA9C36BB45}"/>
              </a:ext>
            </a:extLst>
          </p:cNvPr>
          <p:cNvSpPr txBox="1">
            <a:spLocks/>
          </p:cNvSpPr>
          <p:nvPr/>
        </p:nvSpPr>
        <p:spPr>
          <a:xfrm>
            <a:off x="434974" y="3733458"/>
            <a:ext cx="2706623" cy="2400657"/>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b="1"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a:pPr>
            <a:r>
              <a:rPr kumimoji="0" lang="en-US" sz="1600" b="0" i="0" u="none" strike="noStrike" kern="1200" cap="none" spc="0" normalizeH="0" baseline="0" noProof="0" dirty="0">
                <a:ln>
                  <a:noFill/>
                </a:ln>
                <a:solidFill>
                  <a:srgbClr val="0078D4"/>
                </a:solidFill>
                <a:effectLst/>
                <a:uLnTx/>
                <a:uFillTx/>
                <a:latin typeface="Segoe Semibold"/>
                <a:ea typeface="+mn-ea"/>
                <a:cs typeface="+mn-cs"/>
              </a:rPr>
              <a:t>Defend against threats</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Check links at time of click to combat advanced phishing</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Detect malware with sandbox analysis of email attachments</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Enable anti-phishing policies that use machine learning</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Segoe UI"/>
              </a:rPr>
              <a:t>Enable advanced multi-factor authentication </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Enforce features that help protect Windows 10 devices  </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p:txBody>
      </p:sp>
      <p:sp>
        <p:nvSpPr>
          <p:cNvPr id="31" name="Text Placeholder 41">
            <a:extLst>
              <a:ext uri="{FF2B5EF4-FFF2-40B4-BE49-F238E27FC236}">
                <a16:creationId xmlns:a16="http://schemas.microsoft.com/office/drawing/2014/main" id="{A1F6A1A3-4FD1-834C-A750-516C4E6E7BE9}"/>
              </a:ext>
            </a:extLst>
          </p:cNvPr>
          <p:cNvSpPr txBox="1">
            <a:spLocks/>
          </p:cNvSpPr>
          <p:nvPr/>
        </p:nvSpPr>
        <p:spPr>
          <a:xfrm>
            <a:off x="3387218" y="3733458"/>
            <a:ext cx="2706624" cy="1610697"/>
          </a:xfrm>
          <a:prstGeom prst="rect">
            <a:avLst/>
          </a:prstGeom>
        </p:spPr>
        <p:txBody>
          <a:bodyPr vert="horz" wrap="square" lIns="0" tIns="0" rIns="0" bIns="0" rtlCol="0" anchor="t">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a:pPr>
            <a:r>
              <a:rPr kumimoji="0" lang="en-US" sz="1600" b="0" i="0" u="none" strike="noStrike" kern="1200" cap="none" spc="0" normalizeH="0" baseline="0" noProof="0" dirty="0">
                <a:ln>
                  <a:noFill/>
                </a:ln>
                <a:solidFill>
                  <a:srgbClr val="0078D4"/>
                </a:solidFill>
                <a:effectLst/>
                <a:uLnTx/>
                <a:uFillTx/>
                <a:latin typeface="Segoe Semibold"/>
                <a:ea typeface="+mn-ea"/>
                <a:cs typeface="+mn-cs"/>
              </a:rPr>
              <a:t>Protect business data </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Encrypt sensitive emails</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Block sharing of sensitive information like credit card numbers  </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Restrict copying and saving of business information</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Enable unlimited cloud archiving</a:t>
            </a:r>
            <a:endParaRPr kumimoji="0" lang="en-US" sz="1200" b="0" i="0" u="none" strike="noStrike" kern="1200" cap="none" spc="0" normalizeH="0" baseline="0" noProof="0" dirty="0">
              <a:ln>
                <a:noFill/>
              </a:ln>
              <a:solidFill>
                <a:srgbClr val="000000"/>
              </a:solidFill>
              <a:effectLst/>
              <a:uLnTx/>
              <a:uFillTx/>
              <a:latin typeface="Segoe UI"/>
              <a:ea typeface="+mn-ea"/>
              <a:cs typeface="Segoe UI"/>
            </a:endParaRPr>
          </a:p>
        </p:txBody>
      </p:sp>
      <p:sp>
        <p:nvSpPr>
          <p:cNvPr id="32" name="Text Placeholder 42">
            <a:extLst>
              <a:ext uri="{FF2B5EF4-FFF2-40B4-BE49-F238E27FC236}">
                <a16:creationId xmlns:a16="http://schemas.microsoft.com/office/drawing/2014/main" id="{BE969BF4-854F-C549-92AF-05287947160B}"/>
              </a:ext>
            </a:extLst>
          </p:cNvPr>
          <p:cNvSpPr txBox="1">
            <a:spLocks/>
          </p:cNvSpPr>
          <p:nvPr/>
        </p:nvSpPr>
        <p:spPr>
          <a:xfrm>
            <a:off x="6339460" y="3733458"/>
            <a:ext cx="2706624" cy="1980029"/>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a:pPr>
            <a:r>
              <a:rPr kumimoji="0" lang="en-US" sz="1600" b="0" i="0" u="none" strike="noStrike" kern="1200" cap="none" spc="0" normalizeH="0" baseline="0" noProof="0" dirty="0">
                <a:ln>
                  <a:noFill/>
                </a:ln>
                <a:solidFill>
                  <a:srgbClr val="0078D4"/>
                </a:solidFill>
                <a:effectLst/>
                <a:uLnTx/>
                <a:uFillTx/>
                <a:latin typeface="Segoe Semibold"/>
                <a:ea typeface="+mn-ea"/>
                <a:cs typeface="+mn-cs"/>
              </a:rPr>
              <a:t>Secure your devices</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Control which devices and users can access business information</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Apply security policies to protect data on iOS and Android devices</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Keep company data within approved apps on mobile devices</a:t>
            </a:r>
          </a:p>
          <a:p>
            <a:pPr marL="171450" marR="0" lvl="0" indent="-171450" algn="l" defTabSz="932742" rtl="0" eaLnBrk="1" fontAlgn="auto" latinLnBrk="0" hangingPunct="1">
              <a:lnSpc>
                <a:spcPct val="100000"/>
              </a:lnSpc>
              <a:spcBef>
                <a:spcPts val="0"/>
              </a:spcBef>
              <a:spcAft>
                <a:spcPts val="4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Segoe UI"/>
                <a:ea typeface="+mn-ea"/>
                <a:cs typeface="+mn-cs"/>
              </a:rPr>
              <a:t>Remove business data from lost or stolen devices with selective wipe</a:t>
            </a:r>
          </a:p>
        </p:txBody>
      </p:sp>
      <p:sp>
        <p:nvSpPr>
          <p:cNvPr id="34" name="Rectangle 33">
            <a:extLst>
              <a:ext uri="{FF2B5EF4-FFF2-40B4-BE49-F238E27FC236}">
                <a16:creationId xmlns:a16="http://schemas.microsoft.com/office/drawing/2014/main" id="{4543D5EB-146C-C447-B363-7208D9D13CF4}"/>
              </a:ext>
            </a:extLst>
          </p:cNvPr>
          <p:cNvSpPr/>
          <p:nvPr/>
        </p:nvSpPr>
        <p:spPr bwMode="auto">
          <a:xfrm>
            <a:off x="9291702" y="1620570"/>
            <a:ext cx="2706623" cy="49310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Rectangle 34">
            <a:extLst>
              <a:ext uri="{FF2B5EF4-FFF2-40B4-BE49-F238E27FC236}">
                <a16:creationId xmlns:a16="http://schemas.microsoft.com/office/drawing/2014/main" id="{0F4DA5AC-87A0-554A-9E85-173053DD9081}"/>
              </a:ext>
            </a:extLst>
          </p:cNvPr>
          <p:cNvSpPr/>
          <p:nvPr/>
        </p:nvSpPr>
        <p:spPr>
          <a:xfrm>
            <a:off x="9506139" y="2017409"/>
            <a:ext cx="2426328" cy="4016484"/>
          </a:xfrm>
          <a:prstGeom prst="rect">
            <a:avLst/>
          </a:prstGeom>
        </p:spPr>
        <p:txBody>
          <a:bodyPr wrap="square" anchor="t">
            <a:spAutoFit/>
          </a:bodyPr>
          <a:lstStyle/>
          <a:p>
            <a:pPr marL="0" marR="0" lvl="0" indent="0" algn="l" defTabSz="932688" rtl="0" eaLnBrk="1" fontAlgn="auto" latinLnBrk="0" hangingPunct="1">
              <a:lnSpc>
                <a:spcPct val="100000"/>
              </a:lnSpc>
              <a:spcBef>
                <a:spcPts val="0"/>
              </a:spcBef>
              <a:spcAft>
                <a:spcPts val="600"/>
              </a:spcAft>
              <a:buClrTx/>
              <a:buSzTx/>
              <a:buFontTx/>
              <a:buNone/>
              <a:tabLst/>
              <a:defRPr/>
            </a:pPr>
            <a:r>
              <a:rPr kumimoji="0" lang="en-US" sz="1700" b="0" i="0" u="none" strike="noStrike" kern="1200" cap="none" spc="0" normalizeH="0" baseline="0" noProof="0">
                <a:ln>
                  <a:noFill/>
                </a:ln>
                <a:solidFill>
                  <a:srgbClr val="FFFFFF"/>
                </a:solidFill>
                <a:effectLst/>
                <a:uLnTx/>
                <a:uFillTx/>
                <a:latin typeface="Segoe UI"/>
                <a:ea typeface="+mn-ea"/>
                <a:cs typeface="+mn-cs"/>
              </a:rPr>
              <a:t>We</a:t>
            </a:r>
            <a:r>
              <a:rPr kumimoji="0" lang="en-US" sz="1700" b="0" i="0" u="none" strike="noStrike" kern="1200" cap="none" spc="0" normalizeH="0" baseline="0" noProof="0">
                <a:ln>
                  <a:noFill/>
                </a:ln>
                <a:solidFill>
                  <a:srgbClr val="000000"/>
                </a:solidFill>
                <a:effectLst/>
                <a:uLnTx/>
                <a:uFillTx/>
                <a:latin typeface="Segoe UI"/>
                <a:ea typeface="+mn-ea"/>
                <a:cs typeface="+mn-cs"/>
              </a:rPr>
              <a:t> </a:t>
            </a:r>
            <a:r>
              <a:rPr kumimoji="0" lang="en-US" sz="1700" b="0" i="0" u="none" strike="noStrike" kern="1200" cap="none" spc="0" normalizeH="0" baseline="0" noProof="0">
                <a:ln>
                  <a:noFill/>
                </a:ln>
                <a:solidFill>
                  <a:srgbClr val="FFFFFF"/>
                </a:solidFill>
                <a:effectLst/>
                <a:uLnTx/>
                <a:uFillTx/>
                <a:latin typeface="Segoe UI"/>
                <a:ea typeface="+mn-ea"/>
                <a:cs typeface="+mn-cs"/>
              </a:rPr>
              <a:t>don’t wait for customers to talk about security, we lead with it as something that’s critical. </a:t>
            </a:r>
          </a:p>
          <a:p>
            <a:pPr marL="0" marR="0" lvl="0" indent="0" algn="l" defTabSz="932688" rtl="0" eaLnBrk="1" fontAlgn="auto" latinLnBrk="0" hangingPunct="1">
              <a:lnSpc>
                <a:spcPct val="100000"/>
              </a:lnSpc>
              <a:spcBef>
                <a:spcPts val="0"/>
              </a:spcBef>
              <a:spcAft>
                <a:spcPts val="600"/>
              </a:spcAft>
              <a:buClrTx/>
              <a:buSzTx/>
              <a:buFontTx/>
              <a:buNone/>
              <a:tabLst/>
              <a:defRPr/>
            </a:pPr>
            <a:r>
              <a:rPr kumimoji="0" lang="en-US" sz="1700" b="0" i="0" u="none" strike="noStrike" kern="1200" cap="none" spc="0" normalizeH="0" baseline="0" noProof="0">
                <a:ln>
                  <a:noFill/>
                </a:ln>
                <a:solidFill>
                  <a:srgbClr val="FFFFFF"/>
                </a:solidFill>
                <a:effectLst/>
                <a:uLnTx/>
                <a:uFillTx/>
                <a:latin typeface="Segoe UI"/>
                <a:ea typeface="+mn-ea"/>
                <a:cs typeface="+mn-cs"/>
              </a:rPr>
              <a:t>We don’t use fear-mongering, though. Our approach is to ask ‘Have you thought about these things? Here’s what could happen, and our recommendation.‘</a:t>
            </a:r>
            <a:endParaRPr kumimoji="0" lang="en-US" sz="1700" b="0" i="0" u="none" strike="noStrike" kern="1200" cap="none" spc="0" normalizeH="0" baseline="0" noProof="0">
              <a:ln>
                <a:noFill/>
              </a:ln>
              <a:solidFill>
                <a:srgbClr val="FFFFFF"/>
              </a:solidFill>
              <a:effectLst/>
              <a:uLnTx/>
              <a:uFillTx/>
              <a:latin typeface="Segoe UI"/>
              <a:ea typeface="+mn-ea"/>
              <a:cs typeface="Segoe UI"/>
            </a:endParaRPr>
          </a:p>
          <a:p>
            <a:pPr marL="0" marR="0" lvl="0" indent="0" algn="l" defTabSz="932688"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 Jason Fox</a:t>
            </a:r>
            <a:br>
              <a:rPr kumimoji="0" lang="en-US" sz="1200" b="0" i="0" u="none" strike="noStrike" kern="1200" cap="none" spc="0" normalizeH="0" baseline="0" noProof="0">
                <a:ln>
                  <a:noFill/>
                </a:ln>
                <a:solidFill>
                  <a:srgbClr val="000000"/>
                </a:solidFill>
                <a:effectLst/>
                <a:uLnTx/>
                <a:uFillTx/>
                <a:latin typeface="Segoe UI"/>
                <a:ea typeface="+mn-ea"/>
                <a:cs typeface="+mn-cs"/>
              </a:rPr>
            </a:br>
            <a:r>
              <a:rPr kumimoji="0" lang="en-US" sz="1200" b="0" i="0" u="none" strike="noStrike" kern="1200" cap="none" spc="0" normalizeH="0" baseline="0" noProof="0">
                <a:ln>
                  <a:noFill/>
                </a:ln>
                <a:solidFill>
                  <a:srgbClr val="FFFFFF"/>
                </a:solidFill>
                <a:effectLst/>
                <a:uLnTx/>
                <a:uFillTx/>
                <a:latin typeface="Segoe UI"/>
                <a:ea typeface="+mn-ea"/>
                <a:cs typeface="+mn-cs"/>
              </a:rPr>
              <a:t>Product Architect, Rackspace</a:t>
            </a:r>
            <a:endParaRPr kumimoji="0" lang="en-US" sz="1200" b="0" i="0" u="none" strike="noStrike" kern="1200" cap="none" spc="0" normalizeH="0" baseline="0" noProof="0">
              <a:ln>
                <a:noFill/>
              </a:ln>
              <a:solidFill>
                <a:srgbClr val="FFFFFF"/>
              </a:solidFill>
              <a:effectLst/>
              <a:uLnTx/>
              <a:uFillTx/>
              <a:latin typeface="Segoe UI"/>
              <a:ea typeface="+mn-ea"/>
              <a:cs typeface="Segoe UI"/>
            </a:endParaRPr>
          </a:p>
        </p:txBody>
      </p:sp>
      <p:sp>
        <p:nvSpPr>
          <p:cNvPr id="36" name="TextBox 35">
            <a:extLst>
              <a:ext uri="{FF2B5EF4-FFF2-40B4-BE49-F238E27FC236}">
                <a16:creationId xmlns:a16="http://schemas.microsoft.com/office/drawing/2014/main" id="{B1C4FE1F-3777-D84A-A7CA-BADE49474C02}"/>
              </a:ext>
            </a:extLst>
          </p:cNvPr>
          <p:cNvSpPr txBox="1"/>
          <p:nvPr/>
        </p:nvSpPr>
        <p:spPr>
          <a:xfrm>
            <a:off x="9226101" y="1705415"/>
            <a:ext cx="428359" cy="904863"/>
          </a:xfrm>
          <a:prstGeom prst="rect">
            <a:avLst/>
          </a:prstGeom>
          <a:noFill/>
        </p:spPr>
        <p:txBody>
          <a:bodyPr wrap="square" lIns="182880" tIns="146304" rIns="182880" bIns="146304" rtlCol="0">
            <a:spAutoFit/>
          </a:bodyPr>
          <a:lstStyle/>
          <a:p>
            <a:pPr marL="0" marR="0" lvl="0" indent="0" algn="l" defTabSz="932688" rtl="0" eaLnBrk="1" fontAlgn="auto" latinLnBrk="0" hangingPunct="1">
              <a:lnSpc>
                <a:spcPct val="90000"/>
              </a:lnSpc>
              <a:spcBef>
                <a:spcPts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Segoe UI"/>
                <a:ea typeface="+mn-ea"/>
                <a:cs typeface="+mn-cs"/>
              </a:rPr>
              <a:t>“</a:t>
            </a:r>
          </a:p>
        </p:txBody>
      </p:sp>
      <p:sp>
        <p:nvSpPr>
          <p:cNvPr id="37" name="TextBox 36">
            <a:extLst>
              <a:ext uri="{FF2B5EF4-FFF2-40B4-BE49-F238E27FC236}">
                <a16:creationId xmlns:a16="http://schemas.microsoft.com/office/drawing/2014/main" id="{D02B2475-0856-AD46-B10C-5719EB07C923}"/>
              </a:ext>
            </a:extLst>
          </p:cNvPr>
          <p:cNvSpPr txBox="1"/>
          <p:nvPr/>
        </p:nvSpPr>
        <p:spPr>
          <a:xfrm rot="10800000">
            <a:off x="11285787" y="4666005"/>
            <a:ext cx="428359" cy="904863"/>
          </a:xfrm>
          <a:prstGeom prst="rect">
            <a:avLst/>
          </a:prstGeom>
          <a:noFill/>
        </p:spPr>
        <p:txBody>
          <a:bodyPr wrap="square" lIns="182880" tIns="146304" rIns="182880" bIns="146304" rtlCol="0">
            <a:spAutoFit/>
          </a:bodyPr>
          <a:lstStyle/>
          <a:p>
            <a:pPr marL="0" marR="0" lvl="0" indent="0" algn="l" defTabSz="932688" rtl="0" eaLnBrk="1" fontAlgn="auto" latinLnBrk="0" hangingPunct="1">
              <a:lnSpc>
                <a:spcPct val="90000"/>
              </a:lnSpc>
              <a:spcBef>
                <a:spcPts val="0"/>
              </a:spcBef>
              <a:spcAft>
                <a:spcPts val="600"/>
              </a:spcAft>
              <a:buClrTx/>
              <a:buSzTx/>
              <a:buFontTx/>
              <a:buNone/>
              <a:tabLst/>
              <a:defRPr/>
            </a:pPr>
            <a:r>
              <a:rPr kumimoji="0" lang="en-US" sz="4400" b="0" i="0" u="none" strike="noStrike" kern="1200" cap="none" spc="0" normalizeH="0" baseline="0" noProof="0">
                <a:ln>
                  <a:noFill/>
                </a:ln>
                <a:solidFill>
                  <a:srgbClr val="FFFFFF"/>
                </a:solidFill>
                <a:effectLst/>
                <a:uLnTx/>
                <a:uFillTx/>
                <a:latin typeface="Segoe UI"/>
                <a:ea typeface="+mn-ea"/>
                <a:cs typeface="+mn-cs"/>
              </a:rPr>
              <a:t>“</a:t>
            </a:r>
          </a:p>
        </p:txBody>
      </p:sp>
      <p:cxnSp>
        <p:nvCxnSpPr>
          <p:cNvPr id="38" name="Straight Connector 37">
            <a:extLst>
              <a:ext uri="{FF2B5EF4-FFF2-40B4-BE49-F238E27FC236}">
                <a16:creationId xmlns:a16="http://schemas.microsoft.com/office/drawing/2014/main" id="{F77ADE56-F46C-BF45-8D88-CA90B8567E59}"/>
              </a:ext>
            </a:extLst>
          </p:cNvPr>
          <p:cNvCxnSpPr/>
          <p:nvPr/>
        </p:nvCxnSpPr>
        <p:spPr>
          <a:xfrm>
            <a:off x="434975" y="3576624"/>
            <a:ext cx="2648171"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2966203-FB67-7A4D-8DE9-F176128C3386}"/>
              </a:ext>
            </a:extLst>
          </p:cNvPr>
          <p:cNvCxnSpPr/>
          <p:nvPr/>
        </p:nvCxnSpPr>
        <p:spPr>
          <a:xfrm>
            <a:off x="3381000" y="3576624"/>
            <a:ext cx="2648171"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738C309-7DE0-8846-B7C9-D7F6116D26E3}"/>
              </a:ext>
            </a:extLst>
          </p:cNvPr>
          <p:cNvCxnSpPr/>
          <p:nvPr/>
        </p:nvCxnSpPr>
        <p:spPr>
          <a:xfrm>
            <a:off x="6310179" y="3576624"/>
            <a:ext cx="2648171"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FF79A200-A51A-994B-BFD5-CBAE2EAEAE68}"/>
              </a:ext>
            </a:extLst>
          </p:cNvPr>
          <p:cNvPicPr>
            <a:picLocks noChangeAspect="1"/>
          </p:cNvPicPr>
          <p:nvPr/>
        </p:nvPicPr>
        <p:blipFill>
          <a:blip r:embed="rId3"/>
          <a:stretch>
            <a:fillRect/>
          </a:stretch>
        </p:blipFill>
        <p:spPr>
          <a:xfrm>
            <a:off x="4322619" y="2083159"/>
            <a:ext cx="1060323" cy="1321562"/>
          </a:xfrm>
          <a:prstGeom prst="rect">
            <a:avLst/>
          </a:prstGeom>
        </p:spPr>
      </p:pic>
      <p:pic>
        <p:nvPicPr>
          <p:cNvPr id="45" name="Picture 44">
            <a:extLst>
              <a:ext uri="{FF2B5EF4-FFF2-40B4-BE49-F238E27FC236}">
                <a16:creationId xmlns:a16="http://schemas.microsoft.com/office/drawing/2014/main" id="{D2B4EDC8-0F05-5C4B-88D3-D7434594C2CC}"/>
              </a:ext>
            </a:extLst>
          </p:cNvPr>
          <p:cNvPicPr>
            <a:picLocks noChangeAspect="1"/>
          </p:cNvPicPr>
          <p:nvPr/>
        </p:nvPicPr>
        <p:blipFill>
          <a:blip r:embed="rId4"/>
          <a:stretch>
            <a:fillRect/>
          </a:stretch>
        </p:blipFill>
        <p:spPr>
          <a:xfrm>
            <a:off x="1035991" y="2191490"/>
            <a:ext cx="1028700" cy="1104900"/>
          </a:xfrm>
          <a:prstGeom prst="rect">
            <a:avLst/>
          </a:prstGeom>
        </p:spPr>
      </p:pic>
      <p:pic>
        <p:nvPicPr>
          <p:cNvPr id="46" name="Picture 45">
            <a:extLst>
              <a:ext uri="{FF2B5EF4-FFF2-40B4-BE49-F238E27FC236}">
                <a16:creationId xmlns:a16="http://schemas.microsoft.com/office/drawing/2014/main" id="{A8859FF3-A692-3E46-A125-99E2D2DA5B27}"/>
              </a:ext>
            </a:extLst>
          </p:cNvPr>
          <p:cNvPicPr>
            <a:picLocks noChangeAspect="1"/>
          </p:cNvPicPr>
          <p:nvPr/>
        </p:nvPicPr>
        <p:blipFill>
          <a:blip r:embed="rId5"/>
          <a:stretch>
            <a:fillRect/>
          </a:stretch>
        </p:blipFill>
        <p:spPr>
          <a:xfrm>
            <a:off x="7156556" y="2137567"/>
            <a:ext cx="1084035" cy="1186303"/>
          </a:xfrm>
          <a:prstGeom prst="rect">
            <a:avLst/>
          </a:prstGeom>
        </p:spPr>
      </p:pic>
    </p:spTree>
    <p:extLst>
      <p:ext uri="{BB962C8B-B14F-4D97-AF65-F5344CB8AC3E}">
        <p14:creationId xmlns:p14="http://schemas.microsoft.com/office/powerpoint/2010/main" val="850305844"/>
      </p:ext>
    </p:extLst>
  </p:cSld>
  <p:clrMapOvr>
    <a:masterClrMapping/>
  </p:clrMapOvr>
  <p:transition advTm="235">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81555" y="6310064"/>
            <a:ext cx="6811445" cy="344123"/>
            <a:chOff x="681555" y="6310064"/>
            <a:chExt cx="6811445" cy="344123"/>
          </a:xfrm>
        </p:grpSpPr>
        <p:sp>
          <p:nvSpPr>
            <p:cNvPr id="61" name="Oval 60">
              <a:extLst>
                <a:ext uri="{FF2B5EF4-FFF2-40B4-BE49-F238E27FC236}">
                  <a16:creationId xmlns:a16="http://schemas.microsoft.com/office/drawing/2014/main" id="{D41BD28A-C641-434A-B7D7-501734631571}"/>
                </a:ext>
              </a:extLst>
            </p:cNvPr>
            <p:cNvSpPr/>
            <p:nvPr/>
          </p:nvSpPr>
          <p:spPr bwMode="auto">
            <a:xfrm>
              <a:off x="681555" y="6310064"/>
              <a:ext cx="344123" cy="344123"/>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9" name="Rectangle 58">
              <a:extLst>
                <a:ext uri="{FF2B5EF4-FFF2-40B4-BE49-F238E27FC236}">
                  <a16:creationId xmlns:a16="http://schemas.microsoft.com/office/drawing/2014/main" id="{8ACB7C06-A5DC-44DB-A0F4-1325FD929F62}"/>
                </a:ext>
              </a:extLst>
            </p:cNvPr>
            <p:cNvSpPr/>
            <p:nvPr/>
          </p:nvSpPr>
          <p:spPr bwMode="auto">
            <a:xfrm>
              <a:off x="774561" y="6470362"/>
              <a:ext cx="6718439" cy="6876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2" name="Group 11"/>
          <p:cNvGrpSpPr/>
          <p:nvPr/>
        </p:nvGrpSpPr>
        <p:grpSpPr>
          <a:xfrm>
            <a:off x="7313060" y="6324762"/>
            <a:ext cx="5123314" cy="344123"/>
            <a:chOff x="7313060" y="6324762"/>
            <a:chExt cx="5123314" cy="344123"/>
          </a:xfrm>
        </p:grpSpPr>
        <p:sp>
          <p:nvSpPr>
            <p:cNvPr id="63" name="Oval 62">
              <a:extLst>
                <a:ext uri="{FF2B5EF4-FFF2-40B4-BE49-F238E27FC236}">
                  <a16:creationId xmlns:a16="http://schemas.microsoft.com/office/drawing/2014/main" id="{B478AA71-6BD0-4BF9-8B45-AE44566AD2B9}"/>
                </a:ext>
              </a:extLst>
            </p:cNvPr>
            <p:cNvSpPr/>
            <p:nvPr/>
          </p:nvSpPr>
          <p:spPr bwMode="auto">
            <a:xfrm>
              <a:off x="7313060" y="6324762"/>
              <a:ext cx="344123" cy="344123"/>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8" name="Rectangle 67">
              <a:extLst>
                <a:ext uri="{FF2B5EF4-FFF2-40B4-BE49-F238E27FC236}">
                  <a16:creationId xmlns:a16="http://schemas.microsoft.com/office/drawing/2014/main" id="{2C553A90-4664-4129-9C83-CA9038D86115}"/>
                </a:ext>
              </a:extLst>
            </p:cNvPr>
            <p:cNvSpPr/>
            <p:nvPr/>
          </p:nvSpPr>
          <p:spPr bwMode="auto">
            <a:xfrm>
              <a:off x="7382276" y="6470362"/>
              <a:ext cx="5054098" cy="6876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 name="Title 1">
            <a:extLst>
              <a:ext uri="{FF2B5EF4-FFF2-40B4-BE49-F238E27FC236}">
                <a16:creationId xmlns:a16="http://schemas.microsoft.com/office/drawing/2014/main" id="{784D077F-52A4-4F12-9D16-F8A18B7FBA7C}"/>
              </a:ext>
            </a:extLst>
          </p:cNvPr>
          <p:cNvSpPr>
            <a:spLocks noGrp="1"/>
          </p:cNvSpPr>
          <p:nvPr>
            <p:ph type="title"/>
          </p:nvPr>
        </p:nvSpPr>
        <p:spPr/>
        <p:txBody>
          <a:bodyPr/>
          <a:lstStyle/>
          <a:p>
            <a:r>
              <a:rPr lang="en-US">
                <a:solidFill>
                  <a:schemeClr val="tx1"/>
                </a:solidFill>
              </a:rPr>
              <a:t>Simplify SMB technology </a:t>
            </a:r>
            <a:r>
              <a:rPr lang="en-US">
                <a:solidFill>
                  <a:srgbClr val="0078D4"/>
                </a:solidFill>
              </a:rPr>
              <a:t>investment</a:t>
            </a:r>
            <a:endParaRPr lang="en-US"/>
          </a:p>
        </p:txBody>
      </p:sp>
      <p:grpSp>
        <p:nvGrpSpPr>
          <p:cNvPr id="98" name="Group 97">
            <a:extLst>
              <a:ext uri="{FF2B5EF4-FFF2-40B4-BE49-F238E27FC236}">
                <a16:creationId xmlns:a16="http://schemas.microsoft.com/office/drawing/2014/main" id="{5C931496-760E-488B-8977-3994A7FBEB81}"/>
              </a:ext>
            </a:extLst>
          </p:cNvPr>
          <p:cNvGrpSpPr/>
          <p:nvPr/>
        </p:nvGrpSpPr>
        <p:grpSpPr>
          <a:xfrm>
            <a:off x="8530226" y="3589570"/>
            <a:ext cx="1682044" cy="1688732"/>
            <a:chOff x="8568267" y="3866529"/>
            <a:chExt cx="1682044" cy="1688732"/>
          </a:xfrm>
        </p:grpSpPr>
        <p:sp>
          <p:nvSpPr>
            <p:cNvPr id="99" name="Oval 98">
              <a:extLst>
                <a:ext uri="{FF2B5EF4-FFF2-40B4-BE49-F238E27FC236}">
                  <a16:creationId xmlns:a16="http://schemas.microsoft.com/office/drawing/2014/main" id="{39D8CAB7-7D2E-42EF-922E-05E59578585F}"/>
                </a:ext>
              </a:extLst>
            </p:cNvPr>
            <p:cNvSpPr/>
            <p:nvPr/>
          </p:nvSpPr>
          <p:spPr bwMode="auto">
            <a:xfrm>
              <a:off x="8568267" y="3866529"/>
              <a:ext cx="1682044" cy="1682044"/>
            </a:xfrm>
            <a:prstGeom prst="ellipse">
              <a:avLst/>
            </a:prstGeom>
            <a:solidFill>
              <a:srgbClr val="0078D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0" name="TextBox 99">
              <a:extLst>
                <a:ext uri="{FF2B5EF4-FFF2-40B4-BE49-F238E27FC236}">
                  <a16:creationId xmlns:a16="http://schemas.microsoft.com/office/drawing/2014/main" id="{40302726-5096-48B1-ADF9-F00EEFD0A1EB}"/>
                </a:ext>
              </a:extLst>
            </p:cNvPr>
            <p:cNvSpPr txBox="1"/>
            <p:nvPr/>
          </p:nvSpPr>
          <p:spPr>
            <a:xfrm>
              <a:off x="8568267" y="3957943"/>
              <a:ext cx="1595541" cy="1597318"/>
            </a:xfrm>
            <a:prstGeom prst="rect">
              <a:avLst/>
            </a:prstGeom>
            <a:noFill/>
          </p:spPr>
          <p:txBody>
            <a:bodyPr wrap="square" lIns="182854" tIns="146283" rIns="182854" bIns="146283" rtlCol="0">
              <a:spAutoFit/>
            </a:bodyPr>
            <a:lstStyle/>
            <a:p>
              <a:pPr marL="0" marR="0" lvl="0" indent="0" algn="ctr" defTabSz="932509" rtl="0" eaLnBrk="1" fontAlgn="auto" latinLnBrk="0" hangingPunct="1">
                <a:lnSpc>
                  <a:spcPct val="90000"/>
                </a:lnSpc>
                <a:spcBef>
                  <a:spcPts val="0"/>
                </a:spcBef>
                <a:spcAft>
                  <a:spcPts val="600"/>
                </a:spcAft>
                <a:buClrTx/>
                <a:buSzTx/>
                <a:buFontTx/>
                <a:buNone/>
                <a:tabLst/>
                <a:defRPr/>
              </a:pPr>
              <a:r>
                <a:rPr kumimoji="0" lang="en-AU" sz="5400" b="1" i="0" u="none" strike="noStrike" kern="1200" cap="none" spc="-150" normalizeH="0" baseline="0" noProof="0" dirty="0">
                  <a:ln>
                    <a:noFill/>
                  </a:ln>
                  <a:solidFill>
                    <a:srgbClr val="FFFFFF"/>
                  </a:solidFill>
                  <a:effectLst/>
                  <a:uLnTx/>
                  <a:uFillTx/>
                  <a:latin typeface="Segoe UI"/>
                  <a:ea typeface="+mn-ea"/>
                  <a:cs typeface="+mn-cs"/>
                </a:rPr>
                <a:t>$26</a:t>
              </a:r>
              <a:r>
                <a:rPr kumimoji="0" lang="en-AU" sz="2000" b="1" i="0" u="none" strike="noStrike" kern="1200" cap="none" spc="-150" normalizeH="0" baseline="0" noProof="0" dirty="0">
                  <a:ln>
                    <a:noFill/>
                  </a:ln>
                  <a:solidFill>
                    <a:srgbClr val="FFFFFF"/>
                  </a:solidFill>
                  <a:effectLst/>
                  <a:uLnTx/>
                  <a:uFillTx/>
                  <a:latin typeface="Segoe UI"/>
                  <a:ea typeface="+mn-ea"/>
                  <a:cs typeface="+mn-cs"/>
                </a:rPr>
                <a:t> CAD monthly</a:t>
              </a:r>
              <a:endParaRPr kumimoji="0" lang="en-US" sz="2000" b="1" i="0" u="none" strike="noStrike" kern="1200" cap="none" spc="-150" normalizeH="0" baseline="0" noProof="0" dirty="0">
                <a:ln>
                  <a:noFill/>
                </a:ln>
                <a:solidFill>
                  <a:srgbClr val="FFFFFF"/>
                </a:solidFill>
                <a:effectLst/>
                <a:uLnTx/>
                <a:uFillTx/>
                <a:latin typeface="Segoe UI"/>
                <a:ea typeface="+mn-ea"/>
                <a:cs typeface="+mn-cs"/>
              </a:endParaRPr>
            </a:p>
          </p:txBody>
        </p:sp>
      </p:grpSp>
      <p:sp>
        <p:nvSpPr>
          <p:cNvPr id="101" name="TextBox 100">
            <a:extLst>
              <a:ext uri="{FF2B5EF4-FFF2-40B4-BE49-F238E27FC236}">
                <a16:creationId xmlns:a16="http://schemas.microsoft.com/office/drawing/2014/main" id="{7FB3594F-2A30-4262-8CB7-0B7DBC9393CD}"/>
              </a:ext>
            </a:extLst>
          </p:cNvPr>
          <p:cNvSpPr txBox="1"/>
          <p:nvPr/>
        </p:nvSpPr>
        <p:spPr>
          <a:xfrm>
            <a:off x="7225088" y="1747233"/>
            <a:ext cx="4292320" cy="1818687"/>
          </a:xfrm>
          <a:prstGeom prst="rect">
            <a:avLst/>
          </a:prstGeom>
          <a:noFill/>
        </p:spPr>
        <p:txBody>
          <a:bodyPr wrap="square" lIns="186521" tIns="149217" rIns="186521" bIns="149217" rtlCol="0" anchor="t">
            <a:spAutoFit/>
          </a:bodyPr>
          <a:lstStyle/>
          <a:p>
            <a:pPr marL="0" marR="0" lvl="0" indent="0" algn="ctr" defTabSz="951248" rtl="0" eaLnBrk="1" fontAlgn="auto" latinLnBrk="0" hangingPunct="1">
              <a:lnSpc>
                <a:spcPct val="90000"/>
              </a:lnSpc>
              <a:spcBef>
                <a:spcPts val="0"/>
              </a:spcBef>
              <a:spcAft>
                <a:spcPts val="612"/>
              </a:spcAft>
              <a:buClrTx/>
              <a:buSzTx/>
              <a:buFontTx/>
              <a:buNone/>
              <a:tabLst/>
              <a:defRPr/>
            </a:pPr>
            <a:r>
              <a:rPr kumimoji="0" lang="en-AU" sz="2800" b="1" i="0" u="none" strike="noStrike" kern="1200" cap="none" spc="0" normalizeH="0" baseline="0" noProof="0" dirty="0">
                <a:ln>
                  <a:noFill/>
                </a:ln>
                <a:solidFill>
                  <a:srgbClr val="0078D4"/>
                </a:solidFill>
                <a:effectLst/>
                <a:uLnTx/>
                <a:uFillTx/>
                <a:latin typeface="Segoe UI"/>
                <a:ea typeface="+mn-ea"/>
                <a:cs typeface="+mn-cs"/>
              </a:rPr>
              <a:t>Microsoft 365 Business Premium</a:t>
            </a:r>
          </a:p>
          <a:p>
            <a:pPr marL="0" marR="0" lvl="0" indent="0" algn="ctr" defTabSz="951248" rtl="0" eaLnBrk="1" fontAlgn="auto" latinLnBrk="0" hangingPunct="1">
              <a:lnSpc>
                <a:spcPct val="90000"/>
              </a:lnSpc>
              <a:spcBef>
                <a:spcPts val="0"/>
              </a:spcBef>
              <a:spcAft>
                <a:spcPts val="612"/>
              </a:spcAft>
              <a:buClrTx/>
              <a:buSzTx/>
              <a:buFontTx/>
              <a:buNone/>
              <a:tabLst/>
              <a:defRPr/>
            </a:pPr>
            <a:r>
              <a:rPr kumimoji="0" lang="en-AU" sz="2800" b="1" i="0" u="none" strike="noStrike" kern="1200" cap="none" spc="0" normalizeH="0" baseline="0" noProof="0" dirty="0">
                <a:ln>
                  <a:noFill/>
                </a:ln>
                <a:solidFill>
                  <a:srgbClr val="0078D4"/>
                </a:solidFill>
                <a:effectLst/>
                <a:uLnTx/>
                <a:uFillTx/>
                <a:latin typeface="Segoe UI"/>
                <a:ea typeface="+mn-ea"/>
                <a:cs typeface="+mn-cs"/>
              </a:rPr>
              <a:t> </a:t>
            </a:r>
            <a:r>
              <a:rPr kumimoji="0" lang="en-AU" sz="2000" b="0" i="0" u="none" strike="noStrike" kern="1200" cap="none" spc="0" normalizeH="0" baseline="0" noProof="0" dirty="0">
                <a:ln>
                  <a:noFill/>
                </a:ln>
                <a:solidFill>
                  <a:srgbClr val="282828"/>
                </a:solidFill>
                <a:effectLst/>
                <a:uLnTx/>
                <a:uFillTx/>
                <a:latin typeface="Segoe UI"/>
                <a:ea typeface="+mn-ea"/>
                <a:cs typeface="+mn-cs"/>
              </a:rPr>
              <a:t>Comprehensive security against advanced</a:t>
            </a:r>
            <a:r>
              <a:rPr kumimoji="0" lang="en-AU" sz="2000" b="0" i="0" u="none" strike="noStrike" kern="1200" cap="none" spc="0" normalizeH="0" noProof="0" dirty="0">
                <a:ln>
                  <a:noFill/>
                </a:ln>
                <a:solidFill>
                  <a:srgbClr val="282828"/>
                </a:solidFill>
                <a:effectLst/>
                <a:uLnTx/>
                <a:uFillTx/>
                <a:latin typeface="Segoe UI"/>
                <a:ea typeface="+mn-ea"/>
                <a:cs typeface="+mn-cs"/>
              </a:rPr>
              <a:t> cyberthreats</a:t>
            </a:r>
            <a:endParaRPr kumimoji="0" lang="en-AU" sz="2000" b="0" i="0" u="none" strike="noStrike" kern="1200" cap="none" spc="0" normalizeH="0" baseline="0" noProof="0" dirty="0">
              <a:ln>
                <a:noFill/>
              </a:ln>
              <a:solidFill>
                <a:srgbClr val="282828"/>
              </a:solidFill>
              <a:effectLst/>
              <a:uLnTx/>
              <a:uFillTx/>
              <a:latin typeface="Segoe UI"/>
              <a:ea typeface="+mn-ea"/>
              <a:cs typeface="Segoe UI"/>
            </a:endParaRPr>
          </a:p>
        </p:txBody>
      </p:sp>
      <p:grpSp>
        <p:nvGrpSpPr>
          <p:cNvPr id="6" name="Group 5">
            <a:extLst>
              <a:ext uri="{FF2B5EF4-FFF2-40B4-BE49-F238E27FC236}">
                <a16:creationId xmlns:a16="http://schemas.microsoft.com/office/drawing/2014/main" id="{278D76DE-9CF0-8348-8AFE-4EB2838E9374}"/>
              </a:ext>
            </a:extLst>
          </p:cNvPr>
          <p:cNvGrpSpPr/>
          <p:nvPr/>
        </p:nvGrpSpPr>
        <p:grpSpPr>
          <a:xfrm>
            <a:off x="857018" y="1739695"/>
            <a:ext cx="5965398" cy="4358808"/>
            <a:chOff x="857018" y="1739695"/>
            <a:chExt cx="5965398" cy="4358808"/>
          </a:xfrm>
        </p:grpSpPr>
        <p:grpSp>
          <p:nvGrpSpPr>
            <p:cNvPr id="54" name="Group 53">
              <a:extLst>
                <a:ext uri="{FF2B5EF4-FFF2-40B4-BE49-F238E27FC236}">
                  <a16:creationId xmlns:a16="http://schemas.microsoft.com/office/drawing/2014/main" id="{7888D208-77F6-44C0-B029-5C6E4FC34169}"/>
                </a:ext>
              </a:extLst>
            </p:cNvPr>
            <p:cNvGrpSpPr/>
            <p:nvPr/>
          </p:nvGrpSpPr>
          <p:grpSpPr>
            <a:xfrm>
              <a:off x="857018" y="1739695"/>
              <a:ext cx="5965398" cy="4358808"/>
              <a:chOff x="906992" y="1535290"/>
              <a:chExt cx="5965398" cy="4504268"/>
            </a:xfrm>
          </p:grpSpPr>
          <p:sp>
            <p:nvSpPr>
              <p:cNvPr id="55" name="Rectangle 54">
                <a:extLst>
                  <a:ext uri="{FF2B5EF4-FFF2-40B4-BE49-F238E27FC236}">
                    <a16:creationId xmlns:a16="http://schemas.microsoft.com/office/drawing/2014/main" id="{F04F3A59-9CCC-4712-A014-A3EB7362C69F}"/>
                  </a:ext>
                </a:extLst>
              </p:cNvPr>
              <p:cNvSpPr/>
              <p:nvPr/>
            </p:nvSpPr>
            <p:spPr bwMode="auto">
              <a:xfrm>
                <a:off x="906992" y="1535290"/>
                <a:ext cx="5030964" cy="4504266"/>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70" name="Isosceles Triangle 69">
                <a:extLst>
                  <a:ext uri="{FF2B5EF4-FFF2-40B4-BE49-F238E27FC236}">
                    <a16:creationId xmlns:a16="http://schemas.microsoft.com/office/drawing/2014/main" id="{8779E0C8-EABA-40B9-AC85-DF0B0F0D3F5F}"/>
                  </a:ext>
                </a:extLst>
              </p:cNvPr>
              <p:cNvSpPr/>
              <p:nvPr/>
            </p:nvSpPr>
            <p:spPr bwMode="auto">
              <a:xfrm rot="5400000">
                <a:off x="4143921" y="3311089"/>
                <a:ext cx="4504266" cy="952672"/>
              </a:xfrm>
              <a:prstGeom prst="triangl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grpSp>
        <p:grpSp>
          <p:nvGrpSpPr>
            <p:cNvPr id="4" name="Group 3">
              <a:extLst>
                <a:ext uri="{FF2B5EF4-FFF2-40B4-BE49-F238E27FC236}">
                  <a16:creationId xmlns:a16="http://schemas.microsoft.com/office/drawing/2014/main" id="{E1053D3C-2AFD-48A4-AC55-9BB2EF342349}"/>
                </a:ext>
              </a:extLst>
            </p:cNvPr>
            <p:cNvGrpSpPr/>
            <p:nvPr/>
          </p:nvGrpSpPr>
          <p:grpSpPr>
            <a:xfrm>
              <a:off x="1009725" y="1879536"/>
              <a:ext cx="5687550" cy="4073507"/>
              <a:chOff x="1009725" y="1879536"/>
              <a:chExt cx="5687550" cy="4073507"/>
            </a:xfrm>
          </p:grpSpPr>
          <p:sp>
            <p:nvSpPr>
              <p:cNvPr id="7" name="Rectangle 6">
                <a:extLst>
                  <a:ext uri="{FF2B5EF4-FFF2-40B4-BE49-F238E27FC236}">
                    <a16:creationId xmlns:a16="http://schemas.microsoft.com/office/drawing/2014/main" id="{5A699D59-7A7C-485C-9368-6E90DFDD75F5}"/>
                  </a:ext>
                </a:extLst>
              </p:cNvPr>
              <p:cNvSpPr/>
              <p:nvPr/>
            </p:nvSpPr>
            <p:spPr>
              <a:xfrm>
                <a:off x="6097051" y="3312597"/>
                <a:ext cx="242374" cy="369332"/>
              </a:xfrm>
              <a:prstGeom prst="rect">
                <a:avLst/>
              </a:prstGeom>
            </p:spPr>
            <p:txBody>
              <a:bodyPr wrap="none">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grpSp>
            <p:nvGrpSpPr>
              <p:cNvPr id="3" name="Group 2">
                <a:extLst>
                  <a:ext uri="{FF2B5EF4-FFF2-40B4-BE49-F238E27FC236}">
                    <a16:creationId xmlns:a16="http://schemas.microsoft.com/office/drawing/2014/main" id="{56D09CA6-977B-4FA9-81D9-1E381A4EF758}"/>
                  </a:ext>
                </a:extLst>
              </p:cNvPr>
              <p:cNvGrpSpPr/>
              <p:nvPr/>
            </p:nvGrpSpPr>
            <p:grpSpPr>
              <a:xfrm>
                <a:off x="1009725" y="1879536"/>
                <a:ext cx="5687550" cy="4073507"/>
                <a:chOff x="1009725" y="1879536"/>
                <a:chExt cx="5687550" cy="4073507"/>
              </a:xfrm>
            </p:grpSpPr>
            <p:grpSp>
              <p:nvGrpSpPr>
                <p:cNvPr id="9" name="Group 8"/>
                <p:cNvGrpSpPr/>
                <p:nvPr/>
              </p:nvGrpSpPr>
              <p:grpSpPr>
                <a:xfrm>
                  <a:off x="1009725" y="5159022"/>
                  <a:ext cx="5687550" cy="794021"/>
                  <a:chOff x="1009725" y="5159022"/>
                  <a:chExt cx="5687550" cy="794021"/>
                </a:xfrm>
              </p:grpSpPr>
              <p:sp>
                <p:nvSpPr>
                  <p:cNvPr id="33" name="Rectangle 32"/>
                  <p:cNvSpPr/>
                  <p:nvPr/>
                </p:nvSpPr>
                <p:spPr bwMode="auto">
                  <a:xfrm>
                    <a:off x="1009725" y="5201265"/>
                    <a:ext cx="4773516" cy="743127"/>
                  </a:xfrm>
                  <a:prstGeom prst="rect">
                    <a:avLst/>
                  </a:prstGeom>
                  <a:solidFill>
                    <a:schemeClr val="tx1">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 name="3rd party solutions">
                    <a:extLst>
                      <a:ext uri="{FF2B5EF4-FFF2-40B4-BE49-F238E27FC236}">
                        <a16:creationId xmlns:a16="http://schemas.microsoft.com/office/drawing/2014/main" id="{EB8A4889-8A73-44AF-B7F5-72811E4BAE24}"/>
                      </a:ext>
                    </a:extLst>
                  </p:cNvPr>
                  <p:cNvSpPr/>
                  <p:nvPr/>
                </p:nvSpPr>
                <p:spPr>
                  <a:xfrm>
                    <a:off x="1172110" y="5246184"/>
                    <a:ext cx="2396250" cy="359120"/>
                  </a:xfrm>
                  <a:prstGeom prst="rect">
                    <a:avLst/>
                  </a:prstGeom>
                  <a:noFill/>
                  <a:effectLst/>
                </p:spPr>
                <p:txBody>
                  <a:bodyPr wrap="square" rIns="0" anchor="t">
                    <a:noAutofit/>
                  </a:bodyPr>
                  <a:lstStyle/>
                  <a:p>
                    <a:pPr lvl="0" defTabSz="914050">
                      <a:defRPr/>
                    </a:pPr>
                    <a:r>
                      <a:rPr lang="en-US" sz="1836" kern="0" dirty="0">
                        <a:solidFill>
                          <a:srgbClr val="FFFFFF"/>
                        </a:solidFill>
                      </a:rPr>
                      <a:t>Monthly cost of </a:t>
                    </a:r>
                    <a:br>
                      <a:rPr lang="en-US" sz="1836" kern="0" dirty="0">
                        <a:solidFill>
                          <a:srgbClr val="FFFFFF"/>
                        </a:solidFill>
                      </a:rPr>
                    </a:br>
                    <a:r>
                      <a:rPr lang="en-US" sz="1836" kern="0" dirty="0">
                        <a:solidFill>
                          <a:srgbClr val="FFFFFF"/>
                        </a:solidFill>
                      </a:rPr>
                      <a:t>3</a:t>
                    </a:r>
                    <a:r>
                      <a:rPr lang="en-US" sz="1836" kern="0" baseline="30000" dirty="0">
                        <a:solidFill>
                          <a:srgbClr val="FFFFFF"/>
                        </a:solidFill>
                      </a:rPr>
                      <a:t>rd</a:t>
                    </a:r>
                    <a:r>
                      <a:rPr lang="en-US" sz="1836" kern="0" dirty="0">
                        <a:solidFill>
                          <a:srgbClr val="FFFFFF"/>
                        </a:solidFill>
                      </a:rPr>
                      <a:t> party solutions</a:t>
                    </a:r>
                  </a:p>
                </p:txBody>
              </p:sp>
              <p:sp>
                <p:nvSpPr>
                  <p:cNvPr id="73" name="&gt;$100">
                    <a:extLst>
                      <a:ext uri="{FF2B5EF4-FFF2-40B4-BE49-F238E27FC236}">
                        <a16:creationId xmlns:a16="http://schemas.microsoft.com/office/drawing/2014/main" id="{0152A818-8285-42F0-AE3B-168A0DB298E3}"/>
                      </a:ext>
                    </a:extLst>
                  </p:cNvPr>
                  <p:cNvSpPr txBox="1"/>
                  <p:nvPr/>
                </p:nvSpPr>
                <p:spPr>
                  <a:xfrm>
                    <a:off x="3246955" y="5159022"/>
                    <a:ext cx="3450320" cy="794021"/>
                  </a:xfrm>
                  <a:prstGeom prst="rect">
                    <a:avLst/>
                  </a:prstGeom>
                  <a:noFill/>
                  <a:effectLst/>
                </p:spPr>
                <p:txBody>
                  <a:bodyPr wrap="square" lIns="182854" tIns="146283" rIns="182854" bIns="146283" rtlCol="0">
                    <a:spAutoFit/>
                  </a:bodyPr>
                  <a:lstStyle/>
                  <a:p>
                    <a:pPr marL="0" marR="0" lvl="0" indent="0" algn="l" defTabSz="932509" rtl="0" eaLnBrk="1" fontAlgn="auto" latinLnBrk="0" hangingPunct="1">
                      <a:lnSpc>
                        <a:spcPct val="90000"/>
                      </a:lnSpc>
                      <a:spcBef>
                        <a:spcPts val="0"/>
                      </a:spcBef>
                      <a:spcAft>
                        <a:spcPts val="600"/>
                      </a:spcAft>
                      <a:buClrTx/>
                      <a:buSzTx/>
                      <a:buFontTx/>
                      <a:buNone/>
                      <a:tabLst/>
                      <a:defRPr/>
                    </a:pPr>
                    <a:r>
                      <a:rPr kumimoji="0" lang="en-AU" sz="3600" b="1" i="0" u="none" strike="noStrike" kern="1200" cap="none" spc="-150" normalizeH="0" baseline="0" noProof="0" dirty="0">
                        <a:ln w="12700">
                          <a:noFill/>
                        </a:ln>
                        <a:solidFill>
                          <a:srgbClr val="FFFFFF"/>
                        </a:solidFill>
                        <a:effectLst/>
                        <a:uLnTx/>
                        <a:uFillTx/>
                        <a:latin typeface="Segoe UI" panose="020B0502040204020203" pitchFamily="34" charset="0"/>
                        <a:ea typeface="+mn-ea"/>
                        <a:cs typeface="Segoe UI" panose="020B0502040204020203" pitchFamily="34" charset="0"/>
                      </a:rPr>
                      <a:t>&gt; CAD $67</a:t>
                    </a:r>
                    <a:endParaRPr kumimoji="0" lang="en-US" sz="3600" b="1" i="0" u="none" strike="noStrike" kern="1200" cap="none" spc="-150" normalizeH="0" baseline="0" noProof="0" dirty="0">
                      <a:ln w="12700">
                        <a:noFill/>
                      </a:ln>
                      <a:solidFill>
                        <a:srgbClr val="FFFFFF"/>
                      </a:solidFill>
                      <a:effectLst/>
                      <a:uLnTx/>
                      <a:uFillTx/>
                      <a:latin typeface="Segoe UI" panose="020B0502040204020203" pitchFamily="34" charset="0"/>
                      <a:ea typeface="+mn-ea"/>
                      <a:cs typeface="Segoe UI" panose="020B0502040204020203" pitchFamily="34" charset="0"/>
                    </a:endParaRPr>
                  </a:p>
                </p:txBody>
              </p:sp>
            </p:grpSp>
            <p:sp>
              <p:nvSpPr>
                <p:cNvPr id="56" name="Rectangle 55">
                  <a:extLst>
                    <a:ext uri="{FF2B5EF4-FFF2-40B4-BE49-F238E27FC236}">
                      <a16:creationId xmlns:a16="http://schemas.microsoft.com/office/drawing/2014/main" id="{8149E51C-C4F2-466F-847A-E5DCBDCE7E5F}"/>
                    </a:ext>
                  </a:extLst>
                </p:cNvPr>
                <p:cNvSpPr/>
                <p:nvPr/>
              </p:nvSpPr>
              <p:spPr bwMode="auto">
                <a:xfrm>
                  <a:off x="1050280" y="1879536"/>
                  <a:ext cx="4726423" cy="323394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nSpc>
                      <a:spcPct val="90000"/>
                    </a:lnSpc>
                    <a:spcAft>
                      <a:spcPts val="600"/>
                    </a:spcAft>
                    <a:defRPr/>
                  </a:pPr>
                  <a:endParaRPr lang="en-US" sz="1840" b="1">
                    <a:solidFill>
                      <a:srgbClr val="0078D4"/>
                    </a:solidFill>
                    <a:latin typeface="Segoe UI"/>
                    <a:ea typeface="Segoe UI" pitchFamily="34" charset="0"/>
                    <a:cs typeface="Segoe UI" pitchFamily="34" charset="0"/>
                  </a:endParaRPr>
                </a:p>
              </p:txBody>
            </p:sp>
          </p:grpSp>
          <p:grpSp>
            <p:nvGrpSpPr>
              <p:cNvPr id="57" name="Group 56">
                <a:extLst>
                  <a:ext uri="{FF2B5EF4-FFF2-40B4-BE49-F238E27FC236}">
                    <a16:creationId xmlns:a16="http://schemas.microsoft.com/office/drawing/2014/main" id="{689B21E5-8769-4E8B-9684-D7138434826A}"/>
                  </a:ext>
                </a:extLst>
              </p:cNvPr>
              <p:cNvGrpSpPr/>
              <p:nvPr/>
            </p:nvGrpSpPr>
            <p:grpSpPr>
              <a:xfrm>
                <a:off x="1228392" y="4682125"/>
                <a:ext cx="3438144" cy="398312"/>
                <a:chOff x="1228392" y="4550399"/>
                <a:chExt cx="3438144" cy="398312"/>
              </a:xfrm>
            </p:grpSpPr>
            <p:sp>
              <p:nvSpPr>
                <p:cNvPr id="58" name="Productivity Software">
                  <a:extLst>
                    <a:ext uri="{FF2B5EF4-FFF2-40B4-BE49-F238E27FC236}">
                      <a16:creationId xmlns:a16="http://schemas.microsoft.com/office/drawing/2014/main" id="{BB02A9FC-73B9-4745-B8D8-A6ED3C94C82B}"/>
                    </a:ext>
                  </a:extLst>
                </p:cNvPr>
                <p:cNvSpPr/>
                <p:nvPr/>
              </p:nvSpPr>
              <p:spPr>
                <a:xfrm>
                  <a:off x="1228392" y="4550399"/>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400" kern="0">
                      <a:solidFill>
                        <a:srgbClr val="000000"/>
                      </a:solidFill>
                    </a:rPr>
                    <a:t>Team planner</a:t>
                  </a:r>
                  <a:endParaRPr lang="en-US" sz="1400" b="1" kern="0">
                    <a:solidFill>
                      <a:srgbClr val="000000"/>
                    </a:solidFill>
                  </a:endParaRPr>
                </a:p>
              </p:txBody>
            </p:sp>
            <p:sp>
              <p:nvSpPr>
                <p:cNvPr id="60" name="Rectangle 59">
                  <a:extLst>
                    <a:ext uri="{FF2B5EF4-FFF2-40B4-BE49-F238E27FC236}">
                      <a16:creationId xmlns:a16="http://schemas.microsoft.com/office/drawing/2014/main" id="{591D7DBD-276A-4651-A271-86C140EFFCBF}"/>
                    </a:ext>
                  </a:extLst>
                </p:cNvPr>
                <p:cNvSpPr/>
                <p:nvPr/>
              </p:nvSpPr>
              <p:spPr>
                <a:xfrm>
                  <a:off x="3623601" y="4584963"/>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marL="0" marR="0" lvl="0" indent="0" algn="r" defTabSz="913874" rtl="0" eaLnBrk="1" fontAlgn="auto" latinLnBrk="0" hangingPunct="1">
                    <a:lnSpc>
                      <a:spcPct val="100000"/>
                    </a:lnSpc>
                    <a:spcBef>
                      <a:spcPts val="0"/>
                    </a:spcBef>
                    <a:spcAft>
                      <a:spcPts val="0"/>
                    </a:spcAft>
                    <a:buClrTx/>
                    <a:buSzTx/>
                    <a:buFontTx/>
                    <a:buNone/>
                    <a:tabLst/>
                    <a:defRPr/>
                  </a:pPr>
                  <a:r>
                    <a:rPr kumimoji="0" lang="en-US" sz="1349" b="0" i="0" u="none" strike="noStrike" kern="0" cap="none" spc="0" normalizeH="0" baseline="0" noProof="0" dirty="0">
                      <a:ln>
                        <a:noFill/>
                      </a:ln>
                      <a:solidFill>
                        <a:srgbClr val="000000"/>
                      </a:solidFill>
                      <a:effectLst/>
                      <a:uLnTx/>
                      <a:uFillTx/>
                      <a:latin typeface="Segoe UI"/>
                      <a:ea typeface="+mn-ea"/>
                      <a:cs typeface="+mn-cs"/>
                    </a:rPr>
                    <a:t>$13.57</a:t>
                  </a:r>
                </a:p>
              </p:txBody>
            </p:sp>
          </p:grpSp>
          <p:grpSp>
            <p:nvGrpSpPr>
              <p:cNvPr id="62" name="Group 61">
                <a:extLst>
                  <a:ext uri="{FF2B5EF4-FFF2-40B4-BE49-F238E27FC236}">
                    <a16:creationId xmlns:a16="http://schemas.microsoft.com/office/drawing/2014/main" id="{52C8674F-5627-4BE2-B245-378E2FE86CFA}"/>
                  </a:ext>
                </a:extLst>
              </p:cNvPr>
              <p:cNvGrpSpPr/>
              <p:nvPr/>
            </p:nvGrpSpPr>
            <p:grpSpPr>
              <a:xfrm>
                <a:off x="1239681" y="4103551"/>
                <a:ext cx="3438144" cy="398312"/>
                <a:chOff x="1239681" y="4205085"/>
                <a:chExt cx="3438144" cy="398312"/>
              </a:xfrm>
            </p:grpSpPr>
            <p:sp>
              <p:nvSpPr>
                <p:cNvPr id="64" name="File storage">
                  <a:extLst>
                    <a:ext uri="{FF2B5EF4-FFF2-40B4-BE49-F238E27FC236}">
                      <a16:creationId xmlns:a16="http://schemas.microsoft.com/office/drawing/2014/main" id="{C6CC2F2C-55BC-4F3D-B091-EF86D151B421}"/>
                    </a:ext>
                  </a:extLst>
                </p:cNvPr>
                <p:cNvSpPr/>
                <p:nvPr/>
              </p:nvSpPr>
              <p:spPr>
                <a:xfrm>
                  <a:off x="1239681" y="4205085"/>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400" kern="0">
                      <a:solidFill>
                        <a:srgbClr val="000000"/>
                      </a:solidFill>
                    </a:rPr>
                    <a:t>Chat-based workspace, meetings</a:t>
                  </a:r>
                  <a:endParaRPr lang="en-AU" sz="1400" kern="0">
                    <a:solidFill>
                      <a:srgbClr val="000000"/>
                    </a:solidFill>
                  </a:endParaRPr>
                </a:p>
              </p:txBody>
            </p:sp>
            <p:sp>
              <p:nvSpPr>
                <p:cNvPr id="65" name="Rectangle 64">
                  <a:extLst>
                    <a:ext uri="{FF2B5EF4-FFF2-40B4-BE49-F238E27FC236}">
                      <a16:creationId xmlns:a16="http://schemas.microsoft.com/office/drawing/2014/main" id="{F4D00329-2D4D-4523-8E59-7770620EC6A5}"/>
                    </a:ext>
                  </a:extLst>
                </p:cNvPr>
                <p:cNvSpPr/>
                <p:nvPr/>
              </p:nvSpPr>
              <p:spPr>
                <a:xfrm>
                  <a:off x="3634890" y="4239649"/>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marL="0" marR="0" lvl="0" indent="0" algn="r" defTabSz="913874"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ea typeface="+mn-ea"/>
                      <a:cs typeface="+mn-cs"/>
                    </a:rPr>
                    <a:t>$18.32</a:t>
                  </a:r>
                </a:p>
              </p:txBody>
            </p:sp>
          </p:grpSp>
          <p:grpSp>
            <p:nvGrpSpPr>
              <p:cNvPr id="66" name="Group 65">
                <a:extLst>
                  <a:ext uri="{FF2B5EF4-FFF2-40B4-BE49-F238E27FC236}">
                    <a16:creationId xmlns:a16="http://schemas.microsoft.com/office/drawing/2014/main" id="{A5394F21-19FE-4D8B-B9AF-2E9F84B940D5}"/>
                  </a:ext>
                </a:extLst>
              </p:cNvPr>
              <p:cNvGrpSpPr/>
              <p:nvPr/>
            </p:nvGrpSpPr>
            <p:grpSpPr>
              <a:xfrm>
                <a:off x="1228392" y="4379797"/>
                <a:ext cx="3438144" cy="398312"/>
                <a:chOff x="1228392" y="3871062"/>
                <a:chExt cx="3438144" cy="398312"/>
              </a:xfrm>
            </p:grpSpPr>
            <p:sp>
              <p:nvSpPr>
                <p:cNvPr id="67" name="Online Meetings">
                  <a:extLst>
                    <a:ext uri="{FF2B5EF4-FFF2-40B4-BE49-F238E27FC236}">
                      <a16:creationId xmlns:a16="http://schemas.microsoft.com/office/drawing/2014/main" id="{7B03525F-E7F5-4DB0-B41D-BE5A5B216751}"/>
                    </a:ext>
                  </a:extLst>
                </p:cNvPr>
                <p:cNvSpPr/>
                <p:nvPr/>
              </p:nvSpPr>
              <p:spPr>
                <a:xfrm>
                  <a:off x="1228392" y="3871062"/>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398" kern="0">
                      <a:solidFill>
                        <a:srgbClr val="000000"/>
                      </a:solidFill>
                    </a:rPr>
                    <a:t>Surveys and forms</a:t>
                  </a:r>
                </a:p>
              </p:txBody>
            </p:sp>
            <p:sp>
              <p:nvSpPr>
                <p:cNvPr id="69" name="Rectangle 68">
                  <a:extLst>
                    <a:ext uri="{FF2B5EF4-FFF2-40B4-BE49-F238E27FC236}">
                      <a16:creationId xmlns:a16="http://schemas.microsoft.com/office/drawing/2014/main" id="{61CA5B89-0ED0-45C5-B20D-445B4953469C}"/>
                    </a:ext>
                  </a:extLst>
                </p:cNvPr>
                <p:cNvSpPr/>
                <p:nvPr/>
              </p:nvSpPr>
              <p:spPr>
                <a:xfrm>
                  <a:off x="3623601" y="3905626"/>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marL="0" marR="0" lvl="0" indent="0" algn="r" defTabSz="913874" rtl="0" eaLnBrk="1" fontAlgn="auto" latinLnBrk="0" hangingPunct="1">
                    <a:lnSpc>
                      <a:spcPct val="100000"/>
                    </a:lnSpc>
                    <a:spcBef>
                      <a:spcPts val="0"/>
                    </a:spcBef>
                    <a:spcAft>
                      <a:spcPts val="0"/>
                    </a:spcAft>
                    <a:buClrTx/>
                    <a:buSzTx/>
                    <a:buFontTx/>
                    <a:buNone/>
                    <a:tabLst/>
                    <a:defRPr/>
                  </a:pPr>
                  <a:r>
                    <a:rPr kumimoji="0" lang="en-AU" sz="1398" i="0" u="none" strike="noStrike" kern="0" cap="none" spc="0" normalizeH="0" baseline="0" noProof="0" dirty="0">
                      <a:ln>
                        <a:noFill/>
                      </a:ln>
                      <a:solidFill>
                        <a:srgbClr val="000000"/>
                      </a:solidFill>
                      <a:effectLst/>
                      <a:uLnTx/>
                      <a:uFillTx/>
                      <a:latin typeface="Segoe UI"/>
                      <a:ea typeface="+mn-ea"/>
                      <a:cs typeface="+mn-cs"/>
                    </a:rPr>
                    <a:t>$10.85</a:t>
                  </a:r>
                </a:p>
              </p:txBody>
            </p:sp>
          </p:grpSp>
          <p:grpSp>
            <p:nvGrpSpPr>
              <p:cNvPr id="76" name="Group 75">
                <a:extLst>
                  <a:ext uri="{FF2B5EF4-FFF2-40B4-BE49-F238E27FC236}">
                    <a16:creationId xmlns:a16="http://schemas.microsoft.com/office/drawing/2014/main" id="{63194768-C5CD-4D7F-8897-6B6048222B47}"/>
                  </a:ext>
                </a:extLst>
              </p:cNvPr>
              <p:cNvGrpSpPr/>
              <p:nvPr/>
            </p:nvGrpSpPr>
            <p:grpSpPr>
              <a:xfrm>
                <a:off x="1228392" y="2857498"/>
                <a:ext cx="3438144" cy="398312"/>
                <a:chOff x="1228392" y="3514461"/>
                <a:chExt cx="3438144" cy="398312"/>
              </a:xfrm>
            </p:grpSpPr>
            <p:sp>
              <p:nvSpPr>
                <p:cNvPr id="78" name="Device Anti Virus">
                  <a:extLst>
                    <a:ext uri="{FF2B5EF4-FFF2-40B4-BE49-F238E27FC236}">
                      <a16:creationId xmlns:a16="http://schemas.microsoft.com/office/drawing/2014/main" id="{AD8BDD4B-5668-4614-8899-EC2018293186}"/>
                    </a:ext>
                  </a:extLst>
                </p:cNvPr>
                <p:cNvSpPr/>
                <p:nvPr/>
              </p:nvSpPr>
              <p:spPr>
                <a:xfrm>
                  <a:off x="1228392" y="3514461"/>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398" kern="0">
                      <a:solidFill>
                        <a:srgbClr val="000000"/>
                      </a:solidFill>
                    </a:rPr>
                    <a:t>Email anti-virus and DLP</a:t>
                  </a:r>
                </a:p>
              </p:txBody>
            </p:sp>
            <p:sp>
              <p:nvSpPr>
                <p:cNvPr id="79" name="Rectangle 78">
                  <a:extLst>
                    <a:ext uri="{FF2B5EF4-FFF2-40B4-BE49-F238E27FC236}">
                      <a16:creationId xmlns:a16="http://schemas.microsoft.com/office/drawing/2014/main" id="{84BA9FA4-1194-4154-831E-46A5A3153E63}"/>
                    </a:ext>
                  </a:extLst>
                </p:cNvPr>
                <p:cNvSpPr/>
                <p:nvPr/>
              </p:nvSpPr>
              <p:spPr>
                <a:xfrm>
                  <a:off x="3623601" y="3549025"/>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algn="r" defTabSz="913874">
                    <a:defRPr/>
                  </a:pPr>
                  <a:r>
                    <a:rPr lang="en-US" sz="1398" kern="0" dirty="0">
                      <a:solidFill>
                        <a:srgbClr val="000000"/>
                      </a:solidFill>
                    </a:rPr>
                    <a:t>~$4</a:t>
                  </a:r>
                </a:p>
              </p:txBody>
            </p:sp>
          </p:grpSp>
          <p:grpSp>
            <p:nvGrpSpPr>
              <p:cNvPr id="80" name="Group 79">
                <a:extLst>
                  <a:ext uri="{FF2B5EF4-FFF2-40B4-BE49-F238E27FC236}">
                    <a16:creationId xmlns:a16="http://schemas.microsoft.com/office/drawing/2014/main" id="{E3800CB1-C1E6-45E1-9607-8CFEC4885BDF}"/>
                  </a:ext>
                </a:extLst>
              </p:cNvPr>
              <p:cNvGrpSpPr/>
              <p:nvPr/>
            </p:nvGrpSpPr>
            <p:grpSpPr>
              <a:xfrm>
                <a:off x="1228392" y="3814265"/>
                <a:ext cx="3438144" cy="398312"/>
                <a:chOff x="1228392" y="3180438"/>
                <a:chExt cx="3438144" cy="398312"/>
              </a:xfrm>
            </p:grpSpPr>
            <p:sp>
              <p:nvSpPr>
                <p:cNvPr id="81" name="Email Filtering">
                  <a:extLst>
                    <a:ext uri="{FF2B5EF4-FFF2-40B4-BE49-F238E27FC236}">
                      <a16:creationId xmlns:a16="http://schemas.microsoft.com/office/drawing/2014/main" id="{20AC1B6F-9A07-42C8-941A-F4C4E9106E02}"/>
                    </a:ext>
                  </a:extLst>
                </p:cNvPr>
                <p:cNvSpPr/>
                <p:nvPr/>
              </p:nvSpPr>
              <p:spPr>
                <a:xfrm>
                  <a:off x="1228392" y="3180438"/>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defTabSz="913874">
                    <a:defRPr/>
                  </a:pPr>
                  <a:r>
                    <a:rPr lang="en-US" sz="1400" kern="0">
                      <a:solidFill>
                        <a:srgbClr val="000000"/>
                      </a:solidFill>
                    </a:rPr>
                    <a:t>Productivity apps and file storage</a:t>
                  </a:r>
                </a:p>
              </p:txBody>
            </p:sp>
            <p:sp>
              <p:nvSpPr>
                <p:cNvPr id="82" name="Rectangle 81">
                  <a:extLst>
                    <a:ext uri="{FF2B5EF4-FFF2-40B4-BE49-F238E27FC236}">
                      <a16:creationId xmlns:a16="http://schemas.microsoft.com/office/drawing/2014/main" id="{35078F78-2AC1-4469-A1D3-0631966850D4}"/>
                    </a:ext>
                  </a:extLst>
                </p:cNvPr>
                <p:cNvSpPr/>
                <p:nvPr/>
              </p:nvSpPr>
              <p:spPr>
                <a:xfrm>
                  <a:off x="3623601" y="3215002"/>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marL="0" marR="0" lvl="0" indent="0" algn="r" defTabSz="913874" rtl="0" eaLnBrk="1" fontAlgn="auto" latinLnBrk="0" hangingPunct="1">
                    <a:lnSpc>
                      <a:spcPct val="100000"/>
                    </a:lnSpc>
                    <a:spcBef>
                      <a:spcPts val="0"/>
                    </a:spcBef>
                    <a:spcAft>
                      <a:spcPts val="0"/>
                    </a:spcAft>
                    <a:buClrTx/>
                    <a:buSzTx/>
                    <a:buFontTx/>
                    <a:buNone/>
                    <a:tabLst/>
                    <a:defRPr/>
                  </a:pPr>
                  <a:r>
                    <a:rPr kumimoji="0" lang="en-US" sz="1398" i="0" u="none" strike="noStrike" kern="0" cap="none" spc="0" normalizeH="0" baseline="0" noProof="0" dirty="0">
                      <a:ln>
                        <a:noFill/>
                      </a:ln>
                      <a:solidFill>
                        <a:srgbClr val="000000"/>
                      </a:solidFill>
                      <a:effectLst/>
                      <a:uLnTx/>
                      <a:uFillTx/>
                      <a:latin typeface="Segoe UI"/>
                      <a:ea typeface="+mn-ea"/>
                      <a:cs typeface="+mn-cs"/>
                    </a:rPr>
                    <a:t>$10.85</a:t>
                  </a:r>
                </a:p>
              </p:txBody>
            </p:sp>
          </p:grpSp>
          <p:grpSp>
            <p:nvGrpSpPr>
              <p:cNvPr id="83" name="Group 82">
                <a:extLst>
                  <a:ext uri="{FF2B5EF4-FFF2-40B4-BE49-F238E27FC236}">
                    <a16:creationId xmlns:a16="http://schemas.microsoft.com/office/drawing/2014/main" id="{2B1F2CE6-0D2F-49D0-B6C9-E09BC0E23FEC}"/>
                  </a:ext>
                </a:extLst>
              </p:cNvPr>
              <p:cNvGrpSpPr/>
              <p:nvPr/>
            </p:nvGrpSpPr>
            <p:grpSpPr>
              <a:xfrm>
                <a:off x="1228392" y="3137650"/>
                <a:ext cx="3438144" cy="398312"/>
                <a:chOff x="1228392" y="2144502"/>
                <a:chExt cx="3438144" cy="398312"/>
              </a:xfrm>
            </p:grpSpPr>
            <p:sp>
              <p:nvSpPr>
                <p:cNvPr id="84" name="Device management">
                  <a:extLst>
                    <a:ext uri="{FF2B5EF4-FFF2-40B4-BE49-F238E27FC236}">
                      <a16:creationId xmlns:a16="http://schemas.microsoft.com/office/drawing/2014/main" id="{4E01A500-92DE-451A-B026-BCD903FACA71}"/>
                    </a:ext>
                  </a:extLst>
                </p:cNvPr>
                <p:cNvSpPr/>
                <p:nvPr/>
              </p:nvSpPr>
              <p:spPr>
                <a:xfrm>
                  <a:off x="1228392" y="2144502"/>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398" kern="0">
                      <a:solidFill>
                        <a:srgbClr val="000000"/>
                      </a:solidFill>
                    </a:rPr>
                    <a:t>Device management</a:t>
                  </a:r>
                </a:p>
              </p:txBody>
            </p:sp>
            <p:sp>
              <p:nvSpPr>
                <p:cNvPr id="85" name="Rectangle 84">
                  <a:extLst>
                    <a:ext uri="{FF2B5EF4-FFF2-40B4-BE49-F238E27FC236}">
                      <a16:creationId xmlns:a16="http://schemas.microsoft.com/office/drawing/2014/main" id="{11FBD918-4461-4F4C-90E4-DD27A2CAF955}"/>
                    </a:ext>
                  </a:extLst>
                </p:cNvPr>
                <p:cNvSpPr/>
                <p:nvPr/>
              </p:nvSpPr>
              <p:spPr>
                <a:xfrm>
                  <a:off x="3623601" y="2179066"/>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algn="r" defTabSz="913874">
                    <a:defRPr/>
                  </a:pPr>
                  <a:r>
                    <a:rPr lang="en-US" sz="1398" kern="0" dirty="0">
                      <a:solidFill>
                        <a:srgbClr val="000000"/>
                      </a:solidFill>
                    </a:rPr>
                    <a:t>$5.77</a:t>
                  </a:r>
                </a:p>
              </p:txBody>
            </p:sp>
          </p:grpSp>
          <p:sp>
            <p:nvSpPr>
              <p:cNvPr id="86" name="TextBox 85">
                <a:extLst>
                  <a:ext uri="{FF2B5EF4-FFF2-40B4-BE49-F238E27FC236}">
                    <a16:creationId xmlns:a16="http://schemas.microsoft.com/office/drawing/2014/main" id="{913A4109-AEEA-43BB-9DDC-230C09CE0C15}"/>
                  </a:ext>
                </a:extLst>
              </p:cNvPr>
              <p:cNvSpPr txBox="1"/>
              <p:nvPr/>
            </p:nvSpPr>
            <p:spPr>
              <a:xfrm>
                <a:off x="1328755" y="2081743"/>
                <a:ext cx="898579" cy="254813"/>
              </a:xfrm>
              <a:prstGeom prst="rect">
                <a:avLst/>
              </a:prstGeom>
              <a:noFill/>
            </p:spPr>
            <p:txBody>
              <a:bodyPr wrap="none" lIns="0" tIns="0" rIns="0" bIns="0" rtlCol="0">
                <a:spAutoFit/>
              </a:bodyPr>
              <a:lstStyle/>
              <a:p>
                <a:pPr marL="0" marR="0" lvl="0" indent="0" algn="l" defTabSz="932688" rtl="0" eaLnBrk="1" fontAlgn="auto" latinLnBrk="0" hangingPunct="1">
                  <a:lnSpc>
                    <a:spcPct val="90000"/>
                  </a:lnSpc>
                  <a:spcBef>
                    <a:spcPts val="0"/>
                  </a:spcBef>
                  <a:spcAft>
                    <a:spcPts val="600"/>
                  </a:spcAft>
                  <a:buClrTx/>
                  <a:buSzTx/>
                  <a:buFontTx/>
                  <a:buNone/>
                  <a:tabLst/>
                  <a:defRPr/>
                </a:pPr>
                <a:r>
                  <a:rPr lang="en-US" sz="1840" b="1">
                    <a:solidFill>
                      <a:srgbClr val="0078D4"/>
                    </a:solidFill>
                    <a:latin typeface="Segoe UI"/>
                    <a:cs typeface="Segoe UI" pitchFamily="34" charset="0"/>
                  </a:rPr>
                  <a:t>Security</a:t>
                </a:r>
                <a:endParaRPr kumimoji="0" lang="en-US" sz="1840" b="1" i="0" u="none" strike="noStrike" kern="1200" cap="none" spc="0" normalizeH="0" baseline="0" noProof="0">
                  <a:ln>
                    <a:noFill/>
                  </a:ln>
                  <a:solidFill>
                    <a:srgbClr val="0078D4"/>
                  </a:solidFill>
                  <a:effectLst/>
                  <a:uLnTx/>
                  <a:uFillTx/>
                  <a:latin typeface="Segoe UI"/>
                  <a:ea typeface="+mn-ea"/>
                  <a:cs typeface="+mn-cs"/>
                </a:endParaRPr>
              </a:p>
            </p:txBody>
          </p:sp>
          <p:sp>
            <p:nvSpPr>
              <p:cNvPr id="87" name="TextBox 86">
                <a:extLst>
                  <a:ext uri="{FF2B5EF4-FFF2-40B4-BE49-F238E27FC236}">
                    <a16:creationId xmlns:a16="http://schemas.microsoft.com/office/drawing/2014/main" id="{35740BE0-ED54-48F2-A92D-FDB1F2C4CB66}"/>
                  </a:ext>
                </a:extLst>
              </p:cNvPr>
              <p:cNvSpPr txBox="1"/>
              <p:nvPr/>
            </p:nvSpPr>
            <p:spPr>
              <a:xfrm>
                <a:off x="1305309" y="3589570"/>
                <a:ext cx="1356846" cy="254813"/>
              </a:xfrm>
              <a:prstGeom prst="rect">
                <a:avLst/>
              </a:prstGeom>
              <a:noFill/>
            </p:spPr>
            <p:txBody>
              <a:bodyPr wrap="none" lIns="0" tIns="0" rIns="0" bIns="0" rtlCol="0">
                <a:spAutoFit/>
              </a:bodyPr>
              <a:lstStyle/>
              <a:p>
                <a:pPr marL="0" marR="0" lvl="0" indent="0" algn="l" defTabSz="932688" rtl="0" eaLnBrk="1" fontAlgn="auto" latinLnBrk="0" hangingPunct="1">
                  <a:lnSpc>
                    <a:spcPct val="90000"/>
                  </a:lnSpc>
                  <a:spcBef>
                    <a:spcPts val="0"/>
                  </a:spcBef>
                  <a:spcAft>
                    <a:spcPts val="600"/>
                  </a:spcAft>
                  <a:buClrTx/>
                  <a:buSzTx/>
                  <a:buFontTx/>
                  <a:buNone/>
                  <a:tabLst/>
                  <a:defRPr/>
                </a:pPr>
                <a:r>
                  <a:rPr kumimoji="0" lang="en-US" sz="1840" b="1" i="0" u="none" strike="noStrike" kern="1200" cap="none" spc="0" normalizeH="0" baseline="0" noProof="0">
                    <a:ln>
                      <a:noFill/>
                    </a:ln>
                    <a:solidFill>
                      <a:srgbClr val="0078D4"/>
                    </a:solidFill>
                    <a:effectLst/>
                    <a:uLnTx/>
                    <a:uFillTx/>
                    <a:latin typeface="Segoe UI"/>
                    <a:ea typeface="Segoe UI" pitchFamily="34" charset="0"/>
                    <a:cs typeface="Segoe UI" pitchFamily="34" charset="0"/>
                  </a:rPr>
                  <a:t>Productivity</a:t>
                </a:r>
                <a:endParaRPr kumimoji="0" lang="en-US" sz="1840" b="1" i="0" u="none" strike="noStrike" kern="1200" cap="none" spc="0" normalizeH="0" baseline="0" noProof="0">
                  <a:ln>
                    <a:noFill/>
                  </a:ln>
                  <a:solidFill>
                    <a:srgbClr val="0078D4"/>
                  </a:solidFill>
                  <a:effectLst/>
                  <a:uLnTx/>
                  <a:uFillTx/>
                  <a:latin typeface="Segoe UI"/>
                  <a:ea typeface="+mn-ea"/>
                  <a:cs typeface="+mn-cs"/>
                </a:endParaRPr>
              </a:p>
            </p:txBody>
          </p:sp>
          <p:sp>
            <p:nvSpPr>
              <p:cNvPr id="97" name="Cloud identity mgmt">
                <a:extLst>
                  <a:ext uri="{FF2B5EF4-FFF2-40B4-BE49-F238E27FC236}">
                    <a16:creationId xmlns:a16="http://schemas.microsoft.com/office/drawing/2014/main" id="{CCE9C7DF-6311-4D24-9940-1D01DFB681B2}"/>
                  </a:ext>
                </a:extLst>
              </p:cNvPr>
              <p:cNvSpPr/>
              <p:nvPr/>
            </p:nvSpPr>
            <p:spPr>
              <a:xfrm>
                <a:off x="1220077" y="2577346"/>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marL="0" marR="0" lvl="0" indent="0" algn="l" defTabSz="913874" rtl="0" eaLnBrk="1" fontAlgn="auto" latinLnBrk="0" hangingPunct="1">
                  <a:lnSpc>
                    <a:spcPct val="100000"/>
                  </a:lnSpc>
                  <a:spcBef>
                    <a:spcPts val="0"/>
                  </a:spcBef>
                  <a:spcAft>
                    <a:spcPts val="0"/>
                  </a:spcAft>
                  <a:buClrTx/>
                  <a:buSzTx/>
                  <a:buFontTx/>
                  <a:buNone/>
                  <a:tabLst/>
                  <a:defRPr/>
                </a:pPr>
                <a:endParaRPr kumimoji="0" lang="en-US" sz="1398" b="0" i="0" u="none" strike="noStrike" kern="0" cap="none" spc="0" normalizeH="0" baseline="0" noProof="0">
                  <a:ln>
                    <a:noFill/>
                  </a:ln>
                  <a:solidFill>
                    <a:srgbClr val="000000"/>
                  </a:solidFill>
                  <a:effectLst/>
                  <a:uLnTx/>
                  <a:uFillTx/>
                  <a:latin typeface="Segoe UI"/>
                  <a:ea typeface="+mn-ea"/>
                  <a:cs typeface="+mn-cs"/>
                </a:endParaRPr>
              </a:p>
            </p:txBody>
          </p:sp>
          <p:sp>
            <p:nvSpPr>
              <p:cNvPr id="44" name="Device Anti Virus">
                <a:extLst>
                  <a:ext uri="{FF2B5EF4-FFF2-40B4-BE49-F238E27FC236}">
                    <a16:creationId xmlns:a16="http://schemas.microsoft.com/office/drawing/2014/main" id="{F148856B-C79E-459B-86A7-C372C28D117D}"/>
                  </a:ext>
                </a:extLst>
              </p:cNvPr>
              <p:cNvSpPr/>
              <p:nvPr/>
            </p:nvSpPr>
            <p:spPr>
              <a:xfrm>
                <a:off x="1236409" y="2600818"/>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398" kern="0">
                    <a:solidFill>
                      <a:srgbClr val="000000"/>
                    </a:solidFill>
                  </a:rPr>
                  <a:t>Information rights management</a:t>
                </a:r>
              </a:p>
            </p:txBody>
          </p:sp>
          <p:sp>
            <p:nvSpPr>
              <p:cNvPr id="45" name="Rectangle 44">
                <a:extLst>
                  <a:ext uri="{FF2B5EF4-FFF2-40B4-BE49-F238E27FC236}">
                    <a16:creationId xmlns:a16="http://schemas.microsoft.com/office/drawing/2014/main" id="{373FE043-5799-4ADE-A48A-1C134F3BECE0}"/>
                  </a:ext>
                </a:extLst>
              </p:cNvPr>
              <p:cNvSpPr/>
              <p:nvPr/>
            </p:nvSpPr>
            <p:spPr>
              <a:xfrm>
                <a:off x="3631618" y="2635382"/>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algn="r" defTabSz="913874">
                  <a:defRPr/>
                </a:pPr>
                <a:r>
                  <a:rPr lang="en-US" sz="1398" kern="0" dirty="0">
                    <a:solidFill>
                      <a:srgbClr val="000000"/>
                    </a:solidFill>
                  </a:rPr>
                  <a:t>$2.71</a:t>
                </a:r>
              </a:p>
            </p:txBody>
          </p:sp>
        </p:grpSp>
        <p:sp>
          <p:nvSpPr>
            <p:cNvPr id="49" name="Device Anti Virus">
              <a:extLst>
                <a:ext uri="{FF2B5EF4-FFF2-40B4-BE49-F238E27FC236}">
                  <a16:creationId xmlns:a16="http://schemas.microsoft.com/office/drawing/2014/main" id="{0505F770-8990-408F-9D12-1FBACFE2E8FF}"/>
                </a:ext>
              </a:extLst>
            </p:cNvPr>
            <p:cNvSpPr/>
            <p:nvPr/>
          </p:nvSpPr>
          <p:spPr>
            <a:xfrm>
              <a:off x="1228462" y="2325202"/>
              <a:ext cx="3438144" cy="398312"/>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defTabSz="913874">
                <a:defRPr/>
              </a:pPr>
              <a:r>
                <a:rPr lang="en-US" sz="1398" kern="0">
                  <a:solidFill>
                    <a:srgbClr val="000000"/>
                  </a:solidFill>
                </a:rPr>
                <a:t>Cloud identity management</a:t>
              </a:r>
            </a:p>
          </p:txBody>
        </p:sp>
        <p:sp>
          <p:nvSpPr>
            <p:cNvPr id="50" name="Rectangle 49">
              <a:extLst>
                <a:ext uri="{FF2B5EF4-FFF2-40B4-BE49-F238E27FC236}">
                  <a16:creationId xmlns:a16="http://schemas.microsoft.com/office/drawing/2014/main" id="{619409AB-1B9A-42C6-8489-14258E282361}"/>
                </a:ext>
              </a:extLst>
            </p:cNvPr>
            <p:cNvSpPr/>
            <p:nvPr/>
          </p:nvSpPr>
          <p:spPr>
            <a:xfrm>
              <a:off x="3608923" y="2340315"/>
              <a:ext cx="987723" cy="329184"/>
            </a:xfrm>
            <a:prstGeom prst="rect">
              <a:avLst/>
            </a:prstGeom>
            <a:noFill/>
            <a:ln w="19050" cap="flat" cmpd="sng" algn="ctr">
              <a:noFill/>
              <a:prstDash val="solid"/>
            </a:ln>
            <a:effectLst/>
          </p:spPr>
          <p:txBody>
            <a:bodyPr rot="0" spcFirstLastPara="0" vertOverflow="overflow" horzOverflow="overflow" vert="horz" wrap="square" lIns="93247" tIns="0" rIns="0" bIns="0" numCol="1" spcCol="0" rtlCol="0" fromWordArt="0" anchor="ctr" anchorCtr="0" forceAA="0" compatLnSpc="1">
              <a:prstTxWarp prst="textNoShape">
                <a:avLst/>
              </a:prstTxWarp>
              <a:noAutofit/>
            </a:bodyPr>
            <a:lstStyle/>
            <a:p>
              <a:pPr lvl="0" algn="r" defTabSz="913874">
                <a:defRPr/>
              </a:pPr>
              <a:r>
                <a:rPr lang="en-US" sz="1398" kern="0" dirty="0">
                  <a:solidFill>
                    <a:srgbClr val="000000"/>
                  </a:solidFill>
                </a:rPr>
                <a:t>$4.07</a:t>
              </a:r>
            </a:p>
          </p:txBody>
        </p:sp>
      </p:grpSp>
      <p:sp>
        <p:nvSpPr>
          <p:cNvPr id="5" name="Rectangle 4">
            <a:extLst>
              <a:ext uri="{FF2B5EF4-FFF2-40B4-BE49-F238E27FC236}">
                <a16:creationId xmlns:a16="http://schemas.microsoft.com/office/drawing/2014/main" id="{303DD7CA-3E91-4B0A-B425-B536A04AA485}"/>
              </a:ext>
            </a:extLst>
          </p:cNvPr>
          <p:cNvSpPr/>
          <p:nvPr/>
        </p:nvSpPr>
        <p:spPr>
          <a:xfrm>
            <a:off x="7526809" y="5624590"/>
            <a:ext cx="4633375" cy="646331"/>
          </a:xfrm>
          <a:prstGeom prst="rect">
            <a:avLst/>
          </a:prstGeom>
        </p:spPr>
        <p:txBody>
          <a:bodyPr wrap="square">
            <a:spAutoFit/>
          </a:bodyPr>
          <a:lstStyle/>
          <a:p>
            <a:pPr defTabSz="913874">
              <a:defRPr/>
            </a:pPr>
            <a:r>
              <a:rPr lang="en-US" dirty="0">
                <a:ea typeface="Calibri" panose="020F0502020204030204" pitchFamily="34" charset="0"/>
                <a:cs typeface="Calibri" panose="020F0502020204030204" pitchFamily="34" charset="0"/>
              </a:rPr>
              <a:t>Layer under existing point solutions from </a:t>
            </a:r>
            <a:r>
              <a:rPr lang="en-US" dirty="0">
                <a:ea typeface="Calibri" panose="020F0502020204030204" pitchFamily="34" charset="0"/>
                <a:cs typeface="Calibri" panose="020F0502020204030204" pitchFamily="34" charset="0"/>
                <a:hlinkClick r:id="rId3"/>
              </a:rPr>
              <a:t>Microsoft security partners</a:t>
            </a:r>
            <a:endParaRPr lang="en-US" kern="0" dirty="0">
              <a:solidFill>
                <a:srgbClr val="000000"/>
              </a:solidFill>
            </a:endParaRPr>
          </a:p>
        </p:txBody>
      </p:sp>
    </p:spTree>
    <p:extLst>
      <p:ext uri="{BB962C8B-B14F-4D97-AF65-F5344CB8AC3E}">
        <p14:creationId xmlns:p14="http://schemas.microsoft.com/office/powerpoint/2010/main" val="2945764617"/>
      </p:ext>
    </p:extLst>
  </p:cSld>
  <p:clrMapOvr>
    <a:masterClrMapping/>
  </p:clrMapOvr>
  <mc:AlternateContent xmlns:mc="http://schemas.openxmlformats.org/markup-compatibility/2006" xmlns:p14="http://schemas.microsoft.com/office/powerpoint/2010/main">
    <mc:Choice Requires="p14">
      <p:transition spd="med" p14:dur="700" advTm="1975">
        <p:fade/>
      </p:transition>
    </mc:Choice>
    <mc:Fallback xmlns="">
      <p:transition spd="med" advTm="19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fade">
                                      <p:cBhvr>
                                        <p:cTn id="19" dur="500"/>
                                        <p:tgtEl>
                                          <p:spTgt spid="101"/>
                                        </p:tgtEl>
                                      </p:cBhvr>
                                    </p:animEffect>
                                  </p:childTnLst>
                                </p:cTn>
                              </p:par>
                            </p:childTnLst>
                          </p:cTn>
                        </p:par>
                        <p:par>
                          <p:cTn id="20" fill="hold">
                            <p:stCondLst>
                              <p:cond delay="1500"/>
                            </p:stCondLst>
                            <p:childTnLst>
                              <p:par>
                                <p:cTn id="21" presetID="31"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 calcmode="lin" valueType="num">
                                      <p:cBhvr>
                                        <p:cTn id="23" dur="1000" fill="hold"/>
                                        <p:tgtEl>
                                          <p:spTgt spid="98"/>
                                        </p:tgtEl>
                                        <p:attrNameLst>
                                          <p:attrName>ppt_w</p:attrName>
                                        </p:attrNameLst>
                                      </p:cBhvr>
                                      <p:tavLst>
                                        <p:tav tm="0">
                                          <p:val>
                                            <p:fltVal val="0"/>
                                          </p:val>
                                        </p:tav>
                                        <p:tav tm="100000">
                                          <p:val>
                                            <p:strVal val="#ppt_w"/>
                                          </p:val>
                                        </p:tav>
                                      </p:tavLst>
                                    </p:anim>
                                    <p:anim calcmode="lin" valueType="num">
                                      <p:cBhvr>
                                        <p:cTn id="24" dur="1000" fill="hold"/>
                                        <p:tgtEl>
                                          <p:spTgt spid="98"/>
                                        </p:tgtEl>
                                        <p:attrNameLst>
                                          <p:attrName>ppt_h</p:attrName>
                                        </p:attrNameLst>
                                      </p:cBhvr>
                                      <p:tavLst>
                                        <p:tav tm="0">
                                          <p:val>
                                            <p:fltVal val="0"/>
                                          </p:val>
                                        </p:tav>
                                        <p:tav tm="100000">
                                          <p:val>
                                            <p:strVal val="#ppt_h"/>
                                          </p:val>
                                        </p:tav>
                                      </p:tavLst>
                                    </p:anim>
                                    <p:anim calcmode="lin" valueType="num">
                                      <p:cBhvr>
                                        <p:cTn id="25" dur="1000" fill="hold"/>
                                        <p:tgtEl>
                                          <p:spTgt spid="98"/>
                                        </p:tgtEl>
                                        <p:attrNameLst>
                                          <p:attrName>style.rotation</p:attrName>
                                        </p:attrNameLst>
                                      </p:cBhvr>
                                      <p:tavLst>
                                        <p:tav tm="0">
                                          <p:val>
                                            <p:fltVal val="90"/>
                                          </p:val>
                                        </p:tav>
                                        <p:tav tm="100000">
                                          <p:val>
                                            <p:fltVal val="0"/>
                                          </p:val>
                                        </p:tav>
                                      </p:tavLst>
                                    </p:anim>
                                    <p:animEffect transition="in" filter="fade">
                                      <p:cBhvr>
                                        <p:cTn id="26" dur="1000"/>
                                        <p:tgtEl>
                                          <p:spTgt spid="98"/>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5ABE0F4-9A02-DA47-8859-91D999B44271}"/>
              </a:ext>
            </a:extLst>
          </p:cNvPr>
          <p:cNvSpPr>
            <a:spLocks noGrp="1"/>
          </p:cNvSpPr>
          <p:nvPr>
            <p:ph type="title"/>
          </p:nvPr>
        </p:nvSpPr>
        <p:spPr>
          <a:xfrm>
            <a:off x="434975" y="449264"/>
            <a:ext cx="11563350" cy="754061"/>
          </a:xfrm>
        </p:spPr>
        <p:txBody>
          <a:bodyPr/>
          <a:lstStyle/>
          <a:p>
            <a:r>
              <a:rPr lang="en-US">
                <a:solidFill>
                  <a:schemeClr val="accent1"/>
                </a:solidFill>
              </a:rPr>
              <a:t>Build your business </a:t>
            </a:r>
            <a:r>
              <a:rPr lang="en-US"/>
              <a:t>around cloud security</a:t>
            </a:r>
          </a:p>
        </p:txBody>
      </p:sp>
      <p:grpSp>
        <p:nvGrpSpPr>
          <p:cNvPr id="19" name="Group 18">
            <a:extLst>
              <a:ext uri="{FF2B5EF4-FFF2-40B4-BE49-F238E27FC236}">
                <a16:creationId xmlns:a16="http://schemas.microsoft.com/office/drawing/2014/main" id="{056CD5AB-3AE5-EF49-958A-E01CE0840D3B}"/>
              </a:ext>
            </a:extLst>
          </p:cNvPr>
          <p:cNvGrpSpPr/>
          <p:nvPr/>
        </p:nvGrpSpPr>
        <p:grpSpPr>
          <a:xfrm>
            <a:off x="4505681" y="2110098"/>
            <a:ext cx="3587136" cy="4047897"/>
            <a:chOff x="4480182" y="2110098"/>
            <a:chExt cx="3587136" cy="4047897"/>
          </a:xfrm>
        </p:grpSpPr>
        <p:sp>
          <p:nvSpPr>
            <p:cNvPr id="20" name="Rectangle 19">
              <a:extLst>
                <a:ext uri="{FF2B5EF4-FFF2-40B4-BE49-F238E27FC236}">
                  <a16:creationId xmlns:a16="http://schemas.microsoft.com/office/drawing/2014/main" id="{D0AD0B1D-763C-6845-A338-D05B95B23D80}"/>
                </a:ext>
              </a:extLst>
            </p:cNvPr>
            <p:cNvSpPr/>
            <p:nvPr/>
          </p:nvSpPr>
          <p:spPr bwMode="auto">
            <a:xfrm>
              <a:off x="4480184" y="2110098"/>
              <a:ext cx="3587134" cy="3598700"/>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Isosceles Triangle 1">
              <a:extLst>
                <a:ext uri="{FF2B5EF4-FFF2-40B4-BE49-F238E27FC236}">
                  <a16:creationId xmlns:a16="http://schemas.microsoft.com/office/drawing/2014/main" id="{E5D9B9AF-5517-554F-AE79-D9A9C95A1726}"/>
                </a:ext>
              </a:extLst>
            </p:cNvPr>
            <p:cNvSpPr/>
            <p:nvPr/>
          </p:nvSpPr>
          <p:spPr bwMode="auto">
            <a:xfrm rot="10800000">
              <a:off x="4480182" y="5708798"/>
              <a:ext cx="809728" cy="449197"/>
            </a:xfrm>
            <a:prstGeom prst="triangle">
              <a:avLst>
                <a:gd name="adj" fmla="val 0"/>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4" name="Group 23">
            <a:extLst>
              <a:ext uri="{FF2B5EF4-FFF2-40B4-BE49-F238E27FC236}">
                <a16:creationId xmlns:a16="http://schemas.microsoft.com/office/drawing/2014/main" id="{DAC82856-A463-7049-A933-3398EB3A54B2}"/>
              </a:ext>
            </a:extLst>
          </p:cNvPr>
          <p:cNvGrpSpPr/>
          <p:nvPr/>
        </p:nvGrpSpPr>
        <p:grpSpPr>
          <a:xfrm>
            <a:off x="8696689" y="2622680"/>
            <a:ext cx="2272866" cy="2452821"/>
            <a:chOff x="8556661" y="2286764"/>
            <a:chExt cx="2273511" cy="2453517"/>
          </a:xfrm>
        </p:grpSpPr>
        <p:sp>
          <p:nvSpPr>
            <p:cNvPr id="25" name="Rectangle 24">
              <a:extLst>
                <a:ext uri="{FF2B5EF4-FFF2-40B4-BE49-F238E27FC236}">
                  <a16:creationId xmlns:a16="http://schemas.microsoft.com/office/drawing/2014/main" id="{CBAE73FF-CDFB-4D48-A023-410FD0A1CF15}"/>
                </a:ext>
              </a:extLst>
            </p:cNvPr>
            <p:cNvSpPr/>
            <p:nvPr/>
          </p:nvSpPr>
          <p:spPr>
            <a:xfrm>
              <a:off x="8556661" y="4385789"/>
              <a:ext cx="2273511" cy="354492"/>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What to do next</a:t>
              </a:r>
            </a:p>
          </p:txBody>
        </p:sp>
        <p:pic>
          <p:nvPicPr>
            <p:cNvPr id="26" name="Picture 25">
              <a:extLst>
                <a:ext uri="{FF2B5EF4-FFF2-40B4-BE49-F238E27FC236}">
                  <a16:creationId xmlns:a16="http://schemas.microsoft.com/office/drawing/2014/main" id="{5B136589-FEF2-F54A-A679-98B623EBF031}"/>
                </a:ext>
              </a:extLst>
            </p:cNvPr>
            <p:cNvPicPr>
              <a:picLocks noChangeAspect="1"/>
            </p:cNvPicPr>
            <p:nvPr/>
          </p:nvPicPr>
          <p:blipFill>
            <a:blip r:embed="rId3"/>
            <a:stretch>
              <a:fillRect/>
            </a:stretch>
          </p:blipFill>
          <p:spPr>
            <a:xfrm>
              <a:off x="9088163" y="2286764"/>
              <a:ext cx="1210498" cy="1210498"/>
            </a:xfrm>
            <a:prstGeom prst="rect">
              <a:avLst/>
            </a:prstGeom>
          </p:spPr>
        </p:pic>
        <p:cxnSp>
          <p:nvCxnSpPr>
            <p:cNvPr id="30" name="Straight Connector 29">
              <a:extLst>
                <a:ext uri="{FF2B5EF4-FFF2-40B4-BE49-F238E27FC236}">
                  <a16:creationId xmlns:a16="http://schemas.microsoft.com/office/drawing/2014/main" id="{AE9818CD-183A-6D40-B7F9-8439900BB03A}"/>
                </a:ext>
              </a:extLst>
            </p:cNvPr>
            <p:cNvCxnSpPr/>
            <p:nvPr/>
          </p:nvCxnSpPr>
          <p:spPr>
            <a:xfrm>
              <a:off x="8743346"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FBD0556-3F95-A049-B475-0A9EF1826B37}"/>
              </a:ext>
            </a:extLst>
          </p:cNvPr>
          <p:cNvGrpSpPr/>
          <p:nvPr/>
        </p:nvGrpSpPr>
        <p:grpSpPr>
          <a:xfrm>
            <a:off x="4900799" y="2569207"/>
            <a:ext cx="2796920" cy="2762775"/>
            <a:chOff x="4651249" y="2233277"/>
            <a:chExt cx="2797711" cy="2763558"/>
          </a:xfrm>
        </p:grpSpPr>
        <p:sp>
          <p:nvSpPr>
            <p:cNvPr id="36" name="Rectangle 35">
              <a:extLst>
                <a:ext uri="{FF2B5EF4-FFF2-40B4-BE49-F238E27FC236}">
                  <a16:creationId xmlns:a16="http://schemas.microsoft.com/office/drawing/2014/main" id="{B1427FFB-9EF3-6A40-B048-3ABA7A5BF029}"/>
                </a:ext>
              </a:extLst>
            </p:cNvPr>
            <p:cNvSpPr/>
            <p:nvPr/>
          </p:nvSpPr>
          <p:spPr>
            <a:xfrm>
              <a:off x="4651249" y="4385789"/>
              <a:ext cx="2797711" cy="611046"/>
            </a:xfrm>
            <a:prstGeom prst="rect">
              <a:avLst/>
            </a:prstGeom>
          </p:spPr>
          <p:txBody>
            <a:bodyPr wrap="none" lIns="0" rIns="0">
              <a:spAutoFit/>
            </a:bodyPr>
            <a:lstStyle/>
            <a:p>
              <a:pPr lvl="0" algn="ctr" defTabSz="931972" fontAlgn="base">
                <a:lnSpc>
                  <a:spcPts val="2000"/>
                </a:lnSpc>
                <a:spcBef>
                  <a:spcPct val="0"/>
                </a:spcBef>
                <a:spcAft>
                  <a:spcPts val="612"/>
                </a:spcAft>
                <a:defRPr/>
              </a:pPr>
              <a:r>
                <a:rPr lang="en-US" sz="2400">
                  <a:solidFill>
                    <a:srgbClr val="282828"/>
                  </a:solidFill>
                  <a:latin typeface="Segoe UI Semibold"/>
                </a:rPr>
                <a:t>Why add Advanced </a:t>
              </a:r>
              <a:br>
                <a:rPr lang="en-US" sz="2400">
                  <a:solidFill>
                    <a:srgbClr val="282828"/>
                  </a:solidFill>
                  <a:latin typeface="Segoe UI Semibold"/>
                </a:rPr>
              </a:br>
              <a:r>
                <a:rPr lang="en-US" sz="2400">
                  <a:solidFill>
                    <a:srgbClr val="282828"/>
                  </a:solidFill>
                  <a:latin typeface="Segoe UI Semibold"/>
                </a:rPr>
                <a:t>Security services?</a:t>
              </a:r>
            </a:p>
          </p:txBody>
        </p:sp>
        <p:pic>
          <p:nvPicPr>
            <p:cNvPr id="37" name="Picture 36">
              <a:extLst>
                <a:ext uri="{FF2B5EF4-FFF2-40B4-BE49-F238E27FC236}">
                  <a16:creationId xmlns:a16="http://schemas.microsoft.com/office/drawing/2014/main" id="{96873EB6-E2A2-3D4B-8586-D6B9F60BA8A5}"/>
                </a:ext>
              </a:extLst>
            </p:cNvPr>
            <p:cNvPicPr>
              <a:picLocks noChangeAspect="1"/>
            </p:cNvPicPr>
            <p:nvPr/>
          </p:nvPicPr>
          <p:blipFill>
            <a:blip r:embed="rId4"/>
            <a:stretch>
              <a:fillRect/>
            </a:stretch>
          </p:blipFill>
          <p:spPr>
            <a:xfrm>
              <a:off x="5216021" y="2233277"/>
              <a:ext cx="1340622" cy="1340622"/>
            </a:xfrm>
            <a:prstGeom prst="rect">
              <a:avLst/>
            </a:prstGeom>
          </p:spPr>
        </p:pic>
        <p:cxnSp>
          <p:nvCxnSpPr>
            <p:cNvPr id="38" name="Straight Connector 37">
              <a:extLst>
                <a:ext uri="{FF2B5EF4-FFF2-40B4-BE49-F238E27FC236}">
                  <a16:creationId xmlns:a16="http://schemas.microsoft.com/office/drawing/2014/main" id="{9DBDBDD0-AA43-6F45-A34A-F105B1BE3F56}"/>
                </a:ext>
              </a:extLst>
            </p:cNvPr>
            <p:cNvCxnSpPr/>
            <p:nvPr/>
          </p:nvCxnSpPr>
          <p:spPr>
            <a:xfrm>
              <a:off x="5100453"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D41BAE04-00B9-DF4A-9BBA-E59CFD2052B5}"/>
              </a:ext>
            </a:extLst>
          </p:cNvPr>
          <p:cNvGrpSpPr/>
          <p:nvPr/>
        </p:nvGrpSpPr>
        <p:grpSpPr>
          <a:xfrm>
            <a:off x="1190519" y="2622680"/>
            <a:ext cx="2568011" cy="2709304"/>
            <a:chOff x="1075849" y="2286764"/>
            <a:chExt cx="2568739" cy="2710072"/>
          </a:xfrm>
        </p:grpSpPr>
        <p:sp>
          <p:nvSpPr>
            <p:cNvPr id="40" name="Rectangle 39">
              <a:extLst>
                <a:ext uri="{FF2B5EF4-FFF2-40B4-BE49-F238E27FC236}">
                  <a16:creationId xmlns:a16="http://schemas.microsoft.com/office/drawing/2014/main" id="{892C3649-0A5C-B64A-B31A-8410283A6923}"/>
                </a:ext>
              </a:extLst>
            </p:cNvPr>
            <p:cNvSpPr/>
            <p:nvPr/>
          </p:nvSpPr>
          <p:spPr>
            <a:xfrm>
              <a:off x="1075849" y="4385790"/>
              <a:ext cx="2568739" cy="611046"/>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How will this help </a:t>
              </a:r>
              <a:br>
                <a:rPr kumimoji="0" lang="en-US" sz="2400" b="0" i="0" u="none" strike="noStrike" kern="1200" cap="none" spc="0" normalizeH="0" baseline="0" noProof="0">
                  <a:ln>
                    <a:noFill/>
                  </a:ln>
                  <a:solidFill>
                    <a:srgbClr val="282828"/>
                  </a:solidFill>
                  <a:effectLst/>
                  <a:uLnTx/>
                  <a:uFillTx/>
                  <a:latin typeface="Segoe UI Semibold"/>
                  <a:ea typeface="+mn-ea"/>
                  <a:cs typeface="+mn-cs"/>
                </a:rPr>
              </a:br>
              <a:r>
                <a:rPr kumimoji="0" lang="en-US" sz="2400" b="0" i="0" u="none" strike="noStrike" kern="1200" cap="none" spc="0" normalizeH="0" baseline="0" noProof="0">
                  <a:ln>
                    <a:noFill/>
                  </a:ln>
                  <a:solidFill>
                    <a:srgbClr val="282828"/>
                  </a:solidFill>
                  <a:effectLst/>
                  <a:uLnTx/>
                  <a:uFillTx/>
                  <a:latin typeface="Segoe UI Semibold"/>
                  <a:ea typeface="+mn-ea"/>
                  <a:cs typeface="+mn-cs"/>
                </a:rPr>
                <a:t>your customers?</a:t>
              </a:r>
            </a:p>
          </p:txBody>
        </p:sp>
        <p:pic>
          <p:nvPicPr>
            <p:cNvPr id="41" name="Picture 40">
              <a:extLst>
                <a:ext uri="{FF2B5EF4-FFF2-40B4-BE49-F238E27FC236}">
                  <a16:creationId xmlns:a16="http://schemas.microsoft.com/office/drawing/2014/main" id="{A77E039C-C7D7-F748-9FE7-F576F16529C2}"/>
                </a:ext>
              </a:extLst>
            </p:cNvPr>
            <p:cNvPicPr>
              <a:picLocks noChangeAspect="1"/>
            </p:cNvPicPr>
            <p:nvPr/>
          </p:nvPicPr>
          <p:blipFill>
            <a:blip r:embed="rId5"/>
            <a:stretch>
              <a:fillRect/>
            </a:stretch>
          </p:blipFill>
          <p:spPr>
            <a:xfrm>
              <a:off x="1754960" y="2286764"/>
              <a:ext cx="1210498" cy="1210498"/>
            </a:xfrm>
            <a:prstGeom prst="rect">
              <a:avLst/>
            </a:prstGeom>
          </p:spPr>
        </p:pic>
        <p:cxnSp>
          <p:nvCxnSpPr>
            <p:cNvPr id="42" name="Straight Connector 41">
              <a:extLst>
                <a:ext uri="{FF2B5EF4-FFF2-40B4-BE49-F238E27FC236}">
                  <a16:creationId xmlns:a16="http://schemas.microsoft.com/office/drawing/2014/main" id="{27146B47-C9AC-CB4A-A3F5-D64092B9CDC5}"/>
                </a:ext>
              </a:extLst>
            </p:cNvPr>
            <p:cNvCxnSpPr/>
            <p:nvPr/>
          </p:nvCxnSpPr>
          <p:spPr>
            <a:xfrm>
              <a:off x="1410564"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1816360"/>
      </p:ext>
    </p:extLst>
  </p:cSld>
  <p:clrMapOvr>
    <a:masterClrMapping/>
  </p:clrMapOvr>
  <p:transition advTm="305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100000"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1574AC0-9E47-674D-A9C8-66B9825C36A2}"/>
              </a:ext>
            </a:extLst>
          </p:cNvPr>
          <p:cNvGraphicFramePr>
            <a:graphicFrameLocks noGrp="1"/>
          </p:cNvGraphicFramePr>
          <p:nvPr>
            <p:extLst>
              <p:ext uri="{D42A27DB-BD31-4B8C-83A1-F6EECF244321}">
                <p14:modId xmlns:p14="http://schemas.microsoft.com/office/powerpoint/2010/main" val="547621352"/>
              </p:ext>
            </p:extLst>
          </p:nvPr>
        </p:nvGraphicFramePr>
        <p:xfrm>
          <a:off x="6574499" y="788743"/>
          <a:ext cx="5295784" cy="5527712"/>
        </p:xfrm>
        <a:graphic>
          <a:graphicData uri="http://schemas.openxmlformats.org/drawingml/2006/table">
            <a:tbl>
              <a:tblPr firstRow="1" bandRow="1">
                <a:tableStyleId>{5C22544A-7EE6-4342-B048-85BDC9FD1C3A}</a:tableStyleId>
              </a:tblPr>
              <a:tblGrid>
                <a:gridCol w="1472339">
                  <a:extLst>
                    <a:ext uri="{9D8B030D-6E8A-4147-A177-3AD203B41FA5}">
                      <a16:colId xmlns:a16="http://schemas.microsoft.com/office/drawing/2014/main" val="694127348"/>
                    </a:ext>
                  </a:extLst>
                </a:gridCol>
                <a:gridCol w="3823445">
                  <a:extLst>
                    <a:ext uri="{9D8B030D-6E8A-4147-A177-3AD203B41FA5}">
                      <a16:colId xmlns:a16="http://schemas.microsoft.com/office/drawing/2014/main" val="1622092510"/>
                    </a:ext>
                  </a:extLst>
                </a:gridCol>
              </a:tblGrid>
              <a:tr h="1381928">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chemeClr val="tx2"/>
                          </a:solidFill>
                          <a:effectLst/>
                          <a:uLnTx/>
                          <a:uFillTx/>
                          <a:latin typeface="+mj-lt"/>
                          <a:ea typeface="Segoe UI Semibold" charset="0"/>
                          <a:cs typeface="Segoe UI Light" panose="020B0502040204020203" pitchFamily="34" charset="0"/>
                        </a:rPr>
                        <a:t>Lack of expertise</a:t>
                      </a:r>
                    </a:p>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1250">
                                <a:srgbClr val="2C292A"/>
                              </a:gs>
                              <a:gs pos="100000">
                                <a:srgbClr val="2C292A"/>
                              </a:gs>
                            </a:gsLst>
                            <a:lin ang="5400000" scaled="0"/>
                          </a:gradFill>
                          <a:effectLst/>
                          <a:uLnTx/>
                          <a:uFillTx/>
                          <a:latin typeface="+mn-lt"/>
                          <a:ea typeface="+mn-ea"/>
                          <a:cs typeface="Segoe UI Light" panose="020B0502040204020203" pitchFamily="34" charset="0"/>
                        </a:rPr>
                        <a:t>in the face of sophisticated cyber threats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87117178"/>
                  </a:ext>
                </a:extLst>
              </a:tr>
              <a:tr h="1381928">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chemeClr val="tx2"/>
                          </a:solidFill>
                          <a:effectLst/>
                          <a:uLnTx/>
                          <a:uFillTx/>
                          <a:latin typeface="+mj-lt"/>
                          <a:ea typeface="+mn-ea"/>
                          <a:cs typeface="Segoe UI Light" panose="020B0502040204020203" pitchFamily="34" charset="0"/>
                        </a:rPr>
                        <a:t>Not enough resources</a:t>
                      </a:r>
                      <a:br>
                        <a:rPr kumimoji="0" lang="en-US" sz="2000" b="0" i="0" u="none" strike="noStrike" kern="0" cap="none" spc="0" normalizeH="0" baseline="0" noProof="0" dirty="0">
                          <a:ln>
                            <a:noFill/>
                          </a:ln>
                          <a:gradFill>
                            <a:gsLst>
                              <a:gs pos="1250">
                                <a:srgbClr val="2C292A"/>
                              </a:gs>
                              <a:gs pos="100000">
                                <a:srgbClr val="2C292A"/>
                              </a:gs>
                            </a:gsLst>
                            <a:lin ang="5400000" scaled="0"/>
                          </a:gradFill>
                          <a:effectLst/>
                          <a:uLnTx/>
                          <a:uFillTx/>
                          <a:latin typeface="+mn-lt"/>
                          <a:ea typeface="Segoe UI Semibold" charset="0"/>
                          <a:cs typeface="Segoe UI Light" panose="020B0502040204020203" pitchFamily="34" charset="0"/>
                        </a:rPr>
                      </a:br>
                      <a:r>
                        <a:rPr kumimoji="0" lang="en-US" sz="2000" b="0" i="0" u="none" strike="noStrike" kern="0" cap="none" spc="0" normalizeH="0" baseline="0" noProof="0" dirty="0">
                          <a:ln>
                            <a:noFill/>
                          </a:ln>
                          <a:gradFill>
                            <a:gsLst>
                              <a:gs pos="1250">
                                <a:srgbClr val="2C292A"/>
                              </a:gs>
                              <a:gs pos="100000">
                                <a:srgbClr val="2C292A"/>
                              </a:gs>
                            </a:gsLst>
                            <a:lin ang="5400000" scaled="0"/>
                          </a:gradFill>
                          <a:effectLst/>
                          <a:uLnTx/>
                          <a:uFillTx/>
                          <a:latin typeface="+mn-lt"/>
                          <a:ea typeface="+mn-ea"/>
                          <a:cs typeface="Segoe UI Light" panose="020B0502040204020203" pitchFamily="34" charset="0"/>
                        </a:rPr>
                        <a:t>to identify, assess, and mitigate security risks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1375663"/>
                  </a:ext>
                </a:extLst>
              </a:tr>
              <a:tr h="1381928">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chemeClr val="tx2"/>
                          </a:solidFill>
                          <a:effectLst/>
                          <a:uLnTx/>
                          <a:uFillTx/>
                          <a:latin typeface="+mj-lt"/>
                          <a:ea typeface="+mn-ea"/>
                          <a:cs typeface="Segoe UI Light" panose="020B0502040204020203" pitchFamily="34" charset="0"/>
                        </a:rPr>
                        <a:t>Less familiar</a:t>
                      </a:r>
                    </a:p>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1250">
                                <a:srgbClr val="2C292A"/>
                              </a:gs>
                              <a:gs pos="100000">
                                <a:srgbClr val="2C292A"/>
                              </a:gs>
                            </a:gsLst>
                            <a:lin ang="5400000" scaled="0"/>
                          </a:gradFill>
                          <a:effectLst/>
                          <a:uLnTx/>
                          <a:uFillTx/>
                          <a:latin typeface="+mn-lt"/>
                          <a:ea typeface="+mn-ea"/>
                          <a:cs typeface="Segoe UI Light" panose="020B0502040204020203" pitchFamily="34" charset="0"/>
                        </a:rPr>
                        <a:t>with security best practices and little time to educate employees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81601004"/>
                  </a:ext>
                </a:extLst>
              </a:tr>
              <a:tr h="1381928">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896214"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chemeClr val="tx2"/>
                          </a:solidFill>
                          <a:effectLst/>
                          <a:uLnTx/>
                          <a:uFillTx/>
                          <a:latin typeface="+mj-lt"/>
                          <a:ea typeface="+mn-ea"/>
                          <a:cs typeface="Segoe UI Light" panose="020B0502040204020203" pitchFamily="34" charset="0"/>
                        </a:rPr>
                        <a:t>Overwhelmed</a:t>
                      </a:r>
                    </a:p>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1250">
                                <a:srgbClr val="2C292A"/>
                              </a:gs>
                              <a:gs pos="100000">
                                <a:srgbClr val="2C292A"/>
                              </a:gs>
                            </a:gsLst>
                            <a:lin ang="5400000" scaled="0"/>
                          </a:gradFill>
                          <a:effectLst/>
                          <a:uLnTx/>
                          <a:uFillTx/>
                          <a:latin typeface="+mn-lt"/>
                          <a:ea typeface="+mn-ea"/>
                          <a:cs typeface="Segoe UI Light" panose="020B0502040204020203" pitchFamily="34" charset="0"/>
                        </a:rPr>
                        <a:t>with available offerings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6281775"/>
                  </a:ext>
                </a:extLst>
              </a:tr>
            </a:tbl>
          </a:graphicData>
        </a:graphic>
      </p:graphicFrame>
      <p:sp>
        <p:nvSpPr>
          <p:cNvPr id="18" name="Title 1">
            <a:extLst>
              <a:ext uri="{FF2B5EF4-FFF2-40B4-BE49-F238E27FC236}">
                <a16:creationId xmlns:a16="http://schemas.microsoft.com/office/drawing/2014/main" id="{332DE923-4604-495F-BED3-2B128036E5A4}"/>
              </a:ext>
            </a:extLst>
          </p:cNvPr>
          <p:cNvSpPr txBox="1">
            <a:spLocks/>
          </p:cNvSpPr>
          <p:nvPr/>
        </p:nvSpPr>
        <p:spPr>
          <a:xfrm>
            <a:off x="174390" y="3169858"/>
            <a:ext cx="6725782" cy="904658"/>
          </a:xfrm>
          <a:prstGeom prst="rect">
            <a:avLst/>
          </a:prstGeom>
        </p:spPr>
        <p:txBody>
          <a:bodyPr vert="horz" wrap="square" lIns="182854" tIns="146283" rIns="182854" bIns="146283" rtlCol="0" anchor="t">
            <a:noAutofit/>
          </a:bodyPr>
          <a:lstStyle>
            <a:defPPr>
              <a:defRPr lang="en-US"/>
            </a:defPPr>
            <a:lvl1pPr algn="ctr" defTabSz="896218">
              <a:lnSpc>
                <a:spcPct val="90000"/>
              </a:lnSpc>
              <a:spcBef>
                <a:spcPct val="0"/>
              </a:spcBef>
              <a:buNone/>
              <a:defRPr sz="4800" b="0" i="0" u="none" cap="none" spc="-147" baseline="0">
                <a:ln w="3175">
                  <a:noFill/>
                </a:ln>
                <a:gradFill>
                  <a:gsLst>
                    <a:gs pos="1250">
                      <a:schemeClr val="tx1"/>
                    </a:gs>
                    <a:gs pos="100000">
                      <a:schemeClr val="tx1"/>
                    </a:gs>
                  </a:gsLst>
                  <a:lin ang="5400000" scaled="0"/>
                </a:gradFill>
                <a:effectLst/>
                <a:latin typeface="Segoe UI Semibold" charset="0"/>
                <a:ea typeface="Segoe UI Semibold" charset="0"/>
                <a:cs typeface="Segoe UI Semibold" charset="0"/>
              </a:defRPr>
            </a:lvl1pPr>
          </a:lstStyle>
          <a:p>
            <a:pPr marL="0" marR="0" lvl="0" indent="0" algn="ctr" defTabSz="896046" rtl="0" eaLnBrk="1" fontAlgn="auto" latinLnBrk="0" hangingPunct="1">
              <a:lnSpc>
                <a:spcPct val="90000"/>
              </a:lnSpc>
              <a:spcBef>
                <a:spcPct val="0"/>
              </a:spcBef>
              <a:spcAft>
                <a:spcPts val="0"/>
              </a:spcAft>
              <a:buClrTx/>
              <a:buSzTx/>
              <a:buFontTx/>
              <a:buNone/>
              <a:tabLst/>
              <a:defRPr/>
            </a:pPr>
            <a:r>
              <a:rPr kumimoji="0" lang="en-US" sz="4488" b="0" i="0" u="none" strike="noStrike" kern="0" cap="none" spc="-147" normalizeH="0" baseline="0" noProof="0" dirty="0">
                <a:ln w="3175">
                  <a:noFill/>
                </a:ln>
                <a:gradFill>
                  <a:gsLst>
                    <a:gs pos="1250">
                      <a:srgbClr val="2C292A"/>
                    </a:gs>
                    <a:gs pos="100000">
                      <a:srgbClr val="2C292A"/>
                    </a:gs>
                  </a:gsLst>
                  <a:lin ang="5400000" scaled="0"/>
                </a:gradFill>
                <a:effectLst/>
                <a:uLnTx/>
                <a:uFillTx/>
                <a:latin typeface="+mj-lt"/>
                <a:cs typeface="Segoe UI Light" panose="020B0502040204020203" pitchFamily="34" charset="0"/>
              </a:rPr>
              <a:t>Partners can help</a:t>
            </a:r>
            <a:br>
              <a:rPr kumimoji="0" lang="en-US" sz="4488" b="0" i="0" u="none" strike="noStrike" kern="0" cap="none" spc="-147" normalizeH="0" baseline="0" noProof="0" dirty="0">
                <a:ln w="3175">
                  <a:noFill/>
                </a:ln>
                <a:gradFill>
                  <a:gsLst>
                    <a:gs pos="1250">
                      <a:srgbClr val="2C292A"/>
                    </a:gs>
                    <a:gs pos="100000">
                      <a:srgbClr val="2C292A"/>
                    </a:gs>
                  </a:gsLst>
                  <a:lin ang="5400000" scaled="0"/>
                </a:gradFill>
                <a:effectLst/>
                <a:uLnTx/>
                <a:uFillTx/>
                <a:latin typeface="+mj-lt"/>
                <a:cs typeface="Segoe UI Light" panose="020B0502040204020203" pitchFamily="34" charset="0"/>
              </a:rPr>
            </a:br>
            <a:r>
              <a:rPr kumimoji="0" lang="en-US" sz="4488" b="0" i="0" u="none" strike="noStrike" kern="0" cap="none" spc="-147" normalizeH="0" baseline="0" noProof="0" dirty="0">
                <a:ln w="3175">
                  <a:noFill/>
                </a:ln>
                <a:gradFill>
                  <a:gsLst>
                    <a:gs pos="1250">
                      <a:srgbClr val="2C292A"/>
                    </a:gs>
                    <a:gs pos="100000">
                      <a:srgbClr val="2C292A"/>
                    </a:gs>
                  </a:gsLst>
                  <a:lin ang="5400000" scaled="0"/>
                </a:gradFill>
                <a:effectLst/>
                <a:uLnTx/>
                <a:uFillTx/>
                <a:latin typeface="+mj-lt"/>
                <a:cs typeface="Segoe UI Light" panose="020B0502040204020203" pitchFamily="34" charset="0"/>
              </a:rPr>
              <a:t> plug gaps</a:t>
            </a:r>
          </a:p>
        </p:txBody>
      </p:sp>
      <p:sp>
        <p:nvSpPr>
          <p:cNvPr id="19" name="Rectangle 18">
            <a:extLst>
              <a:ext uri="{FF2B5EF4-FFF2-40B4-BE49-F238E27FC236}">
                <a16:creationId xmlns:a16="http://schemas.microsoft.com/office/drawing/2014/main" id="{25C4A7D3-8CE6-4751-951B-A9C7E9AA38C6}"/>
              </a:ext>
            </a:extLst>
          </p:cNvPr>
          <p:cNvSpPr/>
          <p:nvPr/>
        </p:nvSpPr>
        <p:spPr>
          <a:xfrm>
            <a:off x="174389" y="2107690"/>
            <a:ext cx="6745411" cy="923230"/>
          </a:xfrm>
          <a:prstGeom prst="rect">
            <a:avLst/>
          </a:prstGeom>
          <a:noFill/>
        </p:spPr>
        <p:txBody>
          <a:bodyPr wrap="square" lIns="182854" tIns="146283" rIns="182854" bIns="146283" anchor="t" anchorCtr="0">
            <a:noAutofit/>
          </a:bodyPr>
          <a:lstStyle/>
          <a:p>
            <a:pPr marL="0" marR="0" lvl="0" indent="0" algn="ctr" defTabSz="914224" rtl="0" eaLnBrk="1" fontAlgn="auto" latinLnBrk="0" hangingPunct="1">
              <a:lnSpc>
                <a:spcPct val="100000"/>
              </a:lnSpc>
              <a:spcBef>
                <a:spcPts val="0"/>
              </a:spcBef>
              <a:spcAft>
                <a:spcPts val="0"/>
              </a:spcAft>
              <a:buClrTx/>
              <a:buSzTx/>
              <a:buFontTx/>
              <a:buNone/>
              <a:tabLst/>
              <a:defRPr/>
            </a:pPr>
            <a:r>
              <a:rPr kumimoji="0" lang="en-US" sz="4080" b="0" i="0" u="none" strike="noStrike" kern="1200" cap="none" spc="0" normalizeH="0" baseline="0" noProof="0" dirty="0">
                <a:ln>
                  <a:noFill/>
                </a:ln>
                <a:solidFill>
                  <a:srgbClr val="0078D4"/>
                </a:solidFill>
                <a:effectLst/>
                <a:uLnTx/>
                <a:uFillTx/>
                <a:latin typeface="+mj-lt"/>
                <a:ea typeface="+mn-ea"/>
                <a:cs typeface="Segoe UI Light" panose="020B0502040204020203" pitchFamily="34" charset="0"/>
              </a:rPr>
              <a:t>SMB security challenges</a:t>
            </a:r>
            <a:endParaRPr kumimoji="0" lang="en-US" sz="3672" b="0" i="0" u="none" strike="noStrike" kern="1200" cap="none" spc="0" normalizeH="0" baseline="0" noProof="0" dirty="0">
              <a:ln>
                <a:noFill/>
              </a:ln>
              <a:solidFill>
                <a:srgbClr val="0078D4"/>
              </a:solidFill>
              <a:effectLst/>
              <a:uLnTx/>
              <a:uFillTx/>
              <a:latin typeface="+mj-lt"/>
              <a:ea typeface="+mn-ea"/>
              <a:cs typeface="Segoe UI Light" panose="020B0502040204020203" pitchFamily="34" charset="0"/>
            </a:endParaRPr>
          </a:p>
        </p:txBody>
      </p:sp>
      <p:cxnSp>
        <p:nvCxnSpPr>
          <p:cNvPr id="20" name="Straight Connector 19">
            <a:extLst>
              <a:ext uri="{FF2B5EF4-FFF2-40B4-BE49-F238E27FC236}">
                <a16:creationId xmlns:a16="http://schemas.microsoft.com/office/drawing/2014/main" id="{8F8BC307-2064-42D2-940A-26A8587602C5}"/>
              </a:ext>
            </a:extLst>
          </p:cNvPr>
          <p:cNvCxnSpPr/>
          <p:nvPr/>
        </p:nvCxnSpPr>
        <p:spPr>
          <a:xfrm>
            <a:off x="1024262" y="3044659"/>
            <a:ext cx="5072162" cy="0"/>
          </a:xfrm>
          <a:prstGeom prst="line">
            <a:avLst/>
          </a:prstGeom>
          <a:noFill/>
          <a:ln w="28575" cap="flat" cmpd="sng" algn="ctr">
            <a:solidFill>
              <a:srgbClr val="E6E6E6">
                <a:lumMod val="50000"/>
              </a:srgbClr>
            </a:solidFill>
            <a:prstDash val="solid"/>
            <a:headEnd type="none"/>
            <a:tailEnd type="none"/>
          </a:ln>
          <a:effectLst/>
        </p:spPr>
      </p:cxnSp>
      <p:pic>
        <p:nvPicPr>
          <p:cNvPr id="44" name="Picture 43">
            <a:extLst>
              <a:ext uri="{FF2B5EF4-FFF2-40B4-BE49-F238E27FC236}">
                <a16:creationId xmlns:a16="http://schemas.microsoft.com/office/drawing/2014/main" id="{246E0BF5-F8A8-40F5-A5A8-A0F99086D03B}"/>
              </a:ext>
            </a:extLst>
          </p:cNvPr>
          <p:cNvPicPr>
            <a:picLocks noChangeAspect="1"/>
          </p:cNvPicPr>
          <p:nvPr/>
        </p:nvPicPr>
        <p:blipFill>
          <a:blip r:embed="rId3"/>
          <a:stretch>
            <a:fillRect/>
          </a:stretch>
        </p:blipFill>
        <p:spPr>
          <a:xfrm>
            <a:off x="6872577" y="1034562"/>
            <a:ext cx="880987" cy="900539"/>
          </a:xfrm>
          <a:prstGeom prst="rect">
            <a:avLst/>
          </a:prstGeom>
        </p:spPr>
      </p:pic>
      <p:pic>
        <p:nvPicPr>
          <p:cNvPr id="45" name="Picture 44">
            <a:extLst>
              <a:ext uri="{FF2B5EF4-FFF2-40B4-BE49-F238E27FC236}">
                <a16:creationId xmlns:a16="http://schemas.microsoft.com/office/drawing/2014/main" id="{58F93A91-DE06-4273-91F7-A2C2D053905D}"/>
              </a:ext>
            </a:extLst>
          </p:cNvPr>
          <p:cNvPicPr>
            <a:picLocks noChangeAspect="1"/>
          </p:cNvPicPr>
          <p:nvPr/>
        </p:nvPicPr>
        <p:blipFill>
          <a:blip r:embed="rId4"/>
          <a:stretch>
            <a:fillRect/>
          </a:stretch>
        </p:blipFill>
        <p:spPr>
          <a:xfrm>
            <a:off x="6863053" y="5332367"/>
            <a:ext cx="912483" cy="673923"/>
          </a:xfrm>
          <a:prstGeom prst="rect">
            <a:avLst/>
          </a:prstGeom>
        </p:spPr>
      </p:pic>
      <p:grpSp>
        <p:nvGrpSpPr>
          <p:cNvPr id="46" name="Group 45">
            <a:extLst>
              <a:ext uri="{FF2B5EF4-FFF2-40B4-BE49-F238E27FC236}">
                <a16:creationId xmlns:a16="http://schemas.microsoft.com/office/drawing/2014/main" id="{00839D95-71E4-47D6-A99C-5418D22CA9E4}"/>
              </a:ext>
            </a:extLst>
          </p:cNvPr>
          <p:cNvGrpSpPr/>
          <p:nvPr/>
        </p:nvGrpSpPr>
        <p:grpSpPr>
          <a:xfrm>
            <a:off x="6946883" y="2442232"/>
            <a:ext cx="820349" cy="847036"/>
            <a:chOff x="3968749" y="2658468"/>
            <a:chExt cx="1301749" cy="1298574"/>
          </a:xfrm>
        </p:grpSpPr>
        <p:grpSp>
          <p:nvGrpSpPr>
            <p:cNvPr id="47" name="Group 13">
              <a:extLst>
                <a:ext uri="{FF2B5EF4-FFF2-40B4-BE49-F238E27FC236}">
                  <a16:creationId xmlns:a16="http://schemas.microsoft.com/office/drawing/2014/main" id="{638255D8-F056-480B-9394-7F9862CF3192}"/>
                </a:ext>
              </a:extLst>
            </p:cNvPr>
            <p:cNvGrpSpPr>
              <a:grpSpLocks noChangeAspect="1"/>
            </p:cNvGrpSpPr>
            <p:nvPr/>
          </p:nvGrpSpPr>
          <p:grpSpPr bwMode="auto">
            <a:xfrm>
              <a:off x="3968749" y="2658468"/>
              <a:ext cx="1301749" cy="1298574"/>
              <a:chOff x="2500" y="2582"/>
              <a:chExt cx="820" cy="818"/>
            </a:xfrm>
          </p:grpSpPr>
          <p:sp>
            <p:nvSpPr>
              <p:cNvPr id="49" name="AutoShape 12">
                <a:extLst>
                  <a:ext uri="{FF2B5EF4-FFF2-40B4-BE49-F238E27FC236}">
                    <a16:creationId xmlns:a16="http://schemas.microsoft.com/office/drawing/2014/main" id="{E8FF8A87-3042-4B11-834A-72A45DF7CF87}"/>
                  </a:ext>
                </a:extLst>
              </p:cNvPr>
              <p:cNvSpPr>
                <a:spLocks noChangeAspect="1" noChangeArrowheads="1" noTextEdit="1"/>
              </p:cNvSpPr>
              <p:nvPr/>
            </p:nvSpPr>
            <p:spPr bwMode="auto">
              <a:xfrm>
                <a:off x="2503" y="2585"/>
                <a:ext cx="817" cy="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0" name="Freeform 15">
                <a:extLst>
                  <a:ext uri="{FF2B5EF4-FFF2-40B4-BE49-F238E27FC236}">
                    <a16:creationId xmlns:a16="http://schemas.microsoft.com/office/drawing/2014/main" id="{B5F6CAA4-AE5F-4367-811F-699E7542911E}"/>
                  </a:ext>
                </a:extLst>
              </p:cNvPr>
              <p:cNvSpPr>
                <a:spLocks/>
              </p:cNvSpPr>
              <p:nvPr/>
            </p:nvSpPr>
            <p:spPr bwMode="auto">
              <a:xfrm>
                <a:off x="2500" y="2582"/>
                <a:ext cx="817" cy="815"/>
              </a:xfrm>
              <a:custGeom>
                <a:avLst/>
                <a:gdLst>
                  <a:gd name="T0" fmla="*/ 381 w 817"/>
                  <a:gd name="T1" fmla="*/ 0 h 815"/>
                  <a:gd name="T2" fmla="*/ 381 w 817"/>
                  <a:gd name="T3" fmla="*/ 380 h 815"/>
                  <a:gd name="T4" fmla="*/ 0 w 817"/>
                  <a:gd name="T5" fmla="*/ 380 h 815"/>
                  <a:gd name="T6" fmla="*/ 0 w 817"/>
                  <a:gd name="T7" fmla="*/ 434 h 815"/>
                  <a:gd name="T8" fmla="*/ 381 w 817"/>
                  <a:gd name="T9" fmla="*/ 434 h 815"/>
                  <a:gd name="T10" fmla="*/ 381 w 817"/>
                  <a:gd name="T11" fmla="*/ 815 h 815"/>
                  <a:gd name="T12" fmla="*/ 435 w 817"/>
                  <a:gd name="T13" fmla="*/ 815 h 815"/>
                  <a:gd name="T14" fmla="*/ 435 w 817"/>
                  <a:gd name="T15" fmla="*/ 434 h 815"/>
                  <a:gd name="T16" fmla="*/ 817 w 817"/>
                  <a:gd name="T17" fmla="*/ 434 h 815"/>
                  <a:gd name="T18" fmla="*/ 817 w 817"/>
                  <a:gd name="T19" fmla="*/ 380 h 815"/>
                  <a:gd name="T20" fmla="*/ 435 w 817"/>
                  <a:gd name="T21" fmla="*/ 380 h 815"/>
                  <a:gd name="T22" fmla="*/ 435 w 817"/>
                  <a:gd name="T23" fmla="*/ 0 h 815"/>
                  <a:gd name="T24" fmla="*/ 381 w 817"/>
                  <a:gd name="T25"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7" h="815">
                    <a:moveTo>
                      <a:pt x="381" y="0"/>
                    </a:moveTo>
                    <a:lnTo>
                      <a:pt x="381" y="380"/>
                    </a:lnTo>
                    <a:lnTo>
                      <a:pt x="0" y="380"/>
                    </a:lnTo>
                    <a:lnTo>
                      <a:pt x="0" y="434"/>
                    </a:lnTo>
                    <a:lnTo>
                      <a:pt x="381" y="434"/>
                    </a:lnTo>
                    <a:lnTo>
                      <a:pt x="381" y="815"/>
                    </a:lnTo>
                    <a:lnTo>
                      <a:pt x="435" y="815"/>
                    </a:lnTo>
                    <a:lnTo>
                      <a:pt x="435" y="434"/>
                    </a:lnTo>
                    <a:lnTo>
                      <a:pt x="817" y="434"/>
                    </a:lnTo>
                    <a:lnTo>
                      <a:pt x="817" y="380"/>
                    </a:lnTo>
                    <a:lnTo>
                      <a:pt x="435" y="380"/>
                    </a:lnTo>
                    <a:lnTo>
                      <a:pt x="435" y="0"/>
                    </a:lnTo>
                    <a:lnTo>
                      <a:pt x="381" y="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1" name="Rectangle 16">
                <a:extLst>
                  <a:ext uri="{FF2B5EF4-FFF2-40B4-BE49-F238E27FC236}">
                    <a16:creationId xmlns:a16="http://schemas.microsoft.com/office/drawing/2014/main" id="{F71A4AF9-1EE2-4283-A5AB-C04539D194A3}"/>
                  </a:ext>
                </a:extLst>
              </p:cNvPr>
              <p:cNvSpPr>
                <a:spLocks noChangeArrowheads="1"/>
              </p:cNvSpPr>
              <p:nvPr/>
            </p:nvSpPr>
            <p:spPr bwMode="auto">
              <a:xfrm>
                <a:off x="2554" y="2690"/>
                <a:ext cx="55" cy="218"/>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2" name="Rectangle 17">
                <a:extLst>
                  <a:ext uri="{FF2B5EF4-FFF2-40B4-BE49-F238E27FC236}">
                    <a16:creationId xmlns:a16="http://schemas.microsoft.com/office/drawing/2014/main" id="{3B0DBB39-0142-4200-A91F-783576B35C46}"/>
                  </a:ext>
                </a:extLst>
              </p:cNvPr>
              <p:cNvSpPr>
                <a:spLocks noChangeArrowheads="1"/>
              </p:cNvSpPr>
              <p:nvPr/>
            </p:nvSpPr>
            <p:spPr bwMode="auto">
              <a:xfrm>
                <a:off x="2990" y="2745"/>
                <a:ext cx="163" cy="54"/>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3" name="Rectangle 18">
                <a:extLst>
                  <a:ext uri="{FF2B5EF4-FFF2-40B4-BE49-F238E27FC236}">
                    <a16:creationId xmlns:a16="http://schemas.microsoft.com/office/drawing/2014/main" id="{55E772A4-4FAD-4CD4-AE77-BE388F134F26}"/>
                  </a:ext>
                </a:extLst>
              </p:cNvPr>
              <p:cNvSpPr>
                <a:spLocks noChangeArrowheads="1"/>
              </p:cNvSpPr>
              <p:nvPr/>
            </p:nvSpPr>
            <p:spPr bwMode="auto">
              <a:xfrm>
                <a:off x="2772" y="2636"/>
                <a:ext cx="55" cy="272"/>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4" name="Rectangle 19">
                <a:extLst>
                  <a:ext uri="{FF2B5EF4-FFF2-40B4-BE49-F238E27FC236}">
                    <a16:creationId xmlns:a16="http://schemas.microsoft.com/office/drawing/2014/main" id="{35DA81E8-665B-4C36-8E2C-261F28DD2C06}"/>
                  </a:ext>
                </a:extLst>
              </p:cNvPr>
              <p:cNvSpPr>
                <a:spLocks noChangeArrowheads="1"/>
              </p:cNvSpPr>
              <p:nvPr/>
            </p:nvSpPr>
            <p:spPr bwMode="auto">
              <a:xfrm>
                <a:off x="2663" y="2745"/>
                <a:ext cx="55" cy="1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5" name="Freeform 20">
                <a:extLst>
                  <a:ext uri="{FF2B5EF4-FFF2-40B4-BE49-F238E27FC236}">
                    <a16:creationId xmlns:a16="http://schemas.microsoft.com/office/drawing/2014/main" id="{A6B0E4E8-AD35-484B-A49C-94E5847D863F}"/>
                  </a:ext>
                </a:extLst>
              </p:cNvPr>
              <p:cNvSpPr>
                <a:spLocks/>
              </p:cNvSpPr>
              <p:nvPr/>
            </p:nvSpPr>
            <p:spPr bwMode="auto">
              <a:xfrm>
                <a:off x="2554" y="3125"/>
                <a:ext cx="218" cy="217"/>
              </a:xfrm>
              <a:custGeom>
                <a:avLst/>
                <a:gdLst>
                  <a:gd name="T0" fmla="*/ 20 w 64"/>
                  <a:gd name="T1" fmla="*/ 2 h 64"/>
                  <a:gd name="T2" fmla="*/ 10 w 64"/>
                  <a:gd name="T3" fmla="*/ 9 h 64"/>
                  <a:gd name="T4" fmla="*/ 3 w 64"/>
                  <a:gd name="T5" fmla="*/ 20 h 64"/>
                  <a:gd name="T6" fmla="*/ 0 w 64"/>
                  <a:gd name="T7" fmla="*/ 32 h 64"/>
                  <a:gd name="T8" fmla="*/ 3 w 64"/>
                  <a:gd name="T9" fmla="*/ 44 h 64"/>
                  <a:gd name="T10" fmla="*/ 10 w 64"/>
                  <a:gd name="T11" fmla="*/ 55 h 64"/>
                  <a:gd name="T12" fmla="*/ 20 w 64"/>
                  <a:gd name="T13" fmla="*/ 61 h 64"/>
                  <a:gd name="T14" fmla="*/ 32 w 64"/>
                  <a:gd name="T15" fmla="*/ 64 h 64"/>
                  <a:gd name="T16" fmla="*/ 45 w 64"/>
                  <a:gd name="T17" fmla="*/ 61 h 64"/>
                  <a:gd name="T18" fmla="*/ 55 w 64"/>
                  <a:gd name="T19" fmla="*/ 55 h 64"/>
                  <a:gd name="T20" fmla="*/ 62 w 64"/>
                  <a:gd name="T21" fmla="*/ 44 h 64"/>
                  <a:gd name="T22" fmla="*/ 64 w 64"/>
                  <a:gd name="T23" fmla="*/ 32 h 64"/>
                  <a:gd name="T24" fmla="*/ 32 w 64"/>
                  <a:gd name="T25" fmla="*/ 32 h 64"/>
                  <a:gd name="T26" fmla="*/ 32 w 64"/>
                  <a:gd name="T27" fmla="*/ 0 h 64"/>
                  <a:gd name="T28" fmla="*/ 20 w 64"/>
                  <a:gd name="T29"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4">
                    <a:moveTo>
                      <a:pt x="20" y="2"/>
                    </a:moveTo>
                    <a:cubicBezTo>
                      <a:pt x="16" y="4"/>
                      <a:pt x="13" y="6"/>
                      <a:pt x="10" y="9"/>
                    </a:cubicBezTo>
                    <a:cubicBezTo>
                      <a:pt x="7" y="12"/>
                      <a:pt x="4" y="16"/>
                      <a:pt x="3" y="20"/>
                    </a:cubicBezTo>
                    <a:cubicBezTo>
                      <a:pt x="1" y="23"/>
                      <a:pt x="0" y="28"/>
                      <a:pt x="0" y="32"/>
                    </a:cubicBezTo>
                    <a:cubicBezTo>
                      <a:pt x="0" y="36"/>
                      <a:pt x="1" y="41"/>
                      <a:pt x="3" y="44"/>
                    </a:cubicBezTo>
                    <a:cubicBezTo>
                      <a:pt x="4" y="48"/>
                      <a:pt x="7" y="52"/>
                      <a:pt x="10" y="55"/>
                    </a:cubicBezTo>
                    <a:cubicBezTo>
                      <a:pt x="13" y="58"/>
                      <a:pt x="16" y="60"/>
                      <a:pt x="20" y="61"/>
                    </a:cubicBezTo>
                    <a:cubicBezTo>
                      <a:pt x="24" y="63"/>
                      <a:pt x="28" y="64"/>
                      <a:pt x="32" y="64"/>
                    </a:cubicBezTo>
                    <a:cubicBezTo>
                      <a:pt x="37" y="64"/>
                      <a:pt x="41" y="63"/>
                      <a:pt x="45" y="61"/>
                    </a:cubicBezTo>
                    <a:cubicBezTo>
                      <a:pt x="49" y="60"/>
                      <a:pt x="52" y="58"/>
                      <a:pt x="55" y="55"/>
                    </a:cubicBezTo>
                    <a:cubicBezTo>
                      <a:pt x="58" y="52"/>
                      <a:pt x="60" y="48"/>
                      <a:pt x="62" y="44"/>
                    </a:cubicBezTo>
                    <a:cubicBezTo>
                      <a:pt x="63" y="41"/>
                      <a:pt x="64" y="36"/>
                      <a:pt x="64" y="32"/>
                    </a:cubicBezTo>
                    <a:cubicBezTo>
                      <a:pt x="32" y="32"/>
                      <a:pt x="32" y="32"/>
                      <a:pt x="32" y="32"/>
                    </a:cubicBezTo>
                    <a:cubicBezTo>
                      <a:pt x="32" y="0"/>
                      <a:pt x="32" y="0"/>
                      <a:pt x="32" y="0"/>
                    </a:cubicBezTo>
                    <a:cubicBezTo>
                      <a:pt x="28" y="0"/>
                      <a:pt x="24" y="1"/>
                      <a:pt x="20" y="2"/>
                    </a:cubicBezTo>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6" name="Freeform 21">
                <a:extLst>
                  <a:ext uri="{FF2B5EF4-FFF2-40B4-BE49-F238E27FC236}">
                    <a16:creationId xmlns:a16="http://schemas.microsoft.com/office/drawing/2014/main" id="{E7330957-59EF-48E0-BEAD-3A002979C159}"/>
                  </a:ext>
                </a:extLst>
              </p:cNvPr>
              <p:cNvSpPr>
                <a:spLocks/>
              </p:cNvSpPr>
              <p:nvPr/>
            </p:nvSpPr>
            <p:spPr bwMode="auto">
              <a:xfrm>
                <a:off x="2718" y="3071"/>
                <a:ext cx="109" cy="108"/>
              </a:xfrm>
              <a:custGeom>
                <a:avLst/>
                <a:gdLst>
                  <a:gd name="T0" fmla="*/ 30 w 32"/>
                  <a:gd name="T1" fmla="*/ 20 h 32"/>
                  <a:gd name="T2" fmla="*/ 23 w 32"/>
                  <a:gd name="T3" fmla="*/ 9 h 32"/>
                  <a:gd name="T4" fmla="*/ 13 w 32"/>
                  <a:gd name="T5" fmla="*/ 2 h 32"/>
                  <a:gd name="T6" fmla="*/ 0 w 32"/>
                  <a:gd name="T7" fmla="*/ 0 h 32"/>
                  <a:gd name="T8" fmla="*/ 0 w 32"/>
                  <a:gd name="T9" fmla="*/ 32 h 32"/>
                  <a:gd name="T10" fmla="*/ 32 w 32"/>
                  <a:gd name="T11" fmla="*/ 32 h 32"/>
                  <a:gd name="T12" fmla="*/ 30 w 32"/>
                  <a:gd name="T13" fmla="*/ 2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20"/>
                    </a:moveTo>
                    <a:cubicBezTo>
                      <a:pt x="28" y="16"/>
                      <a:pt x="26" y="12"/>
                      <a:pt x="23" y="9"/>
                    </a:cubicBezTo>
                    <a:cubicBezTo>
                      <a:pt x="20" y="6"/>
                      <a:pt x="17" y="4"/>
                      <a:pt x="13" y="2"/>
                    </a:cubicBezTo>
                    <a:cubicBezTo>
                      <a:pt x="9" y="1"/>
                      <a:pt x="5" y="0"/>
                      <a:pt x="0" y="0"/>
                    </a:cubicBezTo>
                    <a:cubicBezTo>
                      <a:pt x="0" y="32"/>
                      <a:pt x="0" y="32"/>
                      <a:pt x="0" y="32"/>
                    </a:cubicBezTo>
                    <a:cubicBezTo>
                      <a:pt x="32" y="32"/>
                      <a:pt x="32" y="32"/>
                      <a:pt x="32" y="32"/>
                    </a:cubicBezTo>
                    <a:cubicBezTo>
                      <a:pt x="32" y="28"/>
                      <a:pt x="31" y="23"/>
                      <a:pt x="30" y="20"/>
                    </a:cubicBezTo>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7" name="Rectangle 22">
                <a:extLst>
                  <a:ext uri="{FF2B5EF4-FFF2-40B4-BE49-F238E27FC236}">
                    <a16:creationId xmlns:a16="http://schemas.microsoft.com/office/drawing/2014/main" id="{2F4DC97E-89C5-4B42-BF52-8912F6FE6D0C}"/>
                  </a:ext>
                </a:extLst>
              </p:cNvPr>
              <p:cNvSpPr>
                <a:spLocks noChangeArrowheads="1"/>
              </p:cNvSpPr>
              <p:nvPr/>
            </p:nvSpPr>
            <p:spPr bwMode="auto">
              <a:xfrm>
                <a:off x="2990" y="2636"/>
                <a:ext cx="218" cy="54"/>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58" name="Rectangle 23">
                <a:extLst>
                  <a:ext uri="{FF2B5EF4-FFF2-40B4-BE49-F238E27FC236}">
                    <a16:creationId xmlns:a16="http://schemas.microsoft.com/office/drawing/2014/main" id="{20D92014-9388-423C-A6BC-C1ACAFF93B31}"/>
                  </a:ext>
                </a:extLst>
              </p:cNvPr>
              <p:cNvSpPr>
                <a:spLocks noChangeArrowheads="1"/>
              </p:cNvSpPr>
              <p:nvPr/>
            </p:nvSpPr>
            <p:spPr bwMode="auto">
              <a:xfrm>
                <a:off x="2990" y="2853"/>
                <a:ext cx="272" cy="55"/>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pic>
          <p:nvPicPr>
            <p:cNvPr id="48" name="Picture 47">
              <a:extLst>
                <a:ext uri="{FF2B5EF4-FFF2-40B4-BE49-F238E27FC236}">
                  <a16:creationId xmlns:a16="http://schemas.microsoft.com/office/drawing/2014/main" id="{9C0F41D0-20AF-43D6-ACE4-6B21F1D4DC74}"/>
                </a:ext>
              </a:extLst>
            </p:cNvPr>
            <p:cNvPicPr>
              <a:picLocks noChangeAspect="1"/>
            </p:cNvPicPr>
            <p:nvPr/>
          </p:nvPicPr>
          <p:blipFill>
            <a:blip r:embed="rId5"/>
            <a:stretch>
              <a:fillRect/>
            </a:stretch>
          </p:blipFill>
          <p:spPr>
            <a:xfrm>
              <a:off x="4787303" y="3435222"/>
              <a:ext cx="391120" cy="487507"/>
            </a:xfrm>
            <a:prstGeom prst="rect">
              <a:avLst/>
            </a:prstGeom>
          </p:spPr>
        </p:pic>
      </p:grpSp>
      <p:grpSp>
        <p:nvGrpSpPr>
          <p:cNvPr id="59" name="Group 58">
            <a:extLst>
              <a:ext uri="{FF2B5EF4-FFF2-40B4-BE49-F238E27FC236}">
                <a16:creationId xmlns:a16="http://schemas.microsoft.com/office/drawing/2014/main" id="{A39D67C1-343B-4F1D-A507-7852ABBCBF33}"/>
              </a:ext>
            </a:extLst>
          </p:cNvPr>
          <p:cNvGrpSpPr/>
          <p:nvPr/>
        </p:nvGrpSpPr>
        <p:grpSpPr>
          <a:xfrm>
            <a:off x="6907497" y="3753644"/>
            <a:ext cx="853364" cy="952037"/>
            <a:chOff x="7129979" y="2396265"/>
            <a:chExt cx="1354137" cy="1459548"/>
          </a:xfrm>
        </p:grpSpPr>
        <p:sp>
          <p:nvSpPr>
            <p:cNvPr id="60" name="AutoShape 3">
              <a:extLst>
                <a:ext uri="{FF2B5EF4-FFF2-40B4-BE49-F238E27FC236}">
                  <a16:creationId xmlns:a16="http://schemas.microsoft.com/office/drawing/2014/main" id="{500CC82F-7FFC-4B19-A802-E9B73BD7EF91}"/>
                </a:ext>
              </a:extLst>
            </p:cNvPr>
            <p:cNvSpPr>
              <a:spLocks noChangeAspect="1" noChangeArrowheads="1" noTextEdit="1"/>
            </p:cNvSpPr>
            <p:nvPr/>
          </p:nvSpPr>
          <p:spPr bwMode="auto">
            <a:xfrm>
              <a:off x="7136329" y="2529184"/>
              <a:ext cx="134778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82828"/>
                </a:solidFill>
                <a:effectLst/>
                <a:uLnTx/>
                <a:uFillTx/>
                <a:latin typeface="Segoe UI"/>
                <a:ea typeface="+mn-ea"/>
                <a:cs typeface="+mn-cs"/>
              </a:endParaRPr>
            </a:p>
          </p:txBody>
        </p:sp>
        <p:sp>
          <p:nvSpPr>
            <p:cNvPr id="61" name="Rectangle 5">
              <a:extLst>
                <a:ext uri="{FF2B5EF4-FFF2-40B4-BE49-F238E27FC236}">
                  <a16:creationId xmlns:a16="http://schemas.microsoft.com/office/drawing/2014/main" id="{61B0262E-CAE1-4E80-9315-54CCF7C7043C}"/>
                </a:ext>
              </a:extLst>
            </p:cNvPr>
            <p:cNvSpPr>
              <a:spLocks noChangeArrowheads="1"/>
            </p:cNvSpPr>
            <p:nvPr/>
          </p:nvSpPr>
          <p:spPr bwMode="auto">
            <a:xfrm>
              <a:off x="7129979" y="2610147"/>
              <a:ext cx="823912" cy="24288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82828"/>
                </a:solidFill>
                <a:effectLst/>
                <a:uLnTx/>
                <a:uFillTx/>
                <a:latin typeface="Segoe UI"/>
                <a:ea typeface="+mn-ea"/>
                <a:cs typeface="+mn-cs"/>
              </a:endParaRPr>
            </a:p>
          </p:txBody>
        </p:sp>
        <p:sp>
          <p:nvSpPr>
            <p:cNvPr id="62" name="Rectangle 6">
              <a:extLst>
                <a:ext uri="{FF2B5EF4-FFF2-40B4-BE49-F238E27FC236}">
                  <a16:creationId xmlns:a16="http://schemas.microsoft.com/office/drawing/2014/main" id="{E274B876-77F8-44ED-B491-7CD4C0884E29}"/>
                </a:ext>
              </a:extLst>
            </p:cNvPr>
            <p:cNvSpPr>
              <a:spLocks noChangeArrowheads="1"/>
            </p:cNvSpPr>
            <p:nvPr/>
          </p:nvSpPr>
          <p:spPr bwMode="auto">
            <a:xfrm>
              <a:off x="7129979" y="3040359"/>
              <a:ext cx="823912" cy="24923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82828"/>
                </a:solidFill>
                <a:effectLst/>
                <a:uLnTx/>
                <a:uFillTx/>
                <a:latin typeface="Segoe UI"/>
                <a:ea typeface="+mn-ea"/>
                <a:cs typeface="+mn-cs"/>
              </a:endParaRPr>
            </a:p>
          </p:txBody>
        </p:sp>
        <p:sp>
          <p:nvSpPr>
            <p:cNvPr id="63" name="Rectangle 7">
              <a:extLst>
                <a:ext uri="{FF2B5EF4-FFF2-40B4-BE49-F238E27FC236}">
                  <a16:creationId xmlns:a16="http://schemas.microsoft.com/office/drawing/2014/main" id="{F02C0EE4-2B69-4B86-AB44-7B0AF6302B96}"/>
                </a:ext>
              </a:extLst>
            </p:cNvPr>
            <p:cNvSpPr>
              <a:spLocks noChangeArrowheads="1"/>
            </p:cNvSpPr>
            <p:nvPr/>
          </p:nvSpPr>
          <p:spPr bwMode="auto">
            <a:xfrm>
              <a:off x="7129979" y="3476922"/>
              <a:ext cx="823912" cy="24288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82828"/>
                </a:solidFill>
                <a:effectLst/>
                <a:uLnTx/>
                <a:uFillTx/>
                <a:latin typeface="Segoe UI"/>
                <a:ea typeface="+mn-ea"/>
                <a:cs typeface="+mn-cs"/>
              </a:endParaRPr>
            </a:p>
          </p:txBody>
        </p:sp>
        <p:sp>
          <p:nvSpPr>
            <p:cNvPr id="64" name="Freeform 8">
              <a:extLst>
                <a:ext uri="{FF2B5EF4-FFF2-40B4-BE49-F238E27FC236}">
                  <a16:creationId xmlns:a16="http://schemas.microsoft.com/office/drawing/2014/main" id="{09A7ABE5-28C9-4718-9C6B-D8FE2CFDDFBA}"/>
                </a:ext>
              </a:extLst>
            </p:cNvPr>
            <p:cNvSpPr>
              <a:spLocks/>
            </p:cNvSpPr>
            <p:nvPr/>
          </p:nvSpPr>
          <p:spPr bwMode="auto">
            <a:xfrm>
              <a:off x="8072954" y="2965747"/>
              <a:ext cx="404812" cy="323850"/>
            </a:xfrm>
            <a:custGeom>
              <a:avLst/>
              <a:gdLst>
                <a:gd name="T0" fmla="*/ 86 w 255"/>
                <a:gd name="T1" fmla="*/ 137 h 204"/>
                <a:gd name="T2" fmla="*/ 31 w 255"/>
                <a:gd name="T3" fmla="*/ 86 h 204"/>
                <a:gd name="T4" fmla="*/ 0 w 255"/>
                <a:gd name="T5" fmla="*/ 118 h 204"/>
                <a:gd name="T6" fmla="*/ 86 w 255"/>
                <a:gd name="T7" fmla="*/ 204 h 204"/>
                <a:gd name="T8" fmla="*/ 255 w 255"/>
                <a:gd name="T9" fmla="*/ 35 h 204"/>
                <a:gd name="T10" fmla="*/ 224 w 255"/>
                <a:gd name="T11" fmla="*/ 0 h 204"/>
                <a:gd name="T12" fmla="*/ 86 w 255"/>
                <a:gd name="T13" fmla="*/ 137 h 204"/>
              </a:gdLst>
              <a:ahLst/>
              <a:cxnLst>
                <a:cxn ang="0">
                  <a:pos x="T0" y="T1"/>
                </a:cxn>
                <a:cxn ang="0">
                  <a:pos x="T2" y="T3"/>
                </a:cxn>
                <a:cxn ang="0">
                  <a:pos x="T4" y="T5"/>
                </a:cxn>
                <a:cxn ang="0">
                  <a:pos x="T6" y="T7"/>
                </a:cxn>
                <a:cxn ang="0">
                  <a:pos x="T8" y="T9"/>
                </a:cxn>
                <a:cxn ang="0">
                  <a:pos x="T10" y="T11"/>
                </a:cxn>
                <a:cxn ang="0">
                  <a:pos x="T12" y="T13"/>
                </a:cxn>
              </a:cxnLst>
              <a:rect l="0" t="0" r="r" b="b"/>
              <a:pathLst>
                <a:path w="255" h="204">
                  <a:moveTo>
                    <a:pt x="86" y="137"/>
                  </a:moveTo>
                  <a:lnTo>
                    <a:pt x="31" y="86"/>
                  </a:lnTo>
                  <a:lnTo>
                    <a:pt x="0" y="118"/>
                  </a:lnTo>
                  <a:lnTo>
                    <a:pt x="86" y="204"/>
                  </a:lnTo>
                  <a:lnTo>
                    <a:pt x="255" y="35"/>
                  </a:lnTo>
                  <a:lnTo>
                    <a:pt x="224" y="0"/>
                  </a:lnTo>
                  <a:lnTo>
                    <a:pt x="86" y="137"/>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82828"/>
                </a:solidFill>
                <a:effectLst/>
                <a:uLnTx/>
                <a:uFillTx/>
                <a:latin typeface="Segoe UI"/>
                <a:ea typeface="+mn-ea"/>
                <a:cs typeface="+mn-cs"/>
              </a:endParaRPr>
            </a:p>
          </p:txBody>
        </p:sp>
        <p:sp>
          <p:nvSpPr>
            <p:cNvPr id="65" name="TextBox 64">
              <a:extLst>
                <a:ext uri="{FF2B5EF4-FFF2-40B4-BE49-F238E27FC236}">
                  <a16:creationId xmlns:a16="http://schemas.microsoft.com/office/drawing/2014/main" id="{86F50222-34A9-40E6-A475-13BD5381F6F7}"/>
                </a:ext>
              </a:extLst>
            </p:cNvPr>
            <p:cNvSpPr txBox="1"/>
            <p:nvPr/>
          </p:nvSpPr>
          <p:spPr>
            <a:xfrm>
              <a:off x="8135317" y="2396265"/>
              <a:ext cx="313039" cy="566215"/>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78D4"/>
                  </a:solidFill>
                  <a:effectLst/>
                  <a:uLnTx/>
                  <a:uFillTx/>
                  <a:latin typeface="Segoe UI"/>
                  <a:ea typeface="+mn-ea"/>
                  <a:cs typeface="+mn-cs"/>
                </a:rPr>
                <a:t>?</a:t>
              </a:r>
            </a:p>
          </p:txBody>
        </p:sp>
        <p:sp>
          <p:nvSpPr>
            <p:cNvPr id="66" name="TextBox 65">
              <a:extLst>
                <a:ext uri="{FF2B5EF4-FFF2-40B4-BE49-F238E27FC236}">
                  <a16:creationId xmlns:a16="http://schemas.microsoft.com/office/drawing/2014/main" id="{36C1E0EF-334E-4327-B584-A70B64F5F577}"/>
                </a:ext>
              </a:extLst>
            </p:cNvPr>
            <p:cNvSpPr txBox="1"/>
            <p:nvPr/>
          </p:nvSpPr>
          <p:spPr>
            <a:xfrm>
              <a:off x="8140732" y="3289598"/>
              <a:ext cx="313039" cy="566215"/>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78D4"/>
                  </a:solidFill>
                  <a:effectLst/>
                  <a:uLnTx/>
                  <a:uFillTx/>
                  <a:latin typeface="Segoe UI"/>
                  <a:ea typeface="+mn-ea"/>
                  <a:cs typeface="+mn-cs"/>
                </a:rPr>
                <a:t>?</a:t>
              </a:r>
            </a:p>
          </p:txBody>
        </p:sp>
      </p:grpSp>
    </p:spTree>
    <p:extLst>
      <p:ext uri="{BB962C8B-B14F-4D97-AF65-F5344CB8AC3E}">
        <p14:creationId xmlns:p14="http://schemas.microsoft.com/office/powerpoint/2010/main" val="1724075720"/>
      </p:ext>
    </p:extLst>
  </p:cSld>
  <p:clrMapOvr>
    <a:masterClrMapping/>
  </p:clrMapOvr>
  <p:transition advTm="88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8000" decel="6400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250" fill="hold"/>
                                        <p:tgtEl>
                                          <p:spTgt spid="44"/>
                                        </p:tgtEl>
                                        <p:attrNameLst>
                                          <p:attrName>ppt_x</p:attrName>
                                        </p:attrNameLst>
                                      </p:cBhvr>
                                      <p:tavLst>
                                        <p:tav tm="0">
                                          <p:val>
                                            <p:strVal val="#ppt_x"/>
                                          </p:val>
                                        </p:tav>
                                        <p:tav tm="100000">
                                          <p:val>
                                            <p:strVal val="#ppt_x"/>
                                          </p:val>
                                        </p:tav>
                                      </p:tavLst>
                                    </p:anim>
                                    <p:anim calcmode="lin" valueType="num">
                                      <p:cBhvr additive="base">
                                        <p:cTn id="8" dur="125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accel="28000" decel="64000" fill="hold" nodeType="withEffect">
                                  <p:stCondLst>
                                    <p:cond delay="5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250" fill="hold"/>
                                        <p:tgtEl>
                                          <p:spTgt spid="46"/>
                                        </p:tgtEl>
                                        <p:attrNameLst>
                                          <p:attrName>ppt_x</p:attrName>
                                        </p:attrNameLst>
                                      </p:cBhvr>
                                      <p:tavLst>
                                        <p:tav tm="0">
                                          <p:val>
                                            <p:strVal val="#ppt_x"/>
                                          </p:val>
                                        </p:tav>
                                        <p:tav tm="100000">
                                          <p:val>
                                            <p:strVal val="#ppt_x"/>
                                          </p:val>
                                        </p:tav>
                                      </p:tavLst>
                                    </p:anim>
                                    <p:anim calcmode="lin" valueType="num">
                                      <p:cBhvr additive="base">
                                        <p:cTn id="12" dur="12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accel="28000" decel="64000" fill="hold" nodeType="withEffect">
                                  <p:stCondLst>
                                    <p:cond delay="75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1250" fill="hold"/>
                                        <p:tgtEl>
                                          <p:spTgt spid="59"/>
                                        </p:tgtEl>
                                        <p:attrNameLst>
                                          <p:attrName>ppt_x</p:attrName>
                                        </p:attrNameLst>
                                      </p:cBhvr>
                                      <p:tavLst>
                                        <p:tav tm="0">
                                          <p:val>
                                            <p:strVal val="#ppt_x"/>
                                          </p:val>
                                        </p:tav>
                                        <p:tav tm="100000">
                                          <p:val>
                                            <p:strVal val="#ppt_x"/>
                                          </p:val>
                                        </p:tav>
                                      </p:tavLst>
                                    </p:anim>
                                    <p:anim calcmode="lin" valueType="num">
                                      <p:cBhvr additive="base">
                                        <p:cTn id="16" dur="1250" fill="hold"/>
                                        <p:tgtEl>
                                          <p:spTgt spid="59"/>
                                        </p:tgtEl>
                                        <p:attrNameLst>
                                          <p:attrName>ppt_y</p:attrName>
                                        </p:attrNameLst>
                                      </p:cBhvr>
                                      <p:tavLst>
                                        <p:tav tm="0">
                                          <p:val>
                                            <p:strVal val="1+#ppt_h/2"/>
                                          </p:val>
                                        </p:tav>
                                        <p:tav tm="100000">
                                          <p:val>
                                            <p:strVal val="#ppt_y"/>
                                          </p:val>
                                        </p:tav>
                                      </p:tavLst>
                                    </p:anim>
                                  </p:childTnLst>
                                </p:cTn>
                              </p:par>
                              <p:par>
                                <p:cTn id="17" presetID="2" presetClass="entr" presetSubtype="4" accel="28000" decel="64000" fill="hold" nodeType="withEffect">
                                  <p:stCondLst>
                                    <p:cond delay="100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250" fill="hold"/>
                                        <p:tgtEl>
                                          <p:spTgt spid="45"/>
                                        </p:tgtEl>
                                        <p:attrNameLst>
                                          <p:attrName>ppt_x</p:attrName>
                                        </p:attrNameLst>
                                      </p:cBhvr>
                                      <p:tavLst>
                                        <p:tav tm="0">
                                          <p:val>
                                            <p:strVal val="#ppt_x"/>
                                          </p:val>
                                        </p:tav>
                                        <p:tav tm="100000">
                                          <p:val>
                                            <p:strVal val="#ppt_x"/>
                                          </p:val>
                                        </p:tav>
                                      </p:tavLst>
                                    </p:anim>
                                    <p:anim calcmode="lin" valueType="num">
                                      <p:cBhvr additive="base">
                                        <p:cTn id="20" dur="125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90B73F17-C6B7-440D-979E-39E0F7E45A2B}"/>
              </a:ext>
            </a:extLst>
          </p:cNvPr>
          <p:cNvSpPr/>
          <p:nvPr/>
        </p:nvSpPr>
        <p:spPr bwMode="auto">
          <a:xfrm>
            <a:off x="882" y="3416525"/>
            <a:ext cx="12434711" cy="3578000"/>
          </a:xfrm>
          <a:prstGeom prst="rect">
            <a:avLst/>
          </a:prstGeom>
          <a:solidFill>
            <a:schemeClr val="bg1">
              <a:lumMod val="95000"/>
            </a:schemeClr>
          </a:solidFill>
          <a:ln>
            <a:noFill/>
            <a:headEnd type="none" w="med" len="med"/>
            <a:tailEnd type="none" w="med" len="med"/>
          </a:ln>
          <a:effectLst>
            <a:outerShdw blurRad="190500" dist="50800" dir="2700000" sx="101000" sy="101000" algn="c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2" name="Title 1">
            <a:extLst>
              <a:ext uri="{FF2B5EF4-FFF2-40B4-BE49-F238E27FC236}">
                <a16:creationId xmlns:a16="http://schemas.microsoft.com/office/drawing/2014/main" id="{B15B6A84-E49E-4EE1-A2E4-C80F20A6CCF5}"/>
              </a:ext>
            </a:extLst>
          </p:cNvPr>
          <p:cNvSpPr>
            <a:spLocks noGrp="1"/>
          </p:cNvSpPr>
          <p:nvPr>
            <p:ph type="title"/>
          </p:nvPr>
        </p:nvSpPr>
        <p:spPr>
          <a:xfrm>
            <a:off x="434975" y="449264"/>
            <a:ext cx="11563350" cy="773112"/>
          </a:xfrm>
        </p:spPr>
        <p:txBody>
          <a:bodyPr/>
          <a:lstStyle/>
          <a:p>
            <a:r>
              <a:rPr lang="en-US" dirty="0">
                <a:solidFill>
                  <a:schemeClr val="tx1"/>
                </a:solidFill>
              </a:rPr>
              <a:t>Security helps partners build their profitability </a:t>
            </a:r>
            <a:br>
              <a:rPr lang="en-US" dirty="0">
                <a:solidFill>
                  <a:schemeClr val="tx1"/>
                </a:solidFill>
              </a:rPr>
            </a:br>
            <a:r>
              <a:rPr lang="en-US" dirty="0">
                <a:solidFill>
                  <a:schemeClr val="tx1"/>
                </a:solidFill>
              </a:rPr>
              <a:t>by </a:t>
            </a:r>
            <a:r>
              <a:rPr lang="en-US" dirty="0">
                <a:solidFill>
                  <a:schemeClr val="accent1"/>
                </a:solidFill>
              </a:rPr>
              <a:t>CAD $21.37/ user/ month </a:t>
            </a:r>
          </a:p>
        </p:txBody>
      </p:sp>
      <p:sp>
        <p:nvSpPr>
          <p:cNvPr id="45" name="TextBox 44">
            <a:extLst>
              <a:ext uri="{FF2B5EF4-FFF2-40B4-BE49-F238E27FC236}">
                <a16:creationId xmlns:a16="http://schemas.microsoft.com/office/drawing/2014/main" id="{DB19CD8D-43D8-4F14-8C18-AEF05387051C}"/>
              </a:ext>
            </a:extLst>
          </p:cNvPr>
          <p:cNvSpPr txBox="1"/>
          <p:nvPr/>
        </p:nvSpPr>
        <p:spPr>
          <a:xfrm>
            <a:off x="4544762" y="420949"/>
            <a:ext cx="3704173" cy="225749"/>
          </a:xfrm>
          <a:prstGeom prst="rect">
            <a:avLst/>
          </a:prstGeom>
          <a:noFill/>
        </p:spPr>
        <p:txBody>
          <a:bodyPr wrap="square" lIns="0" tIns="0" rIns="0" bIns="0" rtlCol="0">
            <a:spAutoFit/>
          </a:bodyPr>
          <a:lstStyle/>
          <a:p>
            <a:pPr marL="0" marR="0" lvl="0" indent="0" algn="l" defTabSz="932330" rtl="0" eaLnBrk="1" fontAlgn="auto" latinLnBrk="0" hangingPunct="1">
              <a:lnSpc>
                <a:spcPct val="90000"/>
              </a:lnSpc>
              <a:spcBef>
                <a:spcPts val="0"/>
              </a:spcBef>
              <a:spcAft>
                <a:spcPts val="600"/>
              </a:spcAft>
              <a:buClrTx/>
              <a:buSzTx/>
              <a:buFontTx/>
              <a:buNone/>
              <a:tabLst/>
              <a:defRPr/>
            </a:pPr>
            <a:endParaRPr kumimoji="0" lang="en-US" sz="1598" b="0" i="0" u="none" strike="noStrike" kern="1200" cap="none" spc="0" normalizeH="0" baseline="0" noProof="0">
              <a:ln>
                <a:noFill/>
              </a:ln>
              <a:solidFill>
                <a:srgbClr val="002050"/>
              </a:solidFill>
              <a:effectLst/>
              <a:uLnTx/>
              <a:uFillTx/>
              <a:latin typeface="Segoe UI Semibold"/>
              <a:ea typeface="+mn-ea"/>
              <a:cs typeface="+mn-cs"/>
            </a:endParaRPr>
          </a:p>
        </p:txBody>
      </p:sp>
      <p:sp>
        <p:nvSpPr>
          <p:cNvPr id="70" name="Text Placeholder 5">
            <a:extLst>
              <a:ext uri="{FF2B5EF4-FFF2-40B4-BE49-F238E27FC236}">
                <a16:creationId xmlns:a16="http://schemas.microsoft.com/office/drawing/2014/main" id="{E05D09FF-9A59-9849-A15B-E22E605D7E7C}"/>
              </a:ext>
            </a:extLst>
          </p:cNvPr>
          <p:cNvSpPr txBox="1">
            <a:spLocks/>
          </p:cNvSpPr>
          <p:nvPr/>
        </p:nvSpPr>
        <p:spPr>
          <a:xfrm>
            <a:off x="434975" y="3836263"/>
            <a:ext cx="3304997" cy="1737335"/>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b="1"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kumimoji="0" lang="en-US" sz="1800" b="1" i="0" u="none" strike="noStrike" kern="1200" cap="none" spc="0" normalizeH="0" baseline="0" noProof="0" dirty="0">
                <a:ln>
                  <a:noFill/>
                </a:ln>
                <a:solidFill>
                  <a:srgbClr val="0078D4"/>
                </a:solidFill>
                <a:effectLst/>
                <a:uLnTx/>
                <a:uFillTx/>
                <a:latin typeface="Segoe UI Semibold"/>
                <a:ea typeface="+mn-ea"/>
                <a:cs typeface="+mn-cs"/>
              </a:rPr>
              <a:t>01 | Secure your customers </a:t>
            </a:r>
          </a:p>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kumimoji="0" lang="en-US" sz="1598" b="0" i="0" u="none" strike="noStrike" kern="1200" cap="none" spc="0" normalizeH="0" baseline="0" noProof="0" dirty="0">
                <a:ln>
                  <a:noFill/>
                </a:ln>
                <a:solidFill>
                  <a:schemeClr val="tx1"/>
                </a:solidFill>
                <a:effectLst/>
                <a:uLnTx/>
                <a:uFillTx/>
                <a:latin typeface="Segoe UI"/>
                <a:ea typeface="+mn-ea"/>
                <a:cs typeface="+mn-cs"/>
              </a:rPr>
              <a:t>Elevate your customer’s security profile by upselling Microsoft 365 Business.</a:t>
            </a:r>
            <a:r>
              <a:rPr kumimoji="0" lang="en-US" sz="1598" b="0" i="0" u="none" strike="noStrike" kern="1200" cap="none" spc="0" normalizeH="0" noProof="0" dirty="0">
                <a:ln>
                  <a:noFill/>
                </a:ln>
                <a:solidFill>
                  <a:schemeClr val="tx1"/>
                </a:solidFill>
                <a:effectLst/>
                <a:uLnTx/>
                <a:uFillTx/>
                <a:latin typeface="Segoe UI"/>
                <a:ea typeface="+mn-ea"/>
                <a:cs typeface="+mn-cs"/>
              </a:rPr>
              <a:t> </a:t>
            </a:r>
            <a:r>
              <a:rPr lang="en-US" sz="1598" b="0" dirty="0">
                <a:solidFill>
                  <a:schemeClr val="tx1"/>
                </a:solidFill>
                <a:latin typeface="Segoe UI"/>
              </a:rPr>
              <a:t>Earn differentiated partner incentives through selling premium product</a:t>
            </a:r>
            <a:endParaRPr kumimoji="0" lang="en-US" sz="1598" b="0" i="0" u="none" strike="noStrike" kern="1200" cap="none" spc="0" normalizeH="0" baseline="0" noProof="0" dirty="0">
              <a:ln>
                <a:noFill/>
              </a:ln>
              <a:solidFill>
                <a:schemeClr val="tx1"/>
              </a:solidFill>
              <a:effectLst/>
              <a:uLnTx/>
              <a:uFillTx/>
              <a:latin typeface="Segoe UI"/>
              <a:ea typeface="+mn-ea"/>
              <a:cs typeface="+mn-cs"/>
            </a:endParaRPr>
          </a:p>
        </p:txBody>
      </p:sp>
      <p:sp>
        <p:nvSpPr>
          <p:cNvPr id="71" name="Text Placeholder 11">
            <a:extLst>
              <a:ext uri="{FF2B5EF4-FFF2-40B4-BE49-F238E27FC236}">
                <a16:creationId xmlns:a16="http://schemas.microsoft.com/office/drawing/2014/main" id="{E9772CA2-C01F-8443-A3CF-441FAA569594}"/>
              </a:ext>
            </a:extLst>
          </p:cNvPr>
          <p:cNvSpPr txBox="1">
            <a:spLocks/>
          </p:cNvSpPr>
          <p:nvPr/>
        </p:nvSpPr>
        <p:spPr>
          <a:xfrm>
            <a:off x="4408573" y="3836263"/>
            <a:ext cx="3291840" cy="1491434"/>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kumimoji="0" lang="en-US" sz="1800" b="0" i="0" u="none" strike="noStrike" kern="1200" cap="none" spc="0" normalizeH="0" baseline="0" noProof="0" dirty="0">
                <a:ln>
                  <a:noFill/>
                </a:ln>
                <a:solidFill>
                  <a:srgbClr val="0078D4"/>
                </a:solidFill>
                <a:effectLst/>
                <a:uLnTx/>
                <a:uFillTx/>
                <a:latin typeface="Segoe UI Semibold"/>
                <a:ea typeface="+mn-ea"/>
                <a:cs typeface="+mn-cs"/>
              </a:rPr>
              <a:t>02 | Reduce operational cost</a:t>
            </a:r>
          </a:p>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lang="en-US" sz="1598" noProof="0" dirty="0">
                <a:solidFill>
                  <a:schemeClr val="tx1"/>
                </a:solidFill>
                <a:latin typeface="Segoe UI"/>
              </a:rPr>
              <a:t>Reduce deployment, management and support cost with a seamless security solution that can build on top of your existing practice</a:t>
            </a:r>
            <a:endParaRPr kumimoji="0" lang="en-US" sz="1598" b="0" i="0" u="none" strike="noStrike" kern="1200" cap="none" spc="0" normalizeH="0" baseline="0" noProof="0" dirty="0">
              <a:ln>
                <a:noFill/>
              </a:ln>
              <a:solidFill>
                <a:schemeClr val="tx1"/>
              </a:solidFill>
              <a:effectLst/>
              <a:uLnTx/>
              <a:uFillTx/>
              <a:latin typeface="Segoe UI"/>
              <a:ea typeface="+mn-ea"/>
              <a:cs typeface="+mn-cs"/>
            </a:endParaRPr>
          </a:p>
        </p:txBody>
      </p:sp>
      <p:sp>
        <p:nvSpPr>
          <p:cNvPr id="72" name="Text Placeholder 13">
            <a:extLst>
              <a:ext uri="{FF2B5EF4-FFF2-40B4-BE49-F238E27FC236}">
                <a16:creationId xmlns:a16="http://schemas.microsoft.com/office/drawing/2014/main" id="{58DDDAE2-10EF-CC40-A88E-6EA77E792C18}"/>
              </a:ext>
            </a:extLst>
          </p:cNvPr>
          <p:cNvSpPr txBox="1">
            <a:spLocks/>
          </p:cNvSpPr>
          <p:nvPr/>
        </p:nvSpPr>
        <p:spPr>
          <a:xfrm>
            <a:off x="8558916" y="3836263"/>
            <a:ext cx="3308996" cy="2014334"/>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800"/>
              </a:spcAft>
              <a:buClrTx/>
              <a:buSzPct val="90000"/>
              <a:buFont typeface="Wingdings" panose="05000000000000000000" pitchFamily="2" charset="2"/>
              <a:buNone/>
              <a:tabLst/>
              <a:defRPr sz="1600" kern="1200" spc="0" baseline="0">
                <a:solidFill>
                  <a:schemeClr val="accent1"/>
                </a:solidFill>
                <a:latin typeface="+mj-lt"/>
                <a:ea typeface="+mn-ea"/>
                <a:cs typeface="+mn-cs"/>
              </a:defRPr>
            </a:lvl1pPr>
            <a:lvl2pPr marL="0" marR="0" indent="0" algn="l" defTabSz="932742" rtl="0" eaLnBrk="1" fontAlgn="auto" latinLnBrk="0" hangingPunct="1">
              <a:lnSpc>
                <a:spcPct val="100000"/>
              </a:lnSpc>
              <a:spcBef>
                <a:spcPts val="0"/>
              </a:spcBef>
              <a:spcAft>
                <a:spcPts val="800"/>
              </a:spcAft>
              <a:buClrTx/>
              <a:buSzPct val="90000"/>
              <a:buFont typeface="Arial" panose="020B0604020202020204" pitchFamily="34" charset="0"/>
              <a:buNone/>
              <a:tabLst/>
              <a:defRPr sz="12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kumimoji="0" lang="en-US" sz="1800" b="0" i="0" u="none" strike="noStrike" kern="1200" cap="none" spc="0" normalizeH="0" baseline="0" noProof="0" dirty="0">
                <a:ln>
                  <a:noFill/>
                </a:ln>
                <a:solidFill>
                  <a:srgbClr val="0078D4"/>
                </a:solidFill>
                <a:effectLst/>
                <a:uLnTx/>
                <a:uFillTx/>
                <a:latin typeface="Segoe UI Semibold"/>
                <a:ea typeface="+mn-ea"/>
                <a:cs typeface="+mn-cs"/>
              </a:rPr>
              <a:t>03 | Monetize with advanced service offerings</a:t>
            </a:r>
          </a:p>
          <a:p>
            <a:pPr marL="0" marR="0" lvl="0" indent="0" algn="l" defTabSz="932384" rtl="0" eaLnBrk="1" fontAlgn="auto" latinLnBrk="0" hangingPunct="1">
              <a:lnSpc>
                <a:spcPct val="100000"/>
              </a:lnSpc>
              <a:spcBef>
                <a:spcPts val="0"/>
              </a:spcBef>
              <a:spcAft>
                <a:spcPts val="1800"/>
              </a:spcAft>
              <a:buClrTx/>
              <a:buSzPct val="90000"/>
              <a:buFont typeface="Wingdings" panose="05000000000000000000" pitchFamily="2" charset="2"/>
              <a:buNone/>
              <a:tabLst/>
              <a:defRPr/>
            </a:pPr>
            <a:r>
              <a:rPr kumimoji="0" lang="en-US" sz="1598" b="0" i="0" u="none" strike="noStrike" kern="1200" cap="none" spc="0" normalizeH="0" baseline="0" noProof="0" dirty="0">
                <a:ln>
                  <a:noFill/>
                </a:ln>
                <a:solidFill>
                  <a:schemeClr val="tx1"/>
                </a:solidFill>
                <a:effectLst/>
                <a:uLnTx/>
                <a:uFillTx/>
                <a:latin typeface="Segoe UI"/>
                <a:ea typeface="+mn-ea"/>
                <a:cs typeface="+mn-cs"/>
              </a:rPr>
              <a:t>Transition to high-margin consulting and managed services that are focused on assessment, monitoring, alerts &amp; compliance </a:t>
            </a:r>
            <a:r>
              <a:rPr lang="en-US" sz="1598" dirty="0">
                <a:solidFill>
                  <a:schemeClr val="tx1"/>
                </a:solidFill>
                <a:latin typeface="Segoe UI"/>
              </a:rPr>
              <a:t>to </a:t>
            </a:r>
            <a:r>
              <a:rPr kumimoji="0" lang="en-US" sz="1598" b="0" i="0" u="none" strike="noStrike" kern="1200" cap="none" spc="0" normalizeH="0" baseline="0" noProof="0" dirty="0">
                <a:ln>
                  <a:noFill/>
                </a:ln>
                <a:solidFill>
                  <a:schemeClr val="tx1"/>
                </a:solidFill>
                <a:effectLst/>
                <a:uLnTx/>
                <a:uFillTx/>
                <a:latin typeface="Segoe UI"/>
                <a:ea typeface="+mn-ea"/>
                <a:cs typeface="+mn-cs"/>
              </a:rPr>
              <a:t>become your customers outsourced security team</a:t>
            </a:r>
          </a:p>
        </p:txBody>
      </p:sp>
      <p:sp>
        <p:nvSpPr>
          <p:cNvPr id="74" name="Rectangle 73">
            <a:extLst>
              <a:ext uri="{FF2B5EF4-FFF2-40B4-BE49-F238E27FC236}">
                <a16:creationId xmlns:a16="http://schemas.microsoft.com/office/drawing/2014/main" id="{89941B19-5417-3345-BBFF-BCDF3DE488D4}"/>
              </a:ext>
            </a:extLst>
          </p:cNvPr>
          <p:cNvSpPr/>
          <p:nvPr/>
        </p:nvSpPr>
        <p:spPr>
          <a:xfrm>
            <a:off x="830073" y="5641931"/>
            <a:ext cx="188382" cy="376630"/>
          </a:xfrm>
          <a:prstGeom prst="rect">
            <a:avLst/>
          </a:prstGeom>
        </p:spPr>
        <p:txBody>
          <a:bodyPr wrap="none">
            <a:spAutoFit/>
          </a:bodyPr>
          <a:lstStyle/>
          <a:p>
            <a:pPr marL="0" marR="0" lvl="0" indent="0" algn="ctr" defTabSz="932384" rtl="0" eaLnBrk="1" fontAlgn="base"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70C0"/>
                </a:solidFill>
                <a:effectLst/>
                <a:uLnTx/>
                <a:uFillTx/>
                <a:latin typeface="Segoe UI"/>
                <a:ea typeface="+mn-ea"/>
                <a:cs typeface="+mn-cs"/>
              </a:rPr>
              <a:t>​</a:t>
            </a:r>
          </a:p>
        </p:txBody>
      </p:sp>
      <p:grpSp>
        <p:nvGrpSpPr>
          <p:cNvPr id="4" name="Group 4">
            <a:extLst>
              <a:ext uri="{FF2B5EF4-FFF2-40B4-BE49-F238E27FC236}">
                <a16:creationId xmlns:a16="http://schemas.microsoft.com/office/drawing/2014/main" id="{36BF3490-E083-49B0-904A-DF5B673B2AF4}"/>
              </a:ext>
            </a:extLst>
          </p:cNvPr>
          <p:cNvGrpSpPr>
            <a:grpSpLocks noChangeAspect="1"/>
          </p:cNvGrpSpPr>
          <p:nvPr/>
        </p:nvGrpSpPr>
        <p:grpSpPr bwMode="auto">
          <a:xfrm>
            <a:off x="8558916" y="2111958"/>
            <a:ext cx="990510" cy="876413"/>
            <a:chOff x="6148" y="771"/>
            <a:chExt cx="790" cy="699"/>
          </a:xfrm>
        </p:grpSpPr>
        <p:sp>
          <p:nvSpPr>
            <p:cNvPr id="6" name="Freeform 5">
              <a:extLst>
                <a:ext uri="{FF2B5EF4-FFF2-40B4-BE49-F238E27FC236}">
                  <a16:creationId xmlns:a16="http://schemas.microsoft.com/office/drawing/2014/main" id="{B9D98155-4B7C-40B5-8F5B-512E40C21FC1}"/>
                </a:ext>
              </a:extLst>
            </p:cNvPr>
            <p:cNvSpPr>
              <a:spLocks noEditPoints="1"/>
            </p:cNvSpPr>
            <p:nvPr/>
          </p:nvSpPr>
          <p:spPr bwMode="auto">
            <a:xfrm>
              <a:off x="6385" y="904"/>
              <a:ext cx="227" cy="431"/>
            </a:xfrm>
            <a:custGeom>
              <a:avLst/>
              <a:gdLst>
                <a:gd name="T0" fmla="*/ 203 w 280"/>
                <a:gd name="T1" fmla="*/ 364 h 538"/>
                <a:gd name="T2" fmla="*/ 203 w 280"/>
                <a:gd name="T3" fmla="*/ 364 h 538"/>
                <a:gd name="T4" fmla="*/ 161 w 280"/>
                <a:gd name="T5" fmla="*/ 406 h 538"/>
                <a:gd name="T6" fmla="*/ 161 w 280"/>
                <a:gd name="T7" fmla="*/ 316 h 538"/>
                <a:gd name="T8" fmla="*/ 203 w 280"/>
                <a:gd name="T9" fmla="*/ 364 h 538"/>
                <a:gd name="T10" fmla="*/ 118 w 280"/>
                <a:gd name="T11" fmla="*/ 217 h 538"/>
                <a:gd name="T12" fmla="*/ 118 w 280"/>
                <a:gd name="T13" fmla="*/ 217 h 538"/>
                <a:gd name="T14" fmla="*/ 77 w 280"/>
                <a:gd name="T15" fmla="*/ 166 h 538"/>
                <a:gd name="T16" fmla="*/ 118 w 280"/>
                <a:gd name="T17" fmla="*/ 124 h 538"/>
                <a:gd name="T18" fmla="*/ 118 w 280"/>
                <a:gd name="T19" fmla="*/ 217 h 538"/>
                <a:gd name="T20" fmla="*/ 118 w 280"/>
                <a:gd name="T21" fmla="*/ 0 h 538"/>
                <a:gd name="T22" fmla="*/ 118 w 280"/>
                <a:gd name="T23" fmla="*/ 0 h 538"/>
                <a:gd name="T24" fmla="*/ 118 w 280"/>
                <a:gd name="T25" fmla="*/ 55 h 538"/>
                <a:gd name="T26" fmla="*/ 31 w 280"/>
                <a:gd name="T27" fmla="*/ 94 h 538"/>
                <a:gd name="T28" fmla="*/ 0 w 280"/>
                <a:gd name="T29" fmla="*/ 171 h 538"/>
                <a:gd name="T30" fmla="*/ 35 w 280"/>
                <a:gd name="T31" fmla="*/ 255 h 538"/>
                <a:gd name="T32" fmla="*/ 118 w 280"/>
                <a:gd name="T33" fmla="*/ 300 h 538"/>
                <a:gd name="T34" fmla="*/ 118 w 280"/>
                <a:gd name="T35" fmla="*/ 407 h 538"/>
                <a:gd name="T36" fmla="*/ 59 w 280"/>
                <a:gd name="T37" fmla="*/ 394 h 538"/>
                <a:gd name="T38" fmla="*/ 8 w 280"/>
                <a:gd name="T39" fmla="*/ 368 h 538"/>
                <a:gd name="T40" fmla="*/ 8 w 280"/>
                <a:gd name="T41" fmla="*/ 449 h 538"/>
                <a:gd name="T42" fmla="*/ 118 w 280"/>
                <a:gd name="T43" fmla="*/ 476 h 538"/>
                <a:gd name="T44" fmla="*/ 118 w 280"/>
                <a:gd name="T45" fmla="*/ 538 h 538"/>
                <a:gd name="T46" fmla="*/ 161 w 280"/>
                <a:gd name="T47" fmla="*/ 538 h 538"/>
                <a:gd name="T48" fmla="*/ 161 w 280"/>
                <a:gd name="T49" fmla="*/ 475 h 538"/>
                <a:gd name="T50" fmla="*/ 250 w 280"/>
                <a:gd name="T51" fmla="*/ 438 h 538"/>
                <a:gd name="T52" fmla="*/ 280 w 280"/>
                <a:gd name="T53" fmla="*/ 359 h 538"/>
                <a:gd name="T54" fmla="*/ 248 w 280"/>
                <a:gd name="T55" fmla="*/ 282 h 538"/>
                <a:gd name="T56" fmla="*/ 161 w 280"/>
                <a:gd name="T57" fmla="*/ 234 h 538"/>
                <a:gd name="T58" fmla="*/ 161 w 280"/>
                <a:gd name="T59" fmla="*/ 122 h 538"/>
                <a:gd name="T60" fmla="*/ 253 w 280"/>
                <a:gd name="T61" fmla="*/ 153 h 538"/>
                <a:gd name="T62" fmla="*/ 253 w 280"/>
                <a:gd name="T63" fmla="*/ 74 h 538"/>
                <a:gd name="T64" fmla="*/ 161 w 280"/>
                <a:gd name="T65" fmla="*/ 54 h 538"/>
                <a:gd name="T66" fmla="*/ 161 w 280"/>
                <a:gd name="T67" fmla="*/ 0 h 538"/>
                <a:gd name="T68" fmla="*/ 118 w 280"/>
                <a:gd name="T69" fmla="*/ 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538">
                  <a:moveTo>
                    <a:pt x="203" y="364"/>
                  </a:moveTo>
                  <a:lnTo>
                    <a:pt x="203" y="364"/>
                  </a:lnTo>
                  <a:cubicBezTo>
                    <a:pt x="203" y="387"/>
                    <a:pt x="189" y="401"/>
                    <a:pt x="161" y="406"/>
                  </a:cubicBezTo>
                  <a:lnTo>
                    <a:pt x="161" y="316"/>
                  </a:lnTo>
                  <a:cubicBezTo>
                    <a:pt x="189" y="329"/>
                    <a:pt x="203" y="345"/>
                    <a:pt x="203" y="364"/>
                  </a:cubicBezTo>
                  <a:close/>
                  <a:moveTo>
                    <a:pt x="118" y="217"/>
                  </a:moveTo>
                  <a:lnTo>
                    <a:pt x="118" y="217"/>
                  </a:lnTo>
                  <a:cubicBezTo>
                    <a:pt x="91" y="204"/>
                    <a:pt x="77" y="187"/>
                    <a:pt x="77" y="166"/>
                  </a:cubicBezTo>
                  <a:cubicBezTo>
                    <a:pt x="77" y="143"/>
                    <a:pt x="91" y="129"/>
                    <a:pt x="118" y="124"/>
                  </a:cubicBezTo>
                  <a:lnTo>
                    <a:pt x="118" y="217"/>
                  </a:lnTo>
                  <a:close/>
                  <a:moveTo>
                    <a:pt x="118" y="0"/>
                  </a:moveTo>
                  <a:lnTo>
                    <a:pt x="118" y="0"/>
                  </a:lnTo>
                  <a:lnTo>
                    <a:pt x="118" y="55"/>
                  </a:lnTo>
                  <a:cubicBezTo>
                    <a:pt x="82" y="58"/>
                    <a:pt x="53" y="71"/>
                    <a:pt x="31" y="94"/>
                  </a:cubicBezTo>
                  <a:cubicBezTo>
                    <a:pt x="10" y="115"/>
                    <a:pt x="0" y="141"/>
                    <a:pt x="0" y="171"/>
                  </a:cubicBezTo>
                  <a:cubicBezTo>
                    <a:pt x="0" y="205"/>
                    <a:pt x="11" y="233"/>
                    <a:pt x="35" y="255"/>
                  </a:cubicBezTo>
                  <a:cubicBezTo>
                    <a:pt x="52" y="270"/>
                    <a:pt x="80" y="285"/>
                    <a:pt x="118" y="300"/>
                  </a:cubicBezTo>
                  <a:lnTo>
                    <a:pt x="118" y="407"/>
                  </a:lnTo>
                  <a:cubicBezTo>
                    <a:pt x="101" y="406"/>
                    <a:pt x="81" y="401"/>
                    <a:pt x="59" y="394"/>
                  </a:cubicBezTo>
                  <a:cubicBezTo>
                    <a:pt x="36" y="386"/>
                    <a:pt x="19" y="377"/>
                    <a:pt x="8" y="368"/>
                  </a:cubicBezTo>
                  <a:lnTo>
                    <a:pt x="8" y="449"/>
                  </a:lnTo>
                  <a:cubicBezTo>
                    <a:pt x="41" y="467"/>
                    <a:pt x="78" y="476"/>
                    <a:pt x="118" y="476"/>
                  </a:cubicBezTo>
                  <a:lnTo>
                    <a:pt x="118" y="538"/>
                  </a:lnTo>
                  <a:lnTo>
                    <a:pt x="161" y="538"/>
                  </a:lnTo>
                  <a:lnTo>
                    <a:pt x="161" y="475"/>
                  </a:lnTo>
                  <a:cubicBezTo>
                    <a:pt x="200" y="470"/>
                    <a:pt x="229" y="458"/>
                    <a:pt x="250" y="438"/>
                  </a:cubicBezTo>
                  <a:cubicBezTo>
                    <a:pt x="270" y="418"/>
                    <a:pt x="280" y="392"/>
                    <a:pt x="280" y="359"/>
                  </a:cubicBezTo>
                  <a:cubicBezTo>
                    <a:pt x="280" y="329"/>
                    <a:pt x="269" y="303"/>
                    <a:pt x="248" y="282"/>
                  </a:cubicBezTo>
                  <a:cubicBezTo>
                    <a:pt x="229" y="264"/>
                    <a:pt x="200" y="248"/>
                    <a:pt x="161" y="234"/>
                  </a:cubicBezTo>
                  <a:lnTo>
                    <a:pt x="161" y="122"/>
                  </a:lnTo>
                  <a:cubicBezTo>
                    <a:pt x="195" y="126"/>
                    <a:pt x="225" y="136"/>
                    <a:pt x="253" y="153"/>
                  </a:cubicBezTo>
                  <a:lnTo>
                    <a:pt x="253" y="74"/>
                  </a:lnTo>
                  <a:cubicBezTo>
                    <a:pt x="233" y="62"/>
                    <a:pt x="202" y="56"/>
                    <a:pt x="161" y="54"/>
                  </a:cubicBezTo>
                  <a:lnTo>
                    <a:pt x="161" y="0"/>
                  </a:lnTo>
                  <a:lnTo>
                    <a:pt x="118" y="0"/>
                  </a:ln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7" name="Freeform 6">
              <a:extLst>
                <a:ext uri="{FF2B5EF4-FFF2-40B4-BE49-F238E27FC236}">
                  <a16:creationId xmlns:a16="http://schemas.microsoft.com/office/drawing/2014/main" id="{BEA5A9D5-3C4B-4DB1-B71B-70AB1FAD546E}"/>
                </a:ext>
              </a:extLst>
            </p:cNvPr>
            <p:cNvSpPr>
              <a:spLocks/>
            </p:cNvSpPr>
            <p:nvPr/>
          </p:nvSpPr>
          <p:spPr bwMode="auto">
            <a:xfrm>
              <a:off x="6148" y="771"/>
              <a:ext cx="702" cy="699"/>
            </a:xfrm>
            <a:custGeom>
              <a:avLst/>
              <a:gdLst>
                <a:gd name="T0" fmla="*/ 787 w 866"/>
                <a:gd name="T1" fmla="*/ 403 h 872"/>
                <a:gd name="T2" fmla="*/ 787 w 866"/>
                <a:gd name="T3" fmla="*/ 403 h 872"/>
                <a:gd name="T4" fmla="*/ 788 w 866"/>
                <a:gd name="T5" fmla="*/ 435 h 872"/>
                <a:gd name="T6" fmla="*/ 433 w 866"/>
                <a:gd name="T7" fmla="*/ 793 h 872"/>
                <a:gd name="T8" fmla="*/ 78 w 866"/>
                <a:gd name="T9" fmla="*/ 435 h 872"/>
                <a:gd name="T10" fmla="*/ 433 w 866"/>
                <a:gd name="T11" fmla="*/ 77 h 872"/>
                <a:gd name="T12" fmla="*/ 583 w 866"/>
                <a:gd name="T13" fmla="*/ 111 h 872"/>
                <a:gd name="T14" fmla="*/ 623 w 866"/>
                <a:gd name="T15" fmla="*/ 43 h 872"/>
                <a:gd name="T16" fmla="*/ 433 w 866"/>
                <a:gd name="T17" fmla="*/ 0 h 872"/>
                <a:gd name="T18" fmla="*/ 0 w 866"/>
                <a:gd name="T19" fmla="*/ 435 h 872"/>
                <a:gd name="T20" fmla="*/ 433 w 866"/>
                <a:gd name="T21" fmla="*/ 872 h 872"/>
                <a:gd name="T22" fmla="*/ 866 w 866"/>
                <a:gd name="T23" fmla="*/ 435 h 872"/>
                <a:gd name="T24" fmla="*/ 864 w 866"/>
                <a:gd name="T25" fmla="*/ 390 h 872"/>
                <a:gd name="T26" fmla="*/ 788 w 866"/>
                <a:gd name="T27" fmla="*/ 404 h 872"/>
                <a:gd name="T28" fmla="*/ 787 w 866"/>
                <a:gd name="T29" fmla="*/ 403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872">
                  <a:moveTo>
                    <a:pt x="787" y="403"/>
                  </a:moveTo>
                  <a:lnTo>
                    <a:pt x="787" y="403"/>
                  </a:lnTo>
                  <a:cubicBezTo>
                    <a:pt x="788" y="414"/>
                    <a:pt x="788" y="425"/>
                    <a:pt x="788" y="435"/>
                  </a:cubicBezTo>
                  <a:cubicBezTo>
                    <a:pt x="788" y="633"/>
                    <a:pt x="629" y="793"/>
                    <a:pt x="433" y="793"/>
                  </a:cubicBezTo>
                  <a:cubicBezTo>
                    <a:pt x="237" y="793"/>
                    <a:pt x="78" y="633"/>
                    <a:pt x="78" y="435"/>
                  </a:cubicBezTo>
                  <a:cubicBezTo>
                    <a:pt x="78" y="238"/>
                    <a:pt x="237" y="77"/>
                    <a:pt x="433" y="77"/>
                  </a:cubicBezTo>
                  <a:cubicBezTo>
                    <a:pt x="487" y="77"/>
                    <a:pt x="538" y="89"/>
                    <a:pt x="583" y="111"/>
                  </a:cubicBezTo>
                  <a:cubicBezTo>
                    <a:pt x="592" y="86"/>
                    <a:pt x="606" y="63"/>
                    <a:pt x="623" y="43"/>
                  </a:cubicBezTo>
                  <a:cubicBezTo>
                    <a:pt x="566" y="15"/>
                    <a:pt x="501" y="0"/>
                    <a:pt x="433" y="0"/>
                  </a:cubicBezTo>
                  <a:cubicBezTo>
                    <a:pt x="194" y="0"/>
                    <a:pt x="0" y="195"/>
                    <a:pt x="0" y="435"/>
                  </a:cubicBezTo>
                  <a:cubicBezTo>
                    <a:pt x="0" y="676"/>
                    <a:pt x="194" y="872"/>
                    <a:pt x="433" y="872"/>
                  </a:cubicBezTo>
                  <a:cubicBezTo>
                    <a:pt x="672" y="872"/>
                    <a:pt x="866" y="676"/>
                    <a:pt x="866" y="435"/>
                  </a:cubicBezTo>
                  <a:cubicBezTo>
                    <a:pt x="866" y="420"/>
                    <a:pt x="866" y="405"/>
                    <a:pt x="864" y="390"/>
                  </a:cubicBezTo>
                  <a:cubicBezTo>
                    <a:pt x="840" y="398"/>
                    <a:pt x="815" y="404"/>
                    <a:pt x="788" y="404"/>
                  </a:cubicBezTo>
                  <a:cubicBezTo>
                    <a:pt x="788" y="404"/>
                    <a:pt x="787" y="403"/>
                    <a:pt x="787" y="403"/>
                  </a:cubicBez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8" name="Freeform 7">
              <a:extLst>
                <a:ext uri="{FF2B5EF4-FFF2-40B4-BE49-F238E27FC236}">
                  <a16:creationId xmlns:a16="http://schemas.microsoft.com/office/drawing/2014/main" id="{63443591-0CD4-420C-BFE2-99C2FE3C8527}"/>
                </a:ext>
              </a:extLst>
            </p:cNvPr>
            <p:cNvSpPr>
              <a:spLocks/>
            </p:cNvSpPr>
            <p:nvPr/>
          </p:nvSpPr>
          <p:spPr bwMode="auto">
            <a:xfrm>
              <a:off x="6636" y="771"/>
              <a:ext cx="302" cy="298"/>
            </a:xfrm>
            <a:custGeom>
              <a:avLst/>
              <a:gdLst>
                <a:gd name="T0" fmla="*/ 373 w 373"/>
                <a:gd name="T1" fmla="*/ 185 h 372"/>
                <a:gd name="T2" fmla="*/ 373 w 373"/>
                <a:gd name="T3" fmla="*/ 185 h 372"/>
                <a:gd name="T4" fmla="*/ 186 w 373"/>
                <a:gd name="T5" fmla="*/ 372 h 372"/>
                <a:gd name="T6" fmla="*/ 0 w 373"/>
                <a:gd name="T7" fmla="*/ 185 h 372"/>
                <a:gd name="T8" fmla="*/ 186 w 373"/>
                <a:gd name="T9" fmla="*/ 0 h 372"/>
                <a:gd name="T10" fmla="*/ 373 w 373"/>
                <a:gd name="T11" fmla="*/ 185 h 372"/>
              </a:gdLst>
              <a:ahLst/>
              <a:cxnLst>
                <a:cxn ang="0">
                  <a:pos x="T0" y="T1"/>
                </a:cxn>
                <a:cxn ang="0">
                  <a:pos x="T2" y="T3"/>
                </a:cxn>
                <a:cxn ang="0">
                  <a:pos x="T4" y="T5"/>
                </a:cxn>
                <a:cxn ang="0">
                  <a:pos x="T6" y="T7"/>
                </a:cxn>
                <a:cxn ang="0">
                  <a:pos x="T8" y="T9"/>
                </a:cxn>
                <a:cxn ang="0">
                  <a:pos x="T10" y="T11"/>
                </a:cxn>
              </a:cxnLst>
              <a:rect l="0" t="0" r="r" b="b"/>
              <a:pathLst>
                <a:path w="373" h="372">
                  <a:moveTo>
                    <a:pt x="373" y="185"/>
                  </a:moveTo>
                  <a:lnTo>
                    <a:pt x="373" y="185"/>
                  </a:lnTo>
                  <a:cubicBezTo>
                    <a:pt x="373" y="288"/>
                    <a:pt x="289" y="372"/>
                    <a:pt x="186" y="372"/>
                  </a:cubicBezTo>
                  <a:cubicBezTo>
                    <a:pt x="83" y="372"/>
                    <a:pt x="0" y="288"/>
                    <a:pt x="0" y="185"/>
                  </a:cubicBezTo>
                  <a:cubicBezTo>
                    <a:pt x="0" y="82"/>
                    <a:pt x="83" y="0"/>
                    <a:pt x="186" y="0"/>
                  </a:cubicBezTo>
                  <a:cubicBezTo>
                    <a:pt x="289" y="0"/>
                    <a:pt x="373" y="82"/>
                    <a:pt x="373" y="185"/>
                  </a:cubicBez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9" name="Freeform 8">
              <a:extLst>
                <a:ext uri="{FF2B5EF4-FFF2-40B4-BE49-F238E27FC236}">
                  <a16:creationId xmlns:a16="http://schemas.microsoft.com/office/drawing/2014/main" id="{4E4ADBD4-BC15-40A7-B3AB-840884092D1F}"/>
                </a:ext>
              </a:extLst>
            </p:cNvPr>
            <p:cNvSpPr>
              <a:spLocks/>
            </p:cNvSpPr>
            <p:nvPr/>
          </p:nvSpPr>
          <p:spPr bwMode="auto">
            <a:xfrm>
              <a:off x="6670" y="834"/>
              <a:ext cx="233" cy="181"/>
            </a:xfrm>
            <a:custGeom>
              <a:avLst/>
              <a:gdLst>
                <a:gd name="T0" fmla="*/ 281 w 288"/>
                <a:gd name="T1" fmla="*/ 13 h 225"/>
                <a:gd name="T2" fmla="*/ 281 w 288"/>
                <a:gd name="T3" fmla="*/ 13 h 225"/>
                <a:gd name="T4" fmla="*/ 278 w 288"/>
                <a:gd name="T5" fmla="*/ 9 h 225"/>
                <a:gd name="T6" fmla="*/ 273 w 288"/>
                <a:gd name="T7" fmla="*/ 5 h 225"/>
                <a:gd name="T8" fmla="*/ 243 w 288"/>
                <a:gd name="T9" fmla="*/ 9 h 225"/>
                <a:gd name="T10" fmla="*/ 239 w 288"/>
                <a:gd name="T11" fmla="*/ 13 h 225"/>
                <a:gd name="T12" fmla="*/ 235 w 288"/>
                <a:gd name="T13" fmla="*/ 17 h 225"/>
                <a:gd name="T14" fmla="*/ 189 w 288"/>
                <a:gd name="T15" fmla="*/ 63 h 225"/>
                <a:gd name="T16" fmla="*/ 98 w 288"/>
                <a:gd name="T17" fmla="*/ 155 h 225"/>
                <a:gd name="T18" fmla="*/ 45 w 288"/>
                <a:gd name="T19" fmla="*/ 102 h 225"/>
                <a:gd name="T20" fmla="*/ 10 w 288"/>
                <a:gd name="T21" fmla="*/ 102 h 225"/>
                <a:gd name="T22" fmla="*/ 10 w 288"/>
                <a:gd name="T23" fmla="*/ 137 h 225"/>
                <a:gd name="T24" fmla="*/ 98 w 288"/>
                <a:gd name="T25" fmla="*/ 225 h 225"/>
                <a:gd name="T26" fmla="*/ 260 w 288"/>
                <a:gd name="T27" fmla="*/ 63 h 225"/>
                <a:gd name="T28" fmla="*/ 273 w 288"/>
                <a:gd name="T29" fmla="*/ 50 h 225"/>
                <a:gd name="T30" fmla="*/ 278 w 288"/>
                <a:gd name="T31" fmla="*/ 45 h 225"/>
                <a:gd name="T32" fmla="*/ 281 w 288"/>
                <a:gd name="T33" fmla="*/ 1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225">
                  <a:moveTo>
                    <a:pt x="281" y="13"/>
                  </a:moveTo>
                  <a:lnTo>
                    <a:pt x="281" y="13"/>
                  </a:lnTo>
                  <a:cubicBezTo>
                    <a:pt x="281" y="12"/>
                    <a:pt x="280" y="10"/>
                    <a:pt x="278" y="9"/>
                  </a:cubicBezTo>
                  <a:cubicBezTo>
                    <a:pt x="277" y="7"/>
                    <a:pt x="275" y="6"/>
                    <a:pt x="273" y="5"/>
                  </a:cubicBezTo>
                  <a:cubicBezTo>
                    <a:pt x="263" y="0"/>
                    <a:pt x="251" y="1"/>
                    <a:pt x="243" y="9"/>
                  </a:cubicBezTo>
                  <a:lnTo>
                    <a:pt x="239" y="13"/>
                  </a:lnTo>
                  <a:lnTo>
                    <a:pt x="235" y="17"/>
                  </a:lnTo>
                  <a:lnTo>
                    <a:pt x="189" y="63"/>
                  </a:lnTo>
                  <a:lnTo>
                    <a:pt x="98" y="155"/>
                  </a:lnTo>
                  <a:lnTo>
                    <a:pt x="45" y="102"/>
                  </a:lnTo>
                  <a:cubicBezTo>
                    <a:pt x="35" y="92"/>
                    <a:pt x="19" y="92"/>
                    <a:pt x="10" y="102"/>
                  </a:cubicBezTo>
                  <a:cubicBezTo>
                    <a:pt x="0" y="112"/>
                    <a:pt x="0" y="128"/>
                    <a:pt x="10" y="137"/>
                  </a:cubicBezTo>
                  <a:lnTo>
                    <a:pt x="98" y="225"/>
                  </a:lnTo>
                  <a:lnTo>
                    <a:pt x="260" y="63"/>
                  </a:lnTo>
                  <a:lnTo>
                    <a:pt x="273" y="50"/>
                  </a:lnTo>
                  <a:lnTo>
                    <a:pt x="278" y="45"/>
                  </a:lnTo>
                  <a:cubicBezTo>
                    <a:pt x="287" y="36"/>
                    <a:pt x="288" y="23"/>
                    <a:pt x="281" y="13"/>
                  </a:cubicBez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10" name="Group 11">
            <a:extLst>
              <a:ext uri="{FF2B5EF4-FFF2-40B4-BE49-F238E27FC236}">
                <a16:creationId xmlns:a16="http://schemas.microsoft.com/office/drawing/2014/main" id="{F181E389-E18E-48E6-A91E-15FCC2998413}"/>
              </a:ext>
            </a:extLst>
          </p:cNvPr>
          <p:cNvGrpSpPr>
            <a:grpSpLocks noChangeAspect="1"/>
          </p:cNvGrpSpPr>
          <p:nvPr/>
        </p:nvGrpSpPr>
        <p:grpSpPr bwMode="auto">
          <a:xfrm>
            <a:off x="4408573" y="2111959"/>
            <a:ext cx="1143479" cy="876413"/>
            <a:chOff x="3389" y="1373"/>
            <a:chExt cx="1049" cy="804"/>
          </a:xfrm>
        </p:grpSpPr>
        <p:sp>
          <p:nvSpPr>
            <p:cNvPr id="12" name="Freeform 12">
              <a:extLst>
                <a:ext uri="{FF2B5EF4-FFF2-40B4-BE49-F238E27FC236}">
                  <a16:creationId xmlns:a16="http://schemas.microsoft.com/office/drawing/2014/main" id="{AD0EF3FE-49E5-459C-A706-AFD85774D033}"/>
                </a:ext>
              </a:extLst>
            </p:cNvPr>
            <p:cNvSpPr>
              <a:spLocks/>
            </p:cNvSpPr>
            <p:nvPr/>
          </p:nvSpPr>
          <p:spPr bwMode="auto">
            <a:xfrm>
              <a:off x="3784" y="1517"/>
              <a:ext cx="367" cy="381"/>
            </a:xfrm>
            <a:custGeom>
              <a:avLst/>
              <a:gdLst>
                <a:gd name="T0" fmla="*/ 169 w 261"/>
                <a:gd name="T1" fmla="*/ 11 h 274"/>
                <a:gd name="T2" fmla="*/ 169 w 261"/>
                <a:gd name="T3" fmla="*/ 11 h 274"/>
                <a:gd name="T4" fmla="*/ 130 w 261"/>
                <a:gd name="T5" fmla="*/ 0 h 274"/>
                <a:gd name="T6" fmla="*/ 91 w 261"/>
                <a:gd name="T7" fmla="*/ 11 h 274"/>
                <a:gd name="T8" fmla="*/ 47 w 261"/>
                <a:gd name="T9" fmla="*/ 33 h 274"/>
                <a:gd name="T10" fmla="*/ 0 w 261"/>
                <a:gd name="T11" fmla="*/ 45 h 274"/>
                <a:gd name="T12" fmla="*/ 0 w 261"/>
                <a:gd name="T13" fmla="*/ 90 h 274"/>
                <a:gd name="T14" fmla="*/ 11 w 261"/>
                <a:gd name="T15" fmla="*/ 147 h 274"/>
                <a:gd name="T16" fmla="*/ 41 w 261"/>
                <a:gd name="T17" fmla="*/ 197 h 274"/>
                <a:gd name="T18" fmla="*/ 83 w 261"/>
                <a:gd name="T19" fmla="*/ 240 h 274"/>
                <a:gd name="T20" fmla="*/ 130 w 261"/>
                <a:gd name="T21" fmla="*/ 274 h 274"/>
                <a:gd name="T22" fmla="*/ 178 w 261"/>
                <a:gd name="T23" fmla="*/ 240 h 274"/>
                <a:gd name="T24" fmla="*/ 220 w 261"/>
                <a:gd name="T25" fmla="*/ 197 h 274"/>
                <a:gd name="T26" fmla="*/ 250 w 261"/>
                <a:gd name="T27" fmla="*/ 147 h 274"/>
                <a:gd name="T28" fmla="*/ 261 w 261"/>
                <a:gd name="T29" fmla="*/ 90 h 274"/>
                <a:gd name="T30" fmla="*/ 261 w 261"/>
                <a:gd name="T31" fmla="*/ 45 h 274"/>
                <a:gd name="T32" fmla="*/ 213 w 261"/>
                <a:gd name="T33" fmla="*/ 33 h 274"/>
                <a:gd name="T34" fmla="*/ 169 w 261"/>
                <a:gd name="T35" fmla="*/ 1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1" h="274">
                  <a:moveTo>
                    <a:pt x="169" y="11"/>
                  </a:moveTo>
                  <a:lnTo>
                    <a:pt x="169" y="11"/>
                  </a:lnTo>
                  <a:cubicBezTo>
                    <a:pt x="158" y="4"/>
                    <a:pt x="145" y="0"/>
                    <a:pt x="130" y="0"/>
                  </a:cubicBezTo>
                  <a:cubicBezTo>
                    <a:pt x="116" y="0"/>
                    <a:pt x="103" y="4"/>
                    <a:pt x="91" y="11"/>
                  </a:cubicBezTo>
                  <a:cubicBezTo>
                    <a:pt x="78" y="21"/>
                    <a:pt x="63" y="28"/>
                    <a:pt x="47" y="33"/>
                  </a:cubicBezTo>
                  <a:cubicBezTo>
                    <a:pt x="32" y="39"/>
                    <a:pt x="16" y="43"/>
                    <a:pt x="0" y="45"/>
                  </a:cubicBezTo>
                  <a:lnTo>
                    <a:pt x="0" y="90"/>
                  </a:lnTo>
                  <a:cubicBezTo>
                    <a:pt x="0" y="110"/>
                    <a:pt x="4" y="129"/>
                    <a:pt x="11" y="147"/>
                  </a:cubicBezTo>
                  <a:cubicBezTo>
                    <a:pt x="19" y="165"/>
                    <a:pt x="29" y="182"/>
                    <a:pt x="41" y="197"/>
                  </a:cubicBezTo>
                  <a:cubicBezTo>
                    <a:pt x="53" y="213"/>
                    <a:pt x="67" y="227"/>
                    <a:pt x="83" y="240"/>
                  </a:cubicBezTo>
                  <a:cubicBezTo>
                    <a:pt x="99" y="253"/>
                    <a:pt x="114" y="264"/>
                    <a:pt x="130" y="274"/>
                  </a:cubicBezTo>
                  <a:cubicBezTo>
                    <a:pt x="146" y="264"/>
                    <a:pt x="162" y="253"/>
                    <a:pt x="178" y="240"/>
                  </a:cubicBezTo>
                  <a:cubicBezTo>
                    <a:pt x="193" y="227"/>
                    <a:pt x="207" y="213"/>
                    <a:pt x="220" y="197"/>
                  </a:cubicBezTo>
                  <a:cubicBezTo>
                    <a:pt x="232" y="182"/>
                    <a:pt x="242" y="165"/>
                    <a:pt x="250" y="147"/>
                  </a:cubicBezTo>
                  <a:cubicBezTo>
                    <a:pt x="257" y="129"/>
                    <a:pt x="261" y="110"/>
                    <a:pt x="261" y="90"/>
                  </a:cubicBezTo>
                  <a:lnTo>
                    <a:pt x="261" y="45"/>
                  </a:lnTo>
                  <a:cubicBezTo>
                    <a:pt x="245" y="43"/>
                    <a:pt x="229" y="39"/>
                    <a:pt x="213" y="33"/>
                  </a:cubicBezTo>
                  <a:cubicBezTo>
                    <a:pt x="198" y="28"/>
                    <a:pt x="183" y="21"/>
                    <a:pt x="169" y="11"/>
                  </a:cubicBez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13" name="Freeform 13">
              <a:extLst>
                <a:ext uri="{FF2B5EF4-FFF2-40B4-BE49-F238E27FC236}">
                  <a16:creationId xmlns:a16="http://schemas.microsoft.com/office/drawing/2014/main" id="{1AC5CF76-2427-48DB-8EDB-A68A1AC82214}"/>
                </a:ext>
              </a:extLst>
            </p:cNvPr>
            <p:cNvSpPr>
              <a:spLocks/>
            </p:cNvSpPr>
            <p:nvPr/>
          </p:nvSpPr>
          <p:spPr bwMode="auto">
            <a:xfrm>
              <a:off x="3504" y="1373"/>
              <a:ext cx="934" cy="797"/>
            </a:xfrm>
            <a:custGeom>
              <a:avLst/>
              <a:gdLst>
                <a:gd name="T0" fmla="*/ 0 w 664"/>
                <a:gd name="T1" fmla="*/ 0 h 572"/>
                <a:gd name="T2" fmla="*/ 0 w 664"/>
                <a:gd name="T3" fmla="*/ 0 h 572"/>
                <a:gd name="T4" fmla="*/ 0 w 664"/>
                <a:gd name="T5" fmla="*/ 218 h 572"/>
                <a:gd name="T6" fmla="*/ 52 w 664"/>
                <a:gd name="T7" fmla="*/ 218 h 572"/>
                <a:gd name="T8" fmla="*/ 52 w 664"/>
                <a:gd name="T9" fmla="*/ 51 h 572"/>
                <a:gd name="T10" fmla="*/ 612 w 664"/>
                <a:gd name="T11" fmla="*/ 51 h 572"/>
                <a:gd name="T12" fmla="*/ 612 w 664"/>
                <a:gd name="T13" fmla="*/ 416 h 572"/>
                <a:gd name="T14" fmla="*/ 153 w 664"/>
                <a:gd name="T15" fmla="*/ 416 h 572"/>
                <a:gd name="T16" fmla="*/ 153 w 664"/>
                <a:gd name="T17" fmla="*/ 468 h 572"/>
                <a:gd name="T18" fmla="*/ 300 w 664"/>
                <a:gd name="T19" fmla="*/ 468 h 572"/>
                <a:gd name="T20" fmla="*/ 300 w 664"/>
                <a:gd name="T21" fmla="*/ 520 h 572"/>
                <a:gd name="T22" fmla="*/ 195 w 664"/>
                <a:gd name="T23" fmla="*/ 520 h 572"/>
                <a:gd name="T24" fmla="*/ 195 w 664"/>
                <a:gd name="T25" fmla="*/ 572 h 572"/>
                <a:gd name="T26" fmla="*/ 456 w 664"/>
                <a:gd name="T27" fmla="*/ 572 h 572"/>
                <a:gd name="T28" fmla="*/ 456 w 664"/>
                <a:gd name="T29" fmla="*/ 520 h 572"/>
                <a:gd name="T30" fmla="*/ 352 w 664"/>
                <a:gd name="T31" fmla="*/ 520 h 572"/>
                <a:gd name="T32" fmla="*/ 352 w 664"/>
                <a:gd name="T33" fmla="*/ 468 h 572"/>
                <a:gd name="T34" fmla="*/ 664 w 664"/>
                <a:gd name="T35" fmla="*/ 468 h 572"/>
                <a:gd name="T36" fmla="*/ 664 w 664"/>
                <a:gd name="T37" fmla="*/ 0 h 572"/>
                <a:gd name="T38" fmla="*/ 0 w 664"/>
                <a:gd name="T3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4" h="572">
                  <a:moveTo>
                    <a:pt x="0" y="0"/>
                  </a:moveTo>
                  <a:lnTo>
                    <a:pt x="0" y="0"/>
                  </a:lnTo>
                  <a:lnTo>
                    <a:pt x="0" y="218"/>
                  </a:lnTo>
                  <a:lnTo>
                    <a:pt x="52" y="218"/>
                  </a:lnTo>
                  <a:lnTo>
                    <a:pt x="52" y="51"/>
                  </a:lnTo>
                  <a:lnTo>
                    <a:pt x="612" y="51"/>
                  </a:lnTo>
                  <a:lnTo>
                    <a:pt x="612" y="416"/>
                  </a:lnTo>
                  <a:lnTo>
                    <a:pt x="153" y="416"/>
                  </a:lnTo>
                  <a:lnTo>
                    <a:pt x="153" y="468"/>
                  </a:lnTo>
                  <a:lnTo>
                    <a:pt x="300" y="468"/>
                  </a:lnTo>
                  <a:lnTo>
                    <a:pt x="300" y="520"/>
                  </a:lnTo>
                  <a:lnTo>
                    <a:pt x="195" y="520"/>
                  </a:lnTo>
                  <a:lnTo>
                    <a:pt x="195" y="572"/>
                  </a:lnTo>
                  <a:lnTo>
                    <a:pt x="456" y="572"/>
                  </a:lnTo>
                  <a:lnTo>
                    <a:pt x="456" y="520"/>
                  </a:lnTo>
                  <a:lnTo>
                    <a:pt x="352" y="520"/>
                  </a:lnTo>
                  <a:lnTo>
                    <a:pt x="352" y="468"/>
                  </a:lnTo>
                  <a:lnTo>
                    <a:pt x="664" y="468"/>
                  </a:lnTo>
                  <a:lnTo>
                    <a:pt x="664" y="0"/>
                  </a:lnTo>
                  <a:lnTo>
                    <a:pt x="0"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282828"/>
                </a:solidFill>
                <a:effectLst/>
                <a:uLnTx/>
                <a:uFillTx/>
                <a:latin typeface="Segoe UI"/>
                <a:ea typeface="+mn-ea"/>
                <a:cs typeface="+mn-cs"/>
              </a:endParaRPr>
            </a:p>
          </p:txBody>
        </p:sp>
        <p:sp>
          <p:nvSpPr>
            <p:cNvPr id="14" name="Freeform 14">
              <a:extLst>
                <a:ext uri="{FF2B5EF4-FFF2-40B4-BE49-F238E27FC236}">
                  <a16:creationId xmlns:a16="http://schemas.microsoft.com/office/drawing/2014/main" id="{EF507CCB-D615-491F-8EE4-D0D6F8965B69}"/>
                </a:ext>
              </a:extLst>
            </p:cNvPr>
            <p:cNvSpPr>
              <a:spLocks noEditPoints="1"/>
            </p:cNvSpPr>
            <p:nvPr/>
          </p:nvSpPr>
          <p:spPr bwMode="auto">
            <a:xfrm>
              <a:off x="3389" y="1749"/>
              <a:ext cx="257" cy="428"/>
            </a:xfrm>
            <a:custGeom>
              <a:avLst/>
              <a:gdLst>
                <a:gd name="T0" fmla="*/ 134 w 183"/>
                <a:gd name="T1" fmla="*/ 0 h 307"/>
                <a:gd name="T2" fmla="*/ 134 w 183"/>
                <a:gd name="T3" fmla="*/ 0 h 307"/>
                <a:gd name="T4" fmla="*/ 82 w 183"/>
                <a:gd name="T5" fmla="*/ 0 h 307"/>
                <a:gd name="T6" fmla="*/ 0 w 183"/>
                <a:gd name="T7" fmla="*/ 0 h 307"/>
                <a:gd name="T8" fmla="*/ 0 w 183"/>
                <a:gd name="T9" fmla="*/ 307 h 307"/>
                <a:gd name="T10" fmla="*/ 183 w 183"/>
                <a:gd name="T11" fmla="*/ 307 h 307"/>
                <a:gd name="T12" fmla="*/ 183 w 183"/>
                <a:gd name="T13" fmla="*/ 198 h 307"/>
                <a:gd name="T14" fmla="*/ 183 w 183"/>
                <a:gd name="T15" fmla="*/ 146 h 307"/>
                <a:gd name="T16" fmla="*/ 183 w 183"/>
                <a:gd name="T17" fmla="*/ 0 h 307"/>
                <a:gd name="T18" fmla="*/ 134 w 183"/>
                <a:gd name="T19" fmla="*/ 0 h 307"/>
                <a:gd name="T20" fmla="*/ 42 w 183"/>
                <a:gd name="T21" fmla="*/ 50 h 307"/>
                <a:gd name="T22" fmla="*/ 42 w 183"/>
                <a:gd name="T23" fmla="*/ 50 h 307"/>
                <a:gd name="T24" fmla="*/ 82 w 183"/>
                <a:gd name="T25" fmla="*/ 50 h 307"/>
                <a:gd name="T26" fmla="*/ 134 w 183"/>
                <a:gd name="T27" fmla="*/ 50 h 307"/>
                <a:gd name="T28" fmla="*/ 141 w 183"/>
                <a:gd name="T29" fmla="*/ 50 h 307"/>
                <a:gd name="T30" fmla="*/ 141 w 183"/>
                <a:gd name="T31" fmla="*/ 146 h 307"/>
                <a:gd name="T32" fmla="*/ 141 w 183"/>
                <a:gd name="T33" fmla="*/ 198 h 307"/>
                <a:gd name="T34" fmla="*/ 141 w 183"/>
                <a:gd name="T35" fmla="*/ 257 h 307"/>
                <a:gd name="T36" fmla="*/ 42 w 183"/>
                <a:gd name="T37" fmla="*/ 257 h 307"/>
                <a:gd name="T38" fmla="*/ 42 w 183"/>
                <a:gd name="T39" fmla="*/ 5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307">
                  <a:moveTo>
                    <a:pt x="134" y="0"/>
                  </a:moveTo>
                  <a:lnTo>
                    <a:pt x="134" y="0"/>
                  </a:lnTo>
                  <a:lnTo>
                    <a:pt x="82" y="0"/>
                  </a:lnTo>
                  <a:lnTo>
                    <a:pt x="0" y="0"/>
                  </a:lnTo>
                  <a:lnTo>
                    <a:pt x="0" y="307"/>
                  </a:lnTo>
                  <a:lnTo>
                    <a:pt x="183" y="307"/>
                  </a:lnTo>
                  <a:lnTo>
                    <a:pt x="183" y="198"/>
                  </a:lnTo>
                  <a:lnTo>
                    <a:pt x="183" y="146"/>
                  </a:lnTo>
                  <a:lnTo>
                    <a:pt x="183" y="0"/>
                  </a:lnTo>
                  <a:lnTo>
                    <a:pt x="134" y="0"/>
                  </a:lnTo>
                  <a:close/>
                  <a:moveTo>
                    <a:pt x="42" y="50"/>
                  </a:moveTo>
                  <a:lnTo>
                    <a:pt x="42" y="50"/>
                  </a:lnTo>
                  <a:lnTo>
                    <a:pt x="82" y="50"/>
                  </a:lnTo>
                  <a:lnTo>
                    <a:pt x="134" y="50"/>
                  </a:lnTo>
                  <a:lnTo>
                    <a:pt x="141" y="50"/>
                  </a:lnTo>
                  <a:lnTo>
                    <a:pt x="141" y="146"/>
                  </a:lnTo>
                  <a:lnTo>
                    <a:pt x="141" y="198"/>
                  </a:lnTo>
                  <a:lnTo>
                    <a:pt x="141" y="257"/>
                  </a:lnTo>
                  <a:lnTo>
                    <a:pt x="42" y="257"/>
                  </a:lnTo>
                  <a:lnTo>
                    <a:pt x="42" y="5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282828"/>
                </a:solidFill>
                <a:effectLst/>
                <a:uLnTx/>
                <a:uFillTx/>
                <a:latin typeface="Segoe UI"/>
                <a:ea typeface="+mn-ea"/>
                <a:cs typeface="+mn-cs"/>
              </a:endParaRPr>
            </a:p>
          </p:txBody>
        </p:sp>
      </p:grpSp>
      <p:grpSp>
        <p:nvGrpSpPr>
          <p:cNvPr id="15" name="Group 17">
            <a:extLst>
              <a:ext uri="{FF2B5EF4-FFF2-40B4-BE49-F238E27FC236}">
                <a16:creationId xmlns:a16="http://schemas.microsoft.com/office/drawing/2014/main" id="{B6D4644B-659B-46F5-A9B3-7D19601A2136}"/>
              </a:ext>
            </a:extLst>
          </p:cNvPr>
          <p:cNvGrpSpPr>
            <a:grpSpLocks noChangeAspect="1"/>
          </p:cNvGrpSpPr>
          <p:nvPr/>
        </p:nvGrpSpPr>
        <p:grpSpPr bwMode="auto">
          <a:xfrm>
            <a:off x="434975" y="2111959"/>
            <a:ext cx="943828" cy="876412"/>
            <a:chOff x="939" y="2035"/>
            <a:chExt cx="840" cy="780"/>
          </a:xfrm>
        </p:grpSpPr>
        <p:sp>
          <p:nvSpPr>
            <p:cNvPr id="17" name="Freeform 18">
              <a:extLst>
                <a:ext uri="{FF2B5EF4-FFF2-40B4-BE49-F238E27FC236}">
                  <a16:creationId xmlns:a16="http://schemas.microsoft.com/office/drawing/2014/main" id="{16DEA925-F801-4993-91AE-1E001F03FE7F}"/>
                </a:ext>
              </a:extLst>
            </p:cNvPr>
            <p:cNvSpPr>
              <a:spLocks/>
            </p:cNvSpPr>
            <p:nvPr/>
          </p:nvSpPr>
          <p:spPr bwMode="auto">
            <a:xfrm>
              <a:off x="1301" y="2241"/>
              <a:ext cx="478" cy="509"/>
            </a:xfrm>
            <a:custGeom>
              <a:avLst/>
              <a:gdLst>
                <a:gd name="T0" fmla="*/ 618 w 952"/>
                <a:gd name="T1" fmla="*/ 44 h 1018"/>
                <a:gd name="T2" fmla="*/ 618 w 952"/>
                <a:gd name="T3" fmla="*/ 44 h 1018"/>
                <a:gd name="T4" fmla="*/ 476 w 952"/>
                <a:gd name="T5" fmla="*/ 0 h 1018"/>
                <a:gd name="T6" fmla="*/ 334 w 952"/>
                <a:gd name="T7" fmla="*/ 44 h 1018"/>
                <a:gd name="T8" fmla="*/ 174 w 952"/>
                <a:gd name="T9" fmla="*/ 125 h 1018"/>
                <a:gd name="T10" fmla="*/ 0 w 952"/>
                <a:gd name="T11" fmla="*/ 168 h 1018"/>
                <a:gd name="T12" fmla="*/ 0 w 952"/>
                <a:gd name="T13" fmla="*/ 335 h 1018"/>
                <a:gd name="T14" fmla="*/ 41 w 952"/>
                <a:gd name="T15" fmla="*/ 548 h 1018"/>
                <a:gd name="T16" fmla="*/ 150 w 952"/>
                <a:gd name="T17" fmla="*/ 734 h 1018"/>
                <a:gd name="T18" fmla="*/ 303 w 952"/>
                <a:gd name="T19" fmla="*/ 891 h 1018"/>
                <a:gd name="T20" fmla="*/ 476 w 952"/>
                <a:gd name="T21" fmla="*/ 1018 h 1018"/>
                <a:gd name="T22" fmla="*/ 649 w 952"/>
                <a:gd name="T23" fmla="*/ 891 h 1018"/>
                <a:gd name="T24" fmla="*/ 802 w 952"/>
                <a:gd name="T25" fmla="*/ 734 h 1018"/>
                <a:gd name="T26" fmla="*/ 911 w 952"/>
                <a:gd name="T27" fmla="*/ 548 h 1018"/>
                <a:gd name="T28" fmla="*/ 952 w 952"/>
                <a:gd name="T29" fmla="*/ 335 h 1018"/>
                <a:gd name="T30" fmla="*/ 952 w 952"/>
                <a:gd name="T31" fmla="*/ 168 h 1018"/>
                <a:gd name="T32" fmla="*/ 778 w 952"/>
                <a:gd name="T33" fmla="*/ 125 h 1018"/>
                <a:gd name="T34" fmla="*/ 618 w 952"/>
                <a:gd name="T35"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2" h="1018">
                  <a:moveTo>
                    <a:pt x="618" y="44"/>
                  </a:moveTo>
                  <a:lnTo>
                    <a:pt x="618" y="44"/>
                  </a:lnTo>
                  <a:cubicBezTo>
                    <a:pt x="575" y="15"/>
                    <a:pt x="528" y="0"/>
                    <a:pt x="476" y="0"/>
                  </a:cubicBezTo>
                  <a:cubicBezTo>
                    <a:pt x="424" y="0"/>
                    <a:pt x="377" y="15"/>
                    <a:pt x="334" y="44"/>
                  </a:cubicBezTo>
                  <a:cubicBezTo>
                    <a:pt x="284" y="78"/>
                    <a:pt x="231" y="105"/>
                    <a:pt x="174" y="125"/>
                  </a:cubicBezTo>
                  <a:cubicBezTo>
                    <a:pt x="117" y="145"/>
                    <a:pt x="59" y="159"/>
                    <a:pt x="0" y="168"/>
                  </a:cubicBezTo>
                  <a:lnTo>
                    <a:pt x="0" y="335"/>
                  </a:lnTo>
                  <a:cubicBezTo>
                    <a:pt x="0" y="410"/>
                    <a:pt x="14" y="481"/>
                    <a:pt x="41" y="548"/>
                  </a:cubicBezTo>
                  <a:cubicBezTo>
                    <a:pt x="69" y="614"/>
                    <a:pt x="105" y="676"/>
                    <a:pt x="150" y="734"/>
                  </a:cubicBezTo>
                  <a:cubicBezTo>
                    <a:pt x="195" y="791"/>
                    <a:pt x="246" y="844"/>
                    <a:pt x="303" y="891"/>
                  </a:cubicBezTo>
                  <a:cubicBezTo>
                    <a:pt x="360" y="939"/>
                    <a:pt x="418" y="981"/>
                    <a:pt x="476" y="1018"/>
                  </a:cubicBezTo>
                  <a:cubicBezTo>
                    <a:pt x="534" y="981"/>
                    <a:pt x="592" y="939"/>
                    <a:pt x="649" y="891"/>
                  </a:cubicBezTo>
                  <a:cubicBezTo>
                    <a:pt x="706" y="844"/>
                    <a:pt x="757" y="791"/>
                    <a:pt x="802" y="734"/>
                  </a:cubicBezTo>
                  <a:cubicBezTo>
                    <a:pt x="847" y="676"/>
                    <a:pt x="883" y="614"/>
                    <a:pt x="911" y="548"/>
                  </a:cubicBezTo>
                  <a:cubicBezTo>
                    <a:pt x="938" y="481"/>
                    <a:pt x="952" y="410"/>
                    <a:pt x="952" y="335"/>
                  </a:cubicBezTo>
                  <a:lnTo>
                    <a:pt x="952" y="168"/>
                  </a:lnTo>
                  <a:cubicBezTo>
                    <a:pt x="893" y="159"/>
                    <a:pt x="835" y="145"/>
                    <a:pt x="778" y="125"/>
                  </a:cubicBezTo>
                  <a:cubicBezTo>
                    <a:pt x="721" y="105"/>
                    <a:pt x="668" y="78"/>
                    <a:pt x="618" y="44"/>
                  </a:cubicBezTo>
                  <a:close/>
                </a:path>
              </a:pathLst>
            </a:custGeom>
            <a:solidFill>
              <a:srgbClr val="0078D4"/>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18" name="Freeform 19">
              <a:extLst>
                <a:ext uri="{FF2B5EF4-FFF2-40B4-BE49-F238E27FC236}">
                  <a16:creationId xmlns:a16="http://schemas.microsoft.com/office/drawing/2014/main" id="{5BB7D8E5-DC1A-49EE-979F-DBA450C244FE}"/>
                </a:ext>
              </a:extLst>
            </p:cNvPr>
            <p:cNvSpPr>
              <a:spLocks noEditPoints="1"/>
            </p:cNvSpPr>
            <p:nvPr/>
          </p:nvSpPr>
          <p:spPr bwMode="auto">
            <a:xfrm>
              <a:off x="939" y="2035"/>
              <a:ext cx="558" cy="780"/>
            </a:xfrm>
            <a:custGeom>
              <a:avLst/>
              <a:gdLst>
                <a:gd name="T0" fmla="*/ 667 w 1112"/>
                <a:gd name="T1" fmla="*/ 1114 h 1559"/>
                <a:gd name="T2" fmla="*/ 667 w 1112"/>
                <a:gd name="T3" fmla="*/ 1114 h 1559"/>
                <a:gd name="T4" fmla="*/ 444 w 1112"/>
                <a:gd name="T5" fmla="*/ 1114 h 1559"/>
                <a:gd name="T6" fmla="*/ 444 w 1112"/>
                <a:gd name="T7" fmla="*/ 891 h 1559"/>
                <a:gd name="T8" fmla="*/ 667 w 1112"/>
                <a:gd name="T9" fmla="*/ 891 h 1559"/>
                <a:gd name="T10" fmla="*/ 667 w 1112"/>
                <a:gd name="T11" fmla="*/ 1114 h 1559"/>
                <a:gd name="T12" fmla="*/ 667 w 1112"/>
                <a:gd name="T13" fmla="*/ 1450 h 1559"/>
                <a:gd name="T14" fmla="*/ 667 w 1112"/>
                <a:gd name="T15" fmla="*/ 1450 h 1559"/>
                <a:gd name="T16" fmla="*/ 444 w 1112"/>
                <a:gd name="T17" fmla="*/ 1450 h 1559"/>
                <a:gd name="T18" fmla="*/ 444 w 1112"/>
                <a:gd name="T19" fmla="*/ 1226 h 1559"/>
                <a:gd name="T20" fmla="*/ 667 w 1112"/>
                <a:gd name="T21" fmla="*/ 1226 h 1559"/>
                <a:gd name="T22" fmla="*/ 667 w 1112"/>
                <a:gd name="T23" fmla="*/ 1450 h 1559"/>
                <a:gd name="T24" fmla="*/ 332 w 1112"/>
                <a:gd name="T25" fmla="*/ 779 h 1559"/>
                <a:gd name="T26" fmla="*/ 332 w 1112"/>
                <a:gd name="T27" fmla="*/ 779 h 1559"/>
                <a:gd name="T28" fmla="*/ 108 w 1112"/>
                <a:gd name="T29" fmla="*/ 779 h 1559"/>
                <a:gd name="T30" fmla="*/ 108 w 1112"/>
                <a:gd name="T31" fmla="*/ 555 h 1559"/>
                <a:gd name="T32" fmla="*/ 332 w 1112"/>
                <a:gd name="T33" fmla="*/ 555 h 1559"/>
                <a:gd name="T34" fmla="*/ 332 w 1112"/>
                <a:gd name="T35" fmla="*/ 779 h 1559"/>
                <a:gd name="T36" fmla="*/ 332 w 1112"/>
                <a:gd name="T37" fmla="*/ 1114 h 1559"/>
                <a:gd name="T38" fmla="*/ 332 w 1112"/>
                <a:gd name="T39" fmla="*/ 1114 h 1559"/>
                <a:gd name="T40" fmla="*/ 108 w 1112"/>
                <a:gd name="T41" fmla="*/ 1114 h 1559"/>
                <a:gd name="T42" fmla="*/ 108 w 1112"/>
                <a:gd name="T43" fmla="*/ 891 h 1559"/>
                <a:gd name="T44" fmla="*/ 332 w 1112"/>
                <a:gd name="T45" fmla="*/ 891 h 1559"/>
                <a:gd name="T46" fmla="*/ 332 w 1112"/>
                <a:gd name="T47" fmla="*/ 1114 h 1559"/>
                <a:gd name="T48" fmla="*/ 444 w 1112"/>
                <a:gd name="T49" fmla="*/ 220 h 1559"/>
                <a:gd name="T50" fmla="*/ 444 w 1112"/>
                <a:gd name="T51" fmla="*/ 220 h 1559"/>
                <a:gd name="T52" fmla="*/ 667 w 1112"/>
                <a:gd name="T53" fmla="*/ 220 h 1559"/>
                <a:gd name="T54" fmla="*/ 667 w 1112"/>
                <a:gd name="T55" fmla="*/ 443 h 1559"/>
                <a:gd name="T56" fmla="*/ 444 w 1112"/>
                <a:gd name="T57" fmla="*/ 443 h 1559"/>
                <a:gd name="T58" fmla="*/ 444 w 1112"/>
                <a:gd name="T59" fmla="*/ 220 h 1559"/>
                <a:gd name="T60" fmla="*/ 983 w 1112"/>
                <a:gd name="T61" fmla="*/ 1355 h 1559"/>
                <a:gd name="T62" fmla="*/ 983 w 1112"/>
                <a:gd name="T63" fmla="*/ 1355 h 1559"/>
                <a:gd name="T64" fmla="*/ 820 w 1112"/>
                <a:gd name="T65" fmla="*/ 1187 h 1559"/>
                <a:gd name="T66" fmla="*/ 702 w 1112"/>
                <a:gd name="T67" fmla="*/ 985 h 1559"/>
                <a:gd name="T68" fmla="*/ 656 w 1112"/>
                <a:gd name="T69" fmla="*/ 779 h 1559"/>
                <a:gd name="T70" fmla="*/ 444 w 1112"/>
                <a:gd name="T71" fmla="*/ 779 h 1559"/>
                <a:gd name="T72" fmla="*/ 444 w 1112"/>
                <a:gd name="T73" fmla="*/ 555 h 1559"/>
                <a:gd name="T74" fmla="*/ 655 w 1112"/>
                <a:gd name="T75" fmla="*/ 555 h 1559"/>
                <a:gd name="T76" fmla="*/ 655 w 1112"/>
                <a:gd name="T77" fmla="*/ 523 h 1559"/>
                <a:gd name="T78" fmla="*/ 712 w 1112"/>
                <a:gd name="T79" fmla="*/ 514 h 1559"/>
                <a:gd name="T80" fmla="*/ 873 w 1112"/>
                <a:gd name="T81" fmla="*/ 474 h 1559"/>
                <a:gd name="T82" fmla="*/ 945 w 1112"/>
                <a:gd name="T83" fmla="*/ 443 h 1559"/>
                <a:gd name="T84" fmla="*/ 779 w 1112"/>
                <a:gd name="T85" fmla="*/ 443 h 1559"/>
                <a:gd name="T86" fmla="*/ 779 w 1112"/>
                <a:gd name="T87" fmla="*/ 220 h 1559"/>
                <a:gd name="T88" fmla="*/ 1003 w 1112"/>
                <a:gd name="T89" fmla="*/ 220 h 1559"/>
                <a:gd name="T90" fmla="*/ 1003 w 1112"/>
                <a:gd name="T91" fmla="*/ 410 h 1559"/>
                <a:gd name="T92" fmla="*/ 1018 w 1112"/>
                <a:gd name="T93" fmla="*/ 401 h 1559"/>
                <a:gd name="T94" fmla="*/ 1112 w 1112"/>
                <a:gd name="T95" fmla="*/ 357 h 1559"/>
                <a:gd name="T96" fmla="*/ 1112 w 1112"/>
                <a:gd name="T97" fmla="*/ 0 h 1559"/>
                <a:gd name="T98" fmla="*/ 0 w 1112"/>
                <a:gd name="T99" fmla="*/ 0 h 1559"/>
                <a:gd name="T100" fmla="*/ 0 w 1112"/>
                <a:gd name="T101" fmla="*/ 1559 h 1559"/>
                <a:gd name="T102" fmla="*/ 1112 w 1112"/>
                <a:gd name="T103" fmla="*/ 1559 h 1559"/>
                <a:gd name="T104" fmla="*/ 1112 w 1112"/>
                <a:gd name="T105" fmla="*/ 1453 h 1559"/>
                <a:gd name="T106" fmla="*/ 983 w 1112"/>
                <a:gd name="T107" fmla="*/ 1355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2" h="1559">
                  <a:moveTo>
                    <a:pt x="667" y="1114"/>
                  </a:moveTo>
                  <a:lnTo>
                    <a:pt x="667" y="1114"/>
                  </a:lnTo>
                  <a:lnTo>
                    <a:pt x="444" y="1114"/>
                  </a:lnTo>
                  <a:lnTo>
                    <a:pt x="444" y="891"/>
                  </a:lnTo>
                  <a:lnTo>
                    <a:pt x="667" y="891"/>
                  </a:lnTo>
                  <a:lnTo>
                    <a:pt x="667" y="1114"/>
                  </a:lnTo>
                  <a:close/>
                  <a:moveTo>
                    <a:pt x="667" y="1450"/>
                  </a:moveTo>
                  <a:lnTo>
                    <a:pt x="667" y="1450"/>
                  </a:lnTo>
                  <a:lnTo>
                    <a:pt x="444" y="1450"/>
                  </a:lnTo>
                  <a:lnTo>
                    <a:pt x="444" y="1226"/>
                  </a:lnTo>
                  <a:lnTo>
                    <a:pt x="667" y="1226"/>
                  </a:lnTo>
                  <a:lnTo>
                    <a:pt x="667" y="1450"/>
                  </a:lnTo>
                  <a:close/>
                  <a:moveTo>
                    <a:pt x="332" y="779"/>
                  </a:moveTo>
                  <a:lnTo>
                    <a:pt x="332" y="779"/>
                  </a:lnTo>
                  <a:lnTo>
                    <a:pt x="108" y="779"/>
                  </a:lnTo>
                  <a:lnTo>
                    <a:pt x="108" y="555"/>
                  </a:lnTo>
                  <a:lnTo>
                    <a:pt x="332" y="555"/>
                  </a:lnTo>
                  <a:lnTo>
                    <a:pt x="332" y="779"/>
                  </a:lnTo>
                  <a:close/>
                  <a:moveTo>
                    <a:pt x="332" y="1114"/>
                  </a:moveTo>
                  <a:lnTo>
                    <a:pt x="332" y="1114"/>
                  </a:lnTo>
                  <a:lnTo>
                    <a:pt x="108" y="1114"/>
                  </a:lnTo>
                  <a:lnTo>
                    <a:pt x="108" y="891"/>
                  </a:lnTo>
                  <a:lnTo>
                    <a:pt x="332" y="891"/>
                  </a:lnTo>
                  <a:lnTo>
                    <a:pt x="332" y="1114"/>
                  </a:lnTo>
                  <a:close/>
                  <a:moveTo>
                    <a:pt x="444" y="220"/>
                  </a:moveTo>
                  <a:lnTo>
                    <a:pt x="444" y="220"/>
                  </a:lnTo>
                  <a:lnTo>
                    <a:pt x="667" y="220"/>
                  </a:lnTo>
                  <a:lnTo>
                    <a:pt x="667" y="443"/>
                  </a:lnTo>
                  <a:lnTo>
                    <a:pt x="444" y="443"/>
                  </a:lnTo>
                  <a:lnTo>
                    <a:pt x="444" y="220"/>
                  </a:lnTo>
                  <a:close/>
                  <a:moveTo>
                    <a:pt x="983" y="1355"/>
                  </a:moveTo>
                  <a:lnTo>
                    <a:pt x="983" y="1355"/>
                  </a:lnTo>
                  <a:cubicBezTo>
                    <a:pt x="922" y="1304"/>
                    <a:pt x="867" y="1248"/>
                    <a:pt x="820" y="1187"/>
                  </a:cubicBezTo>
                  <a:cubicBezTo>
                    <a:pt x="771" y="1125"/>
                    <a:pt x="731" y="1057"/>
                    <a:pt x="702" y="985"/>
                  </a:cubicBezTo>
                  <a:cubicBezTo>
                    <a:pt x="675" y="920"/>
                    <a:pt x="659" y="851"/>
                    <a:pt x="656" y="779"/>
                  </a:cubicBezTo>
                  <a:lnTo>
                    <a:pt x="444" y="779"/>
                  </a:lnTo>
                  <a:lnTo>
                    <a:pt x="444" y="555"/>
                  </a:lnTo>
                  <a:lnTo>
                    <a:pt x="655" y="555"/>
                  </a:lnTo>
                  <a:lnTo>
                    <a:pt x="655" y="523"/>
                  </a:lnTo>
                  <a:lnTo>
                    <a:pt x="712" y="514"/>
                  </a:lnTo>
                  <a:cubicBezTo>
                    <a:pt x="766" y="506"/>
                    <a:pt x="821" y="493"/>
                    <a:pt x="873" y="474"/>
                  </a:cubicBezTo>
                  <a:cubicBezTo>
                    <a:pt x="898" y="465"/>
                    <a:pt x="922" y="455"/>
                    <a:pt x="945" y="443"/>
                  </a:cubicBezTo>
                  <a:lnTo>
                    <a:pt x="779" y="443"/>
                  </a:lnTo>
                  <a:lnTo>
                    <a:pt x="779" y="220"/>
                  </a:lnTo>
                  <a:lnTo>
                    <a:pt x="1003" y="220"/>
                  </a:lnTo>
                  <a:lnTo>
                    <a:pt x="1003" y="410"/>
                  </a:lnTo>
                  <a:cubicBezTo>
                    <a:pt x="1008" y="407"/>
                    <a:pt x="1013" y="404"/>
                    <a:pt x="1018" y="401"/>
                  </a:cubicBezTo>
                  <a:cubicBezTo>
                    <a:pt x="1048" y="381"/>
                    <a:pt x="1079" y="367"/>
                    <a:pt x="1112" y="357"/>
                  </a:cubicBezTo>
                  <a:lnTo>
                    <a:pt x="1112" y="0"/>
                  </a:lnTo>
                  <a:lnTo>
                    <a:pt x="0" y="0"/>
                  </a:lnTo>
                  <a:lnTo>
                    <a:pt x="0" y="1559"/>
                  </a:lnTo>
                  <a:lnTo>
                    <a:pt x="1112" y="1559"/>
                  </a:lnTo>
                  <a:lnTo>
                    <a:pt x="1112" y="1453"/>
                  </a:lnTo>
                  <a:cubicBezTo>
                    <a:pt x="1068" y="1423"/>
                    <a:pt x="1025" y="1390"/>
                    <a:pt x="983" y="1355"/>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00"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dirty="0">
                <a:ln>
                  <a:noFill/>
                </a:ln>
                <a:solidFill>
                  <a:srgbClr val="282828"/>
                </a:solidFill>
                <a:effectLst/>
                <a:uLnTx/>
                <a:uFillTx/>
                <a:latin typeface="Segoe UI"/>
                <a:ea typeface="+mn-ea"/>
                <a:cs typeface="+mn-cs"/>
              </a:endParaRPr>
            </a:p>
          </p:txBody>
        </p:sp>
      </p:grpSp>
    </p:spTree>
    <p:extLst>
      <p:ext uri="{BB962C8B-B14F-4D97-AF65-F5344CB8AC3E}">
        <p14:creationId xmlns:p14="http://schemas.microsoft.com/office/powerpoint/2010/main" val="32825207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Tm="97">
        <p159:morph option="byObject"/>
      </p:transition>
    </mc:Choice>
    <mc:Fallback xmlns="">
      <p:transition spd="slow" advTm="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 presetClass="entr" presetSubtype="2" decel="100000" fill="hold" grpId="0" nodeType="with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750" fill="hold"/>
                                        <p:tgtEl>
                                          <p:spTgt spid="70"/>
                                        </p:tgtEl>
                                        <p:attrNameLst>
                                          <p:attrName>ppt_x</p:attrName>
                                        </p:attrNameLst>
                                      </p:cBhvr>
                                      <p:tavLst>
                                        <p:tav tm="0">
                                          <p:val>
                                            <p:strVal val="1+#ppt_w/2"/>
                                          </p:val>
                                        </p:tav>
                                        <p:tav tm="100000">
                                          <p:val>
                                            <p:strVal val="#ppt_x"/>
                                          </p:val>
                                        </p:tav>
                                      </p:tavLst>
                                    </p:anim>
                                    <p:anim calcmode="lin" valueType="num">
                                      <p:cBhvr additive="base">
                                        <p:cTn id="13" dur="750" fill="hold"/>
                                        <p:tgtEl>
                                          <p:spTgt spid="70"/>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2" presetClass="entr" presetSubtype="2" decel="10000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750" fill="hold"/>
                                        <p:tgtEl>
                                          <p:spTgt spid="71"/>
                                        </p:tgtEl>
                                        <p:attrNameLst>
                                          <p:attrName>ppt_x</p:attrName>
                                        </p:attrNameLst>
                                      </p:cBhvr>
                                      <p:tavLst>
                                        <p:tav tm="0">
                                          <p:val>
                                            <p:strVal val="1+#ppt_w/2"/>
                                          </p:val>
                                        </p:tav>
                                        <p:tav tm="100000">
                                          <p:val>
                                            <p:strVal val="#ppt_x"/>
                                          </p:val>
                                        </p:tav>
                                      </p:tavLst>
                                    </p:anim>
                                    <p:anim calcmode="lin" valueType="num">
                                      <p:cBhvr additive="base">
                                        <p:cTn id="23" dur="750" fill="hold"/>
                                        <p:tgtEl>
                                          <p:spTgt spid="71"/>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par>
                                <p:cTn id="30" presetID="2" presetClass="entr" presetSubtype="2" decel="100000"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750" fill="hold"/>
                                        <p:tgtEl>
                                          <p:spTgt spid="72"/>
                                        </p:tgtEl>
                                        <p:attrNameLst>
                                          <p:attrName>ppt_x</p:attrName>
                                        </p:attrNameLst>
                                      </p:cBhvr>
                                      <p:tavLst>
                                        <p:tav tm="0">
                                          <p:val>
                                            <p:strVal val="1+#ppt_w/2"/>
                                          </p:val>
                                        </p:tav>
                                        <p:tav tm="100000">
                                          <p:val>
                                            <p:strVal val="#ppt_x"/>
                                          </p:val>
                                        </p:tav>
                                      </p:tavLst>
                                    </p:anim>
                                    <p:anim calcmode="lin" valueType="num">
                                      <p:cBhvr additive="base">
                                        <p:cTn id="33" dur="75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24AEC-A0A8-4C1B-9542-71E39090DB26}"/>
              </a:ext>
            </a:extLst>
          </p:cNvPr>
          <p:cNvSpPr>
            <a:spLocks noGrp="1"/>
          </p:cNvSpPr>
          <p:nvPr>
            <p:ph type="title"/>
          </p:nvPr>
        </p:nvSpPr>
        <p:spPr/>
        <p:txBody>
          <a:bodyPr/>
          <a:lstStyle/>
          <a:p>
            <a:r>
              <a:rPr lang="en-US">
                <a:solidFill>
                  <a:schemeClr val="accent1"/>
                </a:solidFill>
              </a:rPr>
              <a:t>Secure and grow </a:t>
            </a:r>
            <a:r>
              <a:rPr lang="en-US"/>
              <a:t>your customer base</a:t>
            </a:r>
          </a:p>
        </p:txBody>
      </p:sp>
      <p:sp>
        <p:nvSpPr>
          <p:cNvPr id="5" name="Rectangle 4">
            <a:extLst>
              <a:ext uri="{FF2B5EF4-FFF2-40B4-BE49-F238E27FC236}">
                <a16:creationId xmlns:a16="http://schemas.microsoft.com/office/drawing/2014/main" id="{5291F5AD-10E5-BA46-8BA1-D6D61FCA64CD}"/>
              </a:ext>
            </a:extLst>
          </p:cNvPr>
          <p:cNvSpPr/>
          <p:nvPr/>
        </p:nvSpPr>
        <p:spPr>
          <a:xfrm>
            <a:off x="8830101" y="2601849"/>
            <a:ext cx="2920465" cy="3034919"/>
          </a:xfrm>
          <a:prstGeom prst="rect">
            <a:avLst/>
          </a:prstGeom>
          <a:solidFill>
            <a:schemeClr val="accent1"/>
          </a:solidFill>
        </p:spPr>
        <p:txBody>
          <a:bodyPr wrap="square" anchor="ctr">
            <a:noAutofit/>
          </a:bodyPr>
          <a:lstStyle/>
          <a:p>
            <a:pPr>
              <a:lnSpc>
                <a:spcPct val="115000"/>
              </a:lnSpc>
              <a:spcAft>
                <a:spcPts val="1000"/>
              </a:spcAft>
            </a:pPr>
            <a:r>
              <a:rPr lang="en-US" i="1">
                <a:solidFill>
                  <a:schemeClr val="bg2"/>
                </a:solidFill>
              </a:rPr>
              <a:t>“Nearly 90% of small- to midsized businesses (SMBs) would consider hiring a new managed services provider (MSP) if they offered the right cybersecurity solution.” </a:t>
            </a:r>
            <a:endParaRPr lang="en-US">
              <a:solidFill>
                <a:schemeClr val="bg2"/>
              </a:solidFill>
            </a:endParaRPr>
          </a:p>
          <a:p>
            <a:pPr lvl="0" algn="r">
              <a:lnSpc>
                <a:spcPct val="115000"/>
              </a:lnSpc>
              <a:spcAft>
                <a:spcPts val="1000"/>
              </a:spcAft>
              <a:defRPr/>
            </a:pPr>
            <a:r>
              <a:rPr lang="en-US" sz="1100">
                <a:solidFill>
                  <a:schemeClr val="bg2"/>
                </a:solidFill>
                <a:ea typeface="Calibri" panose="020F0502020204030204" pitchFamily="34" charset="0"/>
                <a:cs typeface="Times New Roman" panose="02020603050405020304" pitchFamily="18" charset="0"/>
              </a:rPr>
              <a:t>The State of SMB Cybersecurity in 2019- </a:t>
            </a:r>
            <a:r>
              <a:rPr lang="en-US" sz="1100" err="1">
                <a:solidFill>
                  <a:schemeClr val="bg2"/>
                </a:solidFill>
                <a:ea typeface="Calibri" panose="020F0502020204030204" pitchFamily="34" charset="0"/>
                <a:cs typeface="Times New Roman" panose="02020603050405020304" pitchFamily="18" charset="0"/>
              </a:rPr>
              <a:t>Vanson</a:t>
            </a:r>
            <a:r>
              <a:rPr lang="en-US" sz="1100">
                <a:solidFill>
                  <a:schemeClr val="bg2"/>
                </a:solidFill>
                <a:ea typeface="Calibri" panose="020F0502020204030204" pitchFamily="34" charset="0"/>
                <a:cs typeface="Times New Roman" panose="02020603050405020304" pitchFamily="18" charset="0"/>
              </a:rPr>
              <a:t> Bourne</a:t>
            </a:r>
          </a:p>
        </p:txBody>
      </p:sp>
      <p:pic>
        <p:nvPicPr>
          <p:cNvPr id="4" name="Picture 3">
            <a:extLst>
              <a:ext uri="{FF2B5EF4-FFF2-40B4-BE49-F238E27FC236}">
                <a16:creationId xmlns:a16="http://schemas.microsoft.com/office/drawing/2014/main" id="{968127D4-D777-3044-9332-838778CB8AD7}"/>
              </a:ext>
            </a:extLst>
          </p:cNvPr>
          <p:cNvPicPr>
            <a:picLocks noChangeAspect="1"/>
          </p:cNvPicPr>
          <p:nvPr/>
        </p:nvPicPr>
        <p:blipFill>
          <a:blip r:embed="rId3"/>
          <a:stretch>
            <a:fillRect/>
          </a:stretch>
        </p:blipFill>
        <p:spPr>
          <a:xfrm>
            <a:off x="9740963" y="708971"/>
            <a:ext cx="1098741" cy="1707274"/>
          </a:xfrm>
          <a:prstGeom prst="rect">
            <a:avLst/>
          </a:prstGeom>
        </p:spPr>
      </p:pic>
      <p:graphicFrame>
        <p:nvGraphicFramePr>
          <p:cNvPr id="6" name="Table 6">
            <a:extLst>
              <a:ext uri="{FF2B5EF4-FFF2-40B4-BE49-F238E27FC236}">
                <a16:creationId xmlns:a16="http://schemas.microsoft.com/office/drawing/2014/main" id="{D2CA96F6-F9E6-4E35-A60E-E222FFA709BD}"/>
              </a:ext>
            </a:extLst>
          </p:cNvPr>
          <p:cNvGraphicFramePr>
            <a:graphicFrameLocks noGrp="1"/>
          </p:cNvGraphicFramePr>
          <p:nvPr>
            <p:extLst>
              <p:ext uri="{D42A27DB-BD31-4B8C-83A1-F6EECF244321}">
                <p14:modId xmlns:p14="http://schemas.microsoft.com/office/powerpoint/2010/main" val="754018642"/>
              </p:ext>
            </p:extLst>
          </p:nvPr>
        </p:nvGraphicFramePr>
        <p:xfrm>
          <a:off x="426424" y="5494453"/>
          <a:ext cx="7745639" cy="706120"/>
        </p:xfrm>
        <a:graphic>
          <a:graphicData uri="http://schemas.openxmlformats.org/drawingml/2006/table">
            <a:tbl>
              <a:tblPr firstRow="1" bandRow="1">
                <a:tableStyleId>{2D5ABB26-0587-4C30-8999-92F81FD0307C}</a:tableStyleId>
              </a:tblPr>
              <a:tblGrid>
                <a:gridCol w="3342273">
                  <a:extLst>
                    <a:ext uri="{9D8B030D-6E8A-4147-A177-3AD203B41FA5}">
                      <a16:colId xmlns:a16="http://schemas.microsoft.com/office/drawing/2014/main" val="2789963336"/>
                    </a:ext>
                  </a:extLst>
                </a:gridCol>
                <a:gridCol w="673930">
                  <a:extLst>
                    <a:ext uri="{9D8B030D-6E8A-4147-A177-3AD203B41FA5}">
                      <a16:colId xmlns:a16="http://schemas.microsoft.com/office/drawing/2014/main" val="2696339709"/>
                    </a:ext>
                  </a:extLst>
                </a:gridCol>
                <a:gridCol w="3729436">
                  <a:extLst>
                    <a:ext uri="{9D8B030D-6E8A-4147-A177-3AD203B41FA5}">
                      <a16:colId xmlns:a16="http://schemas.microsoft.com/office/drawing/2014/main" val="2260414469"/>
                    </a:ext>
                  </a:extLst>
                </a:gridCol>
              </a:tblGrid>
              <a:tr h="186141">
                <a:tc>
                  <a:txBody>
                    <a:bodyPr/>
                    <a:lstStyle/>
                    <a:p>
                      <a:pPr algn="ctr"/>
                      <a:r>
                        <a:rPr lang="en-AU" sz="1600" dirty="0">
                          <a:solidFill>
                            <a:schemeClr val="bg1"/>
                          </a:solidFill>
                        </a:rPr>
                        <a:t>Office 365 Business CSP rebate</a:t>
                      </a:r>
                      <a:endParaRPr lang="en-US" sz="1600" dirty="0">
                        <a:solidFill>
                          <a:schemeClr val="bg1"/>
                        </a:solidFill>
                      </a:endParaRPr>
                    </a:p>
                  </a:txBody>
                  <a:tcPr>
                    <a:solidFill>
                      <a:schemeClr val="tx2"/>
                    </a:solidFill>
                  </a:tcPr>
                </a:tc>
                <a:tc rowSpan="2">
                  <a:txBody>
                    <a:bodyPr/>
                    <a:lstStyle/>
                    <a:p>
                      <a:pPr algn="ctr"/>
                      <a:r>
                        <a:rPr lang="en-AU" sz="2400"/>
                        <a:t> </a:t>
                      </a:r>
                      <a:r>
                        <a:rPr lang="en-AU" sz="2400" b="1">
                          <a:solidFill>
                            <a:schemeClr val="tx2"/>
                          </a:solidFill>
                        </a:rPr>
                        <a:t>vs</a:t>
                      </a:r>
                      <a:r>
                        <a:rPr lang="en-AU" sz="2400" b="1"/>
                        <a:t> </a:t>
                      </a:r>
                      <a:endParaRPr lang="en-US" sz="2400" b="1"/>
                    </a:p>
                  </a:txBody>
                  <a:tcPr anchor="ctr"/>
                </a:tc>
                <a:tc>
                  <a:txBody>
                    <a:bodyPr/>
                    <a:lstStyle/>
                    <a:p>
                      <a:pPr marL="0" marR="0" lvl="0" indent="0" algn="ctr" defTabSz="932742" rtl="0" eaLnBrk="1" fontAlgn="auto" latinLnBrk="0" hangingPunct="1">
                        <a:lnSpc>
                          <a:spcPct val="100000"/>
                        </a:lnSpc>
                        <a:spcBef>
                          <a:spcPts val="0"/>
                        </a:spcBef>
                        <a:spcAft>
                          <a:spcPts val="0"/>
                        </a:spcAft>
                        <a:buClrTx/>
                        <a:buSzTx/>
                        <a:buFontTx/>
                        <a:buNone/>
                        <a:tabLst/>
                        <a:defRPr/>
                      </a:pPr>
                      <a:r>
                        <a:rPr lang="en-AU" sz="1600">
                          <a:solidFill>
                            <a:schemeClr val="bg1"/>
                          </a:solidFill>
                        </a:rPr>
                        <a:t>Microsoft 365 Business CSP rebate*</a:t>
                      </a:r>
                      <a:endParaRPr lang="en-US" sz="1600">
                        <a:solidFill>
                          <a:schemeClr val="bg1"/>
                        </a:solidFill>
                      </a:endParaRPr>
                    </a:p>
                  </a:txBody>
                  <a:tcPr>
                    <a:solidFill>
                      <a:schemeClr val="tx2"/>
                    </a:solidFill>
                  </a:tcPr>
                </a:tc>
                <a:extLst>
                  <a:ext uri="{0D108BD9-81ED-4DB2-BD59-A6C34878D82A}">
                    <a16:rowId xmlns:a16="http://schemas.microsoft.com/office/drawing/2014/main" val="3730384955"/>
                  </a:ext>
                </a:extLst>
              </a:tr>
              <a:tr h="370840">
                <a:tc>
                  <a:txBody>
                    <a:bodyPr/>
                    <a:lstStyle/>
                    <a:p>
                      <a:pPr algn="ctr"/>
                      <a:r>
                        <a:rPr lang="en-AU" sz="1400" dirty="0"/>
                        <a:t>CAD $3.26 ($2.71 margin; $.54 rebate)</a:t>
                      </a:r>
                      <a:endParaRPr lang="en-US" sz="1400" dirty="0"/>
                    </a:p>
                  </a:txBody>
                  <a:tcPr>
                    <a:solidFill>
                      <a:schemeClr val="accent3">
                        <a:lumMod val="10000"/>
                        <a:lumOff val="90000"/>
                      </a:schemeClr>
                    </a:solidFill>
                  </a:tcPr>
                </a:tc>
                <a:tc vMerge="1">
                  <a:txBody>
                    <a:bodyPr/>
                    <a:lstStyle/>
                    <a:p>
                      <a:endParaRPr lang="en-US"/>
                    </a:p>
                  </a:txBody>
                  <a:tcPr/>
                </a:tc>
                <a:tc>
                  <a:txBody>
                    <a:bodyPr/>
                    <a:lstStyle/>
                    <a:p>
                      <a:pPr algn="ctr"/>
                      <a:r>
                        <a:rPr lang="en-AU" sz="1400" dirty="0"/>
                        <a:t>CAD $7.87 ($5.43 margin, $2.44 rebate)</a:t>
                      </a:r>
                      <a:endParaRPr lang="en-US" sz="1400" dirty="0"/>
                    </a:p>
                  </a:txBody>
                  <a:tcPr>
                    <a:solidFill>
                      <a:schemeClr val="accent3">
                        <a:lumMod val="10000"/>
                        <a:lumOff val="90000"/>
                      </a:schemeClr>
                    </a:solidFill>
                  </a:tcPr>
                </a:tc>
                <a:extLst>
                  <a:ext uri="{0D108BD9-81ED-4DB2-BD59-A6C34878D82A}">
                    <a16:rowId xmlns:a16="http://schemas.microsoft.com/office/drawing/2014/main" val="2745876029"/>
                  </a:ext>
                </a:extLst>
              </a:tr>
            </a:tbl>
          </a:graphicData>
        </a:graphic>
      </p:graphicFrame>
      <p:sp>
        <p:nvSpPr>
          <p:cNvPr id="8" name="TextBox 7">
            <a:extLst>
              <a:ext uri="{FF2B5EF4-FFF2-40B4-BE49-F238E27FC236}">
                <a16:creationId xmlns:a16="http://schemas.microsoft.com/office/drawing/2014/main" id="{4213E30D-7BC8-4D8B-BFA8-E1509E358ABD}"/>
              </a:ext>
            </a:extLst>
          </p:cNvPr>
          <p:cNvSpPr txBox="1"/>
          <p:nvPr/>
        </p:nvSpPr>
        <p:spPr>
          <a:xfrm>
            <a:off x="287759" y="6314428"/>
            <a:ext cx="3372464" cy="461665"/>
          </a:xfrm>
          <a:prstGeom prst="rect">
            <a:avLst/>
          </a:prstGeom>
          <a:noFill/>
        </p:spPr>
        <p:txBody>
          <a:bodyPr wrap="square" lIns="182880" tIns="146304" rIns="182880" bIns="146304" rtlCol="0">
            <a:spAutoFit/>
          </a:bodyPr>
          <a:lstStyle/>
          <a:p>
            <a:pPr>
              <a:lnSpc>
                <a:spcPct val="90000"/>
              </a:lnSpc>
              <a:spcAft>
                <a:spcPts val="600"/>
              </a:spcAft>
            </a:pPr>
            <a:r>
              <a:rPr lang="en-AU" sz="1200" dirty="0">
                <a:gradFill>
                  <a:gsLst>
                    <a:gs pos="2917">
                      <a:schemeClr val="tx1"/>
                    </a:gs>
                    <a:gs pos="30000">
                      <a:schemeClr val="tx1"/>
                    </a:gs>
                  </a:gsLst>
                  <a:lin ang="5400000" scaled="0"/>
                </a:gradFill>
              </a:rPr>
              <a:t>*Based on FY20 Microsoft CSP incentives </a:t>
            </a:r>
            <a:endParaRPr lang="en-US" sz="1200" dirty="0">
              <a:gradFill>
                <a:gsLst>
                  <a:gs pos="2917">
                    <a:schemeClr val="tx1"/>
                  </a:gs>
                  <a:gs pos="30000">
                    <a:schemeClr val="tx1"/>
                  </a:gs>
                </a:gsLst>
                <a:lin ang="5400000" scaled="0"/>
              </a:gradFill>
            </a:endParaRPr>
          </a:p>
        </p:txBody>
      </p:sp>
      <p:graphicFrame>
        <p:nvGraphicFramePr>
          <p:cNvPr id="9" name="Table 8">
            <a:extLst>
              <a:ext uri="{FF2B5EF4-FFF2-40B4-BE49-F238E27FC236}">
                <a16:creationId xmlns:a16="http://schemas.microsoft.com/office/drawing/2014/main" id="{8710F2DF-36BB-4CB1-BE4B-41D34AEC16AA}"/>
              </a:ext>
            </a:extLst>
          </p:cNvPr>
          <p:cNvGraphicFramePr>
            <a:graphicFrameLocks noGrp="1"/>
          </p:cNvGraphicFramePr>
          <p:nvPr>
            <p:extLst>
              <p:ext uri="{D42A27DB-BD31-4B8C-83A1-F6EECF244321}">
                <p14:modId xmlns:p14="http://schemas.microsoft.com/office/powerpoint/2010/main" val="1647844404"/>
              </p:ext>
            </p:extLst>
          </p:nvPr>
        </p:nvGraphicFramePr>
        <p:xfrm>
          <a:off x="426424" y="1340734"/>
          <a:ext cx="6467598" cy="3852463"/>
        </p:xfrm>
        <a:graphic>
          <a:graphicData uri="http://schemas.openxmlformats.org/drawingml/2006/table">
            <a:tbl>
              <a:tblPr firstRow="1" bandRow="1">
                <a:tableStyleId>{5C22544A-7EE6-4342-B048-85BDC9FD1C3A}</a:tableStyleId>
              </a:tblPr>
              <a:tblGrid>
                <a:gridCol w="1851263">
                  <a:extLst>
                    <a:ext uri="{9D8B030D-6E8A-4147-A177-3AD203B41FA5}">
                      <a16:colId xmlns:a16="http://schemas.microsoft.com/office/drawing/2014/main" val="1499946517"/>
                    </a:ext>
                  </a:extLst>
                </a:gridCol>
                <a:gridCol w="4616335">
                  <a:extLst>
                    <a:ext uri="{9D8B030D-6E8A-4147-A177-3AD203B41FA5}">
                      <a16:colId xmlns:a16="http://schemas.microsoft.com/office/drawing/2014/main" val="529322034"/>
                    </a:ext>
                  </a:extLst>
                </a:gridCol>
              </a:tblGrid>
              <a:tr h="722092">
                <a:tc>
                  <a:txBody>
                    <a:bodyPr/>
                    <a:lstStyle/>
                    <a:p>
                      <a:r>
                        <a:rPr lang="en-AU" sz="1600" b="1" dirty="0">
                          <a:solidFill>
                            <a:schemeClr val="tx1"/>
                          </a:solidFill>
                        </a:rPr>
                        <a:t>Value Prop</a:t>
                      </a:r>
                      <a:endParaRPr lang="en-US" sz="1600" b="1" dirty="0">
                        <a:solidFill>
                          <a:schemeClr val="tx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1" baseline="0" dirty="0">
                          <a:solidFill>
                            <a:schemeClr val="tx1"/>
                          </a:solidFill>
                        </a:rPr>
                        <a:t>Description</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8448739"/>
                  </a:ext>
                </a:extLst>
              </a:tr>
              <a:tr h="1010256">
                <a:tc>
                  <a:txBody>
                    <a:bodyPr/>
                    <a:lstStyle/>
                    <a:p>
                      <a:r>
                        <a:rPr lang="en-AU" sz="1600" b="1" dirty="0">
                          <a:solidFill>
                            <a:schemeClr val="accent1"/>
                          </a:solidFill>
                        </a:rPr>
                        <a:t>Comprehensive</a:t>
                      </a:r>
                      <a:endParaRPr lang="en-US" sz="1600" b="1" dirty="0">
                        <a:solidFill>
                          <a:schemeClr val="accent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kern="1200" baseline="0" dirty="0">
                          <a:solidFill>
                            <a:schemeClr val="tx1"/>
                          </a:solidFill>
                          <a:latin typeface="+mn-lt"/>
                          <a:ea typeface="+mn-ea"/>
                          <a:cs typeface="+mn-cs"/>
                        </a:rPr>
                        <a:t>Add new customers by helping SMB’s protect themselves across vectors</a:t>
                      </a:r>
                      <a:endParaRPr lang="en-US" sz="1600" b="0" kern="1200" baseline="0" dirty="0">
                        <a:solidFill>
                          <a:schemeClr val="tx1"/>
                        </a:solidFill>
                        <a:latin typeface="+mn-lt"/>
                        <a:ea typeface="+mn-ea"/>
                        <a:cs typeface="+mn-cs"/>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270831"/>
                  </a:ext>
                </a:extLst>
              </a:tr>
              <a:tr h="1010256">
                <a:tc>
                  <a:txBody>
                    <a:bodyPr/>
                    <a:lstStyle/>
                    <a:p>
                      <a:r>
                        <a:rPr lang="en-US" sz="1600" b="1" dirty="0">
                          <a:solidFill>
                            <a:schemeClr val="accent1"/>
                          </a:solidFill>
                        </a:rPr>
                        <a:t>Complementary</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kern="1200" baseline="0" dirty="0">
                          <a:solidFill>
                            <a:schemeClr val="tx1"/>
                          </a:solidFill>
                          <a:latin typeface="+mn-lt"/>
                          <a:ea typeface="+mn-ea"/>
                          <a:cs typeface="+mn-cs"/>
                        </a:rPr>
                        <a:t>Complement existing security practice using integration with key security providers</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2036599"/>
                  </a:ext>
                </a:extLst>
              </a:tr>
              <a:tr h="1109859">
                <a:tc>
                  <a:txBody>
                    <a:bodyPr/>
                    <a:lstStyle/>
                    <a:p>
                      <a:r>
                        <a:rPr lang="en-US" sz="1600" b="1" dirty="0">
                          <a:solidFill>
                            <a:schemeClr val="accent1"/>
                          </a:solidFill>
                        </a:rPr>
                        <a:t>Rewarding</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aseline="0" dirty="0">
                          <a:solidFill>
                            <a:schemeClr val="tx1"/>
                          </a:solidFill>
                        </a:rPr>
                        <a:t>Increase incentives with differentiated CSP rebates through the strategic product accelerator</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7321580"/>
                  </a:ext>
                </a:extLst>
              </a:tr>
            </a:tbl>
          </a:graphicData>
        </a:graphic>
      </p:graphicFrame>
    </p:spTree>
    <p:extLst>
      <p:ext uri="{BB962C8B-B14F-4D97-AF65-F5344CB8AC3E}">
        <p14:creationId xmlns:p14="http://schemas.microsoft.com/office/powerpoint/2010/main" val="2324708937"/>
      </p:ext>
    </p:extLst>
  </p:cSld>
  <p:clrMapOvr>
    <a:masterClrMapping/>
  </p:clrMapOvr>
  <p:transition advTm="664">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24AEC-A0A8-4C1B-9542-71E39090DB26}"/>
              </a:ext>
            </a:extLst>
          </p:cNvPr>
          <p:cNvSpPr>
            <a:spLocks noGrp="1"/>
          </p:cNvSpPr>
          <p:nvPr>
            <p:ph type="title"/>
          </p:nvPr>
        </p:nvSpPr>
        <p:spPr/>
        <p:txBody>
          <a:bodyPr/>
          <a:lstStyle/>
          <a:p>
            <a:r>
              <a:rPr lang="en-AU">
                <a:solidFill>
                  <a:schemeClr val="accent1"/>
                </a:solidFill>
              </a:rPr>
              <a:t>Reduce</a:t>
            </a:r>
            <a:r>
              <a:rPr lang="en-AU"/>
              <a:t> operational cost</a:t>
            </a:r>
            <a:endParaRPr lang="en-US"/>
          </a:p>
        </p:txBody>
      </p:sp>
      <p:sp>
        <p:nvSpPr>
          <p:cNvPr id="7" name="Rectangle 6">
            <a:extLst>
              <a:ext uri="{FF2B5EF4-FFF2-40B4-BE49-F238E27FC236}">
                <a16:creationId xmlns:a16="http://schemas.microsoft.com/office/drawing/2014/main" id="{356E3BC6-EFA5-274D-A96B-3EF1BF0E886E}"/>
              </a:ext>
            </a:extLst>
          </p:cNvPr>
          <p:cNvSpPr/>
          <p:nvPr/>
        </p:nvSpPr>
        <p:spPr>
          <a:xfrm>
            <a:off x="8830101" y="2601849"/>
            <a:ext cx="2920465" cy="2655951"/>
          </a:xfrm>
          <a:prstGeom prst="rect">
            <a:avLst/>
          </a:prstGeom>
          <a:solidFill>
            <a:schemeClr val="accent1"/>
          </a:solidFill>
        </p:spPr>
        <p:txBody>
          <a:bodyPr wrap="square" anchor="ctr">
            <a:noAutofit/>
          </a:bodyPr>
          <a:lstStyle/>
          <a:p>
            <a:pPr marL="0" marR="0" lvl="0" indent="0" algn="l" defTabSz="932688" rtl="0" eaLnBrk="1" fontAlgn="auto" latinLnBrk="0" hangingPunct="1">
              <a:lnSpc>
                <a:spcPct val="115000"/>
              </a:lnSpc>
              <a:spcBef>
                <a:spcPts val="0"/>
              </a:spcBef>
              <a:spcAft>
                <a:spcPts val="1000"/>
              </a:spcAft>
              <a:buClrTx/>
              <a:buSzTx/>
              <a:buFontTx/>
              <a:buNone/>
              <a:tabLst/>
              <a:defRPr/>
            </a:pPr>
            <a:r>
              <a:rPr kumimoji="0" lang="en-US" sz="1800" b="0" i="1" u="none" strike="noStrike" kern="1200" cap="none" spc="0" normalizeH="0" baseline="0" noProof="0">
                <a:ln>
                  <a:noFill/>
                </a:ln>
                <a:solidFill>
                  <a:srgbClr val="FFFFFF"/>
                </a:solidFill>
                <a:effectLst/>
                <a:uLnTx/>
                <a:uFillTx/>
                <a:latin typeface="Segoe UI"/>
                <a:ea typeface="+mn-ea"/>
                <a:cs typeface="+mn-cs"/>
              </a:rPr>
              <a:t>“Microsoft 365 Business is a great combination for us.  It's a fundamental security platform…you get more value out of O365 without bolting on a ton of stuff.” </a:t>
            </a:r>
            <a:endParaRPr kumimoji="0" lang="en-US" sz="1800" b="0" i="0" u="none" strike="noStrike" kern="1200" cap="none" spc="0" normalizeH="0" baseline="0" noProof="0">
              <a:ln>
                <a:noFill/>
              </a:ln>
              <a:solidFill>
                <a:srgbClr val="FFFFFF"/>
              </a:solidFill>
              <a:effectLst/>
              <a:uLnTx/>
              <a:uFillTx/>
              <a:latin typeface="Segoe UI"/>
              <a:ea typeface="+mn-ea"/>
              <a:cs typeface="+mn-cs"/>
            </a:endParaRPr>
          </a:p>
          <a:p>
            <a:pPr marL="0" marR="0" lvl="0" indent="0" algn="r" defTabSz="932688"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Segoe UI"/>
                <a:ea typeface="Calibri" panose="020F0502020204030204" pitchFamily="34" charset="0"/>
                <a:cs typeface="Times New Roman" panose="02020603050405020304" pitchFamily="18" charset="0"/>
              </a:rPr>
              <a:t>Nathan Taylor, Director, </a:t>
            </a:r>
            <a:r>
              <a:rPr kumimoji="0" lang="en-US" sz="1100" b="0" i="0" u="none" strike="noStrike" kern="1200" cap="none" spc="0" normalizeH="0" baseline="0" noProof="0" err="1">
                <a:ln>
                  <a:noFill/>
                </a:ln>
                <a:solidFill>
                  <a:srgbClr val="FFFFFF"/>
                </a:solidFill>
                <a:effectLst/>
                <a:uLnTx/>
                <a:uFillTx/>
                <a:latin typeface="Segoe UI"/>
                <a:ea typeface="Calibri" panose="020F0502020204030204" pitchFamily="34" charset="0"/>
                <a:cs typeface="Times New Roman" panose="02020603050405020304" pitchFamily="18" charset="0"/>
              </a:rPr>
              <a:t>MachineLogic</a:t>
            </a:r>
            <a:endParaRPr kumimoji="0" lang="en-US" sz="1100" b="0" i="0" u="none" strike="noStrike" kern="1200" cap="none" spc="0" normalizeH="0" baseline="0" noProof="0">
              <a:ln>
                <a:noFill/>
              </a:ln>
              <a:solidFill>
                <a:srgbClr val="FFFFFF"/>
              </a:solidFill>
              <a:effectLst/>
              <a:uLnTx/>
              <a:uFillTx/>
              <a:latin typeface="Segoe UI"/>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04FBDB44-D873-124A-8328-9C0ACB8B05B3}"/>
              </a:ext>
            </a:extLst>
          </p:cNvPr>
          <p:cNvPicPr>
            <a:picLocks noChangeAspect="1"/>
          </p:cNvPicPr>
          <p:nvPr/>
        </p:nvPicPr>
        <p:blipFill>
          <a:blip r:embed="rId2"/>
          <a:stretch>
            <a:fillRect/>
          </a:stretch>
        </p:blipFill>
        <p:spPr>
          <a:xfrm>
            <a:off x="9248933" y="1203325"/>
            <a:ext cx="2090152" cy="1197483"/>
          </a:xfrm>
          <a:prstGeom prst="rect">
            <a:avLst/>
          </a:prstGeom>
        </p:spPr>
      </p:pic>
      <p:graphicFrame>
        <p:nvGraphicFramePr>
          <p:cNvPr id="8" name="Table 7">
            <a:extLst>
              <a:ext uri="{FF2B5EF4-FFF2-40B4-BE49-F238E27FC236}">
                <a16:creationId xmlns:a16="http://schemas.microsoft.com/office/drawing/2014/main" id="{E6A90FA2-2773-4B96-951B-443BE6FEB4E2}"/>
              </a:ext>
            </a:extLst>
          </p:cNvPr>
          <p:cNvGraphicFramePr>
            <a:graphicFrameLocks noGrp="1"/>
          </p:cNvGraphicFramePr>
          <p:nvPr>
            <p:extLst>
              <p:ext uri="{D42A27DB-BD31-4B8C-83A1-F6EECF244321}">
                <p14:modId xmlns:p14="http://schemas.microsoft.com/office/powerpoint/2010/main" val="2219615332"/>
              </p:ext>
            </p:extLst>
          </p:nvPr>
        </p:nvGraphicFramePr>
        <p:xfrm>
          <a:off x="434975" y="1802066"/>
          <a:ext cx="7415249" cy="3852463"/>
        </p:xfrm>
        <a:graphic>
          <a:graphicData uri="http://schemas.openxmlformats.org/drawingml/2006/table">
            <a:tbl>
              <a:tblPr firstRow="1" bandRow="1">
                <a:tableStyleId>{5C22544A-7EE6-4342-B048-85BDC9FD1C3A}</a:tableStyleId>
              </a:tblPr>
              <a:tblGrid>
                <a:gridCol w="2377736">
                  <a:extLst>
                    <a:ext uri="{9D8B030D-6E8A-4147-A177-3AD203B41FA5}">
                      <a16:colId xmlns:a16="http://schemas.microsoft.com/office/drawing/2014/main" val="1499946517"/>
                    </a:ext>
                  </a:extLst>
                </a:gridCol>
                <a:gridCol w="5037513">
                  <a:extLst>
                    <a:ext uri="{9D8B030D-6E8A-4147-A177-3AD203B41FA5}">
                      <a16:colId xmlns:a16="http://schemas.microsoft.com/office/drawing/2014/main" val="529322034"/>
                    </a:ext>
                  </a:extLst>
                </a:gridCol>
              </a:tblGrid>
              <a:tr h="722092">
                <a:tc>
                  <a:txBody>
                    <a:bodyPr/>
                    <a:lstStyle/>
                    <a:p>
                      <a:r>
                        <a:rPr lang="en-AU" sz="1600" b="1" dirty="0">
                          <a:solidFill>
                            <a:schemeClr val="tx1"/>
                          </a:solidFill>
                        </a:rPr>
                        <a:t>Value Prop</a:t>
                      </a:r>
                      <a:endParaRPr lang="en-US" sz="1600" b="1" dirty="0">
                        <a:solidFill>
                          <a:schemeClr val="tx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1" baseline="0" dirty="0">
                          <a:solidFill>
                            <a:schemeClr val="tx1"/>
                          </a:solidFill>
                        </a:rPr>
                        <a:t>Description</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8448739"/>
                  </a:ext>
                </a:extLst>
              </a:tr>
              <a:tr h="1010256">
                <a:tc>
                  <a:txBody>
                    <a:bodyPr/>
                    <a:lstStyle/>
                    <a:p>
                      <a:r>
                        <a:rPr lang="en-AU" sz="1600" b="1" dirty="0">
                          <a:solidFill>
                            <a:schemeClr val="accent1"/>
                          </a:solidFill>
                        </a:rPr>
                        <a:t>Easy to manage</a:t>
                      </a:r>
                      <a:endParaRPr lang="en-US" sz="1600" b="1" dirty="0">
                        <a:solidFill>
                          <a:schemeClr val="accent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kern="1200" baseline="0" dirty="0">
                          <a:solidFill>
                            <a:schemeClr val="tx1"/>
                          </a:solidFill>
                          <a:latin typeface="+mn-lt"/>
                          <a:ea typeface="+mn-ea"/>
                          <a:cs typeface="+mn-cs"/>
                        </a:rPr>
                        <a:t>Manage your productivity and security tools from one location</a:t>
                      </a:r>
                      <a:endParaRPr lang="en-US" sz="1600" b="0" kern="1200" baseline="0" dirty="0">
                        <a:solidFill>
                          <a:schemeClr val="tx1"/>
                        </a:solidFill>
                        <a:latin typeface="+mn-lt"/>
                        <a:ea typeface="+mn-ea"/>
                        <a:cs typeface="+mn-cs"/>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270831"/>
                  </a:ext>
                </a:extLst>
              </a:tr>
              <a:tr h="1010256">
                <a:tc>
                  <a:txBody>
                    <a:bodyPr/>
                    <a:lstStyle/>
                    <a:p>
                      <a:r>
                        <a:rPr lang="en-US" sz="1600" b="1" dirty="0">
                          <a:solidFill>
                            <a:schemeClr val="accent1"/>
                          </a:solidFill>
                        </a:rPr>
                        <a:t>Seamless to activate</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kern="1200" baseline="0" dirty="0">
                          <a:solidFill>
                            <a:schemeClr val="tx1"/>
                          </a:solidFill>
                          <a:latin typeface="+mn-lt"/>
                          <a:ea typeface="+mn-ea"/>
                          <a:cs typeface="+mn-cs"/>
                        </a:rPr>
                        <a:t>Reduced set up time with streamlined activation for common scenarios</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2036599"/>
                  </a:ext>
                </a:extLst>
              </a:tr>
              <a:tr h="1109859">
                <a:tc>
                  <a:txBody>
                    <a:bodyPr/>
                    <a:lstStyle/>
                    <a:p>
                      <a:r>
                        <a:rPr lang="en-US" sz="1600" b="1" dirty="0">
                          <a:solidFill>
                            <a:schemeClr val="accent1"/>
                          </a:solidFill>
                        </a:rPr>
                        <a:t>Reduced support cost</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aseline="0" dirty="0">
                          <a:solidFill>
                            <a:schemeClr val="tx1"/>
                          </a:solidFill>
                        </a:rPr>
                        <a:t>Reduced support calls as it’s built for Windows and Office and doesn’t overload system resources</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7321580"/>
                  </a:ext>
                </a:extLst>
              </a:tr>
            </a:tbl>
          </a:graphicData>
        </a:graphic>
      </p:graphicFrame>
    </p:spTree>
    <p:extLst>
      <p:ext uri="{BB962C8B-B14F-4D97-AF65-F5344CB8AC3E}">
        <p14:creationId xmlns:p14="http://schemas.microsoft.com/office/powerpoint/2010/main" val="247539215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E53B4-0E64-4534-B017-B852B72BF2DB}"/>
              </a:ext>
            </a:extLst>
          </p:cNvPr>
          <p:cNvSpPr>
            <a:spLocks noGrp="1"/>
          </p:cNvSpPr>
          <p:nvPr>
            <p:ph type="title"/>
          </p:nvPr>
        </p:nvSpPr>
        <p:spPr/>
        <p:txBody>
          <a:bodyPr/>
          <a:lstStyle/>
          <a:p>
            <a:r>
              <a:rPr lang="en-AU">
                <a:solidFill>
                  <a:schemeClr val="accent1"/>
                </a:solidFill>
              </a:rPr>
              <a:t>Increase</a:t>
            </a:r>
            <a:r>
              <a:rPr lang="en-AU"/>
              <a:t> your services revenue</a:t>
            </a:r>
            <a:endParaRPr lang="en-US"/>
          </a:p>
        </p:txBody>
      </p:sp>
      <p:sp>
        <p:nvSpPr>
          <p:cNvPr id="6" name="Rectangle 5">
            <a:extLst>
              <a:ext uri="{FF2B5EF4-FFF2-40B4-BE49-F238E27FC236}">
                <a16:creationId xmlns:a16="http://schemas.microsoft.com/office/drawing/2014/main" id="{4DB891D4-783C-AA4B-BF57-F047E42EAD3D}"/>
              </a:ext>
            </a:extLst>
          </p:cNvPr>
          <p:cNvSpPr/>
          <p:nvPr/>
        </p:nvSpPr>
        <p:spPr>
          <a:xfrm>
            <a:off x="8830101" y="2601849"/>
            <a:ext cx="2920465" cy="3341344"/>
          </a:xfrm>
          <a:prstGeom prst="rect">
            <a:avLst/>
          </a:prstGeom>
          <a:solidFill>
            <a:schemeClr val="accent1"/>
          </a:solidFill>
        </p:spPr>
        <p:txBody>
          <a:bodyPr wrap="square" anchor="ctr">
            <a:noAutofit/>
          </a:bodyPr>
          <a:lstStyle/>
          <a:p>
            <a:pPr marL="0" marR="0" lvl="0" indent="0" algn="l" defTabSz="932688" rtl="0" eaLnBrk="1" fontAlgn="auto" latinLnBrk="0" hangingPunct="1">
              <a:lnSpc>
                <a:spcPct val="115000"/>
              </a:lnSpc>
              <a:spcBef>
                <a:spcPts val="0"/>
              </a:spcBef>
              <a:spcAft>
                <a:spcPts val="1000"/>
              </a:spcAft>
              <a:buClrTx/>
              <a:buSzTx/>
              <a:buFontTx/>
              <a:buNone/>
              <a:tabLst/>
              <a:defRPr/>
            </a:pPr>
            <a:r>
              <a:rPr kumimoji="0" lang="en-US" sz="1800" b="0" i="1" u="none" strike="noStrike" kern="1200" cap="none" spc="0" normalizeH="0" baseline="0" noProof="0" dirty="0">
                <a:ln>
                  <a:noFill/>
                </a:ln>
                <a:solidFill>
                  <a:srgbClr val="FFFFFF"/>
                </a:solidFill>
                <a:effectLst/>
                <a:uLnTx/>
                <a:uFillTx/>
                <a:latin typeface="Segoe UI"/>
                <a:ea typeface="+mn-ea"/>
                <a:cs typeface="+mn-cs"/>
              </a:rPr>
              <a:t>“Our fully outsourced managed service offering for SMB includes helpdesk, onsite support, updates management, security and usage monitoring, and ongoing maintenance. It sells for CAD $163 per user per month.”</a:t>
            </a:r>
          </a:p>
          <a:p>
            <a:pPr marL="0" marR="0" lvl="0" indent="0" algn="r" defTabSz="932688" rtl="0" eaLnBrk="1" fontAlgn="auto" latinLnBrk="0" hangingPunct="1">
              <a:lnSpc>
                <a:spcPct val="115000"/>
              </a:lnSpc>
              <a:spcBef>
                <a:spcPts val="0"/>
              </a:spcBef>
              <a:spcAft>
                <a:spcPts val="100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Segoe UI"/>
                <a:ea typeface="Calibri" panose="020F0502020204030204" pitchFamily="34" charset="0"/>
                <a:cs typeface="Times New Roman" panose="02020603050405020304" pitchFamily="18" charset="0"/>
              </a:rPr>
              <a:t>Forrester TEI Study, 2019</a:t>
            </a:r>
          </a:p>
        </p:txBody>
      </p:sp>
      <p:pic>
        <p:nvPicPr>
          <p:cNvPr id="3" name="Picture 2">
            <a:extLst>
              <a:ext uri="{FF2B5EF4-FFF2-40B4-BE49-F238E27FC236}">
                <a16:creationId xmlns:a16="http://schemas.microsoft.com/office/drawing/2014/main" id="{CD1DA186-6730-FE4A-B5F2-66307E9A5C4E}"/>
              </a:ext>
            </a:extLst>
          </p:cNvPr>
          <p:cNvPicPr>
            <a:picLocks noChangeAspect="1"/>
          </p:cNvPicPr>
          <p:nvPr/>
        </p:nvPicPr>
        <p:blipFill>
          <a:blip r:embed="rId2"/>
          <a:stretch>
            <a:fillRect/>
          </a:stretch>
        </p:blipFill>
        <p:spPr>
          <a:xfrm>
            <a:off x="9543781" y="1051332"/>
            <a:ext cx="1493104" cy="1329477"/>
          </a:xfrm>
          <a:prstGeom prst="rect">
            <a:avLst/>
          </a:prstGeom>
        </p:spPr>
      </p:pic>
      <p:graphicFrame>
        <p:nvGraphicFramePr>
          <p:cNvPr id="7" name="Table 6">
            <a:extLst>
              <a:ext uri="{FF2B5EF4-FFF2-40B4-BE49-F238E27FC236}">
                <a16:creationId xmlns:a16="http://schemas.microsoft.com/office/drawing/2014/main" id="{BBE1159D-681A-4B62-9A0B-0FD3EA47B8EB}"/>
              </a:ext>
            </a:extLst>
          </p:cNvPr>
          <p:cNvGraphicFramePr>
            <a:graphicFrameLocks noGrp="1"/>
          </p:cNvGraphicFramePr>
          <p:nvPr>
            <p:extLst>
              <p:ext uri="{D42A27DB-BD31-4B8C-83A1-F6EECF244321}">
                <p14:modId xmlns:p14="http://schemas.microsoft.com/office/powerpoint/2010/main" val="84819961"/>
              </p:ext>
            </p:extLst>
          </p:nvPr>
        </p:nvGraphicFramePr>
        <p:xfrm>
          <a:off x="426424" y="1340734"/>
          <a:ext cx="7797634" cy="4962322"/>
        </p:xfrm>
        <a:graphic>
          <a:graphicData uri="http://schemas.openxmlformats.org/drawingml/2006/table">
            <a:tbl>
              <a:tblPr firstRow="1" bandRow="1">
                <a:tableStyleId>{5C22544A-7EE6-4342-B048-85BDC9FD1C3A}</a:tableStyleId>
              </a:tblPr>
              <a:tblGrid>
                <a:gridCol w="2843249">
                  <a:extLst>
                    <a:ext uri="{9D8B030D-6E8A-4147-A177-3AD203B41FA5}">
                      <a16:colId xmlns:a16="http://schemas.microsoft.com/office/drawing/2014/main" val="1499946517"/>
                    </a:ext>
                  </a:extLst>
                </a:gridCol>
                <a:gridCol w="4954385">
                  <a:extLst>
                    <a:ext uri="{9D8B030D-6E8A-4147-A177-3AD203B41FA5}">
                      <a16:colId xmlns:a16="http://schemas.microsoft.com/office/drawing/2014/main" val="529322034"/>
                    </a:ext>
                  </a:extLst>
                </a:gridCol>
              </a:tblGrid>
              <a:tr h="722092">
                <a:tc>
                  <a:txBody>
                    <a:bodyPr/>
                    <a:lstStyle/>
                    <a:p>
                      <a:r>
                        <a:rPr lang="en-AU" sz="1600" b="1" dirty="0">
                          <a:solidFill>
                            <a:schemeClr val="tx1"/>
                          </a:solidFill>
                        </a:rPr>
                        <a:t>Value Prop</a:t>
                      </a:r>
                      <a:endParaRPr lang="en-US" sz="1600" b="1" dirty="0">
                        <a:solidFill>
                          <a:schemeClr val="tx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1" baseline="0" dirty="0">
                          <a:solidFill>
                            <a:schemeClr val="tx1"/>
                          </a:solidFill>
                        </a:rPr>
                        <a:t>Description</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8448739"/>
                  </a:ext>
                </a:extLst>
              </a:tr>
              <a:tr h="1010256">
                <a:tc>
                  <a:txBody>
                    <a:bodyPr/>
                    <a:lstStyle/>
                    <a:p>
                      <a:r>
                        <a:rPr lang="en-AU" sz="1600" b="1" dirty="0">
                          <a:solidFill>
                            <a:schemeClr val="accent1"/>
                          </a:solidFill>
                        </a:rPr>
                        <a:t>Monetize assessments</a:t>
                      </a:r>
                      <a:endParaRPr lang="en-US" sz="1600" b="1" dirty="0">
                        <a:solidFill>
                          <a:schemeClr val="accent1"/>
                        </a:solidFill>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kern="1200" baseline="0" dirty="0">
                          <a:solidFill>
                            <a:schemeClr val="tx1"/>
                          </a:solidFill>
                          <a:latin typeface="+mn-lt"/>
                          <a:ea typeface="+mn-ea"/>
                          <a:cs typeface="+mn-cs"/>
                        </a:rPr>
                        <a:t>Start with SecureScore and go deeper with CSAT from </a:t>
                      </a:r>
                      <a:r>
                        <a:rPr lang="en-AU" sz="1600" b="0" kern="1200" baseline="0" dirty="0" err="1">
                          <a:solidFill>
                            <a:schemeClr val="tx1"/>
                          </a:solidFill>
                          <a:latin typeface="+mn-lt"/>
                          <a:ea typeface="+mn-ea"/>
                          <a:cs typeface="+mn-cs"/>
                        </a:rPr>
                        <a:t>QSSolutions</a:t>
                      </a:r>
                      <a:r>
                        <a:rPr lang="en-AU" sz="1600" b="0" kern="1200" baseline="0" dirty="0">
                          <a:solidFill>
                            <a:schemeClr val="tx1"/>
                          </a:solidFill>
                          <a:latin typeface="+mn-lt"/>
                          <a:ea typeface="+mn-ea"/>
                          <a:cs typeface="+mn-cs"/>
                        </a:rPr>
                        <a:t> to build a roadmap for customers</a:t>
                      </a:r>
                      <a:endParaRPr lang="en-US" sz="1600" b="0" kern="1200" baseline="0" dirty="0">
                        <a:solidFill>
                          <a:schemeClr val="tx1"/>
                        </a:solidFill>
                        <a:latin typeface="+mn-lt"/>
                        <a:ea typeface="+mn-ea"/>
                        <a:cs typeface="+mn-cs"/>
                      </a:endParaRP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270831"/>
                  </a:ext>
                </a:extLst>
              </a:tr>
              <a:tr h="1010256">
                <a:tc>
                  <a:txBody>
                    <a:bodyPr/>
                    <a:lstStyle/>
                    <a:p>
                      <a:r>
                        <a:rPr lang="en-US" sz="1600" b="1" dirty="0">
                          <a:solidFill>
                            <a:schemeClr val="accent1"/>
                          </a:solidFill>
                        </a:rPr>
                        <a:t>Start with monitoring</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kern="1200" baseline="0" dirty="0">
                          <a:solidFill>
                            <a:schemeClr val="tx1"/>
                          </a:solidFill>
                          <a:latin typeface="+mn-lt"/>
                          <a:ea typeface="+mn-ea"/>
                          <a:cs typeface="+mn-cs"/>
                        </a:rPr>
                        <a:t>Start offering security managed services with remote monitoring and management using Defender</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2036599"/>
                  </a:ext>
                </a:extLst>
              </a:tr>
              <a:tr h="1109859">
                <a:tc>
                  <a:txBody>
                    <a:bodyPr/>
                    <a:lstStyle/>
                    <a:p>
                      <a:r>
                        <a:rPr lang="en-US" sz="1600" b="1" dirty="0">
                          <a:solidFill>
                            <a:schemeClr val="accent1"/>
                          </a:solidFill>
                        </a:rPr>
                        <a:t>Move into identity</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aseline="0" dirty="0">
                          <a:solidFill>
                            <a:schemeClr val="tx1"/>
                          </a:solidFill>
                        </a:rPr>
                        <a:t>Help customers modernize their identity through offering IAM and device policy management </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7321580"/>
                  </a:ext>
                </a:extLst>
              </a:tr>
              <a:tr h="1109859">
                <a:tc>
                  <a:txBody>
                    <a:bodyPr/>
                    <a:lstStyle/>
                    <a:p>
                      <a:r>
                        <a:rPr lang="en-US" sz="1600" b="1" dirty="0">
                          <a:solidFill>
                            <a:schemeClr val="accent1"/>
                          </a:solidFill>
                        </a:rPr>
                        <a:t>Provide advanced services</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aseline="0" dirty="0">
                          <a:solidFill>
                            <a:schemeClr val="tx1"/>
                          </a:solidFill>
                        </a:rPr>
                        <a:t>Finalize through offering or partnering to offer remediation or compliance services for customers</a:t>
                      </a:r>
                    </a:p>
                  </a:txBody>
                  <a:tcPr marL="89630" marR="89630" marT="44814" marB="4481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4012400"/>
                  </a:ext>
                </a:extLst>
              </a:tr>
            </a:tbl>
          </a:graphicData>
        </a:graphic>
      </p:graphicFrame>
    </p:spTree>
    <p:extLst>
      <p:ext uri="{BB962C8B-B14F-4D97-AF65-F5344CB8AC3E}">
        <p14:creationId xmlns:p14="http://schemas.microsoft.com/office/powerpoint/2010/main" val="173375878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B6413-29DE-4BE4-B6AA-176AC33FFCDF}"/>
              </a:ext>
            </a:extLst>
          </p:cNvPr>
          <p:cNvSpPr>
            <a:spLocks noGrp="1"/>
          </p:cNvSpPr>
          <p:nvPr>
            <p:ph type="title"/>
          </p:nvPr>
        </p:nvSpPr>
        <p:spPr/>
        <p:txBody>
          <a:bodyPr/>
          <a:lstStyle/>
          <a:p>
            <a:r>
              <a:rPr lang="en-AU">
                <a:solidFill>
                  <a:schemeClr val="accent1"/>
                </a:solidFill>
              </a:rPr>
              <a:t>Bringing it together </a:t>
            </a:r>
            <a:r>
              <a:rPr lang="en-US"/>
              <a:t>with Advanced Security services</a:t>
            </a:r>
          </a:p>
        </p:txBody>
      </p:sp>
      <p:sp>
        <p:nvSpPr>
          <p:cNvPr id="29" name="Rectangle 28">
            <a:extLst>
              <a:ext uri="{FF2B5EF4-FFF2-40B4-BE49-F238E27FC236}">
                <a16:creationId xmlns:a16="http://schemas.microsoft.com/office/drawing/2014/main" id="{454D1E85-C368-47FC-9DA9-B702CB0533BD}"/>
              </a:ext>
            </a:extLst>
          </p:cNvPr>
          <p:cNvSpPr/>
          <p:nvPr/>
        </p:nvSpPr>
        <p:spPr>
          <a:xfrm>
            <a:off x="0" y="6040167"/>
            <a:ext cx="12436475" cy="377476"/>
          </a:xfrm>
          <a:prstGeom prst="rect">
            <a:avLst/>
          </a:prstGeom>
          <a:noFill/>
        </p:spPr>
        <p:txBody>
          <a:bodyPr wrap="square" lIns="182880" anchor="ctr">
            <a:spAutoFit/>
          </a:bodyPr>
          <a:lstStyle/>
          <a:p>
            <a:pPr algn="ctr" defTabSz="951156">
              <a:lnSpc>
                <a:spcPct val="110000"/>
              </a:lnSpc>
              <a:spcAft>
                <a:spcPts val="600"/>
              </a:spcAft>
              <a:defRPr/>
            </a:pPr>
            <a:r>
              <a:rPr lang="en-US" sz="1800" dirty="0">
                <a:cs typeface="Segoe UI" panose="020B0502040204020203" pitchFamily="34" charset="0"/>
              </a:rPr>
              <a:t>Three-year </a:t>
            </a:r>
            <a:r>
              <a:rPr lang="en-US" sz="1800" b="1" dirty="0">
                <a:solidFill>
                  <a:srgbClr val="0070C0"/>
                </a:solidFill>
                <a:cs typeface="Segoe UI" panose="020B0502040204020203" pitchFamily="34" charset="0"/>
              </a:rPr>
              <a:t>average revenue </a:t>
            </a:r>
            <a:r>
              <a:rPr lang="en-US" sz="1800" dirty="0">
                <a:cs typeface="Segoe UI" panose="020B0502040204020203" pitchFamily="34" charset="0"/>
              </a:rPr>
              <a:t>per SMB seat from Microsoft 365 Business</a:t>
            </a:r>
          </a:p>
        </p:txBody>
      </p:sp>
      <p:grpSp>
        <p:nvGrpSpPr>
          <p:cNvPr id="34" name="Group 33">
            <a:extLst>
              <a:ext uri="{FF2B5EF4-FFF2-40B4-BE49-F238E27FC236}">
                <a16:creationId xmlns:a16="http://schemas.microsoft.com/office/drawing/2014/main" id="{3AFDD54E-F84A-C044-9BD5-73EC72FE16AA}"/>
              </a:ext>
            </a:extLst>
          </p:cNvPr>
          <p:cNvGrpSpPr/>
          <p:nvPr/>
        </p:nvGrpSpPr>
        <p:grpSpPr>
          <a:xfrm>
            <a:off x="429206" y="2570925"/>
            <a:ext cx="3710993" cy="3135446"/>
            <a:chOff x="429206" y="2570925"/>
            <a:chExt cx="3710993" cy="3135446"/>
          </a:xfrm>
        </p:grpSpPr>
        <p:sp>
          <p:nvSpPr>
            <p:cNvPr id="35" name="Rectangle 34">
              <a:extLst>
                <a:ext uri="{FF2B5EF4-FFF2-40B4-BE49-F238E27FC236}">
                  <a16:creationId xmlns:a16="http://schemas.microsoft.com/office/drawing/2014/main" id="{01915543-6737-384B-A0FA-9945E2B04582}"/>
                </a:ext>
              </a:extLst>
            </p:cNvPr>
            <p:cNvSpPr/>
            <p:nvPr/>
          </p:nvSpPr>
          <p:spPr>
            <a:xfrm>
              <a:off x="434974" y="3464940"/>
              <a:ext cx="3705225" cy="1007491"/>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0" rtlCol="0" anchor="t"/>
            <a:lstStyle/>
            <a:p>
              <a:pPr lvl="0">
                <a:spcAft>
                  <a:spcPts val="600"/>
                </a:spcAft>
              </a:pPr>
              <a:r>
                <a:rPr lang="en-US" sz="2400">
                  <a:gradFill>
                    <a:gsLst>
                      <a:gs pos="2917">
                        <a:srgbClr val="282828"/>
                      </a:gs>
                      <a:gs pos="30000">
                        <a:srgbClr val="282828"/>
                      </a:gs>
                    </a:gsLst>
                    <a:lin ang="5400000" scaled="0"/>
                  </a:gradFill>
                  <a:latin typeface="+mj-lt"/>
                </a:rPr>
                <a:t>Secure your customers</a:t>
              </a:r>
            </a:p>
            <a:p>
              <a:pPr lvl="0">
                <a:lnSpc>
                  <a:spcPct val="110000"/>
                </a:lnSpc>
                <a:spcAft>
                  <a:spcPts val="600"/>
                </a:spcAft>
              </a:pPr>
              <a:r>
                <a:rPr lang="en-US" sz="1400">
                  <a:solidFill>
                    <a:srgbClr val="282828"/>
                  </a:solidFill>
                </a:rPr>
                <a:t>Sell Microsoft 365 Business</a:t>
              </a:r>
            </a:p>
          </p:txBody>
        </p:sp>
        <p:sp>
          <p:nvSpPr>
            <p:cNvPr id="36" name="Rectangle 35">
              <a:extLst>
                <a:ext uri="{FF2B5EF4-FFF2-40B4-BE49-F238E27FC236}">
                  <a16:creationId xmlns:a16="http://schemas.microsoft.com/office/drawing/2014/main" id="{78444BE7-FE21-3144-BCF6-68483619B2B5}"/>
                </a:ext>
              </a:extLst>
            </p:cNvPr>
            <p:cNvSpPr/>
            <p:nvPr/>
          </p:nvSpPr>
          <p:spPr>
            <a:xfrm>
              <a:off x="434974" y="4309738"/>
              <a:ext cx="3705225" cy="1396633"/>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t"/>
            <a:lstStyle/>
            <a:p>
              <a:pPr marL="185738" lvl="1" indent="-185738" defTabSz="532890">
                <a:spcAft>
                  <a:spcPts val="600"/>
                </a:spcAft>
                <a:buFont typeface="Arial" panose="020B0604020202020204" pitchFamily="34" charset="0"/>
                <a:buChar char="•"/>
                <a:defRPr/>
              </a:pPr>
              <a:r>
                <a:rPr lang="en-US" sz="1600">
                  <a:solidFill>
                    <a:srgbClr val="FFFFFF"/>
                  </a:solidFill>
                  <a:cs typeface="Segoe UI" panose="020B0502040204020203" pitchFamily="34" charset="0"/>
                </a:rPr>
                <a:t>Licensing sale</a:t>
              </a:r>
            </a:p>
            <a:p>
              <a:pPr marL="185738" lvl="1" indent="-185738" defTabSz="532890">
                <a:spcAft>
                  <a:spcPts val="600"/>
                </a:spcAft>
                <a:buFont typeface="Arial" panose="020B0604020202020204" pitchFamily="34" charset="0"/>
                <a:buChar char="•"/>
                <a:defRPr/>
              </a:pPr>
              <a:r>
                <a:rPr lang="en-US" sz="1600">
                  <a:solidFill>
                    <a:srgbClr val="FFFFFF"/>
                  </a:solidFill>
                  <a:cs typeface="Segoe UI" panose="020B0502040204020203" pitchFamily="34" charset="0"/>
                </a:rPr>
                <a:t>Base security feature deployment</a:t>
              </a:r>
            </a:p>
            <a:p>
              <a:pPr marL="185738" lvl="1" indent="-185738" defTabSz="532890">
                <a:spcAft>
                  <a:spcPts val="600"/>
                </a:spcAft>
                <a:buFont typeface="Arial" panose="020B0604020202020204" pitchFamily="34" charset="0"/>
                <a:buChar char="•"/>
                <a:defRPr/>
              </a:pPr>
              <a:r>
                <a:rPr lang="en-US" sz="1600">
                  <a:solidFill>
                    <a:srgbClr val="FFFFFF"/>
                  </a:solidFill>
                  <a:cs typeface="Segoe UI" panose="020B0502040204020203" pitchFamily="34" charset="0"/>
                </a:rPr>
                <a:t>Supplement on-prem AD with AAD</a:t>
              </a:r>
            </a:p>
            <a:p>
              <a:pPr marL="185738" lvl="1" indent="-185738" defTabSz="532890">
                <a:spcAft>
                  <a:spcPts val="600"/>
                </a:spcAft>
                <a:buFont typeface="Arial" panose="020B0604020202020204" pitchFamily="34" charset="0"/>
                <a:buChar char="•"/>
                <a:defRPr/>
              </a:pPr>
              <a:r>
                <a:rPr lang="en-US" sz="1600">
                  <a:solidFill>
                    <a:srgbClr val="FFFFFF"/>
                  </a:solidFill>
                  <a:cs typeface="Segoe UI" panose="020B0502040204020203" pitchFamily="34" charset="0"/>
                </a:rPr>
                <a:t>Reduce operational cost</a:t>
              </a:r>
            </a:p>
          </p:txBody>
        </p:sp>
        <p:sp>
          <p:nvSpPr>
            <p:cNvPr id="37" name="Rectangle 36">
              <a:extLst>
                <a:ext uri="{FF2B5EF4-FFF2-40B4-BE49-F238E27FC236}">
                  <a16:creationId xmlns:a16="http://schemas.microsoft.com/office/drawing/2014/main" id="{EF6EC9FF-0A89-3846-AD78-0E726AD818C1}"/>
                </a:ext>
              </a:extLst>
            </p:cNvPr>
            <p:cNvSpPr/>
            <p:nvPr/>
          </p:nvSpPr>
          <p:spPr>
            <a:xfrm>
              <a:off x="429206" y="2570925"/>
              <a:ext cx="3687454" cy="890821"/>
            </a:xfrm>
            <a:prstGeom prst="rect">
              <a:avLst/>
            </a:prstGeom>
          </p:spPr>
          <p:txBody>
            <a:bodyPr wrap="square" lIns="182880" tIns="0" bIns="0" anchor="t">
              <a:spAutoFit/>
            </a:bodyPr>
            <a:lstStyle/>
            <a:p>
              <a:pPr lvl="0" defTabSz="951156">
                <a:lnSpc>
                  <a:spcPct val="110000"/>
                </a:lnSpc>
                <a:spcAft>
                  <a:spcPts val="600"/>
                </a:spcAft>
                <a:defRPr/>
              </a:pPr>
              <a:r>
                <a:rPr lang="en-US" sz="5600" dirty="0">
                  <a:solidFill>
                    <a:srgbClr val="0078D4"/>
                  </a:solidFill>
                  <a:latin typeface="+mj-lt"/>
                  <a:cs typeface="Segoe UI" panose="020B0502040204020203" pitchFamily="34" charset="0"/>
                </a:rPr>
                <a:t>$977</a:t>
              </a:r>
              <a:r>
                <a:rPr lang="en-US" sz="5600" baseline="30000" dirty="0">
                  <a:solidFill>
                    <a:srgbClr val="0078D4"/>
                  </a:solidFill>
                  <a:latin typeface="+mj-lt"/>
                  <a:cs typeface="Segoe UI" panose="020B0502040204020203" pitchFamily="34" charset="0"/>
                </a:rPr>
                <a:t>CAD</a:t>
              </a:r>
              <a:endParaRPr lang="en-US" sz="1428" baseline="30000" dirty="0">
                <a:solidFill>
                  <a:srgbClr val="000000"/>
                </a:solidFill>
                <a:latin typeface="+mj-lt"/>
                <a:cs typeface="Segoe UI" panose="020B0502040204020203" pitchFamily="34" charset="0"/>
              </a:endParaRPr>
            </a:p>
          </p:txBody>
        </p:sp>
      </p:grpSp>
      <p:grpSp>
        <p:nvGrpSpPr>
          <p:cNvPr id="38" name="Group 37">
            <a:extLst>
              <a:ext uri="{FF2B5EF4-FFF2-40B4-BE49-F238E27FC236}">
                <a16:creationId xmlns:a16="http://schemas.microsoft.com/office/drawing/2014/main" id="{BE042771-E109-9540-BC6F-9E23EFDB07C3}"/>
              </a:ext>
            </a:extLst>
          </p:cNvPr>
          <p:cNvGrpSpPr/>
          <p:nvPr/>
        </p:nvGrpSpPr>
        <p:grpSpPr>
          <a:xfrm>
            <a:off x="4358775" y="1731502"/>
            <a:ext cx="3716006" cy="3974869"/>
            <a:chOff x="4358775" y="1731502"/>
            <a:chExt cx="3716006" cy="3974869"/>
          </a:xfrm>
        </p:grpSpPr>
        <p:sp>
          <p:nvSpPr>
            <p:cNvPr id="39" name="Rectangle 38">
              <a:extLst>
                <a:ext uri="{FF2B5EF4-FFF2-40B4-BE49-F238E27FC236}">
                  <a16:creationId xmlns:a16="http://schemas.microsoft.com/office/drawing/2014/main" id="{FFB45FB1-6CF2-B743-A816-6C8B7F4A7616}"/>
                </a:ext>
              </a:extLst>
            </p:cNvPr>
            <p:cNvSpPr/>
            <p:nvPr/>
          </p:nvSpPr>
          <p:spPr>
            <a:xfrm>
              <a:off x="4369556" y="2574927"/>
              <a:ext cx="3705225" cy="1784444"/>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0" rtlCol="0" anchor="t"/>
            <a:lstStyle/>
            <a:p>
              <a:pPr lvl="0">
                <a:spcAft>
                  <a:spcPts val="600"/>
                </a:spcAft>
              </a:pPr>
              <a:r>
                <a:rPr lang="en-US" sz="2400">
                  <a:gradFill>
                    <a:gsLst>
                      <a:gs pos="2917">
                        <a:srgbClr val="282828"/>
                      </a:gs>
                      <a:gs pos="30000">
                        <a:srgbClr val="282828"/>
                      </a:gs>
                    </a:gsLst>
                    <a:lin ang="5400000" scaled="0"/>
                  </a:gradFill>
                  <a:latin typeface="+mj-lt"/>
                </a:rPr>
                <a:t>Drive assessment  </a:t>
              </a:r>
            </a:p>
            <a:p>
              <a:pPr>
                <a:lnSpc>
                  <a:spcPct val="110000"/>
                </a:lnSpc>
                <a:spcAft>
                  <a:spcPts val="600"/>
                </a:spcAft>
              </a:pPr>
              <a:r>
                <a:rPr lang="en-US" sz="1400">
                  <a:solidFill>
                    <a:srgbClr val="282828"/>
                  </a:solidFill>
                </a:rPr>
                <a:t>Add high-value, easy-to-sell </a:t>
              </a:r>
              <a:br>
                <a:rPr lang="en-US" sz="1400">
                  <a:solidFill>
                    <a:srgbClr val="282828"/>
                  </a:solidFill>
                </a:rPr>
              </a:br>
              <a:r>
                <a:rPr lang="en-US" sz="1400">
                  <a:solidFill>
                    <a:srgbClr val="282828"/>
                  </a:solidFill>
                </a:rPr>
                <a:t>services based on deployment </a:t>
              </a:r>
              <a:br>
                <a:rPr lang="en-US" sz="1400">
                  <a:solidFill>
                    <a:srgbClr val="282828"/>
                  </a:solidFill>
                </a:rPr>
              </a:br>
              <a:r>
                <a:rPr lang="en-US" sz="1400">
                  <a:solidFill>
                    <a:srgbClr val="282828"/>
                  </a:solidFill>
                </a:rPr>
                <a:t>of Microsoft 365.</a:t>
              </a:r>
            </a:p>
            <a:p>
              <a:pPr lvl="0">
                <a:lnSpc>
                  <a:spcPct val="110000"/>
                </a:lnSpc>
                <a:spcAft>
                  <a:spcPts val="600"/>
                </a:spcAft>
              </a:pPr>
              <a:endParaRPr lang="en-US" sz="1400">
                <a:solidFill>
                  <a:srgbClr val="282828"/>
                </a:solidFill>
              </a:endParaRPr>
            </a:p>
          </p:txBody>
        </p:sp>
        <p:sp>
          <p:nvSpPr>
            <p:cNvPr id="40" name="Rectangle 39">
              <a:extLst>
                <a:ext uri="{FF2B5EF4-FFF2-40B4-BE49-F238E27FC236}">
                  <a16:creationId xmlns:a16="http://schemas.microsoft.com/office/drawing/2014/main" id="{BA9C9014-37C7-FC41-9068-7139A2AE698B}"/>
                </a:ext>
              </a:extLst>
            </p:cNvPr>
            <p:cNvSpPr/>
            <p:nvPr/>
          </p:nvSpPr>
          <p:spPr>
            <a:xfrm>
              <a:off x="4358775" y="3921927"/>
              <a:ext cx="3705225" cy="1784444"/>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t"/>
            <a:lstStyle/>
            <a:p>
              <a:pPr marL="185738" lvl="1" indent="-185738" defTabSz="532890">
                <a:spcAft>
                  <a:spcPts val="600"/>
                </a:spcAft>
                <a:buFont typeface="Arial" panose="020B0604020202020204" pitchFamily="34" charset="0"/>
                <a:buChar char="•"/>
                <a:defRPr/>
              </a:pPr>
              <a:r>
                <a:rPr lang="en-US" sz="1600" dirty="0">
                  <a:solidFill>
                    <a:srgbClr val="FFFFFF"/>
                  </a:solidFill>
                  <a:cs typeface="Segoe UI" panose="020B0502040204020203" pitchFamily="34" charset="0"/>
                </a:rPr>
                <a:t>Cloud security assessment </a:t>
              </a:r>
            </a:p>
            <a:p>
              <a:pPr marL="185738" lvl="1" indent="-185738" defTabSz="532890">
                <a:spcAft>
                  <a:spcPts val="600"/>
                </a:spcAft>
                <a:buFont typeface="Arial" panose="020B0604020202020204" pitchFamily="34" charset="0"/>
                <a:buChar char="•"/>
                <a:defRPr/>
              </a:pPr>
              <a:r>
                <a:rPr lang="en-US" sz="1600" dirty="0">
                  <a:solidFill>
                    <a:srgbClr val="FFFFFF"/>
                  </a:solidFill>
                  <a:cs typeface="Segoe UI" panose="020B0502040204020203" pitchFamily="34" charset="0"/>
                </a:rPr>
                <a:t>Hybrid security assessment (CSAT)</a:t>
              </a:r>
            </a:p>
            <a:p>
              <a:pPr marL="185738" lvl="1" indent="-185738" defTabSz="532890">
                <a:spcAft>
                  <a:spcPts val="600"/>
                </a:spcAft>
                <a:buFont typeface="Arial" panose="020B0604020202020204" pitchFamily="34" charset="0"/>
                <a:buChar char="•"/>
                <a:defRPr/>
              </a:pPr>
              <a:r>
                <a:rPr lang="en-US" sz="1600" dirty="0">
                  <a:solidFill>
                    <a:srgbClr val="FFFFFF"/>
                  </a:solidFill>
                  <a:cs typeface="Segoe UI" panose="020B0502040204020203" pitchFamily="34" charset="0"/>
                </a:rPr>
                <a:t>Implement compliance features</a:t>
              </a:r>
            </a:p>
            <a:p>
              <a:pPr marL="185738" indent="-185738" defTabSz="932418">
                <a:spcAft>
                  <a:spcPts val="600"/>
                </a:spcAft>
                <a:buFont typeface="Arial" panose="020B0604020202020204" pitchFamily="34" charset="0"/>
                <a:buChar char="•"/>
                <a:defRPr/>
              </a:pPr>
              <a:r>
                <a:rPr lang="en-US" sz="1600" dirty="0">
                  <a:solidFill>
                    <a:srgbClr val="FFFFFF"/>
                  </a:solidFill>
                  <a:cs typeface="Segoe UI" panose="020B0502040204020203" pitchFamily="34" charset="0"/>
                </a:rPr>
                <a:t>End-user security readiness</a:t>
              </a:r>
            </a:p>
            <a:p>
              <a:pPr marL="185738" indent="-185738" defTabSz="932418">
                <a:spcAft>
                  <a:spcPts val="600"/>
                </a:spcAft>
                <a:buFont typeface="Arial" panose="020B0604020202020204" pitchFamily="34" charset="0"/>
                <a:buChar char="•"/>
                <a:defRPr/>
              </a:pPr>
              <a:endParaRPr lang="en-US" sz="1600" dirty="0">
                <a:solidFill>
                  <a:srgbClr val="FFFFFF"/>
                </a:solidFill>
                <a:cs typeface="Segoe UI" panose="020B0502040204020203" pitchFamily="34" charset="0"/>
              </a:endParaRPr>
            </a:p>
            <a:p>
              <a:pPr marL="185738" indent="-185738" defTabSz="932418">
                <a:spcAft>
                  <a:spcPts val="600"/>
                </a:spcAft>
                <a:buFont typeface="Arial" panose="020B0604020202020204" pitchFamily="34" charset="0"/>
                <a:buChar char="•"/>
                <a:defRPr/>
              </a:pPr>
              <a:endParaRPr lang="en-US" sz="1600" dirty="0">
                <a:solidFill>
                  <a:srgbClr val="FFFFFF"/>
                </a:solidFill>
                <a:cs typeface="Segoe UI" panose="020B0502040204020203" pitchFamily="34" charset="0"/>
              </a:endParaRPr>
            </a:p>
            <a:p>
              <a:pPr marL="185738" indent="-185738" defTabSz="932418">
                <a:spcAft>
                  <a:spcPts val="600"/>
                </a:spcAft>
                <a:buFont typeface="Arial" panose="020B0604020202020204" pitchFamily="34" charset="0"/>
                <a:buChar char="•"/>
                <a:defRPr/>
              </a:pPr>
              <a:endParaRPr lang="en-US" sz="1600" dirty="0">
                <a:solidFill>
                  <a:srgbClr val="FFFFFF"/>
                </a:solidFill>
                <a:cs typeface="Segoe UI" panose="020B0502040204020203" pitchFamily="34" charset="0"/>
              </a:endParaRPr>
            </a:p>
            <a:p>
              <a:pPr marL="185738" indent="-185738" defTabSz="932418">
                <a:spcAft>
                  <a:spcPts val="600"/>
                </a:spcAft>
                <a:buFont typeface="Arial" panose="020B0604020202020204" pitchFamily="34" charset="0"/>
                <a:buChar char="•"/>
                <a:defRPr/>
              </a:pPr>
              <a:endParaRPr lang="en-US" sz="1600" dirty="0">
                <a:solidFill>
                  <a:srgbClr val="FFFFFF"/>
                </a:solidFill>
                <a:cs typeface="Segoe UI" panose="020B0502040204020203" pitchFamily="34" charset="0"/>
              </a:endParaRPr>
            </a:p>
            <a:p>
              <a:pPr marL="185738" indent="-185738" defTabSz="932418">
                <a:spcAft>
                  <a:spcPts val="600"/>
                </a:spcAft>
                <a:buFont typeface="Arial" panose="020B0604020202020204" pitchFamily="34" charset="0"/>
                <a:buChar char="•"/>
                <a:defRPr/>
              </a:pPr>
              <a:endParaRPr lang="en-US" sz="1600" dirty="0">
                <a:solidFill>
                  <a:srgbClr val="FFFFFF"/>
                </a:solidFill>
                <a:cs typeface="Segoe UI" panose="020B0502040204020203" pitchFamily="34" charset="0"/>
              </a:endParaRPr>
            </a:p>
          </p:txBody>
        </p:sp>
        <p:sp>
          <p:nvSpPr>
            <p:cNvPr id="41" name="Rectangle 40">
              <a:extLst>
                <a:ext uri="{FF2B5EF4-FFF2-40B4-BE49-F238E27FC236}">
                  <a16:creationId xmlns:a16="http://schemas.microsoft.com/office/drawing/2014/main" id="{B19EC688-A8E2-6B4A-B848-204D49633D29}"/>
                </a:ext>
              </a:extLst>
            </p:cNvPr>
            <p:cNvSpPr/>
            <p:nvPr/>
          </p:nvSpPr>
          <p:spPr>
            <a:xfrm>
              <a:off x="4369556" y="1731502"/>
              <a:ext cx="3687453" cy="861774"/>
            </a:xfrm>
            <a:prstGeom prst="rect">
              <a:avLst/>
            </a:prstGeom>
          </p:spPr>
          <p:txBody>
            <a:bodyPr wrap="square" lIns="182880" tIns="0" bIns="0" anchor="t">
              <a:spAutoFit/>
            </a:bodyPr>
            <a:lstStyle/>
            <a:p>
              <a:pPr lvl="0" defTabSz="951156">
                <a:defRPr/>
              </a:pPr>
              <a:r>
                <a:rPr lang="en-US" sz="5600" dirty="0">
                  <a:solidFill>
                    <a:srgbClr val="0078D4"/>
                  </a:solidFill>
                  <a:latin typeface="+mj-lt"/>
                  <a:cs typeface="Segoe UI" panose="020B0502040204020203" pitchFamily="34" charset="0"/>
                </a:rPr>
                <a:t>+$421</a:t>
              </a:r>
              <a:r>
                <a:rPr lang="en-US" sz="5600" baseline="30000" dirty="0">
                  <a:solidFill>
                    <a:srgbClr val="0078D4"/>
                  </a:solidFill>
                  <a:latin typeface="+mj-lt"/>
                  <a:cs typeface="Segoe UI" panose="020B0502040204020203" pitchFamily="34" charset="0"/>
                </a:rPr>
                <a:t>CAD</a:t>
              </a:r>
              <a:r>
                <a:rPr lang="en-US" sz="5600" dirty="0">
                  <a:solidFill>
                    <a:srgbClr val="0078D4"/>
                  </a:solidFill>
                  <a:latin typeface="+mj-lt"/>
                  <a:cs typeface="Segoe UI" panose="020B0502040204020203" pitchFamily="34" charset="0"/>
                </a:rPr>
                <a:t> </a:t>
              </a:r>
            </a:p>
          </p:txBody>
        </p:sp>
      </p:grpSp>
      <p:grpSp>
        <p:nvGrpSpPr>
          <p:cNvPr id="42" name="Group 41">
            <a:extLst>
              <a:ext uri="{FF2B5EF4-FFF2-40B4-BE49-F238E27FC236}">
                <a16:creationId xmlns:a16="http://schemas.microsoft.com/office/drawing/2014/main" id="{04CCE21E-E2E4-0D4C-9D23-682AF0F2B40E}"/>
              </a:ext>
            </a:extLst>
          </p:cNvPr>
          <p:cNvGrpSpPr/>
          <p:nvPr/>
        </p:nvGrpSpPr>
        <p:grpSpPr>
          <a:xfrm>
            <a:off x="8296276" y="1229723"/>
            <a:ext cx="3703775" cy="4476648"/>
            <a:chOff x="8296276" y="1229723"/>
            <a:chExt cx="3703775" cy="4476648"/>
          </a:xfrm>
        </p:grpSpPr>
        <p:sp>
          <p:nvSpPr>
            <p:cNvPr id="43" name="Rectangle 42">
              <a:extLst>
                <a:ext uri="{FF2B5EF4-FFF2-40B4-BE49-F238E27FC236}">
                  <a16:creationId xmlns:a16="http://schemas.microsoft.com/office/drawing/2014/main" id="{0808915B-394D-624C-A4AE-6613C6246637}"/>
                </a:ext>
              </a:extLst>
            </p:cNvPr>
            <p:cNvSpPr/>
            <p:nvPr/>
          </p:nvSpPr>
          <p:spPr>
            <a:xfrm>
              <a:off x="8296276" y="2017428"/>
              <a:ext cx="3703775" cy="2474325"/>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0" rtlCol="0" anchor="t"/>
            <a:lstStyle/>
            <a:p>
              <a:pPr lvl="0">
                <a:spcAft>
                  <a:spcPts val="600"/>
                </a:spcAft>
              </a:pPr>
              <a:r>
                <a:rPr lang="en-US" sz="2400">
                  <a:gradFill>
                    <a:gsLst>
                      <a:gs pos="2917">
                        <a:srgbClr val="282828"/>
                      </a:gs>
                      <a:gs pos="30000">
                        <a:srgbClr val="282828"/>
                      </a:gs>
                    </a:gsLst>
                    <a:lin ang="5400000" scaled="0"/>
                  </a:gradFill>
                  <a:latin typeface="+mj-lt"/>
                </a:rPr>
                <a:t>Monetize with services</a:t>
              </a:r>
            </a:p>
            <a:p>
              <a:pPr lvl="0">
                <a:lnSpc>
                  <a:spcPct val="110000"/>
                </a:lnSpc>
                <a:spcAft>
                  <a:spcPts val="600"/>
                </a:spcAft>
              </a:pPr>
              <a:r>
                <a:rPr lang="en-US" sz="1400">
                  <a:solidFill>
                    <a:srgbClr val="282828"/>
                  </a:solidFill>
                </a:rPr>
                <a:t>Grow the lifetime value of the </a:t>
              </a:r>
              <a:br>
                <a:rPr lang="en-US" sz="1400">
                  <a:solidFill>
                    <a:srgbClr val="282828"/>
                  </a:solidFill>
                </a:rPr>
              </a:br>
              <a:r>
                <a:rPr lang="en-US" sz="1400">
                  <a:solidFill>
                    <a:srgbClr val="282828"/>
                  </a:solidFill>
                </a:rPr>
                <a:t>customer relationship with </a:t>
              </a:r>
              <a:br>
                <a:rPr lang="en-US" sz="1400">
                  <a:solidFill>
                    <a:srgbClr val="282828"/>
                  </a:solidFill>
                </a:rPr>
              </a:br>
              <a:r>
                <a:rPr lang="en-US" sz="1400">
                  <a:solidFill>
                    <a:srgbClr val="282828"/>
                  </a:solidFill>
                </a:rPr>
                <a:t>services that set you apart.</a:t>
              </a:r>
            </a:p>
          </p:txBody>
        </p:sp>
        <p:sp>
          <p:nvSpPr>
            <p:cNvPr id="44" name="Rectangle 43">
              <a:extLst>
                <a:ext uri="{FF2B5EF4-FFF2-40B4-BE49-F238E27FC236}">
                  <a16:creationId xmlns:a16="http://schemas.microsoft.com/office/drawing/2014/main" id="{B86AE588-5784-E242-B188-653DC83010A9}"/>
                </a:ext>
              </a:extLst>
            </p:cNvPr>
            <p:cNvSpPr/>
            <p:nvPr/>
          </p:nvSpPr>
          <p:spPr>
            <a:xfrm>
              <a:off x="8296276" y="3335646"/>
              <a:ext cx="3703775" cy="2370725"/>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t"/>
            <a:lstStyle/>
            <a:p>
              <a:pPr marL="231775" lvl="1" indent="-231775" defTabSz="532890">
                <a:spcBef>
                  <a:spcPts val="300"/>
                </a:spcBef>
                <a:buFont typeface="Arial" panose="020B0604020202020204" pitchFamily="34" charset="0"/>
                <a:buChar char="•"/>
                <a:defRPr/>
              </a:pPr>
              <a:r>
                <a:rPr lang="en-US" sz="1600">
                  <a:solidFill>
                    <a:srgbClr val="FFFFFF"/>
                  </a:solidFill>
                </a:rPr>
                <a:t>Monitoring and alerting</a:t>
              </a:r>
            </a:p>
            <a:p>
              <a:pPr marL="231775" lvl="1" indent="-231775" defTabSz="532890">
                <a:spcBef>
                  <a:spcPts val="300"/>
                </a:spcBef>
                <a:buFont typeface="Arial" panose="020B0604020202020204" pitchFamily="34" charset="0"/>
                <a:buChar char="•"/>
                <a:defRPr/>
              </a:pPr>
              <a:r>
                <a:rPr lang="en-US" sz="1600">
                  <a:solidFill>
                    <a:srgbClr val="FFFFFF"/>
                  </a:solidFill>
                </a:rPr>
                <a:t>IAM policy management </a:t>
              </a:r>
            </a:p>
            <a:p>
              <a:pPr marL="231775" lvl="1" indent="-231775" defTabSz="532890">
                <a:spcBef>
                  <a:spcPts val="300"/>
                </a:spcBef>
                <a:buFont typeface="Arial" panose="020B0604020202020204" pitchFamily="34" charset="0"/>
                <a:buChar char="•"/>
                <a:defRPr/>
              </a:pPr>
              <a:r>
                <a:rPr lang="en-US" sz="1600">
                  <a:solidFill>
                    <a:srgbClr val="FFFFFF"/>
                  </a:solidFill>
                </a:rPr>
                <a:t>Device policy management </a:t>
              </a:r>
            </a:p>
            <a:p>
              <a:pPr marL="231775" lvl="1" indent="-231775" defTabSz="532890">
                <a:spcBef>
                  <a:spcPts val="300"/>
                </a:spcBef>
                <a:buFont typeface="Arial" panose="020B0604020202020204" pitchFamily="34" charset="0"/>
                <a:buChar char="•"/>
                <a:defRPr/>
              </a:pPr>
              <a:r>
                <a:rPr lang="en-US" sz="1600">
                  <a:solidFill>
                    <a:srgbClr val="FFFFFF"/>
                  </a:solidFill>
                </a:rPr>
                <a:t>Threat remediation (P2P)</a:t>
              </a:r>
            </a:p>
            <a:p>
              <a:pPr marL="231775" lvl="1" indent="-231775" defTabSz="532890">
                <a:spcBef>
                  <a:spcPts val="300"/>
                </a:spcBef>
                <a:buFont typeface="Arial" panose="020B0604020202020204" pitchFamily="34" charset="0"/>
                <a:buChar char="•"/>
                <a:defRPr/>
              </a:pPr>
              <a:r>
                <a:rPr lang="en-US" sz="1600">
                  <a:solidFill>
                    <a:srgbClr val="FFFFFF"/>
                  </a:solidFill>
                </a:rPr>
                <a:t>Compliance as a service (P2P)</a:t>
              </a:r>
            </a:p>
          </p:txBody>
        </p:sp>
        <p:sp>
          <p:nvSpPr>
            <p:cNvPr id="45" name="Rectangle 44">
              <a:extLst>
                <a:ext uri="{FF2B5EF4-FFF2-40B4-BE49-F238E27FC236}">
                  <a16:creationId xmlns:a16="http://schemas.microsoft.com/office/drawing/2014/main" id="{7CE648C5-AF40-9640-BBEB-972C2D50122C}"/>
                </a:ext>
              </a:extLst>
            </p:cNvPr>
            <p:cNvSpPr/>
            <p:nvPr/>
          </p:nvSpPr>
          <p:spPr>
            <a:xfrm>
              <a:off x="8296277" y="1229723"/>
              <a:ext cx="3702048" cy="830997"/>
            </a:xfrm>
            <a:prstGeom prst="rect">
              <a:avLst/>
            </a:prstGeom>
          </p:spPr>
          <p:txBody>
            <a:bodyPr wrap="square" lIns="182880" tIns="0" bIns="0" anchor="t">
              <a:spAutoFit/>
            </a:bodyPr>
            <a:lstStyle/>
            <a:p>
              <a:pPr lvl="0" defTabSz="951156">
                <a:defRPr/>
              </a:pPr>
              <a:r>
                <a:rPr lang="en-US" sz="5200" dirty="0">
                  <a:solidFill>
                    <a:srgbClr val="0078D4"/>
                  </a:solidFill>
                  <a:latin typeface="+mj-lt"/>
                  <a:cs typeface="Segoe UI" panose="020B0502040204020203" pitchFamily="34" charset="0"/>
                </a:rPr>
                <a:t>+$461</a:t>
              </a:r>
              <a:r>
                <a:rPr lang="en-US" sz="5400" baseline="30000" dirty="0">
                  <a:solidFill>
                    <a:srgbClr val="0078D4"/>
                  </a:solidFill>
                  <a:latin typeface="+mj-lt"/>
                  <a:cs typeface="Segoe UI" panose="020B0502040204020203" pitchFamily="34" charset="0"/>
                </a:rPr>
                <a:t>CAD</a:t>
              </a:r>
              <a:endParaRPr lang="en-US" sz="5200" dirty="0">
                <a:solidFill>
                  <a:srgbClr val="000000"/>
                </a:solidFill>
                <a:latin typeface="+mj-lt"/>
                <a:cs typeface="Segoe UI" panose="020B0502040204020203" pitchFamily="34" charset="0"/>
              </a:endParaRPr>
            </a:p>
          </p:txBody>
        </p:sp>
      </p:grpSp>
      <p:grpSp>
        <p:nvGrpSpPr>
          <p:cNvPr id="46" name="Group 45">
            <a:extLst>
              <a:ext uri="{FF2B5EF4-FFF2-40B4-BE49-F238E27FC236}">
                <a16:creationId xmlns:a16="http://schemas.microsoft.com/office/drawing/2014/main" id="{61C79D81-6B49-AB4E-B0F5-71DE6FB7E9F6}"/>
              </a:ext>
            </a:extLst>
          </p:cNvPr>
          <p:cNvGrpSpPr/>
          <p:nvPr/>
        </p:nvGrpSpPr>
        <p:grpSpPr>
          <a:xfrm>
            <a:off x="3950670" y="3478939"/>
            <a:ext cx="559474" cy="904863"/>
            <a:chOff x="3891926" y="4181061"/>
            <a:chExt cx="676963" cy="1094884"/>
          </a:xfrm>
        </p:grpSpPr>
        <p:sp>
          <p:nvSpPr>
            <p:cNvPr id="47" name="Oval 46">
              <a:extLst>
                <a:ext uri="{FF2B5EF4-FFF2-40B4-BE49-F238E27FC236}">
                  <a16:creationId xmlns:a16="http://schemas.microsoft.com/office/drawing/2014/main" id="{E47EF4E0-796D-D64D-B7BD-360B45AB476E}"/>
                </a:ext>
              </a:extLst>
            </p:cNvPr>
            <p:cNvSpPr/>
            <p:nvPr/>
          </p:nvSpPr>
          <p:spPr bwMode="auto">
            <a:xfrm>
              <a:off x="3891926" y="4389120"/>
              <a:ext cx="676963" cy="676963"/>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1" err="1">
                <a:gradFill>
                  <a:gsLst>
                    <a:gs pos="0">
                      <a:srgbClr val="FFFFFF"/>
                    </a:gs>
                    <a:gs pos="100000">
                      <a:srgbClr val="FFFFFF"/>
                    </a:gs>
                  </a:gsLst>
                  <a:lin ang="5400000" scaled="0"/>
                </a:gradFill>
                <a:ea typeface="Segoe UI" pitchFamily="34" charset="0"/>
                <a:cs typeface="Segoe UI" pitchFamily="34" charset="0"/>
              </a:endParaRPr>
            </a:p>
          </p:txBody>
        </p:sp>
        <p:sp>
          <p:nvSpPr>
            <p:cNvPr id="48" name="TextBox 47">
              <a:extLst>
                <a:ext uri="{FF2B5EF4-FFF2-40B4-BE49-F238E27FC236}">
                  <a16:creationId xmlns:a16="http://schemas.microsoft.com/office/drawing/2014/main" id="{2E80B414-6391-3343-AA37-AEBE415B964A}"/>
                </a:ext>
              </a:extLst>
            </p:cNvPr>
            <p:cNvSpPr txBox="1"/>
            <p:nvPr/>
          </p:nvSpPr>
          <p:spPr>
            <a:xfrm>
              <a:off x="3965892" y="4181061"/>
              <a:ext cx="534572" cy="1094884"/>
            </a:xfrm>
            <a:prstGeom prst="rect">
              <a:avLst/>
            </a:prstGeom>
            <a:noFill/>
          </p:spPr>
          <p:txBody>
            <a:bodyPr wrap="square" lIns="182880" tIns="146304" rIns="182880" bIns="146304" rtlCol="0" anchor="ctr">
              <a:spAutoFit/>
            </a:bodyPr>
            <a:lstStyle/>
            <a:p>
              <a:pPr algn="ctr">
                <a:lnSpc>
                  <a:spcPct val="90000"/>
                </a:lnSpc>
                <a:spcAft>
                  <a:spcPts val="600"/>
                </a:spcAft>
              </a:pPr>
              <a:r>
                <a:rPr lang="en-US" sz="4400" b="1">
                  <a:solidFill>
                    <a:schemeClr val="bg2"/>
                  </a:solidFill>
                </a:rPr>
                <a:t>+</a:t>
              </a:r>
            </a:p>
          </p:txBody>
        </p:sp>
      </p:grpSp>
      <p:grpSp>
        <p:nvGrpSpPr>
          <p:cNvPr id="49" name="Group 48">
            <a:extLst>
              <a:ext uri="{FF2B5EF4-FFF2-40B4-BE49-F238E27FC236}">
                <a16:creationId xmlns:a16="http://schemas.microsoft.com/office/drawing/2014/main" id="{CCDC2965-3062-B64E-BEE2-16255814C63F}"/>
              </a:ext>
            </a:extLst>
          </p:cNvPr>
          <p:cNvGrpSpPr/>
          <p:nvPr/>
        </p:nvGrpSpPr>
        <p:grpSpPr>
          <a:xfrm>
            <a:off x="7893231" y="2847915"/>
            <a:ext cx="559474" cy="904863"/>
            <a:chOff x="3891926" y="4181061"/>
            <a:chExt cx="676963" cy="1094884"/>
          </a:xfrm>
        </p:grpSpPr>
        <p:sp>
          <p:nvSpPr>
            <p:cNvPr id="50" name="Oval 49">
              <a:extLst>
                <a:ext uri="{FF2B5EF4-FFF2-40B4-BE49-F238E27FC236}">
                  <a16:creationId xmlns:a16="http://schemas.microsoft.com/office/drawing/2014/main" id="{3635E290-371B-834F-B182-287B0C4288CF}"/>
                </a:ext>
              </a:extLst>
            </p:cNvPr>
            <p:cNvSpPr/>
            <p:nvPr/>
          </p:nvSpPr>
          <p:spPr bwMode="auto">
            <a:xfrm>
              <a:off x="3891926" y="4389120"/>
              <a:ext cx="676963" cy="676963"/>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1" err="1">
                <a:gradFill>
                  <a:gsLst>
                    <a:gs pos="0">
                      <a:srgbClr val="FFFFFF"/>
                    </a:gs>
                    <a:gs pos="100000">
                      <a:srgbClr val="FFFFFF"/>
                    </a:gs>
                  </a:gsLst>
                  <a:lin ang="5400000" scaled="0"/>
                </a:gradFill>
                <a:ea typeface="Segoe UI" pitchFamily="34" charset="0"/>
                <a:cs typeface="Segoe UI" pitchFamily="34" charset="0"/>
              </a:endParaRPr>
            </a:p>
          </p:txBody>
        </p:sp>
        <p:sp>
          <p:nvSpPr>
            <p:cNvPr id="51" name="TextBox 50">
              <a:extLst>
                <a:ext uri="{FF2B5EF4-FFF2-40B4-BE49-F238E27FC236}">
                  <a16:creationId xmlns:a16="http://schemas.microsoft.com/office/drawing/2014/main" id="{51ED4186-95EA-F44E-A433-B0F11BBE2D92}"/>
                </a:ext>
              </a:extLst>
            </p:cNvPr>
            <p:cNvSpPr txBox="1"/>
            <p:nvPr/>
          </p:nvSpPr>
          <p:spPr>
            <a:xfrm>
              <a:off x="3965892" y="4181061"/>
              <a:ext cx="534572" cy="1094884"/>
            </a:xfrm>
            <a:prstGeom prst="rect">
              <a:avLst/>
            </a:prstGeom>
            <a:noFill/>
          </p:spPr>
          <p:txBody>
            <a:bodyPr wrap="square" lIns="182880" tIns="146304" rIns="182880" bIns="146304" rtlCol="0" anchor="ctr">
              <a:spAutoFit/>
            </a:bodyPr>
            <a:lstStyle/>
            <a:p>
              <a:pPr algn="ctr">
                <a:lnSpc>
                  <a:spcPct val="90000"/>
                </a:lnSpc>
                <a:spcAft>
                  <a:spcPts val="600"/>
                </a:spcAft>
              </a:pPr>
              <a:r>
                <a:rPr lang="en-US" sz="4400" b="1">
                  <a:solidFill>
                    <a:schemeClr val="bg2"/>
                  </a:solidFill>
                </a:rPr>
                <a:t>+</a:t>
              </a:r>
            </a:p>
          </p:txBody>
        </p:sp>
      </p:grpSp>
      <p:sp>
        <p:nvSpPr>
          <p:cNvPr id="52" name="Rectangle 51">
            <a:extLst>
              <a:ext uri="{FF2B5EF4-FFF2-40B4-BE49-F238E27FC236}">
                <a16:creationId xmlns:a16="http://schemas.microsoft.com/office/drawing/2014/main" id="{7AF8CCA5-E883-F646-B77C-C5143C1DC8D9}"/>
              </a:ext>
            </a:extLst>
          </p:cNvPr>
          <p:cNvSpPr/>
          <p:nvPr/>
        </p:nvSpPr>
        <p:spPr>
          <a:xfrm>
            <a:off x="423418" y="6550025"/>
            <a:ext cx="10564880" cy="276999"/>
          </a:xfrm>
          <a:prstGeom prst="rect">
            <a:avLst/>
          </a:prstGeom>
        </p:spPr>
        <p:txBody>
          <a:bodyPr wrap="square" anchor="t">
            <a:spAutoFit/>
          </a:bodyPr>
          <a:lstStyle/>
          <a:p>
            <a:r>
              <a:rPr lang="en-US" sz="1200" dirty="0">
                <a:solidFill>
                  <a:srgbClr val="000000"/>
                </a:solidFill>
              </a:rPr>
              <a:t>Source: The Microsoft 365 Partner Opportunity, A Forrester Total Economic Impact™ Study Commissioned By Microsoft, July 2019</a:t>
            </a:r>
            <a:r>
              <a:rPr lang="en-US" sz="1200">
                <a:solidFill>
                  <a:srgbClr val="000000"/>
                </a:solidFill>
              </a:rPr>
              <a:t> </a:t>
            </a:r>
            <a:endParaRPr lang="en-US" sz="1200" dirty="0">
              <a:solidFill>
                <a:srgbClr val="000000"/>
              </a:solidFill>
            </a:endParaRPr>
          </a:p>
        </p:txBody>
      </p:sp>
    </p:spTree>
    <p:extLst>
      <p:ext uri="{BB962C8B-B14F-4D97-AF65-F5344CB8AC3E}">
        <p14:creationId xmlns:p14="http://schemas.microsoft.com/office/powerpoint/2010/main" val="38795987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12018F2-0A79-4731-90F7-E9976AEF2725}"/>
              </a:ext>
            </a:extLst>
          </p:cNvPr>
          <p:cNvSpPr/>
          <p:nvPr/>
        </p:nvSpPr>
        <p:spPr bwMode="auto">
          <a:xfrm>
            <a:off x="7119907" y="2848906"/>
            <a:ext cx="4598700" cy="3258706"/>
          </a:xfrm>
          <a:prstGeom prst="rect">
            <a:avLst/>
          </a:prstGeom>
          <a:solidFill>
            <a:schemeClr val="bg1"/>
          </a:solidFill>
          <a:ln>
            <a:noFill/>
            <a:headEnd type="none" w="med" len="med"/>
            <a:tailEnd type="none" w="med" len="med"/>
          </a:ln>
          <a:effectLst>
            <a:outerShdw blurRad="190500" dist="50800" dir="2700000" sx="101000" sy="101000" algn="c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defRPr/>
            </a:pPr>
            <a:endParaRPr lang="en-US" sz="204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27" name="Title 1">
            <a:extLst>
              <a:ext uri="{FF2B5EF4-FFF2-40B4-BE49-F238E27FC236}">
                <a16:creationId xmlns:a16="http://schemas.microsoft.com/office/drawing/2014/main" id="{AB1B89A0-367E-47B4-BB67-6C878B9A667A}"/>
              </a:ext>
            </a:extLst>
          </p:cNvPr>
          <p:cNvSpPr txBox="1">
            <a:spLocks/>
          </p:cNvSpPr>
          <p:nvPr/>
        </p:nvSpPr>
        <p:spPr>
          <a:xfrm>
            <a:off x="584820" y="466302"/>
            <a:ext cx="8886912" cy="57634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defTabSz="951304">
              <a:defRPr/>
            </a:pPr>
            <a:r>
              <a:rPr lang="en-US" sz="3672" spc="-51">
                <a:solidFill>
                  <a:srgbClr val="000000"/>
                </a:solidFill>
                <a:latin typeface="Segoe UI Semibold"/>
              </a:rPr>
              <a:t>Secure your customers with a few clicks</a:t>
            </a:r>
          </a:p>
        </p:txBody>
      </p:sp>
      <p:sp>
        <p:nvSpPr>
          <p:cNvPr id="4" name="Rectangle 3">
            <a:extLst>
              <a:ext uri="{FF2B5EF4-FFF2-40B4-BE49-F238E27FC236}">
                <a16:creationId xmlns:a16="http://schemas.microsoft.com/office/drawing/2014/main" id="{1D4066E6-08BA-4828-BDEA-AA318E832679}"/>
              </a:ext>
            </a:extLst>
          </p:cNvPr>
          <p:cNvSpPr/>
          <p:nvPr/>
        </p:nvSpPr>
        <p:spPr>
          <a:xfrm>
            <a:off x="497152" y="1639999"/>
            <a:ext cx="11775501" cy="350330"/>
          </a:xfrm>
          <a:prstGeom prst="rect">
            <a:avLst/>
          </a:prstGeom>
        </p:spPr>
        <p:txBody>
          <a:bodyPr wrap="square">
            <a:spAutoFit/>
          </a:bodyPr>
          <a:lstStyle/>
          <a:p>
            <a:pPr defTabSz="932563">
              <a:defRPr/>
            </a:pPr>
            <a:r>
              <a:rPr lang="en-US" sz="1632" b="1">
                <a:solidFill>
                  <a:srgbClr val="000000"/>
                </a:solidFill>
                <a:latin typeface="Segoe UI Semibold"/>
              </a:rPr>
              <a:t>Security Services: Show value &amp; improve margins with Base security feature deployment</a:t>
            </a:r>
            <a:endParaRPr lang="en-US" sz="1599">
              <a:solidFill>
                <a:srgbClr val="000000"/>
              </a:solidFill>
              <a:latin typeface="Segoe UI Semibold"/>
              <a:cs typeface="Segoe UI" panose="020B0502040204020203" pitchFamily="34" charset="0"/>
            </a:endParaRPr>
          </a:p>
        </p:txBody>
      </p:sp>
      <p:pic>
        <p:nvPicPr>
          <p:cNvPr id="7" name="Picture 6">
            <a:extLst>
              <a:ext uri="{FF2B5EF4-FFF2-40B4-BE49-F238E27FC236}">
                <a16:creationId xmlns:a16="http://schemas.microsoft.com/office/drawing/2014/main" id="{7B8D7E8A-2172-4C8B-8E1C-576374AF0539}"/>
              </a:ext>
            </a:extLst>
          </p:cNvPr>
          <p:cNvPicPr>
            <a:picLocks noChangeAspect="1"/>
          </p:cNvPicPr>
          <p:nvPr/>
        </p:nvPicPr>
        <p:blipFill>
          <a:blip r:embed="rId3"/>
          <a:stretch>
            <a:fillRect/>
          </a:stretch>
        </p:blipFill>
        <p:spPr>
          <a:xfrm>
            <a:off x="584820" y="3689589"/>
            <a:ext cx="5068055" cy="3001155"/>
          </a:xfrm>
          <a:prstGeom prst="rect">
            <a:avLst/>
          </a:prstGeom>
          <a:solidFill>
            <a:schemeClr val="bg1"/>
          </a:solidFill>
          <a:ln>
            <a:noFill/>
            <a:headEnd type="none" w="med" len="med"/>
            <a:tailEnd type="none" w="med" len="med"/>
          </a:ln>
          <a:effectLst>
            <a:outerShdw blurRad="190500" dist="50800" dir="2700000" sx="101000" sy="101000" algn="ctr" rotWithShape="0">
              <a:prstClr val="black">
                <a:alpha val="25000"/>
              </a:prstClr>
            </a:outerShdw>
          </a:effectLst>
        </p:spPr>
      </p:pic>
      <p:graphicFrame>
        <p:nvGraphicFramePr>
          <p:cNvPr id="9" name="Table 8">
            <a:extLst>
              <a:ext uri="{FF2B5EF4-FFF2-40B4-BE49-F238E27FC236}">
                <a16:creationId xmlns:a16="http://schemas.microsoft.com/office/drawing/2014/main" id="{BE424921-C4B9-4AB7-A02A-3090B10B0E19}"/>
              </a:ext>
            </a:extLst>
          </p:cNvPr>
          <p:cNvGraphicFramePr>
            <a:graphicFrameLocks noGrp="1"/>
          </p:cNvGraphicFramePr>
          <p:nvPr/>
        </p:nvGraphicFramePr>
        <p:xfrm>
          <a:off x="7119907" y="2848906"/>
          <a:ext cx="4598700" cy="3258708"/>
        </p:xfrm>
        <a:graphic>
          <a:graphicData uri="http://schemas.openxmlformats.org/drawingml/2006/table">
            <a:tbl>
              <a:tblPr firstRow="1" bandRow="1">
                <a:tableStyleId>{9DCAF9ED-07DC-4A11-8D7F-57B35C25682E}</a:tableStyleId>
              </a:tblPr>
              <a:tblGrid>
                <a:gridCol w="3555657">
                  <a:extLst>
                    <a:ext uri="{9D8B030D-6E8A-4147-A177-3AD203B41FA5}">
                      <a16:colId xmlns:a16="http://schemas.microsoft.com/office/drawing/2014/main" val="744796341"/>
                    </a:ext>
                  </a:extLst>
                </a:gridCol>
                <a:gridCol w="1043043">
                  <a:extLst>
                    <a:ext uri="{9D8B030D-6E8A-4147-A177-3AD203B41FA5}">
                      <a16:colId xmlns:a16="http://schemas.microsoft.com/office/drawing/2014/main" val="3303604864"/>
                    </a:ext>
                  </a:extLst>
                </a:gridCol>
              </a:tblGrid>
              <a:tr h="310868">
                <a:tc>
                  <a:txBody>
                    <a:bodyPr/>
                    <a:lstStyle/>
                    <a:p>
                      <a:r>
                        <a:rPr lang="en-US" sz="1400">
                          <a:latin typeface="+mj-lt"/>
                        </a:rPr>
                        <a:t>M365B Capability</a:t>
                      </a:r>
                    </a:p>
                  </a:txBody>
                  <a:tcPr marL="93260" marR="93260" marT="46630" marB="46630">
                    <a:lnL w="12700" cmpd="sng">
                      <a:noFill/>
                    </a:lnL>
                    <a:lnR>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a:latin typeface="+mj-lt"/>
                        </a:rPr>
                        <a:t>Deploy</a:t>
                      </a:r>
                    </a:p>
                  </a:txBody>
                  <a:tcPr marL="93260" marR="93260" marT="46630" marB="46630">
                    <a:lnL>
                      <a:noFill/>
                    </a:lnL>
                    <a:lnR w="12700" cmpd="sng">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5520935"/>
                  </a:ext>
                </a:extLst>
              </a:tr>
              <a:tr h="294784">
                <a:tc>
                  <a:txBody>
                    <a:bodyPr/>
                    <a:lstStyle/>
                    <a:p>
                      <a:r>
                        <a:rPr lang="en-US" sz="1200"/>
                        <a:t>Advanced Threat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1309644"/>
                  </a:ext>
                </a:extLst>
              </a:tr>
              <a:tr h="294784">
                <a:tc>
                  <a:txBody>
                    <a:bodyPr/>
                    <a:lstStyle/>
                    <a:p>
                      <a:r>
                        <a:rPr lang="en-US" sz="1200"/>
                        <a:t>Microsoft Defender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0795848"/>
                  </a:ext>
                </a:extLst>
              </a:tr>
              <a:tr h="294784">
                <a:tc>
                  <a:txBody>
                    <a:bodyPr/>
                    <a:lstStyle/>
                    <a:p>
                      <a:r>
                        <a:rPr lang="en-US" sz="1200"/>
                        <a:t>Intune MAM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16783157"/>
                  </a:ext>
                </a:extLst>
              </a:tr>
              <a:tr h="294784">
                <a:tc>
                  <a:txBody>
                    <a:bodyPr/>
                    <a:lstStyle/>
                    <a:p>
                      <a:r>
                        <a:rPr lang="en-US" sz="1200"/>
                        <a:t>MFA (baseline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8939945"/>
                  </a:ext>
                </a:extLst>
              </a:tr>
              <a:tr h="294784">
                <a:tc>
                  <a:txBody>
                    <a:bodyPr/>
                    <a:lstStyle/>
                    <a:p>
                      <a:r>
                        <a:rPr lang="en-US" sz="1200"/>
                        <a:t>O365 Message Encryption (enabled by default)</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0508490"/>
                  </a:ext>
                </a:extLst>
              </a:tr>
              <a:tr h="294784">
                <a:tc>
                  <a:txBody>
                    <a:bodyPr/>
                    <a:lstStyle/>
                    <a:p>
                      <a:r>
                        <a:rPr lang="en-US" sz="1200"/>
                        <a:t>Data Loss Prevention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5558055"/>
                  </a:ext>
                </a:extLst>
              </a:tr>
              <a:tr h="294784">
                <a:tc>
                  <a:txBody>
                    <a:bodyPr/>
                    <a:lstStyle/>
                    <a:p>
                      <a:r>
                        <a:rPr lang="en-US" sz="1200"/>
                        <a:t>Intune MDM</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5830030"/>
                  </a:ext>
                </a:extLst>
              </a:tr>
              <a:tr h="294784">
                <a:tc>
                  <a:txBody>
                    <a:bodyPr/>
                    <a:lstStyle/>
                    <a:p>
                      <a:r>
                        <a:rPr lang="en-US" sz="1200"/>
                        <a:t>Azure Information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31776001"/>
                  </a:ext>
                </a:extLst>
              </a:tr>
              <a:tr h="294784">
                <a:tc>
                  <a:txBody>
                    <a:bodyPr/>
                    <a:lstStyle/>
                    <a:p>
                      <a:r>
                        <a:rPr lang="en-US" sz="1200"/>
                        <a:t>Conditional Access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7499931"/>
                  </a:ext>
                </a:extLst>
              </a:tr>
              <a:tr h="294784">
                <a:tc>
                  <a:txBody>
                    <a:bodyPr/>
                    <a:lstStyle/>
                    <a:p>
                      <a:r>
                        <a:rPr lang="en-US" sz="1200"/>
                        <a:t>Archiving &amp; Retention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34833186"/>
                  </a:ext>
                </a:extLst>
              </a:tr>
            </a:tbl>
          </a:graphicData>
        </a:graphic>
      </p:graphicFrame>
      <p:pic>
        <p:nvPicPr>
          <p:cNvPr id="12" name="Graphic 11" descr="Checkmark">
            <a:extLst>
              <a:ext uri="{FF2B5EF4-FFF2-40B4-BE49-F238E27FC236}">
                <a16:creationId xmlns:a16="http://schemas.microsoft.com/office/drawing/2014/main" id="{3736B12E-3CFF-46C3-A919-A0459D9A6F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71719" y="3184693"/>
            <a:ext cx="247493" cy="247493"/>
          </a:xfrm>
          <a:prstGeom prst="rect">
            <a:avLst/>
          </a:prstGeom>
        </p:spPr>
      </p:pic>
      <p:sp>
        <p:nvSpPr>
          <p:cNvPr id="5" name="Rectangle 4">
            <a:extLst>
              <a:ext uri="{FF2B5EF4-FFF2-40B4-BE49-F238E27FC236}">
                <a16:creationId xmlns:a16="http://schemas.microsoft.com/office/drawing/2014/main" id="{9AB6C561-1763-476C-8E10-BC42C5F71769}"/>
              </a:ext>
            </a:extLst>
          </p:cNvPr>
          <p:cNvSpPr/>
          <p:nvPr/>
        </p:nvSpPr>
        <p:spPr>
          <a:xfrm>
            <a:off x="6562896" y="2072336"/>
            <a:ext cx="6217356" cy="596155"/>
          </a:xfrm>
          <a:prstGeom prst="rect">
            <a:avLst/>
          </a:prstGeom>
        </p:spPr>
        <p:txBody>
          <a:bodyPr>
            <a:spAutoFit/>
          </a:bodyPr>
          <a:lstStyle/>
          <a:p>
            <a:pPr marL="466281" lvl="1" defTabSz="932563" fontAlgn="t">
              <a:defRPr/>
            </a:pPr>
            <a:r>
              <a:rPr lang="en-US" sz="1599" b="1">
                <a:solidFill>
                  <a:srgbClr val="0078D4"/>
                </a:solidFill>
                <a:latin typeface="Segoe UI Semibold"/>
                <a:cs typeface="Segoe UI" panose="020B0502040204020203" pitchFamily="34" charset="0"/>
              </a:rPr>
              <a:t>Deploy Basic security features in M365B </a:t>
            </a:r>
            <a:br>
              <a:rPr lang="en-US" sz="1599" b="1">
                <a:solidFill>
                  <a:srgbClr val="0078D4"/>
                </a:solidFill>
                <a:latin typeface="Segoe UI"/>
                <a:cs typeface="Segoe UI" panose="020B0502040204020203" pitchFamily="34" charset="0"/>
              </a:rPr>
            </a:br>
            <a:r>
              <a:rPr lang="en-US" sz="1599">
                <a:solidFill>
                  <a:srgbClr val="000000"/>
                </a:solidFill>
                <a:latin typeface="Segoe UI"/>
                <a:cs typeface="Segoe UI" panose="020B0502040204020203" pitchFamily="34" charset="0"/>
              </a:rPr>
              <a:t>to protect customers from cyberthreats</a:t>
            </a:r>
          </a:p>
        </p:txBody>
      </p:sp>
      <p:sp>
        <p:nvSpPr>
          <p:cNvPr id="8" name="Rectangle 7">
            <a:extLst>
              <a:ext uri="{FF2B5EF4-FFF2-40B4-BE49-F238E27FC236}">
                <a16:creationId xmlns:a16="http://schemas.microsoft.com/office/drawing/2014/main" id="{6FCF6F8E-8D69-40E5-978A-D5D3CB5B7CA2}"/>
              </a:ext>
            </a:extLst>
          </p:cNvPr>
          <p:cNvSpPr/>
          <p:nvPr/>
        </p:nvSpPr>
        <p:spPr>
          <a:xfrm>
            <a:off x="62239" y="2118894"/>
            <a:ext cx="6217356" cy="1600124"/>
          </a:xfrm>
          <a:prstGeom prst="rect">
            <a:avLst/>
          </a:prstGeom>
        </p:spPr>
        <p:txBody>
          <a:bodyPr>
            <a:spAutoFit/>
          </a:bodyPr>
          <a:lstStyle/>
          <a:p>
            <a:pPr marL="466281" lvl="1" defTabSz="932563" fontAlgn="t">
              <a:defRPr/>
            </a:pPr>
            <a:r>
              <a:rPr lang="en-US" sz="1599" b="1">
                <a:solidFill>
                  <a:srgbClr val="0078D4"/>
                </a:solidFill>
                <a:latin typeface="Segoe UI Semibold"/>
                <a:cs typeface="Segoe UI" panose="020B0502040204020203" pitchFamily="34" charset="0"/>
              </a:rPr>
              <a:t>Use Secure Score for basic assessment: </a:t>
            </a:r>
          </a:p>
          <a:p>
            <a:pPr marL="466281" lvl="1" defTabSz="932563" fontAlgn="t">
              <a:defRPr/>
            </a:pPr>
            <a:r>
              <a:rPr lang="en-US" sz="1599">
                <a:solidFill>
                  <a:srgbClr val="000000"/>
                </a:solidFill>
                <a:latin typeface="Segoe UI"/>
              </a:rPr>
              <a:t>Show customers their current security posture across identity, data, device, apps and infrastructure</a:t>
            </a:r>
          </a:p>
          <a:p>
            <a:pPr marL="466281" lvl="1" defTabSz="932563" fontAlgn="t">
              <a:defRPr/>
            </a:pPr>
            <a:br>
              <a:rPr lang="en-US" sz="1599">
                <a:solidFill>
                  <a:srgbClr val="000000"/>
                </a:solidFill>
                <a:latin typeface="Segoe UI"/>
              </a:rPr>
            </a:br>
            <a:r>
              <a:rPr lang="en-US" sz="1599">
                <a:solidFill>
                  <a:srgbClr val="000000"/>
                </a:solidFill>
                <a:latin typeface="Segoe UI"/>
              </a:rPr>
              <a:t>Secure Score helped one partner increase quotes from cold calls by 5X</a:t>
            </a:r>
            <a:endParaRPr lang="en-US">
              <a:solidFill>
                <a:srgbClr val="000000"/>
              </a:solidFill>
              <a:latin typeface="Segoe UI"/>
            </a:endParaRPr>
          </a:p>
        </p:txBody>
      </p:sp>
      <p:pic>
        <p:nvPicPr>
          <p:cNvPr id="17" name="Graphic 16" descr="Checkmark">
            <a:extLst>
              <a:ext uri="{FF2B5EF4-FFF2-40B4-BE49-F238E27FC236}">
                <a16:creationId xmlns:a16="http://schemas.microsoft.com/office/drawing/2014/main" id="{7468E7D6-1FCF-418A-B0F8-242D348193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71719" y="3479278"/>
            <a:ext cx="247493" cy="247493"/>
          </a:xfrm>
          <a:prstGeom prst="rect">
            <a:avLst/>
          </a:prstGeom>
        </p:spPr>
      </p:pic>
      <p:pic>
        <p:nvPicPr>
          <p:cNvPr id="18" name="Graphic 17" descr="Checkmark">
            <a:extLst>
              <a:ext uri="{FF2B5EF4-FFF2-40B4-BE49-F238E27FC236}">
                <a16:creationId xmlns:a16="http://schemas.microsoft.com/office/drawing/2014/main" id="{04D556C7-BBB4-42FA-93B4-11CC52DB1AC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71719" y="3773863"/>
            <a:ext cx="247493" cy="247493"/>
          </a:xfrm>
          <a:prstGeom prst="rect">
            <a:avLst/>
          </a:prstGeom>
        </p:spPr>
      </p:pic>
      <p:pic>
        <p:nvPicPr>
          <p:cNvPr id="19" name="Graphic 18" descr="Checkmark">
            <a:extLst>
              <a:ext uri="{FF2B5EF4-FFF2-40B4-BE49-F238E27FC236}">
                <a16:creationId xmlns:a16="http://schemas.microsoft.com/office/drawing/2014/main" id="{5000D3DB-F0D7-47CB-A024-A98684B39D8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71719" y="4068448"/>
            <a:ext cx="247493" cy="247493"/>
          </a:xfrm>
          <a:prstGeom prst="rect">
            <a:avLst/>
          </a:prstGeom>
        </p:spPr>
      </p:pic>
      <p:pic>
        <p:nvPicPr>
          <p:cNvPr id="20" name="Graphic 19" descr="Checkmark">
            <a:extLst>
              <a:ext uri="{FF2B5EF4-FFF2-40B4-BE49-F238E27FC236}">
                <a16:creationId xmlns:a16="http://schemas.microsoft.com/office/drawing/2014/main" id="{1DF641ED-6FE6-41C7-A636-EDFE05B8A0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71719" y="4363032"/>
            <a:ext cx="247493" cy="247493"/>
          </a:xfrm>
          <a:prstGeom prst="rect">
            <a:avLst/>
          </a:prstGeom>
        </p:spPr>
      </p:pic>
      <p:sp>
        <p:nvSpPr>
          <p:cNvPr id="13" name="Rectangle 12">
            <a:extLst>
              <a:ext uri="{FF2B5EF4-FFF2-40B4-BE49-F238E27FC236}">
                <a16:creationId xmlns:a16="http://schemas.microsoft.com/office/drawing/2014/main" id="{2A75A632-28EE-447A-B61F-A83ECD6E0449}"/>
              </a:ext>
            </a:extLst>
          </p:cNvPr>
          <p:cNvSpPr/>
          <p:nvPr/>
        </p:nvSpPr>
        <p:spPr>
          <a:xfrm>
            <a:off x="584821" y="990606"/>
            <a:ext cx="8886913" cy="414353"/>
          </a:xfrm>
          <a:prstGeom prst="rect">
            <a:avLst/>
          </a:prstGeom>
        </p:spPr>
        <p:txBody>
          <a:bodyPr wrap="square" lIns="0" rIns="0">
            <a:spAutoFit/>
          </a:bodyPr>
          <a:lstStyle/>
          <a:p>
            <a:pPr defTabSz="932563">
              <a:defRPr/>
            </a:pPr>
            <a:r>
              <a:rPr lang="en-US" sz="2040">
                <a:solidFill>
                  <a:srgbClr val="000000"/>
                </a:solidFill>
                <a:latin typeface="Segoe UI"/>
              </a:rPr>
              <a:t>Transition from selling licenses to Business Outcomes</a:t>
            </a:r>
          </a:p>
        </p:txBody>
      </p:sp>
      <p:sp>
        <p:nvSpPr>
          <p:cNvPr id="29" name="Oval 28">
            <a:extLst>
              <a:ext uri="{FF2B5EF4-FFF2-40B4-BE49-F238E27FC236}">
                <a16:creationId xmlns:a16="http://schemas.microsoft.com/office/drawing/2014/main" id="{ECDA132B-13A9-410D-AE6C-DEB06868FAEF}"/>
              </a:ext>
            </a:extLst>
          </p:cNvPr>
          <p:cNvSpPr/>
          <p:nvPr/>
        </p:nvSpPr>
        <p:spPr bwMode="auto">
          <a:xfrm>
            <a:off x="11401184" y="297915"/>
            <a:ext cx="457616" cy="457616"/>
          </a:xfrm>
          <a:prstGeom prst="ellipse">
            <a:avLst/>
          </a:prstGeom>
          <a:solidFill>
            <a:schemeClr val="bg1"/>
          </a:solidFill>
          <a:ln w="19050">
            <a:noFill/>
            <a:headEnd type="none" w="med" len="med"/>
            <a:tailEnd type="none" w="med" len="med"/>
          </a:ln>
          <a:effectLst>
            <a:outerShdw blurRad="190500" dist="25400" dir="27000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spcBef>
                <a:spcPct val="0"/>
              </a:spcBef>
              <a:spcAft>
                <a:spcPct val="0"/>
              </a:spcAft>
              <a:defRPr/>
            </a:pPr>
            <a:r>
              <a:rPr lang="en-US" sz="2448">
                <a:solidFill>
                  <a:srgbClr val="0078D4"/>
                </a:solidFill>
                <a:latin typeface="Segoe UI Semibold"/>
                <a:cs typeface="Segoe UI" pitchFamily="34" charset="0"/>
              </a:rPr>
              <a:t>A</a:t>
            </a:r>
          </a:p>
        </p:txBody>
      </p:sp>
    </p:spTree>
    <p:extLst>
      <p:ext uri="{BB962C8B-B14F-4D97-AF65-F5344CB8AC3E}">
        <p14:creationId xmlns:p14="http://schemas.microsoft.com/office/powerpoint/2010/main" val="12027602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calcmode="lin" valueType="num">
                                      <p:cBhvr additive="base">
                                        <p:cTn id="10"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1"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2" decel="10000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75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8">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 calcmode="lin" valueType="num">
                                      <p:cBhvr additive="base">
                                        <p:cTn id="23" dur="75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24" dur="750" fill="hold"/>
                                        <p:tgtEl>
                                          <p:spTgt spid="8">
                                            <p:txEl>
                                              <p:pRg st="2" end="2"/>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2" decel="10000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750" fill="hold"/>
                                        <p:tgtEl>
                                          <p:spTgt spid="5"/>
                                        </p:tgtEl>
                                        <p:attrNameLst>
                                          <p:attrName>ppt_x</p:attrName>
                                        </p:attrNameLst>
                                      </p:cBhvr>
                                      <p:tavLst>
                                        <p:tav tm="0">
                                          <p:val>
                                            <p:strVal val="1+#ppt_w/2"/>
                                          </p:val>
                                        </p:tav>
                                        <p:tav tm="100000">
                                          <p:val>
                                            <p:strVal val="#ppt_x"/>
                                          </p:val>
                                        </p:tav>
                                      </p:tavLst>
                                    </p:anim>
                                    <p:anim calcmode="lin" valueType="num">
                                      <p:cBhvr additive="base">
                                        <p:cTn id="33" dur="75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750" fill="hold"/>
                                        <p:tgtEl>
                                          <p:spTgt spid="9"/>
                                        </p:tgtEl>
                                        <p:attrNameLst>
                                          <p:attrName>ppt_x</p:attrName>
                                        </p:attrNameLst>
                                      </p:cBhvr>
                                      <p:tavLst>
                                        <p:tav tm="0">
                                          <p:val>
                                            <p:strVal val="1+#ppt_w/2"/>
                                          </p:val>
                                        </p:tav>
                                        <p:tav tm="100000">
                                          <p:val>
                                            <p:strVal val="#ppt_x"/>
                                          </p:val>
                                        </p:tav>
                                      </p:tavLst>
                                    </p:anim>
                                    <p:anim calcmode="lin" valueType="num">
                                      <p:cBhvr additive="base">
                                        <p:cTn id="37" dur="750" fill="hold"/>
                                        <p:tgtEl>
                                          <p:spTgt spid="9"/>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750" fill="hold"/>
                                        <p:tgtEl>
                                          <p:spTgt spid="16"/>
                                        </p:tgtEl>
                                        <p:attrNameLst>
                                          <p:attrName>ppt_x</p:attrName>
                                        </p:attrNameLst>
                                      </p:cBhvr>
                                      <p:tavLst>
                                        <p:tav tm="0">
                                          <p:val>
                                            <p:strVal val="1+#ppt_w/2"/>
                                          </p:val>
                                        </p:tav>
                                        <p:tav tm="100000">
                                          <p:val>
                                            <p:strVal val="#ppt_x"/>
                                          </p:val>
                                        </p:tav>
                                      </p:tavLst>
                                    </p:anim>
                                    <p:anim calcmode="lin" valueType="num">
                                      <p:cBhvr additive="base">
                                        <p:cTn id="41" dur="750" fill="hold"/>
                                        <p:tgtEl>
                                          <p:spTgt spid="16"/>
                                        </p:tgtEl>
                                        <p:attrNameLst>
                                          <p:attrName>ppt_y</p:attrName>
                                        </p:attrNameLst>
                                      </p:cBhvr>
                                      <p:tavLst>
                                        <p:tav tm="0">
                                          <p:val>
                                            <p:strVal val="#ppt_y"/>
                                          </p:val>
                                        </p:tav>
                                        <p:tav tm="100000">
                                          <p:val>
                                            <p:strVal val="#ppt_y"/>
                                          </p:val>
                                        </p:tav>
                                      </p:tavLst>
                                    </p:anim>
                                  </p:childTnLst>
                                </p:cTn>
                              </p:par>
                              <p:par>
                                <p:cTn id="42" presetID="53" presetClass="entr" presetSubtype="16" fill="hold" nodeType="withEffect">
                                  <p:stCondLst>
                                    <p:cond delay="2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par>
                                <p:cTn id="47" presetID="53" presetClass="entr" presetSubtype="16" fill="hold" nodeType="withEffect">
                                  <p:stCondLst>
                                    <p:cond delay="5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nodeType="withEffect">
                                  <p:stCondLst>
                                    <p:cond delay="75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nodeType="withEffect">
                                  <p:stCondLst>
                                    <p:cond delay="100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53" presetClass="entr" presetSubtype="16" fill="hold" nodeType="withEffect">
                                  <p:stCondLst>
                                    <p:cond delay="125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4" grpId="0" build="p"/>
      <p:bldP spid="5" grpId="0"/>
      <p:bldP spid="8" grpId="0" uiExpand="1"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2">
            <a:extLst>
              <a:ext uri="{FF2B5EF4-FFF2-40B4-BE49-F238E27FC236}">
                <a16:creationId xmlns:a16="http://schemas.microsoft.com/office/drawing/2014/main" id="{37DA89B9-D38B-49F3-9D58-AB3AA42246B1}"/>
              </a:ext>
            </a:extLst>
          </p:cNvPr>
          <p:cNvSpPr>
            <a:spLocks noGrp="1"/>
          </p:cNvSpPr>
          <p:nvPr>
            <p:ph type="title"/>
          </p:nvPr>
        </p:nvSpPr>
        <p:spPr/>
        <p:txBody>
          <a:bodyPr/>
          <a:lstStyle/>
          <a:p>
            <a:r>
              <a:rPr lang="en-US">
                <a:solidFill>
                  <a:schemeClr val="tx2"/>
                </a:solidFill>
              </a:rPr>
              <a:t>Build your business </a:t>
            </a:r>
            <a:r>
              <a:rPr lang="en-US"/>
              <a:t>with SMB practices</a:t>
            </a:r>
          </a:p>
        </p:txBody>
      </p:sp>
      <p:sp>
        <p:nvSpPr>
          <p:cNvPr id="69" name="Rectangle 68">
            <a:extLst>
              <a:ext uri="{FF2B5EF4-FFF2-40B4-BE49-F238E27FC236}">
                <a16:creationId xmlns:a16="http://schemas.microsoft.com/office/drawing/2014/main" id="{538F9CCA-B9B1-455B-972D-44CFF2CD2EDA}"/>
              </a:ext>
            </a:extLst>
          </p:cNvPr>
          <p:cNvSpPr/>
          <p:nvPr/>
        </p:nvSpPr>
        <p:spPr>
          <a:xfrm>
            <a:off x="434975" y="6330661"/>
            <a:ext cx="9349088" cy="646331"/>
          </a:xfrm>
          <a:prstGeom prst="rect">
            <a:avLst/>
          </a:prstGeom>
        </p:spPr>
        <p:txBody>
          <a:bodyPr wrap="square" lIns="0" anchor="t">
            <a:spAutoFit/>
          </a:bodyPr>
          <a:lstStyle/>
          <a:p>
            <a:pPr defTabSz="931793">
              <a:defRPr/>
            </a:pPr>
            <a:r>
              <a:rPr kumimoji="0" lang="en-US" sz="1800" b="0" i="0" u="none" strike="noStrike" kern="1200" cap="none" spc="0" normalizeH="0" baseline="0" noProof="0">
                <a:ln>
                  <a:noFill/>
                </a:ln>
                <a:solidFill>
                  <a:srgbClr val="282828"/>
                </a:solidFill>
                <a:effectLst/>
                <a:uLnTx/>
                <a:uFillTx/>
                <a:latin typeface="Segoe UI Semibold"/>
                <a:ea typeface="+mn-ea"/>
                <a:cs typeface="+mn-cs"/>
              </a:rPr>
              <a:t>Marketing and sales content available @</a:t>
            </a:r>
            <a:r>
              <a:rPr lang="en-US">
                <a:latin typeface="Segoe UI Semibold"/>
                <a:ea typeface="+mn-lt"/>
                <a:cs typeface="Segoe UI Semibold"/>
              </a:rPr>
              <a:t> </a:t>
            </a:r>
            <a:r>
              <a:rPr lang="en-US" b="1">
                <a:ea typeface="+mn-lt"/>
                <a:cs typeface="+mn-lt"/>
                <a:hlinkClick r:id="rId3"/>
              </a:rPr>
              <a:t>aka.ms\mwsmb</a:t>
            </a:r>
            <a:endParaRPr lang="en-US" b="1"/>
          </a:p>
          <a:p>
            <a:pPr defTabSz="931793">
              <a:defRPr/>
            </a:pPr>
            <a:endParaRPr lang="en-US" sz="1800" b="0" i="0" u="none" strike="noStrike" kern="1200" cap="none" spc="0" normalizeH="0" baseline="0" noProof="0">
              <a:ln>
                <a:noFill/>
              </a:ln>
              <a:solidFill>
                <a:srgbClr val="282828"/>
              </a:solidFill>
              <a:effectLst/>
              <a:uLnTx/>
              <a:uFillTx/>
              <a:latin typeface="Segoe UI Semibold"/>
              <a:cs typeface="Segoe UI Semibold"/>
            </a:endParaRPr>
          </a:p>
        </p:txBody>
      </p:sp>
      <p:sp>
        <p:nvSpPr>
          <p:cNvPr id="16" name="Rectangle 15">
            <a:extLst>
              <a:ext uri="{FF2B5EF4-FFF2-40B4-BE49-F238E27FC236}">
                <a16:creationId xmlns:a16="http://schemas.microsoft.com/office/drawing/2014/main" id="{F4D1006B-698A-624D-AB8B-85F8CDFD3AEA}"/>
              </a:ext>
            </a:extLst>
          </p:cNvPr>
          <p:cNvSpPr/>
          <p:nvPr/>
        </p:nvSpPr>
        <p:spPr bwMode="auto">
          <a:xfrm>
            <a:off x="8337222" y="1481924"/>
            <a:ext cx="3581591" cy="372081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 name="Rectangle 17">
            <a:extLst>
              <a:ext uri="{FF2B5EF4-FFF2-40B4-BE49-F238E27FC236}">
                <a16:creationId xmlns:a16="http://schemas.microsoft.com/office/drawing/2014/main" id="{C8FA462F-83DD-5B4E-8E82-E0BB08863C5F}"/>
              </a:ext>
            </a:extLst>
          </p:cNvPr>
          <p:cNvSpPr/>
          <p:nvPr/>
        </p:nvSpPr>
        <p:spPr>
          <a:xfrm>
            <a:off x="565421" y="3577768"/>
            <a:ext cx="3217909" cy="1120307"/>
          </a:xfrm>
          <a:prstGeom prst="rect">
            <a:avLst/>
          </a:prstGeom>
        </p:spPr>
        <p:txBody>
          <a:bodyPr wrap="square" lIns="0" tIns="0" rIns="0" anchor="t">
            <a:spAutoFit/>
          </a:bodyPr>
          <a:lstStyle/>
          <a:p>
            <a:pPr marL="0" marR="0" lvl="0" indent="0" algn="l" defTabSz="932026" rtl="0" eaLnBrk="1" fontAlgn="auto" latinLnBrk="0" hangingPunct="1">
              <a:lnSpc>
                <a:spcPct val="90000"/>
              </a:lnSpc>
              <a:spcBef>
                <a:spcPts val="0"/>
              </a:spcBef>
              <a:spcAft>
                <a:spcPts val="600"/>
              </a:spcAft>
              <a:buClrTx/>
              <a:buSzTx/>
              <a:buFontTx/>
              <a:buNone/>
              <a:tabLst/>
              <a:defRPr/>
            </a:pPr>
            <a:r>
              <a:rPr lang="en-US" b="1">
                <a:solidFill>
                  <a:srgbClr val="0078D4"/>
                </a:solidFill>
                <a:latin typeface="Segoe UI"/>
              </a:rPr>
              <a:t>Acquire: Teamwork </a:t>
            </a:r>
          </a:p>
          <a:p>
            <a:pPr marL="0" marR="0" lvl="0" indent="0" algn="l" defTabSz="932026" rtl="0" eaLnBrk="1" fontAlgn="auto" latinLnBrk="0" hangingPunct="1">
              <a:lnSpc>
                <a:spcPct val="90000"/>
              </a:lnSpc>
              <a:spcBef>
                <a:spcPts val="0"/>
              </a:spcBef>
              <a:spcAft>
                <a:spcPts val="600"/>
              </a:spcAft>
              <a:buClrTx/>
              <a:buSzTx/>
              <a:buFontTx/>
              <a:buNone/>
              <a:tabLst/>
              <a:defRPr/>
            </a:pPr>
            <a:r>
              <a:rPr lang="en-AU">
                <a:solidFill>
                  <a:srgbClr val="282828"/>
                </a:solidFill>
                <a:latin typeface="Segoe UI"/>
              </a:rPr>
              <a:t>Bring new customers to the cloud with business-class email and Teams.</a:t>
            </a:r>
          </a:p>
        </p:txBody>
      </p:sp>
      <p:sp>
        <p:nvSpPr>
          <p:cNvPr id="19" name="Rectangle 18">
            <a:extLst>
              <a:ext uri="{FF2B5EF4-FFF2-40B4-BE49-F238E27FC236}">
                <a16:creationId xmlns:a16="http://schemas.microsoft.com/office/drawing/2014/main" id="{8D32498C-02EB-B943-9F00-61C12A857CB2}"/>
              </a:ext>
            </a:extLst>
          </p:cNvPr>
          <p:cNvSpPr/>
          <p:nvPr/>
        </p:nvSpPr>
        <p:spPr>
          <a:xfrm>
            <a:off x="8473771" y="3577768"/>
            <a:ext cx="3339597" cy="1120307"/>
          </a:xfrm>
          <a:prstGeom prst="rect">
            <a:avLst/>
          </a:prstGeom>
        </p:spPr>
        <p:txBody>
          <a:bodyPr wrap="square" lIns="0" tIns="0" rIns="0" anchor="t">
            <a:spAutoFit/>
          </a:bodyPr>
          <a:lstStyle/>
          <a:p>
            <a:pPr marL="0" marR="0" lvl="0" indent="0" algn="l" defTabSz="932026" rtl="0" eaLnBrk="1" fontAlgn="auto" latinLnBrk="0" hangingPunct="1">
              <a:lnSpc>
                <a:spcPct val="90000"/>
              </a:lnSpc>
              <a:spcBef>
                <a:spcPts val="0"/>
              </a:spcBef>
              <a:spcAft>
                <a:spcPts val="600"/>
              </a:spcAft>
              <a:buClrTx/>
              <a:buSzTx/>
              <a:buFontTx/>
              <a:buNone/>
              <a:tabLst/>
              <a:defRPr/>
            </a:pPr>
            <a:r>
              <a:rPr kumimoji="0" lang="en-US" sz="1800" b="1" i="0" u="none" strike="noStrike" kern="1200" cap="none" spc="0" normalizeH="0" baseline="0" noProof="0">
                <a:ln>
                  <a:noFill/>
                </a:ln>
                <a:solidFill>
                  <a:schemeClr val="bg1"/>
                </a:solidFill>
                <a:effectLst/>
                <a:uLnTx/>
                <a:uFillTx/>
                <a:latin typeface="Segoe UI"/>
                <a:ea typeface="+mn-ea"/>
                <a:cs typeface="+mn-cs"/>
              </a:rPr>
              <a:t>Maximize: Advanced </a:t>
            </a:r>
            <a:r>
              <a:rPr lang="en-US" b="1">
                <a:solidFill>
                  <a:schemeClr val="bg1"/>
                </a:solidFill>
                <a:latin typeface="Segoe UI"/>
              </a:rPr>
              <a:t>Security</a:t>
            </a:r>
            <a:r>
              <a:rPr kumimoji="0" lang="en-US" sz="1800" b="1" i="0" u="none" strike="noStrike" kern="1200" cap="none" spc="0" normalizeH="0" baseline="0" noProof="0">
                <a:ln>
                  <a:noFill/>
                </a:ln>
                <a:solidFill>
                  <a:schemeClr val="bg1"/>
                </a:solidFill>
                <a:effectLst/>
                <a:uLnTx/>
                <a:uFillTx/>
                <a:latin typeface="Segoe UI"/>
                <a:ea typeface="+mn-ea"/>
                <a:cs typeface="+mn-cs"/>
              </a:rPr>
              <a:t> </a:t>
            </a:r>
          </a:p>
          <a:p>
            <a:pPr marL="0" marR="0" lvl="0" indent="0" algn="l" defTabSz="932026" rtl="0" eaLnBrk="1" fontAlgn="auto" latinLnBrk="0" hangingPunct="1">
              <a:lnSpc>
                <a:spcPct val="90000"/>
              </a:lnSpc>
              <a:spcBef>
                <a:spcPts val="0"/>
              </a:spcBef>
              <a:spcAft>
                <a:spcPts val="600"/>
              </a:spcAft>
              <a:buClrTx/>
              <a:buSzTx/>
              <a:buFontTx/>
              <a:buNone/>
              <a:tabLst/>
              <a:defRPr/>
            </a:pPr>
            <a:r>
              <a:rPr kumimoji="0" lang="en-AU" sz="1800" b="0" i="0" u="none" strike="noStrike" kern="1200" cap="none" spc="0" normalizeH="0" baseline="0" noProof="0">
                <a:ln>
                  <a:noFill/>
                </a:ln>
                <a:solidFill>
                  <a:schemeClr val="bg1"/>
                </a:solidFill>
                <a:effectLst/>
                <a:uLnTx/>
                <a:uFillTx/>
                <a:latin typeface="Segoe UI"/>
                <a:ea typeface="+mn-ea"/>
              </a:rPr>
              <a:t>Maximize recurring revenue by helping SMBs protect against threats. </a:t>
            </a:r>
            <a:endParaRPr kumimoji="0" lang="en-AU" sz="1800" b="0" i="0" u="none" strike="noStrike" kern="1200" cap="none" spc="0" normalizeH="0" baseline="0" noProof="0">
              <a:ln>
                <a:noFill/>
              </a:ln>
              <a:solidFill>
                <a:schemeClr val="bg1"/>
              </a:solidFill>
              <a:effectLst/>
              <a:uLnTx/>
              <a:uFillTx/>
              <a:latin typeface="Segoe UI"/>
              <a:ea typeface="+mn-ea"/>
              <a:cs typeface="Segoe UI"/>
            </a:endParaRPr>
          </a:p>
        </p:txBody>
      </p:sp>
      <p:sp>
        <p:nvSpPr>
          <p:cNvPr id="21" name="Rectangle 20">
            <a:extLst>
              <a:ext uri="{FF2B5EF4-FFF2-40B4-BE49-F238E27FC236}">
                <a16:creationId xmlns:a16="http://schemas.microsoft.com/office/drawing/2014/main" id="{34FADC0C-FAD6-DA4D-8922-34FF2DC539C1}"/>
              </a:ext>
            </a:extLst>
          </p:cNvPr>
          <p:cNvSpPr/>
          <p:nvPr/>
        </p:nvSpPr>
        <p:spPr>
          <a:xfrm>
            <a:off x="4545264" y="3577768"/>
            <a:ext cx="3339598" cy="1369606"/>
          </a:xfrm>
          <a:prstGeom prst="rect">
            <a:avLst/>
          </a:prstGeom>
        </p:spPr>
        <p:txBody>
          <a:bodyPr wrap="square" lIns="0" tIns="0" rIns="0" anchor="t">
            <a:spAutoFit/>
          </a:bodyPr>
          <a:lstStyle/>
          <a:p>
            <a:pPr marL="0" marR="0" lvl="0" indent="0" algn="l" defTabSz="932026" rtl="0" eaLnBrk="1" fontAlgn="auto" latinLnBrk="0" hangingPunct="1">
              <a:lnSpc>
                <a:spcPct val="90000"/>
              </a:lnSpc>
              <a:spcBef>
                <a:spcPts val="0"/>
              </a:spcBef>
              <a:spcAft>
                <a:spcPts val="600"/>
              </a:spcAft>
              <a:buClrTx/>
              <a:buSzTx/>
              <a:buFontTx/>
              <a:buNone/>
              <a:tabLst/>
              <a:defRPr/>
            </a:pPr>
            <a:r>
              <a:rPr kumimoji="0" lang="en-US" sz="1800" b="1" i="0" u="none" strike="noStrike" kern="1200" cap="none" spc="0" normalizeH="0" baseline="0" noProof="0">
                <a:ln>
                  <a:noFill/>
                </a:ln>
                <a:solidFill>
                  <a:srgbClr val="0078D4"/>
                </a:solidFill>
                <a:effectLst/>
                <a:uLnTx/>
                <a:uFillTx/>
                <a:latin typeface="Segoe UI"/>
                <a:ea typeface="+mn-ea"/>
                <a:cs typeface="+mn-cs"/>
              </a:rPr>
              <a:t>Upsell: Get </a:t>
            </a:r>
            <a:r>
              <a:rPr lang="en-US" b="1">
                <a:solidFill>
                  <a:srgbClr val="0078D4"/>
                </a:solidFill>
                <a:latin typeface="Segoe UI"/>
              </a:rPr>
              <a:t>Modern</a:t>
            </a:r>
            <a:endParaRPr kumimoji="0" lang="en-US" sz="1800" b="1" i="0" u="none" strike="noStrike" kern="1200" cap="none" spc="0" normalizeH="0" baseline="0" noProof="0">
              <a:ln>
                <a:noFill/>
              </a:ln>
              <a:solidFill>
                <a:srgbClr val="0078D4"/>
              </a:solidFill>
              <a:effectLst/>
              <a:uLnTx/>
              <a:uFillTx/>
              <a:latin typeface="Segoe UI"/>
              <a:ea typeface="+mn-ea"/>
              <a:cs typeface="+mn-cs"/>
            </a:endParaRPr>
          </a:p>
          <a:p>
            <a:pPr marL="0" marR="0" lvl="0" indent="0" algn="l" defTabSz="932026" rtl="0" eaLnBrk="1" fontAlgn="auto" latinLnBrk="0" hangingPunct="1">
              <a:lnSpc>
                <a:spcPct val="90000"/>
              </a:lnSpc>
              <a:spcBef>
                <a:spcPts val="0"/>
              </a:spcBef>
              <a:spcAft>
                <a:spcPts val="600"/>
              </a:spcAft>
              <a:buClrTx/>
              <a:buSzTx/>
              <a:buFontTx/>
              <a:buNone/>
              <a:tabLst/>
              <a:defRPr/>
            </a:pPr>
            <a:r>
              <a:rPr kumimoji="0" lang="en-AU" sz="1800" b="0" i="0" u="none" strike="noStrike" kern="1200" cap="none" spc="0" normalizeH="0" baseline="0" noProof="0">
                <a:ln>
                  <a:noFill/>
                </a:ln>
                <a:solidFill>
                  <a:srgbClr val="282828"/>
                </a:solidFill>
                <a:effectLst/>
                <a:uLnTx/>
                <a:uFillTx/>
                <a:latin typeface="Segoe UI"/>
                <a:ea typeface="+mn-ea"/>
                <a:cs typeface="+mn-cs"/>
              </a:rPr>
              <a:t>Offer best-in-class productivity apps on a new Windows 10 device to replace end-of-support solutions.</a:t>
            </a:r>
          </a:p>
        </p:txBody>
      </p:sp>
      <p:cxnSp>
        <p:nvCxnSpPr>
          <p:cNvPr id="22" name="Straight Connector 21">
            <a:extLst>
              <a:ext uri="{FF2B5EF4-FFF2-40B4-BE49-F238E27FC236}">
                <a16:creationId xmlns:a16="http://schemas.microsoft.com/office/drawing/2014/main" id="{14104C5E-D5A6-DB47-B8B6-95D9EBFCF8F2}"/>
              </a:ext>
            </a:extLst>
          </p:cNvPr>
          <p:cNvCxnSpPr/>
          <p:nvPr/>
        </p:nvCxnSpPr>
        <p:spPr>
          <a:xfrm>
            <a:off x="565422" y="3372982"/>
            <a:ext cx="3339598"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3A6867A-6A9E-7847-83EF-F910AF6A3545}"/>
              </a:ext>
            </a:extLst>
          </p:cNvPr>
          <p:cNvCxnSpPr/>
          <p:nvPr/>
        </p:nvCxnSpPr>
        <p:spPr>
          <a:xfrm>
            <a:off x="4545264" y="3372982"/>
            <a:ext cx="3339598"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77E8670-03FF-2247-B9A8-91ADB04ABB82}"/>
              </a:ext>
            </a:extLst>
          </p:cNvPr>
          <p:cNvCxnSpPr/>
          <p:nvPr/>
        </p:nvCxnSpPr>
        <p:spPr>
          <a:xfrm>
            <a:off x="8473771" y="3372982"/>
            <a:ext cx="3339598"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270E606F-91ED-F749-97EF-F404551CF5A6}"/>
              </a:ext>
            </a:extLst>
          </p:cNvPr>
          <p:cNvPicPr>
            <a:picLocks noChangeAspect="1"/>
          </p:cNvPicPr>
          <p:nvPr/>
        </p:nvPicPr>
        <p:blipFill>
          <a:blip r:embed="rId4"/>
          <a:stretch>
            <a:fillRect/>
          </a:stretch>
        </p:blipFill>
        <p:spPr>
          <a:xfrm>
            <a:off x="5797576" y="1817798"/>
            <a:ext cx="834975" cy="1284578"/>
          </a:xfrm>
          <a:prstGeom prst="rect">
            <a:avLst/>
          </a:prstGeom>
        </p:spPr>
      </p:pic>
      <p:sp>
        <p:nvSpPr>
          <p:cNvPr id="26" name="Isosceles Triangle 1">
            <a:extLst>
              <a:ext uri="{FF2B5EF4-FFF2-40B4-BE49-F238E27FC236}">
                <a16:creationId xmlns:a16="http://schemas.microsoft.com/office/drawing/2014/main" id="{3152FBD5-3856-6C47-8942-75D6A96FEC01}"/>
              </a:ext>
            </a:extLst>
          </p:cNvPr>
          <p:cNvSpPr/>
          <p:nvPr/>
        </p:nvSpPr>
        <p:spPr bwMode="auto">
          <a:xfrm rot="10800000">
            <a:off x="8337222" y="5202740"/>
            <a:ext cx="809728" cy="449197"/>
          </a:xfrm>
          <a:prstGeom prst="triangle">
            <a:avLst>
              <a:gd name="adj" fmla="val 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5" name="Picture 14">
            <a:extLst>
              <a:ext uri="{FF2B5EF4-FFF2-40B4-BE49-F238E27FC236}">
                <a16:creationId xmlns:a16="http://schemas.microsoft.com/office/drawing/2014/main" id="{98C109A8-2722-9E45-B05B-306E1F89A8F4}"/>
              </a:ext>
            </a:extLst>
          </p:cNvPr>
          <p:cNvPicPr>
            <a:picLocks noChangeAspect="1"/>
          </p:cNvPicPr>
          <p:nvPr/>
        </p:nvPicPr>
        <p:blipFill>
          <a:blip r:embed="rId5"/>
          <a:stretch>
            <a:fillRect/>
          </a:stretch>
        </p:blipFill>
        <p:spPr>
          <a:xfrm>
            <a:off x="1733160" y="2052802"/>
            <a:ext cx="947331" cy="977889"/>
          </a:xfrm>
          <a:prstGeom prst="rect">
            <a:avLst/>
          </a:prstGeom>
        </p:spPr>
      </p:pic>
      <p:pic>
        <p:nvPicPr>
          <p:cNvPr id="2" name="Picture 1">
            <a:extLst>
              <a:ext uri="{FF2B5EF4-FFF2-40B4-BE49-F238E27FC236}">
                <a16:creationId xmlns:a16="http://schemas.microsoft.com/office/drawing/2014/main" id="{B08DA77F-B4E9-084E-9774-00023C2BCFDB}"/>
              </a:ext>
            </a:extLst>
          </p:cNvPr>
          <p:cNvPicPr>
            <a:picLocks noChangeAspect="1"/>
          </p:cNvPicPr>
          <p:nvPr/>
        </p:nvPicPr>
        <p:blipFill>
          <a:blip r:embed="rId6"/>
          <a:stretch>
            <a:fillRect/>
          </a:stretch>
        </p:blipFill>
        <p:spPr>
          <a:xfrm>
            <a:off x="9635569" y="1726903"/>
            <a:ext cx="1016000" cy="1346200"/>
          </a:xfrm>
          <a:prstGeom prst="rect">
            <a:avLst/>
          </a:prstGeom>
        </p:spPr>
      </p:pic>
    </p:spTree>
    <p:extLst>
      <p:ext uri="{BB962C8B-B14F-4D97-AF65-F5344CB8AC3E}">
        <p14:creationId xmlns:p14="http://schemas.microsoft.com/office/powerpoint/2010/main" val="2256876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978">
        <p159:morph option="byObject"/>
      </p:transition>
    </mc:Choice>
    <mc:Fallback xmlns="">
      <p:transition spd="slow" advTm="2978">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12018F2-0A79-4731-90F7-E9976AEF2725}"/>
              </a:ext>
            </a:extLst>
          </p:cNvPr>
          <p:cNvSpPr/>
          <p:nvPr/>
        </p:nvSpPr>
        <p:spPr bwMode="auto">
          <a:xfrm>
            <a:off x="7119907" y="2848906"/>
            <a:ext cx="4598700" cy="3258706"/>
          </a:xfrm>
          <a:prstGeom prst="rect">
            <a:avLst/>
          </a:prstGeom>
          <a:solidFill>
            <a:schemeClr val="bg1"/>
          </a:solidFill>
          <a:ln>
            <a:noFill/>
            <a:headEnd type="none" w="med" len="med"/>
            <a:tailEnd type="none" w="med" len="med"/>
          </a:ln>
          <a:effectLst>
            <a:outerShdw blurRad="190500" dist="50800" dir="2700000" sx="101000" sy="101000" algn="c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defRPr/>
            </a:pPr>
            <a:endParaRPr lang="en-US" sz="204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27" name="Title 1">
            <a:extLst>
              <a:ext uri="{FF2B5EF4-FFF2-40B4-BE49-F238E27FC236}">
                <a16:creationId xmlns:a16="http://schemas.microsoft.com/office/drawing/2014/main" id="{AB1B89A0-367E-47B4-BB67-6C878B9A667A}"/>
              </a:ext>
            </a:extLst>
          </p:cNvPr>
          <p:cNvSpPr txBox="1">
            <a:spLocks/>
          </p:cNvSpPr>
          <p:nvPr/>
        </p:nvSpPr>
        <p:spPr>
          <a:xfrm>
            <a:off x="597748" y="466302"/>
            <a:ext cx="8392996" cy="57634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defTabSz="951304">
              <a:defRPr/>
            </a:pPr>
            <a:r>
              <a:rPr lang="en-US" sz="3672" spc="-51">
                <a:solidFill>
                  <a:srgbClr val="000000"/>
                </a:solidFill>
                <a:latin typeface="Segoe UI Semibold"/>
              </a:rPr>
              <a:t>Drive deeper customer engagements</a:t>
            </a:r>
          </a:p>
        </p:txBody>
      </p:sp>
      <p:graphicFrame>
        <p:nvGraphicFramePr>
          <p:cNvPr id="9" name="Table 8">
            <a:extLst>
              <a:ext uri="{FF2B5EF4-FFF2-40B4-BE49-F238E27FC236}">
                <a16:creationId xmlns:a16="http://schemas.microsoft.com/office/drawing/2014/main" id="{BE424921-C4B9-4AB7-A02A-3090B10B0E19}"/>
              </a:ext>
            </a:extLst>
          </p:cNvPr>
          <p:cNvGraphicFramePr>
            <a:graphicFrameLocks noGrp="1"/>
          </p:cNvGraphicFramePr>
          <p:nvPr/>
        </p:nvGraphicFramePr>
        <p:xfrm>
          <a:off x="7119907" y="2848906"/>
          <a:ext cx="4598700" cy="3258708"/>
        </p:xfrm>
        <a:graphic>
          <a:graphicData uri="http://schemas.openxmlformats.org/drawingml/2006/table">
            <a:tbl>
              <a:tblPr firstRow="1" bandRow="1">
                <a:tableStyleId>{9DCAF9ED-07DC-4A11-8D7F-57B35C25682E}</a:tableStyleId>
              </a:tblPr>
              <a:tblGrid>
                <a:gridCol w="3555657">
                  <a:extLst>
                    <a:ext uri="{9D8B030D-6E8A-4147-A177-3AD203B41FA5}">
                      <a16:colId xmlns:a16="http://schemas.microsoft.com/office/drawing/2014/main" val="744796341"/>
                    </a:ext>
                  </a:extLst>
                </a:gridCol>
                <a:gridCol w="1043043">
                  <a:extLst>
                    <a:ext uri="{9D8B030D-6E8A-4147-A177-3AD203B41FA5}">
                      <a16:colId xmlns:a16="http://schemas.microsoft.com/office/drawing/2014/main" val="3303604864"/>
                    </a:ext>
                  </a:extLst>
                </a:gridCol>
              </a:tblGrid>
              <a:tr h="310868">
                <a:tc>
                  <a:txBody>
                    <a:bodyPr/>
                    <a:lstStyle/>
                    <a:p>
                      <a:pPr marL="0" algn="l" defTabSz="932742" rtl="0" eaLnBrk="1" latinLnBrk="0" hangingPunct="1"/>
                      <a:r>
                        <a:rPr lang="en-US" sz="1400" b="1" kern="1200">
                          <a:solidFill>
                            <a:schemeClr val="lt1"/>
                          </a:solidFill>
                          <a:latin typeface="+mj-lt"/>
                          <a:ea typeface="+mn-ea"/>
                          <a:cs typeface="+mn-cs"/>
                        </a:rPr>
                        <a:t>M365B Capability</a:t>
                      </a:r>
                    </a:p>
                  </a:txBody>
                  <a:tcPr marL="93260" marR="93260" marT="46630" marB="46630">
                    <a:lnL w="12700" cmpd="sng">
                      <a:noFill/>
                    </a:lnL>
                    <a:lnR>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32742" rtl="0" eaLnBrk="1" latinLnBrk="0" hangingPunct="1"/>
                      <a:r>
                        <a:rPr lang="en-US" sz="1400" b="1" kern="1200">
                          <a:solidFill>
                            <a:schemeClr val="lt1"/>
                          </a:solidFill>
                          <a:latin typeface="+mj-lt"/>
                          <a:ea typeface="+mn-ea"/>
                          <a:cs typeface="+mn-cs"/>
                        </a:rPr>
                        <a:t>Deploy</a:t>
                      </a:r>
                    </a:p>
                  </a:txBody>
                  <a:tcPr marL="93260" marR="93260" marT="46630" marB="46630">
                    <a:lnL>
                      <a:noFill/>
                    </a:lnL>
                    <a:lnR w="12700" cmpd="sng">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5520935"/>
                  </a:ext>
                </a:extLst>
              </a:tr>
              <a:tr h="294784">
                <a:tc>
                  <a:txBody>
                    <a:bodyPr/>
                    <a:lstStyle/>
                    <a:p>
                      <a:r>
                        <a:rPr lang="en-US" sz="1200"/>
                        <a:t>Advanced Threat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1309644"/>
                  </a:ext>
                </a:extLst>
              </a:tr>
              <a:tr h="294784">
                <a:tc>
                  <a:txBody>
                    <a:bodyPr/>
                    <a:lstStyle/>
                    <a:p>
                      <a:r>
                        <a:rPr lang="en-US" sz="1200"/>
                        <a:t>Microsoft Defender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0795848"/>
                  </a:ext>
                </a:extLst>
              </a:tr>
              <a:tr h="294784">
                <a:tc>
                  <a:txBody>
                    <a:bodyPr/>
                    <a:lstStyle/>
                    <a:p>
                      <a:r>
                        <a:rPr lang="en-US" sz="1200"/>
                        <a:t>BYOD Mobile Policies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16783157"/>
                  </a:ext>
                </a:extLst>
              </a:tr>
              <a:tr h="294784">
                <a:tc>
                  <a:txBody>
                    <a:bodyPr/>
                    <a:lstStyle/>
                    <a:p>
                      <a:r>
                        <a:rPr lang="en-US" sz="1200"/>
                        <a:t>MFA (baseline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8939945"/>
                  </a:ext>
                </a:extLst>
              </a:tr>
              <a:tr h="294784">
                <a:tc>
                  <a:txBody>
                    <a:bodyPr/>
                    <a:lstStyle/>
                    <a:p>
                      <a:r>
                        <a:rPr lang="en-US" sz="1200"/>
                        <a:t>O365 Message Encryption (enabled by default)</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0508490"/>
                  </a:ext>
                </a:extLst>
              </a:tr>
              <a:tr h="294784">
                <a:tc>
                  <a:txBody>
                    <a:bodyPr/>
                    <a:lstStyle/>
                    <a:p>
                      <a:r>
                        <a:rPr lang="en-US" sz="1200"/>
                        <a:t>Data Loss Prevention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75558055"/>
                  </a:ext>
                </a:extLst>
              </a:tr>
              <a:tr h="294784">
                <a:tc>
                  <a:txBody>
                    <a:bodyPr/>
                    <a:lstStyle/>
                    <a:p>
                      <a:r>
                        <a:rPr lang="en-US" sz="1200"/>
                        <a:t>Full Intune Mobile Device Management</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855830030"/>
                  </a:ext>
                </a:extLst>
              </a:tr>
              <a:tr h="294784">
                <a:tc>
                  <a:txBody>
                    <a:bodyPr/>
                    <a:lstStyle/>
                    <a:p>
                      <a:r>
                        <a:rPr lang="en-US" sz="1200"/>
                        <a:t>Azure Information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231776001"/>
                  </a:ext>
                </a:extLst>
              </a:tr>
              <a:tr h="294784">
                <a:tc>
                  <a:txBody>
                    <a:bodyPr/>
                    <a:lstStyle/>
                    <a:p>
                      <a:r>
                        <a:rPr lang="en-US" sz="1200"/>
                        <a:t>Conditional Access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947499931"/>
                  </a:ext>
                </a:extLst>
              </a:tr>
              <a:tr h="294784">
                <a:tc>
                  <a:txBody>
                    <a:bodyPr/>
                    <a:lstStyle/>
                    <a:p>
                      <a:r>
                        <a:rPr lang="en-US" sz="1200"/>
                        <a:t>Archiving &amp; Retention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20000"/>
                        <a:lumOff val="80000"/>
                      </a:schemeClr>
                    </a:solidFill>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634833186"/>
                  </a:ext>
                </a:extLst>
              </a:tr>
            </a:tbl>
          </a:graphicData>
        </a:graphic>
      </p:graphicFrame>
      <p:sp>
        <p:nvSpPr>
          <p:cNvPr id="5" name="Rectangle 4">
            <a:extLst>
              <a:ext uri="{FF2B5EF4-FFF2-40B4-BE49-F238E27FC236}">
                <a16:creationId xmlns:a16="http://schemas.microsoft.com/office/drawing/2014/main" id="{9AB6C561-1763-476C-8E10-BC42C5F71769}"/>
              </a:ext>
            </a:extLst>
          </p:cNvPr>
          <p:cNvSpPr/>
          <p:nvPr/>
        </p:nvSpPr>
        <p:spPr>
          <a:xfrm>
            <a:off x="6562897" y="2072335"/>
            <a:ext cx="5155710" cy="847147"/>
          </a:xfrm>
          <a:prstGeom prst="rect">
            <a:avLst/>
          </a:prstGeom>
        </p:spPr>
        <p:txBody>
          <a:bodyPr wrap="square">
            <a:spAutoFit/>
          </a:bodyPr>
          <a:lstStyle/>
          <a:p>
            <a:pPr marL="466281" lvl="1" defTabSz="932563" fontAlgn="t">
              <a:defRPr/>
            </a:pPr>
            <a:r>
              <a:rPr lang="en-US" sz="1599" b="1">
                <a:solidFill>
                  <a:srgbClr val="0078D4"/>
                </a:solidFill>
                <a:latin typeface="Segoe UI Semibold"/>
                <a:cs typeface="Segoe UI" panose="020B0502040204020203" pitchFamily="34" charset="0"/>
              </a:rPr>
              <a:t>Use M365B to transition into advanced security services deployment projects</a:t>
            </a:r>
            <a:br>
              <a:rPr lang="en-US" sz="1599" b="1">
                <a:solidFill>
                  <a:srgbClr val="0078D4"/>
                </a:solidFill>
                <a:latin typeface="Segoe UI"/>
                <a:cs typeface="Segoe UI" panose="020B0502040204020203" pitchFamily="34" charset="0"/>
              </a:rPr>
            </a:br>
            <a:endParaRPr lang="en-US" sz="1599" b="1">
              <a:solidFill>
                <a:srgbClr val="0078D4"/>
              </a:solidFill>
              <a:latin typeface="Segoe UI"/>
              <a:cs typeface="Segoe UI" panose="020B0502040204020203" pitchFamily="34" charset="0"/>
            </a:endParaRPr>
          </a:p>
        </p:txBody>
      </p:sp>
      <p:sp>
        <p:nvSpPr>
          <p:cNvPr id="8" name="Rectangle 7">
            <a:extLst>
              <a:ext uri="{FF2B5EF4-FFF2-40B4-BE49-F238E27FC236}">
                <a16:creationId xmlns:a16="http://schemas.microsoft.com/office/drawing/2014/main" id="{6FCF6F8E-8D69-40E5-978A-D5D3CB5B7CA2}"/>
              </a:ext>
            </a:extLst>
          </p:cNvPr>
          <p:cNvSpPr/>
          <p:nvPr/>
        </p:nvSpPr>
        <p:spPr>
          <a:xfrm>
            <a:off x="62239" y="2118894"/>
            <a:ext cx="6008660" cy="3200509"/>
          </a:xfrm>
          <a:prstGeom prst="rect">
            <a:avLst/>
          </a:prstGeom>
        </p:spPr>
        <p:txBody>
          <a:bodyPr wrap="square">
            <a:spAutoFit/>
          </a:bodyPr>
          <a:lstStyle/>
          <a:p>
            <a:pPr marL="466281" lvl="1" defTabSz="932563" fontAlgn="t">
              <a:spcAft>
                <a:spcPts val="612"/>
              </a:spcAft>
              <a:defRPr/>
            </a:pPr>
            <a:r>
              <a:rPr lang="en-US" sz="1599" b="1">
                <a:solidFill>
                  <a:srgbClr val="0078D4"/>
                </a:solidFill>
                <a:latin typeface="Segoe UI Semibold"/>
                <a:cs typeface="Segoe UI" panose="020B0502040204020203" pitchFamily="34" charset="0"/>
              </a:rPr>
              <a:t>Develop High Value services </a:t>
            </a:r>
            <a:br>
              <a:rPr lang="en-US" sz="1599" b="1">
                <a:solidFill>
                  <a:srgbClr val="0078D4"/>
                </a:solidFill>
                <a:latin typeface="Segoe UI Semibold"/>
                <a:cs typeface="Segoe UI" panose="020B0502040204020203" pitchFamily="34" charset="0"/>
              </a:rPr>
            </a:br>
            <a:r>
              <a:rPr lang="en-US" sz="1599" b="1">
                <a:solidFill>
                  <a:srgbClr val="0078D4"/>
                </a:solidFill>
                <a:latin typeface="Segoe UI Semibold"/>
                <a:cs typeface="Segoe UI" panose="020B0502040204020203" pitchFamily="34" charset="0"/>
              </a:rPr>
              <a:t>around vulnerability assessments</a:t>
            </a:r>
            <a:br>
              <a:rPr lang="en-US" sz="1599" b="1">
                <a:solidFill>
                  <a:srgbClr val="0078D4"/>
                </a:solidFill>
                <a:latin typeface="Segoe UI Semibold"/>
                <a:cs typeface="Segoe UI" panose="020B0502040204020203" pitchFamily="34" charset="0"/>
              </a:rPr>
            </a:br>
            <a:br>
              <a:rPr lang="en-US" sz="1599" b="1">
                <a:solidFill>
                  <a:srgbClr val="0078D4"/>
                </a:solidFill>
                <a:latin typeface="Segoe UI"/>
                <a:cs typeface="Segoe UI" panose="020B0502040204020203" pitchFamily="34" charset="0"/>
              </a:rPr>
            </a:br>
            <a:r>
              <a:rPr lang="en-US" sz="1599">
                <a:solidFill>
                  <a:srgbClr val="000000"/>
                </a:solidFill>
                <a:latin typeface="Segoe UI"/>
              </a:rPr>
              <a:t>Use tools to do a comprehensive security assessment for customers on a regular basis:</a:t>
            </a:r>
          </a:p>
          <a:p>
            <a:pPr marL="757717" lvl="1" indent="-291436" defTabSz="932563" fontAlgn="t">
              <a:spcAft>
                <a:spcPts val="612"/>
              </a:spcAft>
              <a:buFont typeface="Arial" panose="020B0604020202020204" pitchFamily="34" charset="0"/>
              <a:buChar char="•"/>
              <a:defRPr/>
            </a:pPr>
            <a:r>
              <a:rPr lang="en-US" sz="1599">
                <a:solidFill>
                  <a:srgbClr val="000000"/>
                </a:solidFill>
                <a:latin typeface="Segoe UI"/>
              </a:rPr>
              <a:t>Cloud security assessment </a:t>
            </a:r>
          </a:p>
          <a:p>
            <a:pPr marL="757717" lvl="1" indent="-291436" defTabSz="932563" fontAlgn="t">
              <a:spcAft>
                <a:spcPts val="612"/>
              </a:spcAft>
              <a:buFont typeface="Arial" panose="020B0604020202020204" pitchFamily="34" charset="0"/>
              <a:buChar char="•"/>
              <a:defRPr/>
            </a:pPr>
            <a:r>
              <a:rPr lang="en-US" sz="1599">
                <a:solidFill>
                  <a:srgbClr val="000000"/>
                </a:solidFill>
                <a:latin typeface="Segoe UI"/>
              </a:rPr>
              <a:t>Hybrid security assessment (CSAT)</a:t>
            </a:r>
          </a:p>
          <a:p>
            <a:pPr marL="466281" lvl="1" defTabSz="932563" fontAlgn="t">
              <a:spcAft>
                <a:spcPts val="612"/>
              </a:spcAft>
              <a:defRPr/>
            </a:pPr>
            <a:r>
              <a:rPr lang="en-US" sz="1599">
                <a:solidFill>
                  <a:srgbClr val="000000"/>
                </a:solidFill>
                <a:latin typeface="Segoe UI"/>
              </a:rPr>
              <a:t>Driving continuous improvement – drive quarterly assessments – not quite at the point where the customers give you keys to the kingdom</a:t>
            </a:r>
          </a:p>
          <a:p>
            <a:pPr marL="466281" lvl="1" defTabSz="932563" fontAlgn="t">
              <a:spcAft>
                <a:spcPts val="612"/>
              </a:spcAft>
              <a:defRPr/>
            </a:pPr>
            <a:endParaRPr lang="en-US">
              <a:solidFill>
                <a:srgbClr val="000000"/>
              </a:solidFill>
              <a:latin typeface="Segoe UI"/>
            </a:endParaRPr>
          </a:p>
        </p:txBody>
      </p:sp>
      <p:sp>
        <p:nvSpPr>
          <p:cNvPr id="13" name="Rectangle 12">
            <a:extLst>
              <a:ext uri="{FF2B5EF4-FFF2-40B4-BE49-F238E27FC236}">
                <a16:creationId xmlns:a16="http://schemas.microsoft.com/office/drawing/2014/main" id="{2A75A632-28EE-447A-B61F-A83ECD6E0449}"/>
              </a:ext>
            </a:extLst>
          </p:cNvPr>
          <p:cNvSpPr/>
          <p:nvPr/>
        </p:nvSpPr>
        <p:spPr>
          <a:xfrm>
            <a:off x="521935" y="990606"/>
            <a:ext cx="9627142" cy="414353"/>
          </a:xfrm>
          <a:prstGeom prst="rect">
            <a:avLst/>
          </a:prstGeom>
        </p:spPr>
        <p:txBody>
          <a:bodyPr wrap="square">
            <a:spAutoFit/>
          </a:bodyPr>
          <a:lstStyle/>
          <a:p>
            <a:pPr defTabSz="932563">
              <a:defRPr/>
            </a:pPr>
            <a:r>
              <a:rPr lang="en-US" sz="2040">
                <a:solidFill>
                  <a:srgbClr val="000000"/>
                </a:solidFill>
                <a:latin typeface="Segoe UI"/>
              </a:rPr>
              <a:t>Become the security advisor through high value services</a:t>
            </a:r>
          </a:p>
        </p:txBody>
      </p:sp>
      <p:pic>
        <p:nvPicPr>
          <p:cNvPr id="28" name="Graphic 27" descr="Checkmark">
            <a:extLst>
              <a:ext uri="{FF2B5EF4-FFF2-40B4-BE49-F238E27FC236}">
                <a16:creationId xmlns:a16="http://schemas.microsoft.com/office/drawing/2014/main" id="{2363CF93-6BAC-4FF6-BB57-F340AF2002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3670" y="4657931"/>
            <a:ext cx="247493" cy="247493"/>
          </a:xfrm>
          <a:prstGeom prst="rect">
            <a:avLst/>
          </a:prstGeom>
        </p:spPr>
      </p:pic>
      <p:pic>
        <p:nvPicPr>
          <p:cNvPr id="29" name="Graphic 28" descr="Checkmark">
            <a:extLst>
              <a:ext uri="{FF2B5EF4-FFF2-40B4-BE49-F238E27FC236}">
                <a16:creationId xmlns:a16="http://schemas.microsoft.com/office/drawing/2014/main" id="{7FDE6B78-C059-4527-A14C-125D8B1FC4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3670" y="4953174"/>
            <a:ext cx="247493" cy="247493"/>
          </a:xfrm>
          <a:prstGeom prst="rect">
            <a:avLst/>
          </a:prstGeom>
        </p:spPr>
      </p:pic>
      <p:pic>
        <p:nvPicPr>
          <p:cNvPr id="30" name="Graphic 29" descr="Checkmark">
            <a:extLst>
              <a:ext uri="{FF2B5EF4-FFF2-40B4-BE49-F238E27FC236}">
                <a16:creationId xmlns:a16="http://schemas.microsoft.com/office/drawing/2014/main" id="{6C927892-09B7-4A68-B47F-E3CA11E58D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3670" y="5248185"/>
            <a:ext cx="247493" cy="247493"/>
          </a:xfrm>
          <a:prstGeom prst="rect">
            <a:avLst/>
          </a:prstGeom>
        </p:spPr>
      </p:pic>
      <p:pic>
        <p:nvPicPr>
          <p:cNvPr id="31" name="Graphic 30" descr="Checkmark">
            <a:extLst>
              <a:ext uri="{FF2B5EF4-FFF2-40B4-BE49-F238E27FC236}">
                <a16:creationId xmlns:a16="http://schemas.microsoft.com/office/drawing/2014/main" id="{A9B9FD79-2D36-4BDB-96BA-9130ABDE8C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3670" y="5544509"/>
            <a:ext cx="247493" cy="247493"/>
          </a:xfrm>
          <a:prstGeom prst="rect">
            <a:avLst/>
          </a:prstGeom>
        </p:spPr>
      </p:pic>
      <p:pic>
        <p:nvPicPr>
          <p:cNvPr id="32" name="Graphic 31" descr="Checkmark">
            <a:extLst>
              <a:ext uri="{FF2B5EF4-FFF2-40B4-BE49-F238E27FC236}">
                <a16:creationId xmlns:a16="http://schemas.microsoft.com/office/drawing/2014/main" id="{EB68EE5B-189F-459B-A18D-11FF0C7C3E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3670" y="5836270"/>
            <a:ext cx="247493" cy="247493"/>
          </a:xfrm>
          <a:prstGeom prst="rect">
            <a:avLst/>
          </a:prstGeom>
        </p:spPr>
      </p:pic>
      <p:pic>
        <p:nvPicPr>
          <p:cNvPr id="41" name="Graphic 40" descr="Checkmark">
            <a:extLst>
              <a:ext uri="{FF2B5EF4-FFF2-40B4-BE49-F238E27FC236}">
                <a16:creationId xmlns:a16="http://schemas.microsoft.com/office/drawing/2014/main" id="{9409A44D-CB7C-4C19-A5FB-AE79ED7224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71719" y="3184693"/>
            <a:ext cx="247493" cy="247493"/>
          </a:xfrm>
          <a:prstGeom prst="rect">
            <a:avLst/>
          </a:prstGeom>
        </p:spPr>
      </p:pic>
      <p:pic>
        <p:nvPicPr>
          <p:cNvPr id="42" name="Graphic 41" descr="Checkmark">
            <a:extLst>
              <a:ext uri="{FF2B5EF4-FFF2-40B4-BE49-F238E27FC236}">
                <a16:creationId xmlns:a16="http://schemas.microsoft.com/office/drawing/2014/main" id="{F9656963-C3F1-4D33-8918-90D7C14628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71719" y="3479278"/>
            <a:ext cx="247493" cy="247493"/>
          </a:xfrm>
          <a:prstGeom prst="rect">
            <a:avLst/>
          </a:prstGeom>
        </p:spPr>
      </p:pic>
      <p:pic>
        <p:nvPicPr>
          <p:cNvPr id="43" name="Graphic 42" descr="Checkmark">
            <a:extLst>
              <a:ext uri="{FF2B5EF4-FFF2-40B4-BE49-F238E27FC236}">
                <a16:creationId xmlns:a16="http://schemas.microsoft.com/office/drawing/2014/main" id="{384520BE-FC2B-445D-9308-262FF33F1A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71719" y="3773863"/>
            <a:ext cx="247493" cy="247493"/>
          </a:xfrm>
          <a:prstGeom prst="rect">
            <a:avLst/>
          </a:prstGeom>
        </p:spPr>
      </p:pic>
      <p:pic>
        <p:nvPicPr>
          <p:cNvPr id="44" name="Graphic 43" descr="Checkmark">
            <a:extLst>
              <a:ext uri="{FF2B5EF4-FFF2-40B4-BE49-F238E27FC236}">
                <a16:creationId xmlns:a16="http://schemas.microsoft.com/office/drawing/2014/main" id="{649588FF-BF11-4D60-88C5-A4DB365DD3E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71719" y="4068448"/>
            <a:ext cx="247493" cy="247493"/>
          </a:xfrm>
          <a:prstGeom prst="rect">
            <a:avLst/>
          </a:prstGeom>
        </p:spPr>
      </p:pic>
      <p:pic>
        <p:nvPicPr>
          <p:cNvPr id="45" name="Graphic 44" descr="Checkmark">
            <a:extLst>
              <a:ext uri="{FF2B5EF4-FFF2-40B4-BE49-F238E27FC236}">
                <a16:creationId xmlns:a16="http://schemas.microsoft.com/office/drawing/2014/main" id="{9E689108-A8DD-4255-B1EB-B519C3E923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71719" y="4363032"/>
            <a:ext cx="247493" cy="247493"/>
          </a:xfrm>
          <a:prstGeom prst="rect">
            <a:avLst/>
          </a:prstGeom>
        </p:spPr>
      </p:pic>
      <p:sp>
        <p:nvSpPr>
          <p:cNvPr id="36" name="Oval 35">
            <a:extLst>
              <a:ext uri="{FF2B5EF4-FFF2-40B4-BE49-F238E27FC236}">
                <a16:creationId xmlns:a16="http://schemas.microsoft.com/office/drawing/2014/main" id="{780D7863-7147-45C6-926E-A4A8E9B08066}"/>
              </a:ext>
            </a:extLst>
          </p:cNvPr>
          <p:cNvSpPr/>
          <p:nvPr/>
        </p:nvSpPr>
        <p:spPr bwMode="auto">
          <a:xfrm>
            <a:off x="11401184" y="297915"/>
            <a:ext cx="457616" cy="457616"/>
          </a:xfrm>
          <a:prstGeom prst="ellipse">
            <a:avLst/>
          </a:prstGeom>
          <a:solidFill>
            <a:schemeClr val="bg1"/>
          </a:solidFill>
          <a:ln w="19050">
            <a:noFill/>
            <a:headEnd type="none" w="med" len="med"/>
            <a:tailEnd type="none" w="med" len="med"/>
          </a:ln>
          <a:effectLst>
            <a:outerShdw blurRad="190500" dist="25400" dir="27000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spcBef>
                <a:spcPct val="0"/>
              </a:spcBef>
              <a:spcAft>
                <a:spcPct val="0"/>
              </a:spcAft>
              <a:defRPr/>
            </a:pPr>
            <a:r>
              <a:rPr lang="en-US" sz="2448">
                <a:solidFill>
                  <a:srgbClr val="0078D4"/>
                </a:solidFill>
                <a:latin typeface="Segoe UI Semibold"/>
                <a:cs typeface="Segoe UI" pitchFamily="34" charset="0"/>
              </a:rPr>
              <a:t>B</a:t>
            </a:r>
          </a:p>
        </p:txBody>
      </p:sp>
    </p:spTree>
    <p:extLst>
      <p:ext uri="{BB962C8B-B14F-4D97-AF65-F5344CB8AC3E}">
        <p14:creationId xmlns:p14="http://schemas.microsoft.com/office/powerpoint/2010/main" val="416070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8">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75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75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8">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750" fill="hold"/>
                                        <p:tgtEl>
                                          <p:spTgt spid="8">
                                            <p:txEl>
                                              <p:pRg st="3" end="3"/>
                                            </p:txEl>
                                          </p:spTgt>
                                        </p:tgtEl>
                                        <p:attrNameLst>
                                          <p:attrName>ppt_x</p:attrName>
                                        </p:attrNameLst>
                                      </p:cBhvr>
                                      <p:tavLst>
                                        <p:tav tm="0">
                                          <p:val>
                                            <p:strVal val="1+#ppt_w/2"/>
                                          </p:val>
                                        </p:tav>
                                        <p:tav tm="100000">
                                          <p:val>
                                            <p:strVal val="#ppt_x"/>
                                          </p:val>
                                        </p:tav>
                                      </p:tavLst>
                                    </p:anim>
                                    <p:anim calcmode="lin" valueType="num">
                                      <p:cBhvr additive="base">
                                        <p:cTn id="24" dur="75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 presetClass="entr" presetSubtype="2"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1+#ppt_w/2"/>
                                          </p:val>
                                        </p:tav>
                                        <p:tav tm="100000">
                                          <p:val>
                                            <p:strVal val="#ppt_x"/>
                                          </p:val>
                                        </p:tav>
                                      </p:tavLst>
                                    </p:anim>
                                    <p:anim calcmode="lin" valueType="num">
                                      <p:cBhvr additive="base">
                                        <p:cTn id="29" dur="75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750" fill="hold"/>
                                        <p:tgtEl>
                                          <p:spTgt spid="9"/>
                                        </p:tgtEl>
                                        <p:attrNameLst>
                                          <p:attrName>ppt_x</p:attrName>
                                        </p:attrNameLst>
                                      </p:cBhvr>
                                      <p:tavLst>
                                        <p:tav tm="0">
                                          <p:val>
                                            <p:strVal val="1+#ppt_w/2"/>
                                          </p:val>
                                        </p:tav>
                                        <p:tav tm="100000">
                                          <p:val>
                                            <p:strVal val="#ppt_x"/>
                                          </p:val>
                                        </p:tav>
                                      </p:tavLst>
                                    </p:anim>
                                    <p:anim calcmode="lin" valueType="num">
                                      <p:cBhvr additive="base">
                                        <p:cTn id="33" dur="75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750" fill="hold"/>
                                        <p:tgtEl>
                                          <p:spTgt spid="16"/>
                                        </p:tgtEl>
                                        <p:attrNameLst>
                                          <p:attrName>ppt_x</p:attrName>
                                        </p:attrNameLst>
                                      </p:cBhvr>
                                      <p:tavLst>
                                        <p:tav tm="0">
                                          <p:val>
                                            <p:strVal val="1+#ppt_w/2"/>
                                          </p:val>
                                        </p:tav>
                                        <p:tav tm="100000">
                                          <p:val>
                                            <p:strVal val="#ppt_x"/>
                                          </p:val>
                                        </p:tav>
                                      </p:tavLst>
                                    </p:anim>
                                    <p:anim calcmode="lin" valueType="num">
                                      <p:cBhvr additive="base">
                                        <p:cTn id="37" dur="750" fill="hold"/>
                                        <p:tgtEl>
                                          <p:spTgt spid="16"/>
                                        </p:tgtEl>
                                        <p:attrNameLst>
                                          <p:attrName>ppt_y</p:attrName>
                                        </p:attrNameLst>
                                      </p:cBhvr>
                                      <p:tavLst>
                                        <p:tav tm="0">
                                          <p:val>
                                            <p:strVal val="#ppt_y"/>
                                          </p:val>
                                        </p:tav>
                                        <p:tav tm="100000">
                                          <p:val>
                                            <p:strVal val="#ppt_y"/>
                                          </p:val>
                                        </p:tav>
                                      </p:tavLst>
                                    </p:anim>
                                  </p:childTnLst>
                                </p:cTn>
                              </p:par>
                              <p:par>
                                <p:cTn id="38" presetID="53" presetClass="entr" presetSubtype="16" fill="hold" nodeType="withEffect">
                                  <p:stCondLst>
                                    <p:cond delay="250"/>
                                  </p:stCondLst>
                                  <p:childTnLst>
                                    <p:set>
                                      <p:cBhvr>
                                        <p:cTn id="39" dur="1" fill="hold">
                                          <p:stCondLst>
                                            <p:cond delay="0"/>
                                          </p:stCondLst>
                                        </p:cTn>
                                        <p:tgtEl>
                                          <p:spTgt spid="41"/>
                                        </p:tgtEl>
                                        <p:attrNameLst>
                                          <p:attrName>style.visibility</p:attrName>
                                        </p:attrNameLst>
                                      </p:cBhvr>
                                      <p:to>
                                        <p:strVal val="visible"/>
                                      </p:to>
                                    </p:set>
                                    <p:anim calcmode="lin" valueType="num">
                                      <p:cBhvr>
                                        <p:cTn id="40" dur="500" fill="hold"/>
                                        <p:tgtEl>
                                          <p:spTgt spid="41"/>
                                        </p:tgtEl>
                                        <p:attrNameLst>
                                          <p:attrName>ppt_w</p:attrName>
                                        </p:attrNameLst>
                                      </p:cBhvr>
                                      <p:tavLst>
                                        <p:tav tm="0">
                                          <p:val>
                                            <p:fltVal val="0"/>
                                          </p:val>
                                        </p:tav>
                                        <p:tav tm="100000">
                                          <p:val>
                                            <p:strVal val="#ppt_w"/>
                                          </p:val>
                                        </p:tav>
                                      </p:tavLst>
                                    </p:anim>
                                    <p:anim calcmode="lin" valueType="num">
                                      <p:cBhvr>
                                        <p:cTn id="41" dur="500" fill="hold"/>
                                        <p:tgtEl>
                                          <p:spTgt spid="41"/>
                                        </p:tgtEl>
                                        <p:attrNameLst>
                                          <p:attrName>ppt_h</p:attrName>
                                        </p:attrNameLst>
                                      </p:cBhvr>
                                      <p:tavLst>
                                        <p:tav tm="0">
                                          <p:val>
                                            <p:fltVal val="0"/>
                                          </p:val>
                                        </p:tav>
                                        <p:tav tm="100000">
                                          <p:val>
                                            <p:strVal val="#ppt_h"/>
                                          </p:val>
                                        </p:tav>
                                      </p:tavLst>
                                    </p:anim>
                                    <p:animEffect transition="in" filter="fade">
                                      <p:cBhvr>
                                        <p:cTn id="42" dur="500"/>
                                        <p:tgtEl>
                                          <p:spTgt spid="41"/>
                                        </p:tgtEl>
                                      </p:cBhvr>
                                    </p:animEffect>
                                  </p:childTnLst>
                                </p:cTn>
                              </p:par>
                              <p:par>
                                <p:cTn id="43" presetID="53" presetClass="entr" presetSubtype="16" fill="hold" nodeType="withEffect">
                                  <p:stCondLst>
                                    <p:cond delay="50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par>
                                <p:cTn id="48" presetID="53" presetClass="entr" presetSubtype="16" fill="hold" nodeType="withEffect">
                                  <p:stCondLst>
                                    <p:cond delay="75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par>
                                <p:cTn id="53" presetID="53" presetClass="entr" presetSubtype="16" fill="hold" nodeType="withEffect">
                                  <p:stCondLst>
                                    <p:cond delay="100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par>
                                <p:cTn id="58" presetID="53" presetClass="entr" presetSubtype="16" fill="hold" nodeType="withEffect">
                                  <p:stCondLst>
                                    <p:cond delay="1250"/>
                                  </p:stCondLst>
                                  <p:childTnLst>
                                    <p:set>
                                      <p:cBhvr>
                                        <p:cTn id="59" dur="1" fill="hold">
                                          <p:stCondLst>
                                            <p:cond delay="0"/>
                                          </p:stCondLst>
                                        </p:cTn>
                                        <p:tgtEl>
                                          <p:spTgt spid="45"/>
                                        </p:tgtEl>
                                        <p:attrNameLst>
                                          <p:attrName>style.visibility</p:attrName>
                                        </p:attrNameLst>
                                      </p:cBhvr>
                                      <p:to>
                                        <p:strVal val="visible"/>
                                      </p:to>
                                    </p:set>
                                    <p:anim calcmode="lin" valueType="num">
                                      <p:cBhvr>
                                        <p:cTn id="60" dur="500" fill="hold"/>
                                        <p:tgtEl>
                                          <p:spTgt spid="45"/>
                                        </p:tgtEl>
                                        <p:attrNameLst>
                                          <p:attrName>ppt_w</p:attrName>
                                        </p:attrNameLst>
                                      </p:cBhvr>
                                      <p:tavLst>
                                        <p:tav tm="0">
                                          <p:val>
                                            <p:fltVal val="0"/>
                                          </p:val>
                                        </p:tav>
                                        <p:tav tm="100000">
                                          <p:val>
                                            <p:strVal val="#ppt_w"/>
                                          </p:val>
                                        </p:tav>
                                      </p:tavLst>
                                    </p:anim>
                                    <p:anim calcmode="lin" valueType="num">
                                      <p:cBhvr>
                                        <p:cTn id="61" dur="500" fill="hold"/>
                                        <p:tgtEl>
                                          <p:spTgt spid="45"/>
                                        </p:tgtEl>
                                        <p:attrNameLst>
                                          <p:attrName>ppt_h</p:attrName>
                                        </p:attrNameLst>
                                      </p:cBhvr>
                                      <p:tavLst>
                                        <p:tav tm="0">
                                          <p:val>
                                            <p:fltVal val="0"/>
                                          </p:val>
                                        </p:tav>
                                        <p:tav tm="100000">
                                          <p:val>
                                            <p:strVal val="#ppt_h"/>
                                          </p:val>
                                        </p:tav>
                                      </p:tavLst>
                                    </p:anim>
                                    <p:animEffect transition="in" filter="fade">
                                      <p:cBhvr>
                                        <p:cTn id="62" dur="500"/>
                                        <p:tgtEl>
                                          <p:spTgt spid="45"/>
                                        </p:tgtEl>
                                      </p:cBhvr>
                                    </p:animEffect>
                                  </p:childTnLst>
                                </p:cTn>
                              </p:par>
                              <p:par>
                                <p:cTn id="63" presetID="53" presetClass="entr" presetSubtype="16" fill="hold" nodeType="withEffect">
                                  <p:stCondLst>
                                    <p:cond delay="150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par>
                                <p:cTn id="68" presetID="53" presetClass="entr" presetSubtype="16" fill="hold" nodeType="withEffect">
                                  <p:stCondLst>
                                    <p:cond delay="175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par>
                                <p:cTn id="73" presetID="53" presetClass="entr" presetSubtype="16" fill="hold" nodeType="withEffect">
                                  <p:stCondLst>
                                    <p:cond delay="200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2250"/>
                                  </p:stCondLst>
                                  <p:childTnLst>
                                    <p:set>
                                      <p:cBhvr>
                                        <p:cTn id="79" dur="1" fill="hold">
                                          <p:stCondLst>
                                            <p:cond delay="0"/>
                                          </p:stCondLst>
                                        </p:cTn>
                                        <p:tgtEl>
                                          <p:spTgt spid="31"/>
                                        </p:tgtEl>
                                        <p:attrNameLst>
                                          <p:attrName>style.visibility</p:attrName>
                                        </p:attrNameLst>
                                      </p:cBhvr>
                                      <p:to>
                                        <p:strVal val="visible"/>
                                      </p:to>
                                    </p:set>
                                    <p:anim calcmode="lin" valueType="num">
                                      <p:cBhvr>
                                        <p:cTn id="80" dur="500" fill="hold"/>
                                        <p:tgtEl>
                                          <p:spTgt spid="31"/>
                                        </p:tgtEl>
                                        <p:attrNameLst>
                                          <p:attrName>ppt_w</p:attrName>
                                        </p:attrNameLst>
                                      </p:cBhvr>
                                      <p:tavLst>
                                        <p:tav tm="0">
                                          <p:val>
                                            <p:fltVal val="0"/>
                                          </p:val>
                                        </p:tav>
                                        <p:tav tm="100000">
                                          <p:val>
                                            <p:strVal val="#ppt_w"/>
                                          </p:val>
                                        </p:tav>
                                      </p:tavLst>
                                    </p:anim>
                                    <p:anim calcmode="lin" valueType="num">
                                      <p:cBhvr>
                                        <p:cTn id="81" dur="500" fill="hold"/>
                                        <p:tgtEl>
                                          <p:spTgt spid="31"/>
                                        </p:tgtEl>
                                        <p:attrNameLst>
                                          <p:attrName>ppt_h</p:attrName>
                                        </p:attrNameLst>
                                      </p:cBhvr>
                                      <p:tavLst>
                                        <p:tav tm="0">
                                          <p:val>
                                            <p:fltVal val="0"/>
                                          </p:val>
                                        </p:tav>
                                        <p:tav tm="100000">
                                          <p:val>
                                            <p:strVal val="#ppt_h"/>
                                          </p:val>
                                        </p:tav>
                                      </p:tavLst>
                                    </p:anim>
                                    <p:animEffect transition="in" filter="fade">
                                      <p:cBhvr>
                                        <p:cTn id="82" dur="500"/>
                                        <p:tgtEl>
                                          <p:spTgt spid="31"/>
                                        </p:tgtEl>
                                      </p:cBhvr>
                                    </p:animEffect>
                                  </p:childTnLst>
                                </p:cTn>
                              </p:par>
                              <p:par>
                                <p:cTn id="83" presetID="53" presetClass="entr" presetSubtype="16" fill="hold" nodeType="withEffect">
                                  <p:stCondLst>
                                    <p:cond delay="250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8" grpId="0" uiExpand="1" build="p"/>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12018F2-0A79-4731-90F7-E9976AEF2725}"/>
              </a:ext>
            </a:extLst>
          </p:cNvPr>
          <p:cNvSpPr/>
          <p:nvPr/>
        </p:nvSpPr>
        <p:spPr bwMode="auto">
          <a:xfrm>
            <a:off x="6400898" y="2086758"/>
            <a:ext cx="4598700" cy="3258706"/>
          </a:xfrm>
          <a:prstGeom prst="rect">
            <a:avLst/>
          </a:prstGeom>
          <a:solidFill>
            <a:schemeClr val="bg1"/>
          </a:solidFill>
          <a:ln>
            <a:noFill/>
            <a:headEnd type="none" w="med" len="med"/>
            <a:tailEnd type="none" w="med" len="med"/>
          </a:ln>
          <a:effectLst>
            <a:outerShdw blurRad="190500" dist="50800" dir="2700000" sx="101000" sy="101000" algn="c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defRPr/>
            </a:pPr>
            <a:endParaRPr lang="en-US" sz="204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27" name="Title 1">
            <a:extLst>
              <a:ext uri="{FF2B5EF4-FFF2-40B4-BE49-F238E27FC236}">
                <a16:creationId xmlns:a16="http://schemas.microsoft.com/office/drawing/2014/main" id="{AB1B89A0-367E-47B4-BB67-6C878B9A667A}"/>
              </a:ext>
            </a:extLst>
          </p:cNvPr>
          <p:cNvSpPr txBox="1">
            <a:spLocks/>
          </p:cNvSpPr>
          <p:nvPr/>
        </p:nvSpPr>
        <p:spPr>
          <a:xfrm>
            <a:off x="597748" y="466302"/>
            <a:ext cx="8837609" cy="57634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defTabSz="951304">
              <a:defRPr/>
            </a:pPr>
            <a:r>
              <a:rPr lang="en-US" sz="3672" spc="-51">
                <a:solidFill>
                  <a:srgbClr val="000000"/>
                </a:solidFill>
                <a:latin typeface="Segoe UI Semibold"/>
              </a:rPr>
              <a:t>Monetize with advanced service offerings</a:t>
            </a:r>
          </a:p>
        </p:txBody>
      </p:sp>
      <p:graphicFrame>
        <p:nvGraphicFramePr>
          <p:cNvPr id="9" name="Table 8">
            <a:extLst>
              <a:ext uri="{FF2B5EF4-FFF2-40B4-BE49-F238E27FC236}">
                <a16:creationId xmlns:a16="http://schemas.microsoft.com/office/drawing/2014/main" id="{BE424921-C4B9-4AB7-A02A-3090B10B0E19}"/>
              </a:ext>
            </a:extLst>
          </p:cNvPr>
          <p:cNvGraphicFramePr>
            <a:graphicFrameLocks noGrp="1"/>
          </p:cNvGraphicFramePr>
          <p:nvPr/>
        </p:nvGraphicFramePr>
        <p:xfrm>
          <a:off x="6400898" y="2086758"/>
          <a:ext cx="4598700" cy="3258708"/>
        </p:xfrm>
        <a:graphic>
          <a:graphicData uri="http://schemas.openxmlformats.org/drawingml/2006/table">
            <a:tbl>
              <a:tblPr firstRow="1" bandRow="1">
                <a:tableStyleId>{9DCAF9ED-07DC-4A11-8D7F-57B35C25682E}</a:tableStyleId>
              </a:tblPr>
              <a:tblGrid>
                <a:gridCol w="3555657">
                  <a:extLst>
                    <a:ext uri="{9D8B030D-6E8A-4147-A177-3AD203B41FA5}">
                      <a16:colId xmlns:a16="http://schemas.microsoft.com/office/drawing/2014/main" val="744796341"/>
                    </a:ext>
                  </a:extLst>
                </a:gridCol>
                <a:gridCol w="1043043">
                  <a:extLst>
                    <a:ext uri="{9D8B030D-6E8A-4147-A177-3AD203B41FA5}">
                      <a16:colId xmlns:a16="http://schemas.microsoft.com/office/drawing/2014/main" val="3303604864"/>
                    </a:ext>
                  </a:extLst>
                </a:gridCol>
              </a:tblGrid>
              <a:tr h="310868">
                <a:tc>
                  <a:txBody>
                    <a:bodyPr/>
                    <a:lstStyle/>
                    <a:p>
                      <a:pPr marL="0" algn="l" defTabSz="932742" rtl="0" eaLnBrk="1" latinLnBrk="0" hangingPunct="1"/>
                      <a:r>
                        <a:rPr lang="en-US" sz="1400" b="1" kern="1200">
                          <a:solidFill>
                            <a:schemeClr val="lt1"/>
                          </a:solidFill>
                          <a:latin typeface="+mj-lt"/>
                          <a:ea typeface="+mn-ea"/>
                          <a:cs typeface="+mn-cs"/>
                        </a:rPr>
                        <a:t>M365B Capability</a:t>
                      </a:r>
                    </a:p>
                  </a:txBody>
                  <a:tcPr marL="93260" marR="93260" marT="46630" marB="46630">
                    <a:lnL w="12700" cmpd="sng">
                      <a:noFill/>
                    </a:lnL>
                    <a:lnR>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32742" rtl="0" eaLnBrk="1" latinLnBrk="0" hangingPunct="1"/>
                      <a:r>
                        <a:rPr lang="en-US" sz="1400" b="1" kern="1200">
                          <a:solidFill>
                            <a:schemeClr val="lt1"/>
                          </a:solidFill>
                          <a:latin typeface="+mj-lt"/>
                          <a:ea typeface="+mn-ea"/>
                          <a:cs typeface="+mn-cs"/>
                        </a:rPr>
                        <a:t>Deploy</a:t>
                      </a:r>
                    </a:p>
                  </a:txBody>
                  <a:tcPr marL="93260" marR="93260" marT="46630" marB="46630">
                    <a:lnL>
                      <a:noFill/>
                    </a:lnL>
                    <a:lnR w="12700" cmpd="sng">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5520935"/>
                  </a:ext>
                </a:extLst>
              </a:tr>
              <a:tr h="294784">
                <a:tc>
                  <a:txBody>
                    <a:bodyPr/>
                    <a:lstStyle/>
                    <a:p>
                      <a:r>
                        <a:rPr lang="en-US" sz="1200"/>
                        <a:t>Advanced Threat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1309644"/>
                  </a:ext>
                </a:extLst>
              </a:tr>
              <a:tr h="294784">
                <a:tc>
                  <a:txBody>
                    <a:bodyPr/>
                    <a:lstStyle/>
                    <a:p>
                      <a:r>
                        <a:rPr lang="en-US" sz="1200"/>
                        <a:t>Microsoft Defender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0795848"/>
                  </a:ext>
                </a:extLst>
              </a:tr>
              <a:tr h="294784">
                <a:tc>
                  <a:txBody>
                    <a:bodyPr/>
                    <a:lstStyle/>
                    <a:p>
                      <a:r>
                        <a:rPr lang="en-US" sz="1200"/>
                        <a:t>Intune MAM (setup Wizard)</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16783157"/>
                  </a:ext>
                </a:extLst>
              </a:tr>
              <a:tr h="294784">
                <a:tc>
                  <a:txBody>
                    <a:bodyPr/>
                    <a:lstStyle/>
                    <a:p>
                      <a:r>
                        <a:rPr lang="en-US" sz="1200"/>
                        <a:t>MFA (baseline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8939945"/>
                  </a:ext>
                </a:extLst>
              </a:tr>
              <a:tr h="294784">
                <a:tc>
                  <a:txBody>
                    <a:bodyPr/>
                    <a:lstStyle/>
                    <a:p>
                      <a:r>
                        <a:rPr lang="en-US" sz="1200"/>
                        <a:t>O365 Message Encryption (enabled by default)</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0508490"/>
                  </a:ext>
                </a:extLst>
              </a:tr>
              <a:tr h="294784">
                <a:tc>
                  <a:txBody>
                    <a:bodyPr/>
                    <a:lstStyle/>
                    <a:p>
                      <a:r>
                        <a:rPr lang="en-US" sz="1200"/>
                        <a:t>Data Loss Prevention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5558055"/>
                  </a:ext>
                </a:extLst>
              </a:tr>
              <a:tr h="294784">
                <a:tc>
                  <a:txBody>
                    <a:bodyPr/>
                    <a:lstStyle/>
                    <a:p>
                      <a:r>
                        <a:rPr lang="en-US" sz="1200"/>
                        <a:t>Intune MDM</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5830030"/>
                  </a:ext>
                </a:extLst>
              </a:tr>
              <a:tr h="294784">
                <a:tc>
                  <a:txBody>
                    <a:bodyPr/>
                    <a:lstStyle/>
                    <a:p>
                      <a:r>
                        <a:rPr lang="en-US" sz="1200"/>
                        <a:t>Azure Information Protection</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31776001"/>
                  </a:ext>
                </a:extLst>
              </a:tr>
              <a:tr h="294784">
                <a:tc>
                  <a:txBody>
                    <a:bodyPr/>
                    <a:lstStyle/>
                    <a:p>
                      <a:r>
                        <a:rPr lang="en-US" sz="1200"/>
                        <a:t>Conditional Access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7499931"/>
                  </a:ext>
                </a:extLst>
              </a:tr>
              <a:tr h="294784">
                <a:tc>
                  <a:txBody>
                    <a:bodyPr/>
                    <a:lstStyle/>
                    <a:p>
                      <a:r>
                        <a:rPr lang="en-US" sz="1200"/>
                        <a:t>Archiving &amp; Retention Policies</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12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34833186"/>
                  </a:ext>
                </a:extLst>
              </a:tr>
            </a:tbl>
          </a:graphicData>
        </a:graphic>
      </p:graphicFrame>
      <p:sp>
        <p:nvSpPr>
          <p:cNvPr id="5" name="Rectangle 4">
            <a:extLst>
              <a:ext uri="{FF2B5EF4-FFF2-40B4-BE49-F238E27FC236}">
                <a16:creationId xmlns:a16="http://schemas.microsoft.com/office/drawing/2014/main" id="{9AB6C561-1763-476C-8E10-BC42C5F71769}"/>
              </a:ext>
            </a:extLst>
          </p:cNvPr>
          <p:cNvSpPr/>
          <p:nvPr/>
        </p:nvSpPr>
        <p:spPr>
          <a:xfrm>
            <a:off x="5843887" y="1549481"/>
            <a:ext cx="5811339" cy="345163"/>
          </a:xfrm>
          <a:prstGeom prst="rect">
            <a:avLst/>
          </a:prstGeom>
        </p:spPr>
        <p:txBody>
          <a:bodyPr wrap="square">
            <a:spAutoFit/>
          </a:bodyPr>
          <a:lstStyle/>
          <a:p>
            <a:pPr marL="466281" lvl="1" defTabSz="932563" fontAlgn="t">
              <a:defRPr/>
            </a:pPr>
            <a:r>
              <a:rPr lang="en-US" sz="1599" b="1">
                <a:solidFill>
                  <a:srgbClr val="0078D4"/>
                </a:solidFill>
                <a:latin typeface="Segoe UI Semibold"/>
                <a:cs typeface="Segoe UI" panose="020B0502040204020203" pitchFamily="34" charset="0"/>
              </a:rPr>
              <a:t>Transition into Customer’s outsourced security team</a:t>
            </a:r>
          </a:p>
        </p:txBody>
      </p:sp>
      <p:sp>
        <p:nvSpPr>
          <p:cNvPr id="8" name="Rectangle 7">
            <a:extLst>
              <a:ext uri="{FF2B5EF4-FFF2-40B4-BE49-F238E27FC236}">
                <a16:creationId xmlns:a16="http://schemas.microsoft.com/office/drawing/2014/main" id="{6FCF6F8E-8D69-40E5-978A-D5D3CB5B7CA2}"/>
              </a:ext>
            </a:extLst>
          </p:cNvPr>
          <p:cNvSpPr/>
          <p:nvPr/>
        </p:nvSpPr>
        <p:spPr>
          <a:xfrm>
            <a:off x="62239" y="1549481"/>
            <a:ext cx="6008660" cy="2834615"/>
          </a:xfrm>
          <a:prstGeom prst="rect">
            <a:avLst/>
          </a:prstGeom>
        </p:spPr>
        <p:txBody>
          <a:bodyPr wrap="square">
            <a:spAutoFit/>
          </a:bodyPr>
          <a:lstStyle/>
          <a:p>
            <a:pPr marL="466281" lvl="1" defTabSz="932563" fontAlgn="t">
              <a:spcAft>
                <a:spcPts val="612"/>
              </a:spcAft>
              <a:defRPr/>
            </a:pPr>
            <a:r>
              <a:rPr lang="en-US" sz="1599" b="1">
                <a:solidFill>
                  <a:srgbClr val="0078D4"/>
                </a:solidFill>
                <a:latin typeface="Segoe UI Semibold"/>
                <a:cs typeface="Segoe UI" panose="020B0502040204020203" pitchFamily="34" charset="0"/>
              </a:rPr>
              <a:t>Build on M365B and Offer High Value Managed Services</a:t>
            </a:r>
          </a:p>
          <a:p>
            <a:pPr marL="466281" lvl="1" defTabSz="932563" fontAlgn="t">
              <a:spcAft>
                <a:spcPts val="612"/>
              </a:spcAft>
              <a:defRPr/>
            </a:pPr>
            <a:endParaRPr lang="en-US" sz="510" b="1">
              <a:solidFill>
                <a:srgbClr val="0078D4"/>
              </a:solidFill>
              <a:latin typeface="Segoe UI"/>
              <a:cs typeface="Segoe UI" panose="020B0502040204020203" pitchFamily="34" charset="0"/>
            </a:endParaRPr>
          </a:p>
          <a:p>
            <a:pPr marL="636303" lvl="1" indent="-171624" defTabSz="932563" fontAlgn="t">
              <a:spcAft>
                <a:spcPts val="612"/>
              </a:spcAft>
              <a:buFont typeface="Arial" panose="020B0604020202020204" pitchFamily="34" charset="0"/>
              <a:buChar char="•"/>
              <a:defRPr/>
            </a:pPr>
            <a:r>
              <a:rPr lang="en-US" sz="1428" b="1">
                <a:solidFill>
                  <a:srgbClr val="000000"/>
                </a:solidFill>
                <a:latin typeface="Segoe UI Semibold"/>
              </a:rPr>
              <a:t>Offer proactive monitoring, alerting &amp; remediation services </a:t>
            </a:r>
            <a:r>
              <a:rPr lang="en-US" sz="1428">
                <a:solidFill>
                  <a:srgbClr val="000000"/>
                </a:solidFill>
                <a:latin typeface="Segoe UI"/>
              </a:rPr>
              <a:t>through WD ATP E5, ATP P2, AADP P2 and MCAS to block viruses, malware, ransomware, phishing and spam attacks</a:t>
            </a:r>
          </a:p>
          <a:p>
            <a:pPr marL="636303" lvl="1" indent="-171624" defTabSz="932563" fontAlgn="t">
              <a:spcAft>
                <a:spcPts val="612"/>
              </a:spcAft>
              <a:buFont typeface="Arial" panose="020B0604020202020204" pitchFamily="34" charset="0"/>
              <a:buChar char="•"/>
              <a:defRPr/>
            </a:pPr>
            <a:r>
              <a:rPr lang="en-US" sz="1428" b="1">
                <a:solidFill>
                  <a:srgbClr val="000000"/>
                </a:solidFill>
                <a:latin typeface="Segoe UI Semibold"/>
              </a:rPr>
              <a:t>Develop &amp; refine security policie</a:t>
            </a:r>
            <a:r>
              <a:rPr lang="en-US" sz="1428" b="1">
                <a:solidFill>
                  <a:srgbClr val="000000"/>
                </a:solidFill>
                <a:latin typeface="Segoe UI"/>
              </a:rPr>
              <a:t>s </a:t>
            </a:r>
            <a:r>
              <a:rPr lang="en-US" sz="1428">
                <a:solidFill>
                  <a:srgbClr val="000000"/>
                </a:solidFill>
                <a:latin typeface="Segoe UI"/>
              </a:rPr>
              <a:t>for Identity, Device and Application Management </a:t>
            </a:r>
          </a:p>
          <a:p>
            <a:pPr marL="636303" lvl="1" indent="-171624" defTabSz="932563" fontAlgn="t">
              <a:spcAft>
                <a:spcPts val="612"/>
              </a:spcAft>
              <a:buFont typeface="Arial" panose="020B0604020202020204" pitchFamily="34" charset="0"/>
              <a:buChar char="•"/>
              <a:defRPr/>
            </a:pPr>
            <a:r>
              <a:rPr lang="en-US" sz="1428" b="1">
                <a:solidFill>
                  <a:srgbClr val="000000"/>
                </a:solidFill>
                <a:latin typeface="Segoe UI Semibold"/>
              </a:rPr>
              <a:t>Provide compliance services </a:t>
            </a:r>
            <a:r>
              <a:rPr lang="en-US" sz="1428">
                <a:solidFill>
                  <a:srgbClr val="000000"/>
                </a:solidFill>
                <a:latin typeface="Segoe UI"/>
              </a:rPr>
              <a:t>to customers, focused on specific regulation needs. </a:t>
            </a:r>
          </a:p>
          <a:p>
            <a:pPr marL="636303" lvl="1" indent="-171624" defTabSz="932563" fontAlgn="t">
              <a:spcAft>
                <a:spcPts val="612"/>
              </a:spcAft>
              <a:buFont typeface="Arial" panose="020B0604020202020204" pitchFamily="34" charset="0"/>
              <a:buChar char="•"/>
              <a:defRPr/>
            </a:pPr>
            <a:r>
              <a:rPr lang="en-US" sz="1428" b="1">
                <a:solidFill>
                  <a:srgbClr val="000000"/>
                </a:solidFill>
                <a:latin typeface="Segoe UI Semibold"/>
              </a:rPr>
              <a:t>Create custom training </a:t>
            </a:r>
            <a:r>
              <a:rPr lang="en-US" sz="1428">
                <a:solidFill>
                  <a:srgbClr val="000000"/>
                </a:solidFill>
                <a:latin typeface="Segoe UI"/>
              </a:rPr>
              <a:t>portals for employee training and SharePoint workflows for effective customer data management </a:t>
            </a:r>
            <a:endParaRPr lang="en-US" sz="1632">
              <a:solidFill>
                <a:srgbClr val="000000"/>
              </a:solidFill>
              <a:latin typeface="Segoe UI"/>
            </a:endParaRPr>
          </a:p>
        </p:txBody>
      </p:sp>
      <p:sp>
        <p:nvSpPr>
          <p:cNvPr id="13" name="Rectangle 12">
            <a:extLst>
              <a:ext uri="{FF2B5EF4-FFF2-40B4-BE49-F238E27FC236}">
                <a16:creationId xmlns:a16="http://schemas.microsoft.com/office/drawing/2014/main" id="{2A75A632-28EE-447A-B61F-A83ECD6E0449}"/>
              </a:ext>
            </a:extLst>
          </p:cNvPr>
          <p:cNvSpPr/>
          <p:nvPr/>
        </p:nvSpPr>
        <p:spPr>
          <a:xfrm>
            <a:off x="521935" y="990606"/>
            <a:ext cx="9627142" cy="414353"/>
          </a:xfrm>
          <a:prstGeom prst="rect">
            <a:avLst/>
          </a:prstGeom>
        </p:spPr>
        <p:txBody>
          <a:bodyPr wrap="square">
            <a:spAutoFit/>
          </a:bodyPr>
          <a:lstStyle/>
          <a:p>
            <a:pPr defTabSz="932563">
              <a:defRPr/>
            </a:pPr>
            <a:r>
              <a:rPr lang="en-US" sz="2040">
                <a:solidFill>
                  <a:srgbClr val="000000"/>
                </a:solidFill>
                <a:latin typeface="Segoe UI"/>
              </a:rPr>
              <a:t>Transition into Customer’s outsourced security team </a:t>
            </a:r>
          </a:p>
        </p:txBody>
      </p:sp>
      <p:pic>
        <p:nvPicPr>
          <p:cNvPr id="28" name="Graphic 27" descr="Checkmark">
            <a:extLst>
              <a:ext uri="{FF2B5EF4-FFF2-40B4-BE49-F238E27FC236}">
                <a16:creationId xmlns:a16="http://schemas.microsoft.com/office/drawing/2014/main" id="{2363CF93-6BAC-4FF6-BB57-F340AF2002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44661" y="3895783"/>
            <a:ext cx="247493" cy="247493"/>
          </a:xfrm>
          <a:prstGeom prst="rect">
            <a:avLst/>
          </a:prstGeom>
        </p:spPr>
      </p:pic>
      <p:pic>
        <p:nvPicPr>
          <p:cNvPr id="29" name="Graphic 28" descr="Checkmark">
            <a:extLst>
              <a:ext uri="{FF2B5EF4-FFF2-40B4-BE49-F238E27FC236}">
                <a16:creationId xmlns:a16="http://schemas.microsoft.com/office/drawing/2014/main" id="{7FDE6B78-C059-4527-A14C-125D8B1FC4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44661" y="4191025"/>
            <a:ext cx="247493" cy="247493"/>
          </a:xfrm>
          <a:prstGeom prst="rect">
            <a:avLst/>
          </a:prstGeom>
        </p:spPr>
      </p:pic>
      <p:pic>
        <p:nvPicPr>
          <p:cNvPr id="30" name="Graphic 29" descr="Checkmark">
            <a:extLst>
              <a:ext uri="{FF2B5EF4-FFF2-40B4-BE49-F238E27FC236}">
                <a16:creationId xmlns:a16="http://schemas.microsoft.com/office/drawing/2014/main" id="{6C927892-09B7-4A68-B47F-E3CA11E58D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44661" y="4486037"/>
            <a:ext cx="247493" cy="247493"/>
          </a:xfrm>
          <a:prstGeom prst="rect">
            <a:avLst/>
          </a:prstGeom>
        </p:spPr>
      </p:pic>
      <p:pic>
        <p:nvPicPr>
          <p:cNvPr id="31" name="Graphic 30" descr="Checkmark">
            <a:extLst>
              <a:ext uri="{FF2B5EF4-FFF2-40B4-BE49-F238E27FC236}">
                <a16:creationId xmlns:a16="http://schemas.microsoft.com/office/drawing/2014/main" id="{A9B9FD79-2D36-4BDB-96BA-9130ABDE8C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44661" y="4782361"/>
            <a:ext cx="247493" cy="247493"/>
          </a:xfrm>
          <a:prstGeom prst="rect">
            <a:avLst/>
          </a:prstGeom>
        </p:spPr>
      </p:pic>
      <p:pic>
        <p:nvPicPr>
          <p:cNvPr id="32" name="Graphic 31" descr="Checkmark">
            <a:extLst>
              <a:ext uri="{FF2B5EF4-FFF2-40B4-BE49-F238E27FC236}">
                <a16:creationId xmlns:a16="http://schemas.microsoft.com/office/drawing/2014/main" id="{EB68EE5B-189F-459B-A18D-11FF0C7C3E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44661" y="5074121"/>
            <a:ext cx="247493" cy="247493"/>
          </a:xfrm>
          <a:prstGeom prst="rect">
            <a:avLst/>
          </a:prstGeom>
        </p:spPr>
      </p:pic>
      <p:pic>
        <p:nvPicPr>
          <p:cNvPr id="41" name="Graphic 40" descr="Checkmark">
            <a:extLst>
              <a:ext uri="{FF2B5EF4-FFF2-40B4-BE49-F238E27FC236}">
                <a16:creationId xmlns:a16="http://schemas.microsoft.com/office/drawing/2014/main" id="{9409A44D-CB7C-4C19-A5FB-AE79ED7224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2710" y="2422545"/>
            <a:ext cx="247493" cy="247493"/>
          </a:xfrm>
          <a:prstGeom prst="rect">
            <a:avLst/>
          </a:prstGeom>
        </p:spPr>
      </p:pic>
      <p:pic>
        <p:nvPicPr>
          <p:cNvPr id="42" name="Graphic 41" descr="Checkmark">
            <a:extLst>
              <a:ext uri="{FF2B5EF4-FFF2-40B4-BE49-F238E27FC236}">
                <a16:creationId xmlns:a16="http://schemas.microsoft.com/office/drawing/2014/main" id="{F9656963-C3F1-4D33-8918-90D7C14628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2710" y="2717130"/>
            <a:ext cx="247493" cy="247493"/>
          </a:xfrm>
          <a:prstGeom prst="rect">
            <a:avLst/>
          </a:prstGeom>
        </p:spPr>
      </p:pic>
      <p:pic>
        <p:nvPicPr>
          <p:cNvPr id="43" name="Graphic 42" descr="Checkmark">
            <a:extLst>
              <a:ext uri="{FF2B5EF4-FFF2-40B4-BE49-F238E27FC236}">
                <a16:creationId xmlns:a16="http://schemas.microsoft.com/office/drawing/2014/main" id="{384520BE-FC2B-445D-9308-262FF33F1A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2710" y="3011715"/>
            <a:ext cx="247493" cy="247493"/>
          </a:xfrm>
          <a:prstGeom prst="rect">
            <a:avLst/>
          </a:prstGeom>
        </p:spPr>
      </p:pic>
      <p:pic>
        <p:nvPicPr>
          <p:cNvPr id="44" name="Graphic 43" descr="Checkmark">
            <a:extLst>
              <a:ext uri="{FF2B5EF4-FFF2-40B4-BE49-F238E27FC236}">
                <a16:creationId xmlns:a16="http://schemas.microsoft.com/office/drawing/2014/main" id="{649588FF-BF11-4D60-88C5-A4DB365DD3E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2710" y="3306300"/>
            <a:ext cx="247493" cy="247493"/>
          </a:xfrm>
          <a:prstGeom prst="rect">
            <a:avLst/>
          </a:prstGeom>
        </p:spPr>
      </p:pic>
      <p:pic>
        <p:nvPicPr>
          <p:cNvPr id="45" name="Graphic 44" descr="Checkmark">
            <a:extLst>
              <a:ext uri="{FF2B5EF4-FFF2-40B4-BE49-F238E27FC236}">
                <a16:creationId xmlns:a16="http://schemas.microsoft.com/office/drawing/2014/main" id="{9E689108-A8DD-4255-B1EB-B519C3E923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2710" y="3600883"/>
            <a:ext cx="247493" cy="247493"/>
          </a:xfrm>
          <a:prstGeom prst="rect">
            <a:avLst/>
          </a:prstGeom>
        </p:spPr>
      </p:pic>
      <p:graphicFrame>
        <p:nvGraphicFramePr>
          <p:cNvPr id="38" name="Table 37">
            <a:extLst>
              <a:ext uri="{FF2B5EF4-FFF2-40B4-BE49-F238E27FC236}">
                <a16:creationId xmlns:a16="http://schemas.microsoft.com/office/drawing/2014/main" id="{A6E851A5-759E-43D6-AC08-04B74CD41641}"/>
              </a:ext>
            </a:extLst>
          </p:cNvPr>
          <p:cNvGraphicFramePr>
            <a:graphicFrameLocks noGrp="1"/>
          </p:cNvGraphicFramePr>
          <p:nvPr/>
        </p:nvGraphicFramePr>
        <p:xfrm>
          <a:off x="6400897" y="5429395"/>
          <a:ext cx="4598699" cy="1336733"/>
        </p:xfrm>
        <a:graphic>
          <a:graphicData uri="http://schemas.openxmlformats.org/drawingml/2006/table">
            <a:tbl>
              <a:tblPr firstRow="1" bandRow="1">
                <a:tableStyleId>{9DCAF9ED-07DC-4A11-8D7F-57B35C25682E}</a:tableStyleId>
              </a:tblPr>
              <a:tblGrid>
                <a:gridCol w="3337045">
                  <a:extLst>
                    <a:ext uri="{9D8B030D-6E8A-4147-A177-3AD203B41FA5}">
                      <a16:colId xmlns:a16="http://schemas.microsoft.com/office/drawing/2014/main" val="744796341"/>
                    </a:ext>
                  </a:extLst>
                </a:gridCol>
                <a:gridCol w="1261654">
                  <a:extLst>
                    <a:ext uri="{9D8B030D-6E8A-4147-A177-3AD203B41FA5}">
                      <a16:colId xmlns:a16="http://schemas.microsoft.com/office/drawing/2014/main" val="3303604864"/>
                    </a:ext>
                  </a:extLst>
                </a:gridCol>
              </a:tblGrid>
              <a:tr h="279781">
                <a:tc>
                  <a:txBody>
                    <a:bodyPr/>
                    <a:lstStyle/>
                    <a:p>
                      <a:r>
                        <a:rPr lang="en-US" sz="1200">
                          <a:latin typeface="+mj-lt"/>
                        </a:rPr>
                        <a:t>Add-Ons</a:t>
                      </a:r>
                    </a:p>
                  </a:txBody>
                  <a:tcPr marL="93260" marR="93260" marT="46630" marB="46630">
                    <a:lnL w="12700" cmpd="sng">
                      <a:noFill/>
                    </a:lnL>
                    <a:lnR>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p>
                      <a:r>
                        <a:rPr lang="en-US" sz="1200">
                          <a:latin typeface="+mj-lt"/>
                        </a:rPr>
                        <a:t>       Deploy</a:t>
                      </a:r>
                    </a:p>
                  </a:txBody>
                  <a:tcPr marL="93260" marR="93260" marT="46630" marB="46630">
                    <a:lnL>
                      <a:noFill/>
                    </a:lnL>
                    <a:lnR w="12700" cmpd="sng">
                      <a:noFill/>
                    </a:lnR>
                    <a:lnT w="12700" cmpd="sng">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1895520935"/>
                  </a:ext>
                </a:extLst>
              </a:tr>
              <a:tr h="264238">
                <a:tc>
                  <a:txBody>
                    <a:bodyPr/>
                    <a:lstStyle/>
                    <a:p>
                      <a:r>
                        <a:rPr lang="en-US" sz="1100"/>
                        <a:t>O365 Advanced Threat Protection P2</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1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1309644"/>
                  </a:ext>
                </a:extLst>
              </a:tr>
              <a:tr h="264238">
                <a:tc>
                  <a:txBody>
                    <a:bodyPr/>
                    <a:lstStyle/>
                    <a:p>
                      <a:r>
                        <a:rPr lang="en-US" sz="1100" dirty="0"/>
                        <a:t>Microsoft Defender ATP (Win E5)</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1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0795848"/>
                  </a:ext>
                </a:extLst>
              </a:tr>
              <a:tr h="264238">
                <a:tc>
                  <a:txBody>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lang="en-US" sz="1100" dirty="0"/>
                        <a:t>Microsoft Cloud App Security</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10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16783157"/>
                  </a:ext>
                </a:extLst>
              </a:tr>
              <a:tr h="264238">
                <a:tc>
                  <a:txBody>
                    <a:bodyPr/>
                    <a:lstStyle/>
                    <a:p>
                      <a:r>
                        <a:rPr lang="en-US" sz="1100" dirty="0"/>
                        <a:t>Azure AD Premium P2</a:t>
                      </a:r>
                    </a:p>
                  </a:txBody>
                  <a:tcPr marL="93260" marR="93260" marT="46630" marB="46630">
                    <a:lnL w="12700" cmpd="sng">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100" dirty="0"/>
                    </a:p>
                  </a:txBody>
                  <a:tcPr marL="93260" marR="93260" marT="46630" marB="46630">
                    <a:lnL>
                      <a:noFill/>
                    </a:lnL>
                    <a:lnR w="12700" cmpd="sng">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8939945"/>
                  </a:ext>
                </a:extLst>
              </a:tr>
            </a:tbl>
          </a:graphicData>
        </a:graphic>
      </p:graphicFrame>
      <p:pic>
        <p:nvPicPr>
          <p:cNvPr id="39" name="Graphic 38" descr="Checkmark">
            <a:extLst>
              <a:ext uri="{FF2B5EF4-FFF2-40B4-BE49-F238E27FC236}">
                <a16:creationId xmlns:a16="http://schemas.microsoft.com/office/drawing/2014/main" id="{CC80D3B1-684C-4403-9257-9D3CB2878F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7461" y="5723086"/>
            <a:ext cx="247493" cy="247493"/>
          </a:xfrm>
          <a:prstGeom prst="rect">
            <a:avLst/>
          </a:prstGeom>
        </p:spPr>
      </p:pic>
      <p:pic>
        <p:nvPicPr>
          <p:cNvPr id="40" name="Graphic 39" descr="Checkmark">
            <a:extLst>
              <a:ext uri="{FF2B5EF4-FFF2-40B4-BE49-F238E27FC236}">
                <a16:creationId xmlns:a16="http://schemas.microsoft.com/office/drawing/2014/main" id="{88052902-2F9D-4499-BA30-AD04154CD7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7461" y="5995260"/>
            <a:ext cx="247493" cy="247493"/>
          </a:xfrm>
          <a:prstGeom prst="rect">
            <a:avLst/>
          </a:prstGeom>
        </p:spPr>
      </p:pic>
      <p:pic>
        <p:nvPicPr>
          <p:cNvPr id="46" name="Graphic 45" descr="Checkmark">
            <a:extLst>
              <a:ext uri="{FF2B5EF4-FFF2-40B4-BE49-F238E27FC236}">
                <a16:creationId xmlns:a16="http://schemas.microsoft.com/office/drawing/2014/main" id="{C370883D-7843-4700-A3EA-B69D0A54D1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7461" y="6253519"/>
            <a:ext cx="247493" cy="247493"/>
          </a:xfrm>
          <a:prstGeom prst="rect">
            <a:avLst/>
          </a:prstGeom>
        </p:spPr>
      </p:pic>
      <p:pic>
        <p:nvPicPr>
          <p:cNvPr id="47" name="Graphic 46" descr="Checkmark">
            <a:extLst>
              <a:ext uri="{FF2B5EF4-FFF2-40B4-BE49-F238E27FC236}">
                <a16:creationId xmlns:a16="http://schemas.microsoft.com/office/drawing/2014/main" id="{32F5EF5F-A693-47C5-B190-E72D53806B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7461" y="6518634"/>
            <a:ext cx="247493" cy="247493"/>
          </a:xfrm>
          <a:prstGeom prst="rect">
            <a:avLst/>
          </a:prstGeom>
        </p:spPr>
      </p:pic>
      <p:sp>
        <p:nvSpPr>
          <p:cNvPr id="33" name="Oval 32">
            <a:extLst>
              <a:ext uri="{FF2B5EF4-FFF2-40B4-BE49-F238E27FC236}">
                <a16:creationId xmlns:a16="http://schemas.microsoft.com/office/drawing/2014/main" id="{92F728B4-F7E7-4FAE-9789-AAFD5CCBAB23}"/>
              </a:ext>
            </a:extLst>
          </p:cNvPr>
          <p:cNvSpPr/>
          <p:nvPr/>
        </p:nvSpPr>
        <p:spPr bwMode="auto">
          <a:xfrm>
            <a:off x="11401184" y="297915"/>
            <a:ext cx="457616" cy="457616"/>
          </a:xfrm>
          <a:prstGeom prst="ellipse">
            <a:avLst/>
          </a:prstGeom>
          <a:solidFill>
            <a:schemeClr val="bg1"/>
          </a:solidFill>
          <a:ln w="19050">
            <a:noFill/>
            <a:headEnd type="none" w="med" len="med"/>
            <a:tailEnd type="none" w="med" len="med"/>
          </a:ln>
          <a:effectLst>
            <a:outerShdw blurRad="190500" dist="25400" dir="27000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spcBef>
                <a:spcPct val="0"/>
              </a:spcBef>
              <a:spcAft>
                <a:spcPct val="0"/>
              </a:spcAft>
              <a:defRPr/>
            </a:pPr>
            <a:r>
              <a:rPr lang="en-US" sz="2448">
                <a:solidFill>
                  <a:srgbClr val="0078D4"/>
                </a:solidFill>
                <a:latin typeface="Segoe UI Semibold"/>
                <a:cs typeface="Segoe UI" pitchFamily="34" charset="0"/>
              </a:rPr>
              <a:t>C</a:t>
            </a:r>
          </a:p>
        </p:txBody>
      </p:sp>
    </p:spTree>
    <p:extLst>
      <p:ext uri="{BB962C8B-B14F-4D97-AF65-F5344CB8AC3E}">
        <p14:creationId xmlns:p14="http://schemas.microsoft.com/office/powerpoint/2010/main" val="3141225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2"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1+#ppt_w/2"/>
                                          </p:val>
                                        </p:tav>
                                        <p:tav tm="100000">
                                          <p:val>
                                            <p:strVal val="#ppt_x"/>
                                          </p:val>
                                        </p:tav>
                                      </p:tavLst>
                                    </p:anim>
                                    <p:anim calcmode="lin" valueType="num">
                                      <p:cBhvr additive="base">
                                        <p:cTn id="17" dur="75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fill="hold"/>
                                        <p:tgtEl>
                                          <p:spTgt spid="9"/>
                                        </p:tgtEl>
                                        <p:attrNameLst>
                                          <p:attrName>ppt_x</p:attrName>
                                        </p:attrNameLst>
                                      </p:cBhvr>
                                      <p:tavLst>
                                        <p:tav tm="0">
                                          <p:val>
                                            <p:strVal val="1+#ppt_w/2"/>
                                          </p:val>
                                        </p:tav>
                                        <p:tav tm="100000">
                                          <p:val>
                                            <p:strVal val="#ppt_x"/>
                                          </p:val>
                                        </p:tav>
                                      </p:tavLst>
                                    </p:anim>
                                    <p:anim calcmode="lin" valueType="num">
                                      <p:cBhvr additive="base">
                                        <p:cTn id="21" dur="75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750" fill="hold"/>
                                        <p:tgtEl>
                                          <p:spTgt spid="16"/>
                                        </p:tgtEl>
                                        <p:attrNameLst>
                                          <p:attrName>ppt_x</p:attrName>
                                        </p:attrNameLst>
                                      </p:cBhvr>
                                      <p:tavLst>
                                        <p:tav tm="0">
                                          <p:val>
                                            <p:strVal val="1+#ppt_w/2"/>
                                          </p:val>
                                        </p:tav>
                                        <p:tav tm="100000">
                                          <p:val>
                                            <p:strVal val="#ppt_x"/>
                                          </p:val>
                                        </p:tav>
                                      </p:tavLst>
                                    </p:anim>
                                    <p:anim calcmode="lin" valueType="num">
                                      <p:cBhvr additive="base">
                                        <p:cTn id="25" dur="750" fill="hold"/>
                                        <p:tgtEl>
                                          <p:spTgt spid="16"/>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25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53" presetClass="entr" presetSubtype="16" fill="hold" nodeType="withEffect">
                                  <p:stCondLst>
                                    <p:cond delay="50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par>
                                <p:cTn id="36" presetID="53" presetClass="entr" presetSubtype="16" fill="hold" nodeType="withEffect">
                                  <p:stCondLst>
                                    <p:cond delay="500"/>
                                  </p:stCondLst>
                                  <p:childTnLst>
                                    <p:set>
                                      <p:cBhvr>
                                        <p:cTn id="37" dur="1" fill="hold">
                                          <p:stCondLst>
                                            <p:cond delay="0"/>
                                          </p:stCondLst>
                                        </p:cTn>
                                        <p:tgtEl>
                                          <p:spTgt spid="43"/>
                                        </p:tgtEl>
                                        <p:attrNameLst>
                                          <p:attrName>style.visibility</p:attrName>
                                        </p:attrNameLst>
                                      </p:cBhvr>
                                      <p:to>
                                        <p:strVal val="visible"/>
                                      </p:to>
                                    </p:set>
                                    <p:anim calcmode="lin" valueType="num">
                                      <p:cBhvr>
                                        <p:cTn id="38" dur="500" fill="hold"/>
                                        <p:tgtEl>
                                          <p:spTgt spid="43"/>
                                        </p:tgtEl>
                                        <p:attrNameLst>
                                          <p:attrName>ppt_w</p:attrName>
                                        </p:attrNameLst>
                                      </p:cBhvr>
                                      <p:tavLst>
                                        <p:tav tm="0">
                                          <p:val>
                                            <p:fltVal val="0"/>
                                          </p:val>
                                        </p:tav>
                                        <p:tav tm="100000">
                                          <p:val>
                                            <p:strVal val="#ppt_w"/>
                                          </p:val>
                                        </p:tav>
                                      </p:tavLst>
                                    </p:anim>
                                    <p:anim calcmode="lin" valueType="num">
                                      <p:cBhvr>
                                        <p:cTn id="39" dur="500" fill="hold"/>
                                        <p:tgtEl>
                                          <p:spTgt spid="43"/>
                                        </p:tgtEl>
                                        <p:attrNameLst>
                                          <p:attrName>ppt_h</p:attrName>
                                        </p:attrNameLst>
                                      </p:cBhvr>
                                      <p:tavLst>
                                        <p:tav tm="0">
                                          <p:val>
                                            <p:fltVal val="0"/>
                                          </p:val>
                                        </p:tav>
                                        <p:tav tm="100000">
                                          <p:val>
                                            <p:strVal val="#ppt_h"/>
                                          </p:val>
                                        </p:tav>
                                      </p:tavLst>
                                    </p:anim>
                                    <p:animEffect transition="in" filter="fade">
                                      <p:cBhvr>
                                        <p:cTn id="40" dur="500"/>
                                        <p:tgtEl>
                                          <p:spTgt spid="43"/>
                                        </p:tgtEl>
                                      </p:cBhvr>
                                    </p:animEffect>
                                  </p:childTnLst>
                                </p:cTn>
                              </p:par>
                              <p:par>
                                <p:cTn id="41" presetID="53" presetClass="entr" presetSubtype="16" fill="hold" nodeType="withEffect">
                                  <p:stCondLst>
                                    <p:cond delay="50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par>
                                <p:cTn id="46" presetID="53" presetClass="entr" presetSubtype="16" fill="hold" nodeType="withEffect">
                                  <p:stCondLst>
                                    <p:cond delay="50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par>
                                <p:cTn id="51" presetID="53" presetClass="entr" presetSubtype="16" fill="hold" nodeType="withEffect">
                                  <p:stCondLst>
                                    <p:cond delay="50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par>
                                <p:cTn id="56" presetID="53" presetClass="entr" presetSubtype="16" fill="hold" nodeType="withEffect">
                                  <p:stCondLst>
                                    <p:cond delay="50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nodeType="withEffect">
                                  <p:stCondLst>
                                    <p:cond delay="500"/>
                                  </p:stCondLst>
                                  <p:childTnLst>
                                    <p:set>
                                      <p:cBhvr>
                                        <p:cTn id="62" dur="1" fill="hold">
                                          <p:stCondLst>
                                            <p:cond delay="0"/>
                                          </p:stCondLst>
                                        </p:cTn>
                                        <p:tgtEl>
                                          <p:spTgt spid="30"/>
                                        </p:tgtEl>
                                        <p:attrNameLst>
                                          <p:attrName>style.visibility</p:attrName>
                                        </p:attrNameLst>
                                      </p:cBhvr>
                                      <p:to>
                                        <p:strVal val="visible"/>
                                      </p:to>
                                    </p:set>
                                    <p:anim calcmode="lin" valueType="num">
                                      <p:cBhvr>
                                        <p:cTn id="63" dur="500" fill="hold"/>
                                        <p:tgtEl>
                                          <p:spTgt spid="30"/>
                                        </p:tgtEl>
                                        <p:attrNameLst>
                                          <p:attrName>ppt_w</p:attrName>
                                        </p:attrNameLst>
                                      </p:cBhvr>
                                      <p:tavLst>
                                        <p:tav tm="0">
                                          <p:val>
                                            <p:fltVal val="0"/>
                                          </p:val>
                                        </p:tav>
                                        <p:tav tm="100000">
                                          <p:val>
                                            <p:strVal val="#ppt_w"/>
                                          </p:val>
                                        </p:tav>
                                      </p:tavLst>
                                    </p:anim>
                                    <p:anim calcmode="lin" valueType="num">
                                      <p:cBhvr>
                                        <p:cTn id="64" dur="500" fill="hold"/>
                                        <p:tgtEl>
                                          <p:spTgt spid="30"/>
                                        </p:tgtEl>
                                        <p:attrNameLst>
                                          <p:attrName>ppt_h</p:attrName>
                                        </p:attrNameLst>
                                      </p:cBhvr>
                                      <p:tavLst>
                                        <p:tav tm="0">
                                          <p:val>
                                            <p:fltVal val="0"/>
                                          </p:val>
                                        </p:tav>
                                        <p:tav tm="100000">
                                          <p:val>
                                            <p:strVal val="#ppt_h"/>
                                          </p:val>
                                        </p:tav>
                                      </p:tavLst>
                                    </p:anim>
                                    <p:animEffect transition="in" filter="fade">
                                      <p:cBhvr>
                                        <p:cTn id="65" dur="500"/>
                                        <p:tgtEl>
                                          <p:spTgt spid="30"/>
                                        </p:tgtEl>
                                      </p:cBhvr>
                                    </p:animEffect>
                                  </p:childTnLst>
                                </p:cTn>
                              </p:par>
                              <p:par>
                                <p:cTn id="66" presetID="53" presetClass="entr" presetSubtype="16" fill="hold" nodeType="withEffect">
                                  <p:stCondLst>
                                    <p:cond delay="500"/>
                                  </p:stCondLst>
                                  <p:childTnLst>
                                    <p:set>
                                      <p:cBhvr>
                                        <p:cTn id="67" dur="1" fill="hold">
                                          <p:stCondLst>
                                            <p:cond delay="0"/>
                                          </p:stCondLst>
                                        </p:cTn>
                                        <p:tgtEl>
                                          <p:spTgt spid="31"/>
                                        </p:tgtEl>
                                        <p:attrNameLst>
                                          <p:attrName>style.visibility</p:attrName>
                                        </p:attrNameLst>
                                      </p:cBhvr>
                                      <p:to>
                                        <p:strVal val="visible"/>
                                      </p:to>
                                    </p:set>
                                    <p:anim calcmode="lin" valueType="num">
                                      <p:cBhvr>
                                        <p:cTn id="68" dur="500" fill="hold"/>
                                        <p:tgtEl>
                                          <p:spTgt spid="31"/>
                                        </p:tgtEl>
                                        <p:attrNameLst>
                                          <p:attrName>ppt_w</p:attrName>
                                        </p:attrNameLst>
                                      </p:cBhvr>
                                      <p:tavLst>
                                        <p:tav tm="0">
                                          <p:val>
                                            <p:fltVal val="0"/>
                                          </p:val>
                                        </p:tav>
                                        <p:tav tm="100000">
                                          <p:val>
                                            <p:strVal val="#ppt_w"/>
                                          </p:val>
                                        </p:tav>
                                      </p:tavLst>
                                    </p:anim>
                                    <p:anim calcmode="lin" valueType="num">
                                      <p:cBhvr>
                                        <p:cTn id="69" dur="500" fill="hold"/>
                                        <p:tgtEl>
                                          <p:spTgt spid="31"/>
                                        </p:tgtEl>
                                        <p:attrNameLst>
                                          <p:attrName>ppt_h</p:attrName>
                                        </p:attrNameLst>
                                      </p:cBhvr>
                                      <p:tavLst>
                                        <p:tav tm="0">
                                          <p:val>
                                            <p:fltVal val="0"/>
                                          </p:val>
                                        </p:tav>
                                        <p:tav tm="100000">
                                          <p:val>
                                            <p:strVal val="#ppt_h"/>
                                          </p:val>
                                        </p:tav>
                                      </p:tavLst>
                                    </p:anim>
                                    <p:animEffect transition="in" filter="fade">
                                      <p:cBhvr>
                                        <p:cTn id="70" dur="500"/>
                                        <p:tgtEl>
                                          <p:spTgt spid="31"/>
                                        </p:tgtEl>
                                      </p:cBhvr>
                                    </p:animEffect>
                                  </p:childTnLst>
                                </p:cTn>
                              </p:par>
                              <p:par>
                                <p:cTn id="71" presetID="53" presetClass="entr" presetSubtype="16" fill="hold" nodeType="withEffect">
                                  <p:stCondLst>
                                    <p:cond delay="50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par>
                                <p:cTn id="76" presetID="2" presetClass="entr" presetSubtype="2" decel="100000" fill="hold" nodeType="withEffect">
                                  <p:stCondLst>
                                    <p:cond delay="50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750" fill="hold"/>
                                        <p:tgtEl>
                                          <p:spTgt spid="38"/>
                                        </p:tgtEl>
                                        <p:attrNameLst>
                                          <p:attrName>ppt_x</p:attrName>
                                        </p:attrNameLst>
                                      </p:cBhvr>
                                      <p:tavLst>
                                        <p:tav tm="0">
                                          <p:val>
                                            <p:strVal val="1+#ppt_w/2"/>
                                          </p:val>
                                        </p:tav>
                                        <p:tav tm="100000">
                                          <p:val>
                                            <p:strVal val="#ppt_x"/>
                                          </p:val>
                                        </p:tav>
                                      </p:tavLst>
                                    </p:anim>
                                    <p:anim calcmode="lin" valueType="num">
                                      <p:cBhvr additive="base">
                                        <p:cTn id="79" dur="750" fill="hold"/>
                                        <p:tgtEl>
                                          <p:spTgt spid="38"/>
                                        </p:tgtEl>
                                        <p:attrNameLst>
                                          <p:attrName>ppt_y</p:attrName>
                                        </p:attrNameLst>
                                      </p:cBhvr>
                                      <p:tavLst>
                                        <p:tav tm="0">
                                          <p:val>
                                            <p:strVal val="#ppt_y"/>
                                          </p:val>
                                        </p:tav>
                                        <p:tav tm="100000">
                                          <p:val>
                                            <p:strVal val="#ppt_y"/>
                                          </p:val>
                                        </p:tav>
                                      </p:tavLst>
                                    </p:anim>
                                  </p:childTnLst>
                                </p:cTn>
                              </p:par>
                              <p:par>
                                <p:cTn id="80" presetID="53" presetClass="entr" presetSubtype="16" fill="hold" nodeType="withEffect">
                                  <p:stCondLst>
                                    <p:cond delay="750"/>
                                  </p:stCondLst>
                                  <p:childTnLst>
                                    <p:set>
                                      <p:cBhvr>
                                        <p:cTn id="81" dur="1" fill="hold">
                                          <p:stCondLst>
                                            <p:cond delay="0"/>
                                          </p:stCondLst>
                                        </p:cTn>
                                        <p:tgtEl>
                                          <p:spTgt spid="39"/>
                                        </p:tgtEl>
                                        <p:attrNameLst>
                                          <p:attrName>style.visibility</p:attrName>
                                        </p:attrNameLst>
                                      </p:cBhvr>
                                      <p:to>
                                        <p:strVal val="visible"/>
                                      </p:to>
                                    </p:set>
                                    <p:anim calcmode="lin" valueType="num">
                                      <p:cBhvr>
                                        <p:cTn id="82" dur="500" fill="hold"/>
                                        <p:tgtEl>
                                          <p:spTgt spid="39"/>
                                        </p:tgtEl>
                                        <p:attrNameLst>
                                          <p:attrName>ppt_w</p:attrName>
                                        </p:attrNameLst>
                                      </p:cBhvr>
                                      <p:tavLst>
                                        <p:tav tm="0">
                                          <p:val>
                                            <p:fltVal val="0"/>
                                          </p:val>
                                        </p:tav>
                                        <p:tav tm="100000">
                                          <p:val>
                                            <p:strVal val="#ppt_w"/>
                                          </p:val>
                                        </p:tav>
                                      </p:tavLst>
                                    </p:anim>
                                    <p:anim calcmode="lin" valueType="num">
                                      <p:cBhvr>
                                        <p:cTn id="83" dur="500" fill="hold"/>
                                        <p:tgtEl>
                                          <p:spTgt spid="39"/>
                                        </p:tgtEl>
                                        <p:attrNameLst>
                                          <p:attrName>ppt_h</p:attrName>
                                        </p:attrNameLst>
                                      </p:cBhvr>
                                      <p:tavLst>
                                        <p:tav tm="0">
                                          <p:val>
                                            <p:fltVal val="0"/>
                                          </p:val>
                                        </p:tav>
                                        <p:tav tm="100000">
                                          <p:val>
                                            <p:strVal val="#ppt_h"/>
                                          </p:val>
                                        </p:tav>
                                      </p:tavLst>
                                    </p:anim>
                                    <p:animEffect transition="in" filter="fade">
                                      <p:cBhvr>
                                        <p:cTn id="84" dur="500"/>
                                        <p:tgtEl>
                                          <p:spTgt spid="39"/>
                                        </p:tgtEl>
                                      </p:cBhvr>
                                    </p:animEffect>
                                  </p:childTnLst>
                                </p:cTn>
                              </p:par>
                              <p:par>
                                <p:cTn id="85" presetID="53" presetClass="entr" presetSubtype="16" fill="hold" nodeType="withEffect">
                                  <p:stCondLst>
                                    <p:cond delay="750"/>
                                  </p:stCondLst>
                                  <p:childTnLst>
                                    <p:set>
                                      <p:cBhvr>
                                        <p:cTn id="86" dur="1" fill="hold">
                                          <p:stCondLst>
                                            <p:cond delay="0"/>
                                          </p:stCondLst>
                                        </p:cTn>
                                        <p:tgtEl>
                                          <p:spTgt spid="40"/>
                                        </p:tgtEl>
                                        <p:attrNameLst>
                                          <p:attrName>style.visibility</p:attrName>
                                        </p:attrNameLst>
                                      </p:cBhvr>
                                      <p:to>
                                        <p:strVal val="visible"/>
                                      </p:to>
                                    </p:set>
                                    <p:anim calcmode="lin" valueType="num">
                                      <p:cBhvr>
                                        <p:cTn id="87" dur="500" fill="hold"/>
                                        <p:tgtEl>
                                          <p:spTgt spid="40"/>
                                        </p:tgtEl>
                                        <p:attrNameLst>
                                          <p:attrName>ppt_w</p:attrName>
                                        </p:attrNameLst>
                                      </p:cBhvr>
                                      <p:tavLst>
                                        <p:tav tm="0">
                                          <p:val>
                                            <p:fltVal val="0"/>
                                          </p:val>
                                        </p:tav>
                                        <p:tav tm="100000">
                                          <p:val>
                                            <p:strVal val="#ppt_w"/>
                                          </p:val>
                                        </p:tav>
                                      </p:tavLst>
                                    </p:anim>
                                    <p:anim calcmode="lin" valueType="num">
                                      <p:cBhvr>
                                        <p:cTn id="88" dur="500" fill="hold"/>
                                        <p:tgtEl>
                                          <p:spTgt spid="40"/>
                                        </p:tgtEl>
                                        <p:attrNameLst>
                                          <p:attrName>ppt_h</p:attrName>
                                        </p:attrNameLst>
                                      </p:cBhvr>
                                      <p:tavLst>
                                        <p:tav tm="0">
                                          <p:val>
                                            <p:fltVal val="0"/>
                                          </p:val>
                                        </p:tav>
                                        <p:tav tm="100000">
                                          <p:val>
                                            <p:strVal val="#ppt_h"/>
                                          </p:val>
                                        </p:tav>
                                      </p:tavLst>
                                    </p:anim>
                                    <p:animEffect transition="in" filter="fade">
                                      <p:cBhvr>
                                        <p:cTn id="89" dur="500"/>
                                        <p:tgtEl>
                                          <p:spTgt spid="40"/>
                                        </p:tgtEl>
                                      </p:cBhvr>
                                    </p:animEffect>
                                  </p:childTnLst>
                                </p:cTn>
                              </p:par>
                              <p:par>
                                <p:cTn id="90" presetID="53" presetClass="entr" presetSubtype="16" fill="hold" nodeType="withEffect">
                                  <p:stCondLst>
                                    <p:cond delay="750"/>
                                  </p:stCondLst>
                                  <p:childTnLst>
                                    <p:set>
                                      <p:cBhvr>
                                        <p:cTn id="91" dur="1" fill="hold">
                                          <p:stCondLst>
                                            <p:cond delay="0"/>
                                          </p:stCondLst>
                                        </p:cTn>
                                        <p:tgtEl>
                                          <p:spTgt spid="46"/>
                                        </p:tgtEl>
                                        <p:attrNameLst>
                                          <p:attrName>style.visibility</p:attrName>
                                        </p:attrNameLst>
                                      </p:cBhvr>
                                      <p:to>
                                        <p:strVal val="visible"/>
                                      </p:to>
                                    </p:set>
                                    <p:anim calcmode="lin" valueType="num">
                                      <p:cBhvr>
                                        <p:cTn id="92" dur="500" fill="hold"/>
                                        <p:tgtEl>
                                          <p:spTgt spid="46"/>
                                        </p:tgtEl>
                                        <p:attrNameLst>
                                          <p:attrName>ppt_w</p:attrName>
                                        </p:attrNameLst>
                                      </p:cBhvr>
                                      <p:tavLst>
                                        <p:tav tm="0">
                                          <p:val>
                                            <p:fltVal val="0"/>
                                          </p:val>
                                        </p:tav>
                                        <p:tav tm="100000">
                                          <p:val>
                                            <p:strVal val="#ppt_w"/>
                                          </p:val>
                                        </p:tav>
                                      </p:tavLst>
                                    </p:anim>
                                    <p:anim calcmode="lin" valueType="num">
                                      <p:cBhvr>
                                        <p:cTn id="93" dur="500" fill="hold"/>
                                        <p:tgtEl>
                                          <p:spTgt spid="46"/>
                                        </p:tgtEl>
                                        <p:attrNameLst>
                                          <p:attrName>ppt_h</p:attrName>
                                        </p:attrNameLst>
                                      </p:cBhvr>
                                      <p:tavLst>
                                        <p:tav tm="0">
                                          <p:val>
                                            <p:fltVal val="0"/>
                                          </p:val>
                                        </p:tav>
                                        <p:tav tm="100000">
                                          <p:val>
                                            <p:strVal val="#ppt_h"/>
                                          </p:val>
                                        </p:tav>
                                      </p:tavLst>
                                    </p:anim>
                                    <p:animEffect transition="in" filter="fade">
                                      <p:cBhvr>
                                        <p:cTn id="94" dur="500"/>
                                        <p:tgtEl>
                                          <p:spTgt spid="46"/>
                                        </p:tgtEl>
                                      </p:cBhvr>
                                    </p:animEffect>
                                  </p:childTnLst>
                                </p:cTn>
                              </p:par>
                              <p:par>
                                <p:cTn id="95" presetID="53" presetClass="entr" presetSubtype="16" fill="hold" nodeType="withEffect">
                                  <p:stCondLst>
                                    <p:cond delay="750"/>
                                  </p:stCondLst>
                                  <p:childTnLst>
                                    <p:set>
                                      <p:cBhvr>
                                        <p:cTn id="96" dur="1" fill="hold">
                                          <p:stCondLst>
                                            <p:cond delay="0"/>
                                          </p:stCondLst>
                                        </p:cTn>
                                        <p:tgtEl>
                                          <p:spTgt spid="47"/>
                                        </p:tgtEl>
                                        <p:attrNameLst>
                                          <p:attrName>style.visibility</p:attrName>
                                        </p:attrNameLst>
                                      </p:cBhvr>
                                      <p:to>
                                        <p:strVal val="visible"/>
                                      </p:to>
                                    </p:set>
                                    <p:anim calcmode="lin" valueType="num">
                                      <p:cBhvr>
                                        <p:cTn id="97" dur="500" fill="hold"/>
                                        <p:tgtEl>
                                          <p:spTgt spid="47"/>
                                        </p:tgtEl>
                                        <p:attrNameLst>
                                          <p:attrName>ppt_w</p:attrName>
                                        </p:attrNameLst>
                                      </p:cBhvr>
                                      <p:tavLst>
                                        <p:tav tm="0">
                                          <p:val>
                                            <p:fltVal val="0"/>
                                          </p:val>
                                        </p:tav>
                                        <p:tav tm="100000">
                                          <p:val>
                                            <p:strVal val="#ppt_w"/>
                                          </p:val>
                                        </p:tav>
                                      </p:tavLst>
                                    </p:anim>
                                    <p:anim calcmode="lin" valueType="num">
                                      <p:cBhvr>
                                        <p:cTn id="98" dur="500" fill="hold"/>
                                        <p:tgtEl>
                                          <p:spTgt spid="47"/>
                                        </p:tgtEl>
                                        <p:attrNameLst>
                                          <p:attrName>ppt_h</p:attrName>
                                        </p:attrNameLst>
                                      </p:cBhvr>
                                      <p:tavLst>
                                        <p:tav tm="0">
                                          <p:val>
                                            <p:fltVal val="0"/>
                                          </p:val>
                                        </p:tav>
                                        <p:tav tm="100000">
                                          <p:val>
                                            <p:strVal val="#ppt_h"/>
                                          </p:val>
                                        </p:tav>
                                      </p:tavLst>
                                    </p:anim>
                                    <p:animEffect transition="in" filter="fade">
                                      <p:cBhvr>
                                        <p:cTn id="9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8"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D5DD8-93DA-4F63-8295-C8A51F0D7981}"/>
              </a:ext>
            </a:extLst>
          </p:cNvPr>
          <p:cNvSpPr>
            <a:spLocks noGrp="1"/>
          </p:cNvSpPr>
          <p:nvPr>
            <p:ph type="title"/>
          </p:nvPr>
        </p:nvSpPr>
        <p:spPr>
          <a:xfrm>
            <a:off x="873883" y="379564"/>
            <a:ext cx="11561710" cy="773112"/>
          </a:xfrm>
        </p:spPr>
        <p:txBody>
          <a:bodyPr/>
          <a:lstStyle/>
          <a:p>
            <a:r>
              <a:rPr lang="en-US">
                <a:solidFill>
                  <a:schemeClr val="tx1"/>
                </a:solidFill>
                <a:cs typeface="Segoe UI"/>
              </a:rPr>
              <a:t>Build IP with SecureScore</a:t>
            </a:r>
            <a:endParaRPr lang="en-US" sz="2000" spc="0">
              <a:solidFill>
                <a:schemeClr val="tx1"/>
              </a:solidFill>
              <a:latin typeface="Segoe UI" panose="020B0502040204020203" pitchFamily="34" charset="0"/>
            </a:endParaRPr>
          </a:p>
        </p:txBody>
      </p:sp>
      <p:sp>
        <p:nvSpPr>
          <p:cNvPr id="3" name="Text Placeholder 2">
            <a:extLst>
              <a:ext uri="{FF2B5EF4-FFF2-40B4-BE49-F238E27FC236}">
                <a16:creationId xmlns:a16="http://schemas.microsoft.com/office/drawing/2014/main" id="{217E6EE0-89B5-4DAE-B0D4-6651872290A8}"/>
              </a:ext>
            </a:extLst>
          </p:cNvPr>
          <p:cNvSpPr>
            <a:spLocks noGrp="1"/>
          </p:cNvSpPr>
          <p:nvPr>
            <p:ph type="body" sz="quarter" idx="12"/>
          </p:nvPr>
        </p:nvSpPr>
        <p:spPr>
          <a:xfrm>
            <a:off x="436616" y="1822162"/>
            <a:ext cx="5085151" cy="2331388"/>
          </a:xfrm>
        </p:spPr>
        <p:txBody>
          <a:bodyPr/>
          <a:lstStyle/>
          <a:p>
            <a:pPr marL="0" lvl="1">
              <a:lnSpc>
                <a:spcPct val="100000"/>
              </a:lnSpc>
              <a:spcAft>
                <a:spcPts val="400"/>
              </a:spcAft>
            </a:pPr>
            <a:r>
              <a:rPr lang="en-US" sz="1800">
                <a:solidFill>
                  <a:schemeClr val="accent1"/>
                </a:solidFill>
                <a:latin typeface="+mj-lt"/>
              </a:rPr>
              <a:t>Secure Score API</a:t>
            </a:r>
          </a:p>
          <a:p>
            <a:pPr marL="171384" lvl="1" indent="-171384">
              <a:lnSpc>
                <a:spcPct val="100000"/>
              </a:lnSpc>
              <a:spcAft>
                <a:spcPts val="400"/>
              </a:spcAft>
              <a:buFont typeface="Arial" panose="020B0604020202020204" pitchFamily="34" charset="0"/>
              <a:buChar char="•"/>
            </a:pPr>
            <a:r>
              <a:rPr lang="en-US" sz="1598">
                <a:solidFill>
                  <a:schemeClr val="tx1"/>
                </a:solidFill>
              </a:rPr>
              <a:t>Show customers their current security posture across identity, data, device, apps and infrastructure</a:t>
            </a:r>
          </a:p>
          <a:p>
            <a:pPr marL="0" lvl="1">
              <a:lnSpc>
                <a:spcPct val="100000"/>
              </a:lnSpc>
              <a:spcAft>
                <a:spcPts val="400"/>
              </a:spcAft>
            </a:pPr>
            <a:endParaRPr lang="en-US" sz="1598"/>
          </a:p>
          <a:p>
            <a:pPr marL="0" lvl="1">
              <a:lnSpc>
                <a:spcPct val="100000"/>
              </a:lnSpc>
              <a:spcAft>
                <a:spcPts val="400"/>
              </a:spcAft>
            </a:pPr>
            <a:endParaRPr lang="en-US" sz="1598"/>
          </a:p>
          <a:p>
            <a:pPr marL="0" lvl="1">
              <a:lnSpc>
                <a:spcPct val="100000"/>
              </a:lnSpc>
              <a:spcAft>
                <a:spcPts val="400"/>
              </a:spcAft>
            </a:pPr>
            <a:r>
              <a:rPr lang="en-US" sz="1800">
                <a:solidFill>
                  <a:schemeClr val="accent1"/>
                </a:solidFill>
                <a:latin typeface="+mj-lt"/>
              </a:rPr>
              <a:t>Partner Smart Office</a:t>
            </a:r>
          </a:p>
          <a:p>
            <a:pPr marL="171384" lvl="1" indent="-171384">
              <a:lnSpc>
                <a:spcPct val="100000"/>
              </a:lnSpc>
              <a:spcAft>
                <a:spcPts val="400"/>
              </a:spcAft>
              <a:buFont typeface="Arial" panose="020B0604020202020204" pitchFamily="34" charset="0"/>
              <a:buChar char="•"/>
            </a:pPr>
            <a:r>
              <a:rPr lang="en-US" sz="1598">
                <a:solidFill>
                  <a:schemeClr val="tx1"/>
                </a:solidFill>
              </a:rPr>
              <a:t>Aggregate Secure Score information into a single repository for all customers (</a:t>
            </a:r>
            <a:r>
              <a:rPr lang="en-US" sz="1598" err="1">
                <a:solidFill>
                  <a:schemeClr val="tx1"/>
                </a:solidFill>
              </a:rPr>
              <a:t>OpenSource</a:t>
            </a:r>
            <a:r>
              <a:rPr lang="en-US" sz="1598">
                <a:solidFill>
                  <a:schemeClr val="tx1"/>
                </a:solidFill>
              </a:rPr>
              <a:t>)</a:t>
            </a:r>
          </a:p>
        </p:txBody>
      </p:sp>
      <p:pic>
        <p:nvPicPr>
          <p:cNvPr id="10" name="Picture 9">
            <a:extLst>
              <a:ext uri="{FF2B5EF4-FFF2-40B4-BE49-F238E27FC236}">
                <a16:creationId xmlns:a16="http://schemas.microsoft.com/office/drawing/2014/main" id="{6358D20F-67B2-497B-BC29-5C1C6C35FB71}"/>
              </a:ext>
            </a:extLst>
          </p:cNvPr>
          <p:cNvPicPr>
            <a:picLocks noChangeAspect="1"/>
          </p:cNvPicPr>
          <p:nvPr/>
        </p:nvPicPr>
        <p:blipFill rotWithShape="1">
          <a:blip r:embed="rId3"/>
          <a:srcRect r="12332"/>
          <a:stretch/>
        </p:blipFill>
        <p:spPr>
          <a:xfrm>
            <a:off x="5895054" y="1567256"/>
            <a:ext cx="6539660" cy="5244981"/>
          </a:xfrm>
          <a:prstGeom prst="rect">
            <a:avLst/>
          </a:prstGeom>
        </p:spPr>
      </p:pic>
      <p:pic>
        <p:nvPicPr>
          <p:cNvPr id="5" name="Picture 4">
            <a:extLst>
              <a:ext uri="{FF2B5EF4-FFF2-40B4-BE49-F238E27FC236}">
                <a16:creationId xmlns:a16="http://schemas.microsoft.com/office/drawing/2014/main" id="{591C809A-37BA-4DEF-940C-412455B8E617}"/>
              </a:ext>
            </a:extLst>
          </p:cNvPr>
          <p:cNvPicPr>
            <a:picLocks noChangeAspect="1"/>
          </p:cNvPicPr>
          <p:nvPr/>
        </p:nvPicPr>
        <p:blipFill>
          <a:blip r:embed="rId4"/>
          <a:stretch>
            <a:fillRect/>
          </a:stretch>
        </p:blipFill>
        <p:spPr>
          <a:xfrm>
            <a:off x="6289913" y="2090468"/>
            <a:ext cx="6144799" cy="4198551"/>
          </a:xfrm>
          <a:prstGeom prst="rect">
            <a:avLst/>
          </a:prstGeom>
        </p:spPr>
      </p:pic>
      <p:sp>
        <p:nvSpPr>
          <p:cNvPr id="7" name="Oval 6">
            <a:extLst>
              <a:ext uri="{FF2B5EF4-FFF2-40B4-BE49-F238E27FC236}">
                <a16:creationId xmlns:a16="http://schemas.microsoft.com/office/drawing/2014/main" id="{27A1FEBE-709A-4F0C-9034-151216AB1932}"/>
              </a:ext>
            </a:extLst>
          </p:cNvPr>
          <p:cNvSpPr/>
          <p:nvPr/>
        </p:nvSpPr>
        <p:spPr bwMode="auto">
          <a:xfrm>
            <a:off x="233919" y="459562"/>
            <a:ext cx="457616" cy="457616"/>
          </a:xfrm>
          <a:prstGeom prst="ellipse">
            <a:avLst/>
          </a:prstGeom>
          <a:solidFill>
            <a:schemeClr val="bg1"/>
          </a:solidFill>
          <a:ln w="19050">
            <a:noFill/>
            <a:headEnd type="none" w="med" len="med"/>
            <a:tailEnd type="none" w="med" len="med"/>
          </a:ln>
          <a:effectLst>
            <a:outerShdw blurRad="190500" dist="25400" dir="27000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spcBef>
                <a:spcPct val="0"/>
              </a:spcBef>
              <a:spcAft>
                <a:spcPct val="0"/>
              </a:spcAft>
              <a:defRPr/>
            </a:pPr>
            <a:r>
              <a:rPr lang="en-US" sz="2448">
                <a:solidFill>
                  <a:srgbClr val="0078D4"/>
                </a:solidFill>
                <a:latin typeface="Segoe UI Semibold"/>
                <a:cs typeface="Segoe UI" pitchFamily="34" charset="0"/>
              </a:rPr>
              <a:t>4</a:t>
            </a:r>
          </a:p>
        </p:txBody>
      </p:sp>
      <p:sp>
        <p:nvSpPr>
          <p:cNvPr id="4" name="TextBox 3">
            <a:extLst>
              <a:ext uri="{FF2B5EF4-FFF2-40B4-BE49-F238E27FC236}">
                <a16:creationId xmlns:a16="http://schemas.microsoft.com/office/drawing/2014/main" id="{01B01B99-616E-45D7-B968-95F30083F5A7}"/>
              </a:ext>
            </a:extLst>
          </p:cNvPr>
          <p:cNvSpPr txBox="1"/>
          <p:nvPr/>
        </p:nvSpPr>
        <p:spPr>
          <a:xfrm>
            <a:off x="239188" y="5904250"/>
            <a:ext cx="5458437" cy="320182"/>
          </a:xfrm>
          <a:prstGeom prst="rect">
            <a:avLst/>
          </a:prstGeom>
          <a:noFill/>
        </p:spPr>
        <p:txBody>
          <a:bodyPr wrap="square" lIns="0" tIns="0" rIns="0" bIns="0" rtlCol="0">
            <a:spAutoFit/>
          </a:bodyPr>
          <a:lstStyle/>
          <a:p>
            <a:pPr defTabSz="932597"/>
            <a:r>
              <a:rPr lang="en-AU" sz="2040" b="1">
                <a:gradFill>
                  <a:gsLst>
                    <a:gs pos="2917">
                      <a:srgbClr val="000000"/>
                    </a:gs>
                    <a:gs pos="30000">
                      <a:srgbClr val="000000"/>
                    </a:gs>
                  </a:gsLst>
                  <a:lin ang="5400000" scaled="0"/>
                </a:gradFill>
                <a:latin typeface="Segoe UI"/>
              </a:rPr>
              <a:t>Learn more at </a:t>
            </a:r>
            <a:r>
              <a:rPr lang="en-AU" sz="2040" b="1">
                <a:gradFill>
                  <a:gsLst>
                    <a:gs pos="2917">
                      <a:srgbClr val="000000"/>
                    </a:gs>
                    <a:gs pos="30000">
                      <a:srgbClr val="000000"/>
                    </a:gs>
                  </a:gsLst>
                  <a:lin ang="5400000" scaled="0"/>
                </a:gradFill>
                <a:latin typeface="Segoe UI"/>
                <a:hlinkClick r:id="rId5"/>
              </a:rPr>
              <a:t>aka.ms/</a:t>
            </a:r>
            <a:r>
              <a:rPr lang="en-AU" sz="2040" b="1" err="1">
                <a:gradFill>
                  <a:gsLst>
                    <a:gs pos="2917">
                      <a:srgbClr val="000000"/>
                    </a:gs>
                    <a:gs pos="30000">
                      <a:srgbClr val="000000"/>
                    </a:gs>
                  </a:gsLst>
                  <a:lin ang="5400000" scaled="0"/>
                </a:gradFill>
                <a:latin typeface="Segoe UI"/>
                <a:hlinkClick r:id="rId5"/>
              </a:rPr>
              <a:t>securescoreguide</a:t>
            </a:r>
            <a:r>
              <a:rPr lang="en-AU" sz="2040" b="1">
                <a:gradFill>
                  <a:gsLst>
                    <a:gs pos="2917">
                      <a:srgbClr val="000000"/>
                    </a:gs>
                    <a:gs pos="30000">
                      <a:srgbClr val="000000"/>
                    </a:gs>
                  </a:gsLst>
                  <a:lin ang="5400000" scaled="0"/>
                </a:gradFill>
                <a:latin typeface="Segoe UI"/>
                <a:hlinkClick r:id="rId5"/>
              </a:rPr>
              <a:t> </a:t>
            </a:r>
            <a:endParaRPr lang="en-AU" sz="2040" b="1">
              <a:gradFill>
                <a:gsLst>
                  <a:gs pos="2917">
                    <a:srgbClr val="000000"/>
                  </a:gs>
                  <a:gs pos="30000">
                    <a:srgbClr val="000000"/>
                  </a:gs>
                </a:gsLst>
                <a:lin ang="5400000" scaled="0"/>
              </a:gradFill>
              <a:latin typeface="Segoe UI"/>
            </a:endParaRPr>
          </a:p>
        </p:txBody>
      </p:sp>
    </p:spTree>
    <p:extLst>
      <p:ext uri="{BB962C8B-B14F-4D97-AF65-F5344CB8AC3E}">
        <p14:creationId xmlns:p14="http://schemas.microsoft.com/office/powerpoint/2010/main" val="38316173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8E6B72CE-F64C-1643-BDA9-6BA868F46734}"/>
              </a:ext>
            </a:extLst>
          </p:cNvPr>
          <p:cNvGrpSpPr/>
          <p:nvPr/>
        </p:nvGrpSpPr>
        <p:grpSpPr>
          <a:xfrm>
            <a:off x="8039129" y="2110098"/>
            <a:ext cx="3587136" cy="4047897"/>
            <a:chOff x="4480182" y="2110098"/>
            <a:chExt cx="3587136" cy="4047897"/>
          </a:xfrm>
        </p:grpSpPr>
        <p:sp>
          <p:nvSpPr>
            <p:cNvPr id="20" name="Rectangle 19">
              <a:extLst>
                <a:ext uri="{FF2B5EF4-FFF2-40B4-BE49-F238E27FC236}">
                  <a16:creationId xmlns:a16="http://schemas.microsoft.com/office/drawing/2014/main" id="{78002B71-4034-AE4D-902E-A03FD750B720}"/>
                </a:ext>
              </a:extLst>
            </p:cNvPr>
            <p:cNvSpPr/>
            <p:nvPr/>
          </p:nvSpPr>
          <p:spPr bwMode="auto">
            <a:xfrm>
              <a:off x="4480184" y="2110098"/>
              <a:ext cx="3587134" cy="3598700"/>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Isosceles Triangle 1">
              <a:extLst>
                <a:ext uri="{FF2B5EF4-FFF2-40B4-BE49-F238E27FC236}">
                  <a16:creationId xmlns:a16="http://schemas.microsoft.com/office/drawing/2014/main" id="{26A5A36C-01FF-4E40-A4E9-3BD07237A3DB}"/>
                </a:ext>
              </a:extLst>
            </p:cNvPr>
            <p:cNvSpPr/>
            <p:nvPr/>
          </p:nvSpPr>
          <p:spPr bwMode="auto">
            <a:xfrm rot="10800000">
              <a:off x="4480182" y="5708798"/>
              <a:ext cx="809728" cy="449197"/>
            </a:xfrm>
            <a:prstGeom prst="triangle">
              <a:avLst>
                <a:gd name="adj" fmla="val 0"/>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4" name="Group 23">
            <a:extLst>
              <a:ext uri="{FF2B5EF4-FFF2-40B4-BE49-F238E27FC236}">
                <a16:creationId xmlns:a16="http://schemas.microsoft.com/office/drawing/2014/main" id="{284E3C16-7F23-6F4C-A90B-C5F877BA5B44}"/>
              </a:ext>
            </a:extLst>
          </p:cNvPr>
          <p:cNvGrpSpPr/>
          <p:nvPr/>
        </p:nvGrpSpPr>
        <p:grpSpPr>
          <a:xfrm>
            <a:off x="8696689" y="2622680"/>
            <a:ext cx="2272866" cy="2452821"/>
            <a:chOff x="8556661" y="2286764"/>
            <a:chExt cx="2273511" cy="2453517"/>
          </a:xfrm>
        </p:grpSpPr>
        <p:sp>
          <p:nvSpPr>
            <p:cNvPr id="25" name="Rectangle 24">
              <a:extLst>
                <a:ext uri="{FF2B5EF4-FFF2-40B4-BE49-F238E27FC236}">
                  <a16:creationId xmlns:a16="http://schemas.microsoft.com/office/drawing/2014/main" id="{93D5C1D0-A553-D742-97AA-CFB1BC5CBF6E}"/>
                </a:ext>
              </a:extLst>
            </p:cNvPr>
            <p:cNvSpPr/>
            <p:nvPr/>
          </p:nvSpPr>
          <p:spPr>
            <a:xfrm>
              <a:off x="8556661" y="4385789"/>
              <a:ext cx="2273511" cy="354492"/>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What to do next</a:t>
              </a:r>
            </a:p>
          </p:txBody>
        </p:sp>
        <p:pic>
          <p:nvPicPr>
            <p:cNvPr id="26" name="Picture 25">
              <a:extLst>
                <a:ext uri="{FF2B5EF4-FFF2-40B4-BE49-F238E27FC236}">
                  <a16:creationId xmlns:a16="http://schemas.microsoft.com/office/drawing/2014/main" id="{BD37DF7B-7C6A-D04A-A38A-395719AE5711}"/>
                </a:ext>
              </a:extLst>
            </p:cNvPr>
            <p:cNvPicPr>
              <a:picLocks noChangeAspect="1"/>
            </p:cNvPicPr>
            <p:nvPr/>
          </p:nvPicPr>
          <p:blipFill>
            <a:blip r:embed="rId3"/>
            <a:stretch>
              <a:fillRect/>
            </a:stretch>
          </p:blipFill>
          <p:spPr>
            <a:xfrm>
              <a:off x="9088163" y="2286764"/>
              <a:ext cx="1210498" cy="1210498"/>
            </a:xfrm>
            <a:prstGeom prst="rect">
              <a:avLst/>
            </a:prstGeom>
          </p:spPr>
        </p:pic>
        <p:cxnSp>
          <p:nvCxnSpPr>
            <p:cNvPr id="30" name="Straight Connector 29">
              <a:extLst>
                <a:ext uri="{FF2B5EF4-FFF2-40B4-BE49-F238E27FC236}">
                  <a16:creationId xmlns:a16="http://schemas.microsoft.com/office/drawing/2014/main" id="{7040A720-05A9-1644-AE09-A40C5A08C0DE}"/>
                </a:ext>
              </a:extLst>
            </p:cNvPr>
            <p:cNvCxnSpPr/>
            <p:nvPr/>
          </p:nvCxnSpPr>
          <p:spPr>
            <a:xfrm>
              <a:off x="8743346"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98C820C-7369-694D-B2C6-C5229EE69636}"/>
              </a:ext>
            </a:extLst>
          </p:cNvPr>
          <p:cNvGrpSpPr/>
          <p:nvPr/>
        </p:nvGrpSpPr>
        <p:grpSpPr>
          <a:xfrm>
            <a:off x="4900799" y="2569207"/>
            <a:ext cx="2796920" cy="2762775"/>
            <a:chOff x="4651249" y="2233277"/>
            <a:chExt cx="2797711" cy="2763558"/>
          </a:xfrm>
        </p:grpSpPr>
        <p:sp>
          <p:nvSpPr>
            <p:cNvPr id="36" name="Rectangle 35">
              <a:extLst>
                <a:ext uri="{FF2B5EF4-FFF2-40B4-BE49-F238E27FC236}">
                  <a16:creationId xmlns:a16="http://schemas.microsoft.com/office/drawing/2014/main" id="{3074DB48-1A70-FE47-B781-54ECF7099953}"/>
                </a:ext>
              </a:extLst>
            </p:cNvPr>
            <p:cNvSpPr/>
            <p:nvPr/>
          </p:nvSpPr>
          <p:spPr>
            <a:xfrm>
              <a:off x="4651249" y="4385789"/>
              <a:ext cx="2797711" cy="611046"/>
            </a:xfrm>
            <a:prstGeom prst="rect">
              <a:avLst/>
            </a:prstGeom>
          </p:spPr>
          <p:txBody>
            <a:bodyPr wrap="none" lIns="0" rIns="0">
              <a:spAutoFit/>
            </a:bodyPr>
            <a:lstStyle/>
            <a:p>
              <a:pPr lvl="0" algn="ctr" defTabSz="931972" fontAlgn="base">
                <a:lnSpc>
                  <a:spcPts val="2000"/>
                </a:lnSpc>
                <a:spcBef>
                  <a:spcPct val="0"/>
                </a:spcBef>
                <a:spcAft>
                  <a:spcPts val="612"/>
                </a:spcAft>
                <a:defRPr/>
              </a:pPr>
              <a:r>
                <a:rPr lang="en-US" sz="2400">
                  <a:solidFill>
                    <a:srgbClr val="282828"/>
                  </a:solidFill>
                  <a:latin typeface="Segoe UI Semibold"/>
                </a:rPr>
                <a:t>Why add Advanced </a:t>
              </a:r>
              <a:br>
                <a:rPr lang="en-US" sz="2400">
                  <a:solidFill>
                    <a:srgbClr val="282828"/>
                  </a:solidFill>
                  <a:latin typeface="Segoe UI Semibold"/>
                </a:rPr>
              </a:br>
              <a:r>
                <a:rPr lang="en-US" sz="2400">
                  <a:solidFill>
                    <a:srgbClr val="282828"/>
                  </a:solidFill>
                  <a:latin typeface="Segoe UI Semibold"/>
                </a:rPr>
                <a:t>Security services?</a:t>
              </a:r>
            </a:p>
          </p:txBody>
        </p:sp>
        <p:pic>
          <p:nvPicPr>
            <p:cNvPr id="37" name="Picture 36">
              <a:extLst>
                <a:ext uri="{FF2B5EF4-FFF2-40B4-BE49-F238E27FC236}">
                  <a16:creationId xmlns:a16="http://schemas.microsoft.com/office/drawing/2014/main" id="{94497A99-D4F8-F14B-82AF-501E5644E524}"/>
                </a:ext>
              </a:extLst>
            </p:cNvPr>
            <p:cNvPicPr>
              <a:picLocks noChangeAspect="1"/>
            </p:cNvPicPr>
            <p:nvPr/>
          </p:nvPicPr>
          <p:blipFill>
            <a:blip r:embed="rId4"/>
            <a:stretch>
              <a:fillRect/>
            </a:stretch>
          </p:blipFill>
          <p:spPr>
            <a:xfrm>
              <a:off x="5216021" y="2233277"/>
              <a:ext cx="1340622" cy="1340622"/>
            </a:xfrm>
            <a:prstGeom prst="rect">
              <a:avLst/>
            </a:prstGeom>
          </p:spPr>
        </p:pic>
        <p:cxnSp>
          <p:nvCxnSpPr>
            <p:cNvPr id="38" name="Straight Connector 37">
              <a:extLst>
                <a:ext uri="{FF2B5EF4-FFF2-40B4-BE49-F238E27FC236}">
                  <a16:creationId xmlns:a16="http://schemas.microsoft.com/office/drawing/2014/main" id="{AF8492A6-5752-1449-9402-0FF58CBCF942}"/>
                </a:ext>
              </a:extLst>
            </p:cNvPr>
            <p:cNvCxnSpPr/>
            <p:nvPr/>
          </p:nvCxnSpPr>
          <p:spPr>
            <a:xfrm>
              <a:off x="5100453"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CF4A808A-966C-DA43-A5E1-5776C23467E2}"/>
              </a:ext>
            </a:extLst>
          </p:cNvPr>
          <p:cNvGrpSpPr/>
          <p:nvPr/>
        </p:nvGrpSpPr>
        <p:grpSpPr>
          <a:xfrm>
            <a:off x="1190519" y="2622680"/>
            <a:ext cx="2568011" cy="2709304"/>
            <a:chOff x="1075849" y="2286764"/>
            <a:chExt cx="2568739" cy="2710072"/>
          </a:xfrm>
        </p:grpSpPr>
        <p:sp>
          <p:nvSpPr>
            <p:cNvPr id="40" name="Rectangle 39">
              <a:extLst>
                <a:ext uri="{FF2B5EF4-FFF2-40B4-BE49-F238E27FC236}">
                  <a16:creationId xmlns:a16="http://schemas.microsoft.com/office/drawing/2014/main" id="{8444ADA7-4A41-B846-B811-F6C2C6EC5E1F}"/>
                </a:ext>
              </a:extLst>
            </p:cNvPr>
            <p:cNvSpPr/>
            <p:nvPr/>
          </p:nvSpPr>
          <p:spPr>
            <a:xfrm>
              <a:off x="1075849" y="4385790"/>
              <a:ext cx="2568739" cy="611046"/>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How will this help </a:t>
              </a:r>
              <a:br>
                <a:rPr kumimoji="0" lang="en-US" sz="2400" b="0" i="0" u="none" strike="noStrike" kern="1200" cap="none" spc="0" normalizeH="0" baseline="0" noProof="0">
                  <a:ln>
                    <a:noFill/>
                  </a:ln>
                  <a:solidFill>
                    <a:srgbClr val="282828"/>
                  </a:solidFill>
                  <a:effectLst/>
                  <a:uLnTx/>
                  <a:uFillTx/>
                  <a:latin typeface="Segoe UI Semibold"/>
                  <a:ea typeface="+mn-ea"/>
                  <a:cs typeface="+mn-cs"/>
                </a:rPr>
              </a:br>
              <a:r>
                <a:rPr kumimoji="0" lang="en-US" sz="2400" b="0" i="0" u="none" strike="noStrike" kern="1200" cap="none" spc="0" normalizeH="0" baseline="0" noProof="0">
                  <a:ln>
                    <a:noFill/>
                  </a:ln>
                  <a:solidFill>
                    <a:srgbClr val="282828"/>
                  </a:solidFill>
                  <a:effectLst/>
                  <a:uLnTx/>
                  <a:uFillTx/>
                  <a:latin typeface="Segoe UI Semibold"/>
                  <a:ea typeface="+mn-ea"/>
                  <a:cs typeface="+mn-cs"/>
                </a:rPr>
                <a:t>your customers?</a:t>
              </a:r>
            </a:p>
          </p:txBody>
        </p:sp>
        <p:pic>
          <p:nvPicPr>
            <p:cNvPr id="43" name="Picture 42">
              <a:extLst>
                <a:ext uri="{FF2B5EF4-FFF2-40B4-BE49-F238E27FC236}">
                  <a16:creationId xmlns:a16="http://schemas.microsoft.com/office/drawing/2014/main" id="{6BE811FB-2D44-7748-95E3-466E6F5CDB92}"/>
                </a:ext>
              </a:extLst>
            </p:cNvPr>
            <p:cNvPicPr>
              <a:picLocks noChangeAspect="1"/>
            </p:cNvPicPr>
            <p:nvPr/>
          </p:nvPicPr>
          <p:blipFill>
            <a:blip r:embed="rId5"/>
            <a:stretch>
              <a:fillRect/>
            </a:stretch>
          </p:blipFill>
          <p:spPr>
            <a:xfrm>
              <a:off x="1754960" y="2286764"/>
              <a:ext cx="1210498" cy="1210498"/>
            </a:xfrm>
            <a:prstGeom prst="rect">
              <a:avLst/>
            </a:prstGeom>
          </p:spPr>
        </p:pic>
        <p:cxnSp>
          <p:nvCxnSpPr>
            <p:cNvPr id="44" name="Straight Connector 43">
              <a:extLst>
                <a:ext uri="{FF2B5EF4-FFF2-40B4-BE49-F238E27FC236}">
                  <a16:creationId xmlns:a16="http://schemas.microsoft.com/office/drawing/2014/main" id="{07C08347-3094-7F43-9DAF-F750221BDB08}"/>
                </a:ext>
              </a:extLst>
            </p:cNvPr>
            <p:cNvCxnSpPr/>
            <p:nvPr/>
          </p:nvCxnSpPr>
          <p:spPr>
            <a:xfrm>
              <a:off x="1410564"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CD003C48-7657-4843-808F-4C2E03452CBC}"/>
              </a:ext>
            </a:extLst>
          </p:cNvPr>
          <p:cNvSpPr>
            <a:spLocks noGrp="1"/>
          </p:cNvSpPr>
          <p:nvPr>
            <p:ph type="title"/>
          </p:nvPr>
        </p:nvSpPr>
        <p:spPr/>
        <p:txBody>
          <a:bodyPr/>
          <a:lstStyle/>
          <a:p>
            <a:r>
              <a:rPr lang="en-US">
                <a:solidFill>
                  <a:schemeClr val="accent1"/>
                </a:solidFill>
              </a:rPr>
              <a:t>Build your business </a:t>
            </a:r>
            <a:r>
              <a:rPr lang="en-US"/>
              <a:t>around cloud security</a:t>
            </a:r>
          </a:p>
        </p:txBody>
      </p:sp>
    </p:spTree>
    <p:extLst>
      <p:ext uri="{BB962C8B-B14F-4D97-AF65-F5344CB8AC3E}">
        <p14:creationId xmlns:p14="http://schemas.microsoft.com/office/powerpoint/2010/main" val="15099735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100000"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714605-CB84-4D4B-A79F-ACDA84A4D57C}"/>
              </a:ext>
            </a:extLst>
          </p:cNvPr>
          <p:cNvSpPr>
            <a:spLocks noGrp="1"/>
          </p:cNvSpPr>
          <p:nvPr>
            <p:ph type="title"/>
          </p:nvPr>
        </p:nvSpPr>
        <p:spPr>
          <a:xfrm>
            <a:off x="434975" y="449264"/>
            <a:ext cx="11563350" cy="754061"/>
          </a:xfrm>
        </p:spPr>
        <p:txBody>
          <a:bodyPr/>
          <a:lstStyle/>
          <a:p>
            <a:r>
              <a:rPr lang="en-US"/>
              <a:t>Target SMBs that need </a:t>
            </a:r>
            <a:r>
              <a:rPr lang="en-US">
                <a:solidFill>
                  <a:schemeClr val="accent1"/>
                </a:solidFill>
              </a:rPr>
              <a:t>Advanced</a:t>
            </a:r>
            <a:r>
              <a:rPr lang="en-US"/>
              <a:t> </a:t>
            </a:r>
            <a:r>
              <a:rPr lang="en-US">
                <a:solidFill>
                  <a:schemeClr val="accent1"/>
                </a:solidFill>
              </a:rPr>
              <a:t>Security services</a:t>
            </a:r>
          </a:p>
        </p:txBody>
      </p:sp>
      <p:graphicFrame>
        <p:nvGraphicFramePr>
          <p:cNvPr id="2" name="Table 1">
            <a:extLst>
              <a:ext uri="{FF2B5EF4-FFF2-40B4-BE49-F238E27FC236}">
                <a16:creationId xmlns:a16="http://schemas.microsoft.com/office/drawing/2014/main" id="{0C266C0C-4751-475E-9C65-E31D66C4B07C}"/>
              </a:ext>
            </a:extLst>
          </p:cNvPr>
          <p:cNvGraphicFramePr>
            <a:graphicFrameLocks noGrp="1"/>
          </p:cNvGraphicFramePr>
          <p:nvPr>
            <p:extLst>
              <p:ext uri="{D42A27DB-BD31-4B8C-83A1-F6EECF244321}">
                <p14:modId xmlns:p14="http://schemas.microsoft.com/office/powerpoint/2010/main" val="3752004916"/>
              </p:ext>
            </p:extLst>
          </p:nvPr>
        </p:nvGraphicFramePr>
        <p:xfrm>
          <a:off x="434974" y="1445295"/>
          <a:ext cx="11563349" cy="5048170"/>
        </p:xfrm>
        <a:graphic>
          <a:graphicData uri="http://schemas.openxmlformats.org/drawingml/2006/table">
            <a:tbl>
              <a:tblPr firstRow="1" bandRow="1">
                <a:tableStyleId>{5C22544A-7EE6-4342-B048-85BDC9FD1C3A}</a:tableStyleId>
              </a:tblPr>
              <a:tblGrid>
                <a:gridCol w="2399283">
                  <a:extLst>
                    <a:ext uri="{9D8B030D-6E8A-4147-A177-3AD203B41FA5}">
                      <a16:colId xmlns:a16="http://schemas.microsoft.com/office/drawing/2014/main" val="3196131384"/>
                    </a:ext>
                  </a:extLst>
                </a:gridCol>
                <a:gridCol w="4582033">
                  <a:extLst>
                    <a:ext uri="{9D8B030D-6E8A-4147-A177-3AD203B41FA5}">
                      <a16:colId xmlns:a16="http://schemas.microsoft.com/office/drawing/2014/main" val="640810529"/>
                    </a:ext>
                  </a:extLst>
                </a:gridCol>
                <a:gridCol w="4582033">
                  <a:extLst>
                    <a:ext uri="{9D8B030D-6E8A-4147-A177-3AD203B41FA5}">
                      <a16:colId xmlns:a16="http://schemas.microsoft.com/office/drawing/2014/main" val="2734209767"/>
                    </a:ext>
                  </a:extLst>
                </a:gridCol>
              </a:tblGrid>
              <a:tr h="472874">
                <a:tc>
                  <a:txBody>
                    <a:bodyPr/>
                    <a:lstStyle/>
                    <a:p>
                      <a:endParaRPr lang="en-US"/>
                    </a:p>
                  </a:txBody>
                  <a:tcPr>
                    <a:lnL w="12700" cmpd="sng">
                      <a:noFill/>
                    </a:lnL>
                    <a:lnR w="127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8D4"/>
                    </a:solidFill>
                  </a:tcPr>
                </a:tc>
                <a:tc gridSpan="2">
                  <a:txBody>
                    <a:bodyPr/>
                    <a:lstStyle/>
                    <a:p>
                      <a:pPr algn="ctr"/>
                      <a:r>
                        <a:rPr lang="en-US"/>
                        <a:t>Upsell</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8D4"/>
                    </a:solidFill>
                  </a:tcPr>
                </a:tc>
                <a:tc hMerge="1">
                  <a:txBody>
                    <a:bodyPr/>
                    <a:lstStyle/>
                    <a:p>
                      <a:pPr algn="ctr"/>
                      <a:endParaRPr lang="en-US"/>
                    </a:p>
                  </a:txBody>
                  <a:tcPr anchor="ctr">
                    <a:lnL w="12700" cap="flat" cmpd="sng" algn="ctr">
                      <a:solidFill>
                        <a:schemeClr val="bg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8D4"/>
                    </a:solidFill>
                  </a:tcPr>
                </a:tc>
                <a:extLst>
                  <a:ext uri="{0D108BD9-81ED-4DB2-BD59-A6C34878D82A}">
                    <a16:rowId xmlns:a16="http://schemas.microsoft.com/office/drawing/2014/main" val="312186210"/>
                  </a:ext>
                </a:extLst>
              </a:tr>
              <a:tr h="876787">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200" b="1">
                          <a:solidFill>
                            <a:srgbClr val="0078D4"/>
                          </a:solidFill>
                        </a:rPr>
                        <a:t>Target audience</a:t>
                      </a:r>
                      <a:br>
                        <a:rPr lang="en-US" sz="1200" b="1">
                          <a:solidFill>
                            <a:srgbClr val="0078D4"/>
                          </a:solidFill>
                        </a:rPr>
                      </a:br>
                      <a:r>
                        <a:rPr lang="en-US" sz="1200" b="1">
                          <a:solidFill>
                            <a:srgbClr val="0078D4"/>
                          </a:solidFill>
                        </a:rPr>
                        <a:t>(in order of prioritization)</a:t>
                      </a:r>
                    </a:p>
                    <a:p>
                      <a:endParaRPr lang="en-US" sz="1200" b="1">
                        <a:solidFill>
                          <a:srgbClr val="0078D4"/>
                        </a:solidFill>
                      </a:endParaRPr>
                    </a:p>
                  </a:txBody>
                  <a:tcPr>
                    <a:lnL w="12700" cmpd="sng">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228600" marR="0" lvl="0" indent="-228600" algn="l" defTabSz="951121" rtl="0" eaLnBrk="1" fontAlgn="auto" latinLnBrk="0" hangingPunct="1">
                        <a:lnSpc>
                          <a:spcPct val="100000"/>
                        </a:lnSpc>
                        <a:spcBef>
                          <a:spcPts val="0"/>
                        </a:spcBef>
                        <a:spcAft>
                          <a:spcPts val="600"/>
                        </a:spcAft>
                        <a:buClr>
                          <a:srgbClr val="282828"/>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n-lt"/>
                          <a:ea typeface="+mn-ea"/>
                          <a:cs typeface="Segoe UI Light" panose="020B0502040204020203" pitchFamily="34" charset="0"/>
                        </a:rPr>
                        <a:t>Existing Office 365 Business Premium customers in your base</a:t>
                      </a:r>
                    </a:p>
                    <a:p>
                      <a:pPr marL="228600" marR="0" lvl="0" indent="-228600" algn="l" defTabSz="951121" rtl="0" eaLnBrk="1" fontAlgn="auto" latinLnBrk="0" hangingPunct="1">
                        <a:lnSpc>
                          <a:spcPct val="100000"/>
                        </a:lnSpc>
                        <a:spcBef>
                          <a:spcPts val="0"/>
                        </a:spcBef>
                        <a:spcAft>
                          <a:spcPts val="600"/>
                        </a:spcAft>
                        <a:buClr>
                          <a:srgbClr val="282828"/>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n-lt"/>
                          <a:ea typeface="+mn-ea"/>
                          <a:cs typeface="Segoe UI Light" panose="020B0502040204020203" pitchFamily="34" charset="0"/>
                        </a:rPr>
                        <a:t>SMB customers considering Office 365 E3</a:t>
                      </a:r>
                    </a:p>
                    <a:p>
                      <a:pPr marL="228600" marR="0" lvl="0" indent="-228600" algn="l" defTabSz="951121" rtl="0" eaLnBrk="1" fontAlgn="auto" latinLnBrk="0" hangingPunct="1">
                        <a:lnSpc>
                          <a:spcPct val="100000"/>
                        </a:lnSpc>
                        <a:spcBef>
                          <a:spcPts val="0"/>
                        </a:spcBef>
                        <a:spcAft>
                          <a:spcPts val="600"/>
                        </a:spcAft>
                        <a:buClr>
                          <a:srgbClr val="282828"/>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n-lt"/>
                          <a:ea typeface="+mn-ea"/>
                          <a:cs typeface="Segoe UI Light" panose="020B0502040204020203" pitchFamily="34" charset="0"/>
                        </a:rPr>
                        <a:t>SMB customers currently using EM+S and/ or third-party security solutions to converge technology investment</a:t>
                      </a:r>
                    </a:p>
                    <a:p>
                      <a:pPr marL="228600" marR="0" lvl="0" indent="-228600" algn="l" defTabSz="951121" rtl="0" eaLnBrk="1" fontAlgn="auto" latinLnBrk="0" hangingPunct="1">
                        <a:lnSpc>
                          <a:spcPct val="100000"/>
                        </a:lnSpc>
                        <a:spcBef>
                          <a:spcPts val="0"/>
                        </a:spcBef>
                        <a:spcAft>
                          <a:spcPts val="600"/>
                        </a:spcAft>
                        <a:buClr>
                          <a:srgbClr val="282828"/>
                        </a:buClr>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mn-lt"/>
                          <a:ea typeface="+mn-ea"/>
                          <a:cs typeface="Segoe UI Light" panose="020B0502040204020203" pitchFamily="34" charset="0"/>
                        </a:rPr>
                        <a:t>Customers on end-of-support Office and Windows should have a roadmap to  get to Microsoft 365 Business</a:t>
                      </a:r>
                    </a:p>
                    <a:p>
                      <a:pPr marL="0" indent="0">
                        <a:spcAft>
                          <a:spcPts val="300"/>
                        </a:spcAft>
                        <a:buFont typeface="Arial" panose="020B0604020202020204" pitchFamily="34" charset="0"/>
                        <a:buNone/>
                      </a:pPr>
                      <a:endParaRPr lang="en-US" sz="1200" dirty="0"/>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171450" indent="-171450">
                        <a:spcAft>
                          <a:spcPts val="300"/>
                        </a:spcAft>
                        <a:buFont typeface="Arial" panose="020B0604020202020204" pitchFamily="34" charset="0"/>
                        <a:buChar char="•"/>
                      </a:pPr>
                      <a:endParaRPr lang="en-US" sz="1200"/>
                    </a:p>
                  </a:txBody>
                  <a:tcPr>
                    <a:lnL w="12700" cap="flat" cmpd="sng" algn="ctr">
                      <a:solidFill>
                        <a:schemeClr val="bg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4242476"/>
                  </a:ext>
                </a:extLst>
              </a:tr>
              <a:tr h="591092">
                <a:tc>
                  <a:txBody>
                    <a:bodyPr/>
                    <a:lstStyle/>
                    <a:p>
                      <a:r>
                        <a:rPr lang="en-US" sz="1200" b="1">
                          <a:solidFill>
                            <a:srgbClr val="0078D4"/>
                          </a:solidFill>
                        </a:rPr>
                        <a:t>Customer opportunity</a:t>
                      </a: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171450" indent="-171450">
                        <a:buFont typeface="Arial" panose="020B0604020202020204" pitchFamily="34" charset="0"/>
                        <a:buChar char="•"/>
                      </a:pPr>
                      <a:r>
                        <a:rPr lang="en-US" sz="1200" kern="1200">
                          <a:solidFill>
                            <a:schemeClr val="tx1"/>
                          </a:solidFill>
                          <a:latin typeface="+mn-lt"/>
                          <a:ea typeface="+mn-ea"/>
                          <a:cs typeface="+mn-cs"/>
                        </a:rPr>
                        <a:t>Millions of SMB customers on the Office 365 Business SKUs that are ready to move to Microsoft 365 Business </a:t>
                      </a:r>
                    </a:p>
                    <a:p>
                      <a:pPr marL="171450" indent="-171450">
                        <a:buFont typeface="Arial" panose="020B0604020202020204" pitchFamily="34" charset="0"/>
                        <a:buChar char="•"/>
                      </a:pPr>
                      <a:r>
                        <a:rPr lang="en-US" sz="1200" kern="1200">
                          <a:solidFill>
                            <a:schemeClr val="tx1"/>
                          </a:solidFill>
                          <a:latin typeface="+mn-lt"/>
                          <a:ea typeface="+mn-ea"/>
                          <a:cs typeface="+mn-cs"/>
                        </a:rPr>
                        <a:t>50% of SMB’s would pay at least 20% more for the right security solution from a new MSP</a:t>
                      </a: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171450" indent="-171450">
                        <a:spcAft>
                          <a:spcPts val="300"/>
                        </a:spcAft>
                        <a:buFont typeface="Arial" panose="020B0604020202020204" pitchFamily="34" charset="0"/>
                        <a:buChar char="•"/>
                      </a:pPr>
                      <a:endParaRPr lang="en-US" sz="1200"/>
                    </a:p>
                  </a:txBody>
                  <a:tcPr>
                    <a:lnL w="12700" cap="flat" cmpd="sng" algn="ctr">
                      <a:solidFill>
                        <a:schemeClr val="bg1"/>
                      </a:solid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4846842"/>
                  </a:ext>
                </a:extLst>
              </a:tr>
              <a:tr h="734170">
                <a:tc>
                  <a:txBody>
                    <a:bodyPr/>
                    <a:lstStyle/>
                    <a:p>
                      <a:r>
                        <a:rPr lang="en-US" sz="1200" b="1">
                          <a:solidFill>
                            <a:srgbClr val="0078D4"/>
                          </a:solidFill>
                        </a:rPr>
                        <a:t>Compelling events</a:t>
                      </a: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777240"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1200" b="0">
                          <a:solidFill>
                            <a:srgbClr val="2C292A"/>
                          </a:solidFill>
                          <a:latin typeface="+mn-lt"/>
                        </a:rPr>
                        <a:t>Security breach event </a:t>
                      </a:r>
                    </a:p>
                    <a:p>
                      <a:pPr marL="171450" indent="-171450">
                        <a:spcBef>
                          <a:spcPts val="400"/>
                        </a:spcBef>
                        <a:buFont typeface="Arial" panose="020B0604020202020204" pitchFamily="34" charset="0"/>
                        <a:buChar char="•"/>
                      </a:pPr>
                      <a:r>
                        <a:rPr lang="en-US" sz="1200" b="0" i="0" u="none" strike="noStrike" kern="1200">
                          <a:solidFill>
                            <a:schemeClr val="dk1"/>
                          </a:solidFill>
                          <a:effectLst/>
                          <a:latin typeface="+mn-lt"/>
                          <a:ea typeface="+mn-ea"/>
                          <a:cs typeface="+mn-cs"/>
                        </a:rPr>
                        <a:t>End of support for: Office 2010, Windows 7</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spcBef>
                          <a:spcPts val="400"/>
                        </a:spcBef>
                        <a:buFont typeface="Arial" panose="020B0604020202020204" pitchFamily="34" charset="0"/>
                        <a:buChar char="•"/>
                      </a:pPr>
                      <a:r>
                        <a:rPr lang="en-US" sz="1200" b="0" i="0" u="none" strike="noStrike" kern="1200">
                          <a:solidFill>
                            <a:schemeClr val="dk1"/>
                          </a:solidFill>
                          <a:effectLst/>
                          <a:latin typeface="+mn-lt"/>
                          <a:ea typeface="+mn-ea"/>
                          <a:cs typeface="+mn-cs"/>
                        </a:rPr>
                        <a:t>Device refresh </a:t>
                      </a:r>
                    </a:p>
                    <a:p>
                      <a:pPr marL="171450" indent="-171450">
                        <a:spcBef>
                          <a:spcPts val="400"/>
                        </a:spcBef>
                        <a:buFont typeface="Arial" panose="020B0604020202020204" pitchFamily="34" charset="0"/>
                        <a:buChar char="•"/>
                      </a:pPr>
                      <a:r>
                        <a:rPr lang="en-US" sz="1200" b="0">
                          <a:solidFill>
                            <a:srgbClr val="2C292A"/>
                          </a:solidFill>
                          <a:latin typeface="+mn-lt"/>
                        </a:rPr>
                        <a:t>Regulatory requirements such as GDPR</a:t>
                      </a:r>
                    </a:p>
                    <a:p>
                      <a:pPr marL="171450" marR="0" lvl="0" indent="-171450" algn="l" defTabSz="777240" rtl="0" eaLnBrk="1" fontAlgn="auto" latinLnBrk="0" hangingPunct="1">
                        <a:lnSpc>
                          <a:spcPct val="100000"/>
                        </a:lnSpc>
                        <a:spcBef>
                          <a:spcPts val="400"/>
                        </a:spcBef>
                        <a:spcAft>
                          <a:spcPts val="0"/>
                        </a:spcAft>
                        <a:buClrTx/>
                        <a:buSzTx/>
                        <a:buFont typeface="Arial" panose="020B0604020202020204" pitchFamily="34" charset="0"/>
                        <a:buChar char="•"/>
                        <a:tabLst/>
                        <a:defRPr/>
                      </a:pPr>
                      <a:endParaRPr lang="en-US" sz="1200" b="0">
                        <a:solidFill>
                          <a:srgbClr val="2C292A"/>
                        </a:solidFill>
                        <a:latin typeface="+mn-lt"/>
                      </a:endParaRP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84038396"/>
                  </a:ext>
                </a:extLst>
              </a:tr>
              <a:tr h="926044">
                <a:tc>
                  <a:txBody>
                    <a:bodyPr/>
                    <a:lstStyle/>
                    <a:p>
                      <a:r>
                        <a:rPr lang="en-US" sz="1200" b="1">
                          <a:solidFill>
                            <a:srgbClr val="0078D4"/>
                          </a:solidFill>
                        </a:rPr>
                        <a:t>Conversation starters</a:t>
                      </a: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777240"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1200" b="0" kern="1200">
                          <a:solidFill>
                            <a:srgbClr val="2C292A"/>
                          </a:solidFill>
                          <a:latin typeface="+mn-lt"/>
                          <a:ea typeface="+mn-ea"/>
                          <a:cs typeface="+mn-cs"/>
                        </a:rPr>
                        <a:t>Cybercriminals can get employee passwords, steal money, and take your important files hostage</a:t>
                      </a:r>
                    </a:p>
                    <a:p>
                      <a:pPr marL="171450" marR="0" lvl="0" indent="-171450" algn="l" defTabSz="777240"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1200" b="0" kern="1200">
                          <a:solidFill>
                            <a:srgbClr val="2C292A"/>
                          </a:solidFill>
                          <a:latin typeface="+mn-lt"/>
                          <a:ea typeface="+mn-ea"/>
                          <a:cs typeface="+mn-cs"/>
                        </a:rPr>
                        <a:t>Data can be accidentally leaked, deleted, or accessed by someone not authorized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777240"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1200" b="0" kern="1200">
                          <a:solidFill>
                            <a:srgbClr val="2C292A"/>
                          </a:solidFill>
                          <a:latin typeface="+mn-lt"/>
                          <a:ea typeface="+mn-ea"/>
                          <a:cs typeface="+mn-cs"/>
                        </a:rPr>
                        <a:t>Phones, tablets, and laptops with your company data can be lost or stolen</a:t>
                      </a:r>
                    </a:p>
                    <a:p>
                      <a:pPr marL="171450" marR="0" lvl="0" indent="-171450" algn="l" defTabSz="932742"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en-US" sz="1200"/>
                    </a:p>
                  </a:txBody>
                  <a:tcPr>
                    <a:lnL w="12700" cap="flat" cmpd="sng" algn="ctr">
                      <a:solidFill>
                        <a:schemeClr val="bg1"/>
                      </a:solid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8075761"/>
                  </a:ext>
                </a:extLst>
              </a:tr>
              <a:tr h="926044">
                <a:tc>
                  <a:txBody>
                    <a:bodyPr/>
                    <a:lstStyle/>
                    <a:p>
                      <a:r>
                        <a:rPr lang="en-US" sz="1200" b="1">
                          <a:solidFill>
                            <a:srgbClr val="0078D4"/>
                          </a:solidFill>
                        </a:rPr>
                        <a:t>GTM tools </a:t>
                      </a:r>
                    </a:p>
                    <a:p>
                      <a:r>
                        <a:rPr lang="en-US" sz="1200" b="0">
                          <a:solidFill>
                            <a:schemeClr val="tx1"/>
                          </a:solidFill>
                        </a:rPr>
                        <a:t>(see detail in next few slides)</a:t>
                      </a: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Arial" panose="020B0604020202020204" pitchFamily="34" charset="0"/>
                        <a:buChar char="•"/>
                      </a:pPr>
                      <a:r>
                        <a:rPr lang="en-AU" sz="1200" dirty="0">
                          <a:solidFill>
                            <a:schemeClr val="tx1"/>
                          </a:solidFill>
                          <a:hlinkClick r:id="rId3"/>
                        </a:rPr>
                        <a:t>Microsoft 365 Launchpad </a:t>
                      </a:r>
                      <a:r>
                        <a:rPr lang="en-AU" sz="1200" dirty="0">
                          <a:solidFill>
                            <a:schemeClr val="tx1"/>
                          </a:solidFill>
                        </a:rPr>
                        <a:t>for offer creation, pricing, profitability analysis and customized sales asset creation</a:t>
                      </a:r>
                    </a:p>
                    <a:p>
                      <a:pPr marL="171450" indent="-171450">
                        <a:buFont typeface="Arial" panose="020B0604020202020204" pitchFamily="34" charset="0"/>
                        <a:buChar char="•"/>
                      </a:pPr>
                      <a:r>
                        <a:rPr lang="en-AU" sz="1200" dirty="0">
                          <a:solidFill>
                            <a:schemeClr val="tx1"/>
                          </a:solidFill>
                          <a:hlinkClick r:id="rId4"/>
                        </a:rPr>
                        <a:t>SecureScore</a:t>
                      </a:r>
                      <a:r>
                        <a:rPr lang="en-AU" sz="1200" dirty="0">
                          <a:solidFill>
                            <a:schemeClr val="tx1"/>
                          </a:solidFill>
                        </a:rPr>
                        <a:t> for Office 365 security assessment and monitoring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Arial" panose="020B0604020202020204" pitchFamily="34" charset="0"/>
                        <a:buChar char="•"/>
                      </a:pPr>
                      <a:r>
                        <a:rPr lang="en-AU" sz="1200" kern="1200" dirty="0">
                          <a:solidFill>
                            <a:srgbClr val="0078D4"/>
                          </a:solidFill>
                          <a:latin typeface="+mn-lt"/>
                          <a:ea typeface="+mn-ea"/>
                          <a:cs typeface="+mn-cs"/>
                          <a:hlinkClick r:id="rId5">
                            <a:extLst>
                              <a:ext uri="{A12FA001-AC4F-418D-AE19-62706E023703}">
                                <ahyp:hlinkClr xmlns:ahyp="http://schemas.microsoft.com/office/drawing/2018/hyperlinkcolor" val="tx"/>
                              </a:ext>
                            </a:extLst>
                          </a:hlinkClick>
                        </a:rPr>
                        <a:t>Cyber Security </a:t>
                      </a:r>
                      <a:r>
                        <a:rPr lang="en-AU" sz="1200" kern="1200" dirty="0" err="1">
                          <a:solidFill>
                            <a:srgbClr val="0078D4"/>
                          </a:solidFill>
                          <a:latin typeface="+mn-lt"/>
                          <a:ea typeface="+mn-ea"/>
                          <a:cs typeface="+mn-cs"/>
                          <a:hlinkClick r:id="rId5">
                            <a:extLst>
                              <a:ext uri="{A12FA001-AC4F-418D-AE19-62706E023703}">
                                <ahyp:hlinkClr xmlns:ahyp="http://schemas.microsoft.com/office/drawing/2018/hyperlinkcolor" val="tx"/>
                              </a:ext>
                            </a:extLst>
                          </a:hlinkClick>
                        </a:rPr>
                        <a:t>Assesment</a:t>
                      </a:r>
                      <a:r>
                        <a:rPr lang="en-AU" sz="1200" kern="1200" dirty="0">
                          <a:solidFill>
                            <a:srgbClr val="0078D4"/>
                          </a:solidFill>
                          <a:latin typeface="+mn-lt"/>
                          <a:ea typeface="+mn-ea"/>
                          <a:cs typeface="+mn-cs"/>
                          <a:hlinkClick r:id="rId5">
                            <a:extLst>
                              <a:ext uri="{A12FA001-AC4F-418D-AE19-62706E023703}">
                                <ahyp:hlinkClr xmlns:ahyp="http://schemas.microsoft.com/office/drawing/2018/hyperlinkcolor" val="tx"/>
                              </a:ext>
                            </a:extLst>
                          </a:hlinkClick>
                        </a:rPr>
                        <a:t> Tool </a:t>
                      </a:r>
                      <a:r>
                        <a:rPr lang="en-AU" sz="1200" dirty="0">
                          <a:solidFill>
                            <a:schemeClr val="tx1"/>
                          </a:solidFill>
                        </a:rPr>
                        <a:t>(CSAT) for more comprehensive, hybrid security assessment </a:t>
                      </a:r>
                    </a:p>
                    <a:p>
                      <a:pPr marL="171450" indent="-171450">
                        <a:buFont typeface="Arial" panose="020B0604020202020204" pitchFamily="34" charset="0"/>
                        <a:buChar char="•"/>
                      </a:pPr>
                      <a:r>
                        <a:rPr lang="en-US" sz="1200" dirty="0">
                          <a:solidFill>
                            <a:schemeClr val="tx1"/>
                          </a:solidFill>
                          <a:hlinkClick r:id="rId6"/>
                        </a:rPr>
                        <a:t>Microsoft 365 Deployment Kit </a:t>
                      </a:r>
                      <a:r>
                        <a:rPr lang="en-US" sz="1200" dirty="0">
                          <a:solidFill>
                            <a:schemeClr val="tx1"/>
                          </a:solidFill>
                        </a:rPr>
                        <a:t>for standardized deployment of Microsoft 365 Business security technology </a:t>
                      </a:r>
                      <a:endParaRPr lang="en-AU" sz="1200" dirty="0">
                        <a:solidFill>
                          <a:schemeClr val="tx1"/>
                        </a:solidFill>
                      </a:endParaRPr>
                    </a:p>
                    <a:p>
                      <a:pPr marL="171450" marR="0" lvl="0" indent="-171450" algn="l" defTabSz="932742"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en-US" sz="1200" dirty="0"/>
                    </a:p>
                  </a:txBody>
                  <a:tcPr>
                    <a:lnL w="12700" cap="flat" cmpd="sng" algn="ctr">
                      <a:solidFill>
                        <a:schemeClr val="bg1"/>
                      </a:solid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3236883"/>
                  </a:ext>
                </a:extLst>
              </a:tr>
            </a:tbl>
          </a:graphicData>
        </a:graphic>
      </p:graphicFrame>
    </p:spTree>
    <p:extLst>
      <p:ext uri="{BB962C8B-B14F-4D97-AF65-F5344CB8AC3E}">
        <p14:creationId xmlns:p14="http://schemas.microsoft.com/office/powerpoint/2010/main" val="418541402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674CD-A748-4BF8-9E3E-4D5DCC59216F}"/>
              </a:ext>
            </a:extLst>
          </p:cNvPr>
          <p:cNvSpPr>
            <a:spLocks noGrp="1"/>
          </p:cNvSpPr>
          <p:nvPr>
            <p:ph type="title"/>
          </p:nvPr>
        </p:nvSpPr>
        <p:spPr>
          <a:xfrm>
            <a:off x="434975" y="449264"/>
            <a:ext cx="11563350" cy="754061"/>
          </a:xfrm>
        </p:spPr>
        <p:txBody>
          <a:bodyPr/>
          <a:lstStyle/>
          <a:p>
            <a:r>
              <a:rPr lang="en-US"/>
              <a:t>Build holistic SMB offers</a:t>
            </a:r>
            <a:br>
              <a:rPr lang="en-US"/>
            </a:br>
            <a:endParaRPr lang="en-US">
              <a:solidFill>
                <a:schemeClr val="tx1"/>
              </a:solidFill>
              <a:latin typeface="Segoe UI Semibold" panose="020B0702040204020203" pitchFamily="34" charset="0"/>
              <a:cs typeface="Segoe UI Semibold" panose="020B0702040204020203" pitchFamily="34" charset="0"/>
            </a:endParaRPr>
          </a:p>
        </p:txBody>
      </p:sp>
      <p:sp>
        <p:nvSpPr>
          <p:cNvPr id="31" name="Rectangle 30">
            <a:extLst>
              <a:ext uri="{FF2B5EF4-FFF2-40B4-BE49-F238E27FC236}">
                <a16:creationId xmlns:a16="http://schemas.microsoft.com/office/drawing/2014/main" id="{B8FF9CE9-3876-7542-BFF5-C86F23417EF3}"/>
              </a:ext>
            </a:extLst>
          </p:cNvPr>
          <p:cNvSpPr/>
          <p:nvPr/>
        </p:nvSpPr>
        <p:spPr>
          <a:xfrm>
            <a:off x="435796" y="1978872"/>
            <a:ext cx="5854125" cy="2588401"/>
          </a:xfrm>
          <a:prstGeom prst="rect">
            <a:avLst/>
          </a:prstGeom>
        </p:spPr>
        <p:txBody>
          <a:bodyPr wrap="square" lIns="0">
            <a:spAutoFit/>
          </a:bodyPr>
          <a:lstStyle/>
          <a:p>
            <a:pPr defTabSz="932205">
              <a:lnSpc>
                <a:spcPct val="90000"/>
              </a:lnSpc>
              <a:spcAft>
                <a:spcPts val="2600"/>
              </a:spcAft>
              <a:buSzPct val="90000"/>
              <a:defRPr/>
            </a:pPr>
            <a:r>
              <a:rPr lang="en-US" sz="2400">
                <a:solidFill>
                  <a:srgbClr val="000000"/>
                </a:solidFill>
              </a:rPr>
              <a:t>Price and build offers using the tool on Partner Launchpad.</a:t>
            </a:r>
          </a:p>
          <a:p>
            <a:pPr marL="171450" indent="-171450" defTabSz="932205">
              <a:lnSpc>
                <a:spcPct val="90000"/>
              </a:lnSpc>
              <a:spcAft>
                <a:spcPts val="2600"/>
              </a:spcAft>
              <a:buSzPct val="90000"/>
              <a:buFont typeface="Arial" panose="020B0604020202020204" pitchFamily="34" charset="0"/>
              <a:buChar char="•"/>
              <a:defRPr/>
            </a:pPr>
            <a:r>
              <a:rPr lang="en-US" sz="2000">
                <a:solidFill>
                  <a:srgbClr val="000000"/>
                </a:solidFill>
              </a:rPr>
              <a:t>Insert license details and add your own services.  </a:t>
            </a:r>
            <a:endParaRPr lang="en-US" sz="2000" dirty="0">
              <a:solidFill>
                <a:srgbClr val="000000"/>
              </a:solidFill>
            </a:endParaRPr>
          </a:p>
          <a:p>
            <a:pPr marL="171450" indent="-171450" defTabSz="932205">
              <a:lnSpc>
                <a:spcPct val="90000"/>
              </a:lnSpc>
              <a:spcAft>
                <a:spcPts val="2600"/>
              </a:spcAft>
              <a:buSzPct val="90000"/>
              <a:buFont typeface="Arial" panose="020B0604020202020204" pitchFamily="34" charset="0"/>
              <a:buChar char="•"/>
              <a:defRPr/>
            </a:pPr>
            <a:r>
              <a:rPr lang="en-US" sz="2000">
                <a:solidFill>
                  <a:srgbClr val="000000"/>
                </a:solidFill>
              </a:rPr>
              <a:t>Bring example offer to your first meeting.</a:t>
            </a:r>
            <a:endParaRPr lang="en-US" sz="2000" dirty="0">
              <a:solidFill>
                <a:srgbClr val="000000"/>
              </a:solidFill>
            </a:endParaRPr>
          </a:p>
          <a:p>
            <a:pPr marL="171450" indent="-171450" defTabSz="932205">
              <a:lnSpc>
                <a:spcPct val="90000"/>
              </a:lnSpc>
              <a:spcAft>
                <a:spcPts val="2600"/>
              </a:spcAft>
              <a:buSzPct val="90000"/>
              <a:buFont typeface="Arial" panose="020B0604020202020204" pitchFamily="34" charset="0"/>
              <a:buChar char="•"/>
              <a:defRPr/>
            </a:pPr>
            <a:r>
              <a:rPr lang="en-US" sz="2000">
                <a:solidFill>
                  <a:srgbClr val="000000"/>
                </a:solidFill>
              </a:rPr>
              <a:t>Build custom sales assets to close the deal.</a:t>
            </a:r>
            <a:endParaRPr lang="en-US" sz="2000" dirty="0">
              <a:solidFill>
                <a:srgbClr val="000000"/>
              </a:solidFill>
            </a:endParaRPr>
          </a:p>
        </p:txBody>
      </p:sp>
      <p:grpSp>
        <p:nvGrpSpPr>
          <p:cNvPr id="36" name="Group 35">
            <a:extLst>
              <a:ext uri="{FF2B5EF4-FFF2-40B4-BE49-F238E27FC236}">
                <a16:creationId xmlns:a16="http://schemas.microsoft.com/office/drawing/2014/main" id="{912C85F2-C466-7948-A085-73FF0BAA4D7F}"/>
              </a:ext>
            </a:extLst>
          </p:cNvPr>
          <p:cNvGrpSpPr/>
          <p:nvPr/>
        </p:nvGrpSpPr>
        <p:grpSpPr>
          <a:xfrm>
            <a:off x="474639" y="5839259"/>
            <a:ext cx="5893621" cy="705138"/>
            <a:chOff x="416369" y="5720133"/>
            <a:chExt cx="11065478" cy="691572"/>
          </a:xfrm>
        </p:grpSpPr>
        <p:sp>
          <p:nvSpPr>
            <p:cNvPr id="37" name="Rectangle 36">
              <a:extLst>
                <a:ext uri="{FF2B5EF4-FFF2-40B4-BE49-F238E27FC236}">
                  <a16:creationId xmlns:a16="http://schemas.microsoft.com/office/drawing/2014/main" id="{924BBD8C-D2BD-3244-81E3-7A7A969B78E2}"/>
                </a:ext>
              </a:extLst>
            </p:cNvPr>
            <p:cNvSpPr/>
            <p:nvPr/>
          </p:nvSpPr>
          <p:spPr>
            <a:xfrm>
              <a:off x="416369" y="5879893"/>
              <a:ext cx="8470665" cy="531812"/>
            </a:xfrm>
            <a:prstGeom prst="rect">
              <a:avLst/>
            </a:prstGeom>
          </p:spPr>
          <p:txBody>
            <a:bodyPr wrap="square">
              <a:spAutoFit/>
            </a:bodyPr>
            <a:lstStyle/>
            <a:p>
              <a:pPr defTabSz="931972">
                <a:defRPr/>
              </a:pPr>
              <a:endParaRPr lang="en-US" sz="2856">
                <a:solidFill>
                  <a:srgbClr val="0078D4"/>
                </a:solidFill>
                <a:latin typeface="Segoe UI"/>
              </a:endParaRPr>
            </a:p>
          </p:txBody>
        </p:sp>
        <p:cxnSp>
          <p:nvCxnSpPr>
            <p:cNvPr id="38" name="Straight Connector 37">
              <a:extLst>
                <a:ext uri="{FF2B5EF4-FFF2-40B4-BE49-F238E27FC236}">
                  <a16:creationId xmlns:a16="http://schemas.microsoft.com/office/drawing/2014/main" id="{61283C12-1C57-3548-A054-B32B72041D53}"/>
                </a:ext>
              </a:extLst>
            </p:cNvPr>
            <p:cNvCxnSpPr>
              <a:cxnSpLocks/>
            </p:cNvCxnSpPr>
            <p:nvPr/>
          </p:nvCxnSpPr>
          <p:spPr>
            <a:xfrm>
              <a:off x="490524" y="5720133"/>
              <a:ext cx="10991323" cy="0"/>
            </a:xfrm>
            <a:prstGeom prst="lin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pic>
        <p:nvPicPr>
          <p:cNvPr id="39" name="Picture 38">
            <a:extLst>
              <a:ext uri="{FF2B5EF4-FFF2-40B4-BE49-F238E27FC236}">
                <a16:creationId xmlns:a16="http://schemas.microsoft.com/office/drawing/2014/main" id="{812064D6-F776-C74F-97C6-6DF6A715715C}"/>
              </a:ext>
            </a:extLst>
          </p:cNvPr>
          <p:cNvPicPr>
            <a:picLocks noChangeAspect="1"/>
          </p:cNvPicPr>
          <p:nvPr/>
        </p:nvPicPr>
        <p:blipFill>
          <a:blip r:embed="rId4"/>
          <a:stretch>
            <a:fillRect/>
          </a:stretch>
        </p:blipFill>
        <p:spPr>
          <a:xfrm>
            <a:off x="6573350" y="366022"/>
            <a:ext cx="3679877" cy="4373248"/>
          </a:xfrm>
          <a:prstGeom prst="rect">
            <a:avLst/>
          </a:prstGeom>
          <a:ln>
            <a:noFill/>
          </a:ln>
          <a:effectLst>
            <a:outerShdw blurRad="292100" dist="139700" dir="2700000" algn="tl" rotWithShape="0">
              <a:srgbClr val="333333">
                <a:alpha val="65000"/>
              </a:srgbClr>
            </a:outerShdw>
          </a:effectLst>
        </p:spPr>
      </p:pic>
      <p:pic>
        <p:nvPicPr>
          <p:cNvPr id="40" name="Picture 39">
            <a:extLst>
              <a:ext uri="{FF2B5EF4-FFF2-40B4-BE49-F238E27FC236}">
                <a16:creationId xmlns:a16="http://schemas.microsoft.com/office/drawing/2014/main" id="{5CB6EF4A-8035-6645-808E-31BA0120957C}"/>
              </a:ext>
            </a:extLst>
          </p:cNvPr>
          <p:cNvPicPr>
            <a:picLocks noChangeAspect="1"/>
          </p:cNvPicPr>
          <p:nvPr/>
        </p:nvPicPr>
        <p:blipFill>
          <a:blip r:embed="rId5"/>
          <a:stretch>
            <a:fillRect/>
          </a:stretch>
        </p:blipFill>
        <p:spPr>
          <a:xfrm>
            <a:off x="7343470" y="1075135"/>
            <a:ext cx="3827564" cy="4787713"/>
          </a:xfrm>
          <a:prstGeom prst="rect">
            <a:avLst/>
          </a:prstGeom>
          <a:ln>
            <a:noFill/>
          </a:ln>
          <a:effectLst>
            <a:outerShdw blurRad="292100" dist="139700" dir="2700000" algn="tl" rotWithShape="0">
              <a:srgbClr val="333333">
                <a:alpha val="65000"/>
              </a:srgbClr>
            </a:outerShdw>
          </a:effectLst>
        </p:spPr>
      </p:pic>
      <p:pic>
        <p:nvPicPr>
          <p:cNvPr id="41" name="Picture 40">
            <a:extLst>
              <a:ext uri="{FF2B5EF4-FFF2-40B4-BE49-F238E27FC236}">
                <a16:creationId xmlns:a16="http://schemas.microsoft.com/office/drawing/2014/main" id="{1884CADC-896B-EA41-83A6-4BCC201CCB5E}"/>
              </a:ext>
            </a:extLst>
          </p:cNvPr>
          <p:cNvPicPr>
            <a:picLocks noChangeAspect="1"/>
          </p:cNvPicPr>
          <p:nvPr/>
        </p:nvPicPr>
        <p:blipFill>
          <a:blip r:embed="rId6"/>
          <a:stretch>
            <a:fillRect/>
          </a:stretch>
        </p:blipFill>
        <p:spPr>
          <a:xfrm>
            <a:off x="8331575" y="1895392"/>
            <a:ext cx="3781262" cy="4712565"/>
          </a:xfrm>
          <a:prstGeom prst="rect">
            <a:avLst/>
          </a:prstGeom>
          <a:ln>
            <a:noFill/>
          </a:ln>
          <a:effectLst>
            <a:outerShdw blurRad="292100" dist="139700" dir="2700000" algn="tl" rotWithShape="0">
              <a:srgbClr val="333333">
                <a:alpha val="65000"/>
              </a:srgbClr>
            </a:outerShdw>
          </a:effectLst>
        </p:spPr>
      </p:pic>
      <p:sp>
        <p:nvSpPr>
          <p:cNvPr id="13" name="Rectangle 12">
            <a:extLst>
              <a:ext uri="{FF2B5EF4-FFF2-40B4-BE49-F238E27FC236}">
                <a16:creationId xmlns:a16="http://schemas.microsoft.com/office/drawing/2014/main" id="{2F9A90BD-1903-400C-A68C-125DC851E0A5}"/>
              </a:ext>
            </a:extLst>
          </p:cNvPr>
          <p:cNvSpPr/>
          <p:nvPr/>
        </p:nvSpPr>
        <p:spPr>
          <a:xfrm>
            <a:off x="474640" y="6111841"/>
            <a:ext cx="9296266" cy="388129"/>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1873" b="1" i="0" u="none" strike="noStrike" kern="1200" cap="none" spc="0" normalizeH="0" baseline="0" noProof="0">
                <a:ln>
                  <a:noFill/>
                </a:ln>
                <a:solidFill>
                  <a:srgbClr val="282828"/>
                </a:solidFill>
                <a:effectLst/>
                <a:uLnTx/>
                <a:uFillTx/>
                <a:latin typeface="Segoe UI"/>
                <a:ea typeface="+mn-ea"/>
                <a:cs typeface="+mn-cs"/>
              </a:rPr>
              <a:t>Available @ </a:t>
            </a:r>
            <a:r>
              <a:rPr kumimoji="0" lang="en-US" sz="1873" b="1" i="0" u="none" strike="noStrike" kern="1200" cap="none" spc="0" normalizeH="0" baseline="0" noProof="0">
                <a:ln>
                  <a:noFill/>
                </a:ln>
                <a:solidFill>
                  <a:srgbClr val="282828"/>
                </a:solidFill>
                <a:effectLst/>
                <a:uLnTx/>
                <a:uFillTx/>
                <a:latin typeface="Segoe UI"/>
                <a:ea typeface="+mn-ea"/>
                <a:cs typeface="+mn-cs"/>
                <a:hlinkClick r:id="rId7"/>
              </a:rPr>
              <a:t>aka.ms/</a:t>
            </a:r>
            <a:r>
              <a:rPr kumimoji="0" lang="en-US" sz="1873" b="1" i="0" u="none" strike="noStrike" kern="1200" cap="none" spc="0" normalizeH="0" baseline="0" noProof="0" err="1">
                <a:ln>
                  <a:noFill/>
                </a:ln>
                <a:solidFill>
                  <a:srgbClr val="282828"/>
                </a:solidFill>
                <a:effectLst/>
                <a:uLnTx/>
                <a:uFillTx/>
                <a:latin typeface="Segoe UI"/>
                <a:ea typeface="+mn-ea"/>
                <a:cs typeface="+mn-cs"/>
                <a:hlinkClick r:id="rId7"/>
              </a:rPr>
              <a:t>partnerlaunchpad</a:t>
            </a:r>
            <a:r>
              <a:rPr kumimoji="0" lang="en-US" sz="1873" b="1" i="0" u="none" strike="noStrike" kern="1200" cap="none" spc="0" normalizeH="0" baseline="0" noProof="0">
                <a:ln>
                  <a:noFill/>
                </a:ln>
                <a:solidFill>
                  <a:srgbClr val="282828"/>
                </a:solidFill>
                <a:effectLst/>
                <a:uLnTx/>
                <a:uFillTx/>
                <a:latin typeface="Segoe UI"/>
                <a:ea typeface="+mn-ea"/>
                <a:cs typeface="+mn-cs"/>
              </a:rPr>
              <a:t> </a:t>
            </a:r>
          </a:p>
        </p:txBody>
      </p:sp>
    </p:spTree>
    <p:custDataLst>
      <p:tags r:id="rId1"/>
    </p:custDataLst>
    <p:extLst>
      <p:ext uri="{BB962C8B-B14F-4D97-AF65-F5344CB8AC3E}">
        <p14:creationId xmlns:p14="http://schemas.microsoft.com/office/powerpoint/2010/main" val="986772070"/>
      </p:ext>
    </p:extLst>
  </p:cSld>
  <p:clrMapOvr>
    <a:masterClrMapping/>
  </p:clrMapOvr>
  <p:transition advTm="46881">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3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0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30000">
                                          <p:cBhvr additive="base">
                                            <p:cTn id="12" dur="500" fill="hold"/>
                                            <p:tgtEl>
                                              <p:spTgt spid="31"/>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31"/>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75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35" presetClass="path" presetSubtype="0" accel="100000" autoRev="1" fill="hold" nodeType="withEffect">
                                      <p:stCondLst>
                                        <p:cond delay="0"/>
                                      </p:stCondLst>
                                      <p:childTnLst>
                                        <p:animMotion origin="layout" path="M -2.97166E-6 3.39537E-6 L -0.0471 3.39537E-6 " pathEditMode="relative" rAng="0" ptsTypes="AA">
                                          <p:cBhvr>
                                            <p:cTn id="18" dur="750" fill="hold"/>
                                            <p:tgtEl>
                                              <p:spTgt spid="36"/>
                                            </p:tgtEl>
                                            <p:attrNameLst>
                                              <p:attrName>ppt_x</p:attrName>
                                              <p:attrName>ppt_y</p:attrName>
                                            </p:attrNameLst>
                                          </p:cBhvr>
                                          <p:rCtr x="-2362" y="0"/>
                                        </p:animMotion>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75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35" presetClass="path" presetSubtype="0" accel="100000" autoRev="1" fill="hold" nodeType="withEffect">
                                      <p:stCondLst>
                                        <p:cond delay="0"/>
                                      </p:stCondLst>
                                      <p:childTnLst>
                                        <p:animMotion origin="layout" path="M -2.97166E-6 3.39537E-6 L -0.0471 3.39537E-6 " pathEditMode="relative" rAng="0" ptsTypes="AA">
                                          <p:cBhvr>
                                            <p:cTn id="18" dur="750" fill="hold"/>
                                            <p:tgtEl>
                                              <p:spTgt spid="36"/>
                                            </p:tgtEl>
                                            <p:attrNameLst>
                                              <p:attrName>ppt_x</p:attrName>
                                              <p:attrName>ppt_y</p:attrName>
                                            </p:attrNameLst>
                                          </p:cBhvr>
                                          <p:rCtr x="-2362" y="0"/>
                                        </p:animMotion>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1" grpId="0"/>
          <p:bldP spid="13"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D5DD8-93DA-4F63-8295-C8A51F0D7981}"/>
              </a:ext>
            </a:extLst>
          </p:cNvPr>
          <p:cNvSpPr>
            <a:spLocks noGrp="1"/>
          </p:cNvSpPr>
          <p:nvPr>
            <p:ph type="title"/>
          </p:nvPr>
        </p:nvSpPr>
        <p:spPr/>
        <p:txBody>
          <a:bodyPr/>
          <a:lstStyle/>
          <a:p>
            <a:r>
              <a:rPr lang="en-US" dirty="0">
                <a:solidFill>
                  <a:schemeClr val="tx1"/>
                </a:solidFill>
                <a:cs typeface="Segoe UI"/>
              </a:rPr>
              <a:t>Start the conversation with </a:t>
            </a:r>
            <a:r>
              <a:rPr lang="en-US" dirty="0" err="1">
                <a:solidFill>
                  <a:schemeClr val="tx1"/>
                </a:solidFill>
                <a:cs typeface="Segoe UI"/>
              </a:rPr>
              <a:t>SecureScore</a:t>
            </a:r>
            <a:br>
              <a:rPr lang="en-US" dirty="0"/>
            </a:br>
            <a:r>
              <a:rPr lang="en-US" sz="2000" dirty="0">
                <a:solidFill>
                  <a:schemeClr val="tx1"/>
                </a:solidFill>
                <a:cs typeface="Segoe UI"/>
              </a:rPr>
              <a:t>A</a:t>
            </a:r>
            <a:r>
              <a:rPr lang="en-US" sz="2000" spc="0" dirty="0">
                <a:solidFill>
                  <a:schemeClr val="tx1"/>
                </a:solidFill>
                <a:latin typeface="Segoe UI" panose="020B0502040204020203" pitchFamily="34" charset="0"/>
              </a:rPr>
              <a:t>nd continue to monitor progress over time</a:t>
            </a:r>
          </a:p>
        </p:txBody>
      </p:sp>
      <p:sp>
        <p:nvSpPr>
          <p:cNvPr id="3" name="Text Placeholder 2">
            <a:extLst>
              <a:ext uri="{FF2B5EF4-FFF2-40B4-BE49-F238E27FC236}">
                <a16:creationId xmlns:a16="http://schemas.microsoft.com/office/drawing/2014/main" id="{217E6EE0-89B5-4DAE-B0D4-6651872290A8}"/>
              </a:ext>
            </a:extLst>
          </p:cNvPr>
          <p:cNvSpPr>
            <a:spLocks noGrp="1"/>
          </p:cNvSpPr>
          <p:nvPr>
            <p:ph type="body" sz="quarter" idx="12"/>
          </p:nvPr>
        </p:nvSpPr>
        <p:spPr>
          <a:xfrm>
            <a:off x="435795" y="1821925"/>
            <a:ext cx="5085873" cy="3179204"/>
          </a:xfrm>
        </p:spPr>
        <p:txBody>
          <a:bodyPr/>
          <a:lstStyle/>
          <a:p>
            <a:pPr marL="0" lvl="1">
              <a:lnSpc>
                <a:spcPct val="100000"/>
              </a:lnSpc>
              <a:spcAft>
                <a:spcPts val="400"/>
              </a:spcAft>
            </a:pPr>
            <a:r>
              <a:rPr lang="en-US" sz="1800">
                <a:solidFill>
                  <a:schemeClr val="accent1"/>
                </a:solidFill>
                <a:latin typeface="+mj-lt"/>
              </a:rPr>
              <a:t>Secure Score API</a:t>
            </a:r>
          </a:p>
          <a:p>
            <a:pPr marL="171417" lvl="1" indent="-171417">
              <a:lnSpc>
                <a:spcPct val="100000"/>
              </a:lnSpc>
              <a:spcAft>
                <a:spcPts val="400"/>
              </a:spcAft>
              <a:buFont typeface="Arial" panose="020B0604020202020204" pitchFamily="34" charset="0"/>
              <a:buChar char="•"/>
            </a:pPr>
            <a:r>
              <a:rPr lang="en-US" sz="1599">
                <a:solidFill>
                  <a:schemeClr val="tx1"/>
                </a:solidFill>
              </a:rPr>
              <a:t>Show customers their current security posture across identity, data, device, apps and infrastructure</a:t>
            </a:r>
          </a:p>
          <a:p>
            <a:pPr marL="171417" lvl="1" indent="-171417">
              <a:lnSpc>
                <a:spcPct val="100000"/>
              </a:lnSpc>
              <a:spcAft>
                <a:spcPts val="400"/>
              </a:spcAft>
              <a:buFont typeface="Arial" panose="020B0604020202020204" pitchFamily="34" charset="0"/>
              <a:buChar char="•"/>
            </a:pPr>
            <a:r>
              <a:rPr lang="en-US" sz="1599">
                <a:solidFill>
                  <a:schemeClr val="tx1"/>
                </a:solidFill>
              </a:rPr>
              <a:t>Compare their score to others of similar size </a:t>
            </a:r>
          </a:p>
          <a:p>
            <a:pPr marL="171417" lvl="1" indent="-171417">
              <a:lnSpc>
                <a:spcPct val="100000"/>
              </a:lnSpc>
              <a:spcAft>
                <a:spcPts val="400"/>
              </a:spcAft>
              <a:buFont typeface="Arial" panose="020B0604020202020204" pitchFamily="34" charset="0"/>
              <a:buChar char="•"/>
            </a:pPr>
            <a:r>
              <a:rPr lang="en-US" sz="1599">
                <a:solidFill>
                  <a:schemeClr val="tx1"/>
                </a:solidFill>
              </a:rPr>
              <a:t>Show history to monitor progress </a:t>
            </a:r>
          </a:p>
          <a:p>
            <a:pPr marL="171417" lvl="1" indent="-171417">
              <a:lnSpc>
                <a:spcPct val="100000"/>
              </a:lnSpc>
              <a:spcAft>
                <a:spcPts val="400"/>
              </a:spcAft>
              <a:buFont typeface="Arial" panose="020B0604020202020204" pitchFamily="34" charset="0"/>
              <a:buChar char="•"/>
            </a:pPr>
            <a:r>
              <a:rPr lang="en-US" sz="1599">
                <a:solidFill>
                  <a:schemeClr val="tx1"/>
                </a:solidFill>
              </a:rPr>
              <a:t>Integrate data into compliance or cybersecurity apps</a:t>
            </a:r>
          </a:p>
          <a:p>
            <a:pPr marL="0" lvl="1">
              <a:lnSpc>
                <a:spcPct val="100000"/>
              </a:lnSpc>
              <a:spcAft>
                <a:spcPts val="400"/>
              </a:spcAft>
            </a:pPr>
            <a:endParaRPr lang="en-US" sz="1599"/>
          </a:p>
          <a:p>
            <a:pPr marL="0" lvl="1">
              <a:lnSpc>
                <a:spcPct val="100000"/>
              </a:lnSpc>
              <a:spcAft>
                <a:spcPts val="400"/>
              </a:spcAft>
            </a:pPr>
            <a:r>
              <a:rPr lang="en-US" sz="1800">
                <a:solidFill>
                  <a:schemeClr val="accent1"/>
                </a:solidFill>
                <a:latin typeface="+mj-lt"/>
              </a:rPr>
              <a:t>Partner Smart Office</a:t>
            </a:r>
          </a:p>
          <a:p>
            <a:pPr marL="171417" lvl="1" indent="-171417">
              <a:lnSpc>
                <a:spcPct val="100000"/>
              </a:lnSpc>
              <a:spcAft>
                <a:spcPts val="400"/>
              </a:spcAft>
              <a:buFont typeface="Arial" panose="020B0604020202020204" pitchFamily="34" charset="0"/>
              <a:buChar char="•"/>
            </a:pPr>
            <a:r>
              <a:rPr lang="en-US" sz="1599">
                <a:solidFill>
                  <a:schemeClr val="tx1"/>
                </a:solidFill>
              </a:rPr>
              <a:t>Aggregate Secure Score information into a single repository for all customers (</a:t>
            </a:r>
            <a:r>
              <a:rPr lang="en-US" sz="1599" err="1">
                <a:solidFill>
                  <a:schemeClr val="tx1"/>
                </a:solidFill>
              </a:rPr>
              <a:t>OpenSource</a:t>
            </a:r>
            <a:r>
              <a:rPr lang="en-US" sz="1599">
                <a:solidFill>
                  <a:schemeClr val="tx1"/>
                </a:solidFill>
              </a:rPr>
              <a:t>)</a:t>
            </a:r>
          </a:p>
          <a:p>
            <a:pPr marL="171417" lvl="1" indent="-171417">
              <a:lnSpc>
                <a:spcPct val="100000"/>
              </a:lnSpc>
              <a:spcAft>
                <a:spcPts val="400"/>
              </a:spcAft>
              <a:buFont typeface="Arial" panose="020B0604020202020204" pitchFamily="34" charset="0"/>
              <a:buChar char="•"/>
            </a:pPr>
            <a:r>
              <a:rPr lang="en-US" sz="1599">
                <a:solidFill>
                  <a:schemeClr val="tx1"/>
                </a:solidFill>
              </a:rPr>
              <a:t>Optimized for partners</a:t>
            </a:r>
          </a:p>
        </p:txBody>
      </p:sp>
      <p:pic>
        <p:nvPicPr>
          <p:cNvPr id="10" name="Picture 9">
            <a:extLst>
              <a:ext uri="{FF2B5EF4-FFF2-40B4-BE49-F238E27FC236}">
                <a16:creationId xmlns:a16="http://schemas.microsoft.com/office/drawing/2014/main" id="{6358D20F-67B2-497B-BC29-5C1C6C35FB71}"/>
              </a:ext>
            </a:extLst>
          </p:cNvPr>
          <p:cNvPicPr>
            <a:picLocks noChangeAspect="1"/>
          </p:cNvPicPr>
          <p:nvPr/>
        </p:nvPicPr>
        <p:blipFill rotWithShape="1">
          <a:blip r:embed="rId3"/>
          <a:srcRect r="12332"/>
          <a:stretch/>
        </p:blipFill>
        <p:spPr>
          <a:xfrm>
            <a:off x="5895008" y="1566981"/>
            <a:ext cx="6540587" cy="5245725"/>
          </a:xfrm>
          <a:prstGeom prst="rect">
            <a:avLst/>
          </a:prstGeom>
        </p:spPr>
      </p:pic>
      <p:pic>
        <p:nvPicPr>
          <p:cNvPr id="5" name="Picture 4">
            <a:extLst>
              <a:ext uri="{FF2B5EF4-FFF2-40B4-BE49-F238E27FC236}">
                <a16:creationId xmlns:a16="http://schemas.microsoft.com/office/drawing/2014/main" id="{591C809A-37BA-4DEF-940C-412455B8E617}"/>
              </a:ext>
            </a:extLst>
          </p:cNvPr>
          <p:cNvPicPr>
            <a:picLocks noChangeAspect="1"/>
          </p:cNvPicPr>
          <p:nvPr/>
        </p:nvPicPr>
        <p:blipFill>
          <a:blip r:embed="rId4"/>
          <a:stretch>
            <a:fillRect/>
          </a:stretch>
        </p:blipFill>
        <p:spPr>
          <a:xfrm>
            <a:off x="6289923" y="2090269"/>
            <a:ext cx="6145671" cy="4199146"/>
          </a:xfrm>
          <a:prstGeom prst="rect">
            <a:avLst/>
          </a:prstGeom>
        </p:spPr>
      </p:pic>
      <p:graphicFrame>
        <p:nvGraphicFramePr>
          <p:cNvPr id="11" name="Table 10">
            <a:extLst>
              <a:ext uri="{FF2B5EF4-FFF2-40B4-BE49-F238E27FC236}">
                <a16:creationId xmlns:a16="http://schemas.microsoft.com/office/drawing/2014/main" id="{017944C1-DE3A-440B-92DE-3741296DF15E}"/>
              </a:ext>
            </a:extLst>
          </p:cNvPr>
          <p:cNvGraphicFramePr>
            <a:graphicFrameLocks noGrp="1"/>
          </p:cNvGraphicFramePr>
          <p:nvPr/>
        </p:nvGraphicFramePr>
        <p:xfrm>
          <a:off x="435795" y="5078787"/>
          <a:ext cx="4061860" cy="1483148"/>
        </p:xfrm>
        <a:graphic>
          <a:graphicData uri="http://schemas.openxmlformats.org/drawingml/2006/table">
            <a:tbl>
              <a:tblPr firstRow="1" bandRow="1">
                <a:tableStyleId>{5C22544A-7EE6-4342-B048-85BDC9FD1C3A}</a:tableStyleId>
              </a:tblPr>
              <a:tblGrid>
                <a:gridCol w="4061860">
                  <a:extLst>
                    <a:ext uri="{9D8B030D-6E8A-4147-A177-3AD203B41FA5}">
                      <a16:colId xmlns:a16="http://schemas.microsoft.com/office/drawing/2014/main" val="22583411"/>
                    </a:ext>
                  </a:extLst>
                </a:gridCol>
              </a:tblGrid>
              <a:tr h="370787">
                <a:tc>
                  <a:txBody>
                    <a:bodyPr/>
                    <a:lstStyle/>
                    <a:p>
                      <a:r>
                        <a:rPr lang="en-US" sz="1600">
                          <a:solidFill>
                            <a:schemeClr val="accent1"/>
                          </a:solidFill>
                          <a:latin typeface="+mj-lt"/>
                        </a:rPr>
                        <a:t>Resources</a:t>
                      </a:r>
                    </a:p>
                  </a:txBody>
                  <a:tcPr marL="91427" marR="91427" marT="45713" marB="45713"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46112"/>
                  </a:ext>
                </a:extLst>
              </a:tr>
              <a:tr h="370787">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200">
                          <a:latin typeface="+mn-lt"/>
                          <a:hlinkClick r:id="rId5"/>
                        </a:rPr>
                        <a:t>Partner Smart Office</a:t>
                      </a:r>
                      <a:endParaRPr lang="en-US" sz="1200">
                        <a:latin typeface="+mn-lt"/>
                      </a:endParaRPr>
                    </a:p>
                  </a:txBody>
                  <a:tcPr marL="91427" marR="91427" marT="45713" marB="45713"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3522983"/>
                  </a:ext>
                </a:extLst>
              </a:tr>
              <a:tr h="370787">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200">
                          <a:latin typeface="+mn-lt"/>
                          <a:hlinkClick r:id="rId6"/>
                        </a:rPr>
                        <a:t>Using the Secure Score API</a:t>
                      </a:r>
                      <a:r>
                        <a:rPr lang="en-US" sz="1200">
                          <a:latin typeface="+mn-lt"/>
                        </a:rPr>
                        <a:t> (TechNet)</a:t>
                      </a:r>
                    </a:p>
                  </a:txBody>
                  <a:tcPr marL="91427" marR="91427" marT="45713" marB="45713"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6754632"/>
                  </a:ext>
                </a:extLst>
              </a:tr>
              <a:tr h="370787">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200" dirty="0">
                          <a:latin typeface="+mn-lt"/>
                          <a:hlinkClick r:id="rId7"/>
                        </a:rPr>
                        <a:t>Secure Score Deep Dive</a:t>
                      </a:r>
                      <a:r>
                        <a:rPr lang="en-US" sz="1200" dirty="0">
                          <a:latin typeface="+mn-lt"/>
                        </a:rPr>
                        <a:t> (Video)</a:t>
                      </a:r>
                    </a:p>
                  </a:txBody>
                  <a:tcPr marL="91427" marR="91427" marT="45713" marB="45713"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60505036"/>
                  </a:ext>
                </a:extLst>
              </a:tr>
            </a:tbl>
          </a:graphicData>
        </a:graphic>
      </p:graphicFrame>
    </p:spTree>
    <p:extLst>
      <p:ext uri="{BB962C8B-B14F-4D97-AF65-F5344CB8AC3E}">
        <p14:creationId xmlns:p14="http://schemas.microsoft.com/office/powerpoint/2010/main" val="3079794582"/>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0890833" y="5651287"/>
            <a:ext cx="1073138" cy="1044285"/>
          </a:xfrm>
          <a:prstGeom prst="rect">
            <a:avLst/>
          </a:prstGeom>
          <a:blipFill>
            <a:blip r:embed="rId3" cstate="print"/>
            <a:stretch>
              <a:fillRect/>
            </a:stretch>
          </a:blipFill>
        </p:spPr>
        <p:txBody>
          <a:bodyPr wrap="square" lIns="0" tIns="0" rIns="0" bIns="0" rtlCol="0"/>
          <a:lstStyle/>
          <a:p>
            <a:pPr defTabSz="845679">
              <a:defRPr/>
            </a:pPr>
            <a:endParaRPr sz="1664">
              <a:solidFill>
                <a:prstClr val="black"/>
              </a:solidFill>
              <a:latin typeface="Calibri"/>
            </a:endParaRPr>
          </a:p>
        </p:txBody>
      </p:sp>
      <p:sp>
        <p:nvSpPr>
          <p:cNvPr id="8" name="object 8"/>
          <p:cNvSpPr txBox="1"/>
          <p:nvPr/>
        </p:nvSpPr>
        <p:spPr>
          <a:xfrm>
            <a:off x="709464" y="2362610"/>
            <a:ext cx="1584486" cy="215113"/>
          </a:xfrm>
          <a:prstGeom prst="rect">
            <a:avLst/>
          </a:prstGeom>
        </p:spPr>
        <p:txBody>
          <a:bodyPr vert="horz" wrap="square" lIns="0" tIns="11745" rIns="0" bIns="0" rtlCol="0">
            <a:spAutoFit/>
          </a:bodyPr>
          <a:lstStyle/>
          <a:p>
            <a:pPr algn="ctr" defTabSz="845679">
              <a:spcBef>
                <a:spcPts val="93"/>
              </a:spcBef>
              <a:defRPr/>
            </a:pPr>
            <a:endParaRPr sz="1295">
              <a:solidFill>
                <a:prstClr val="black"/>
              </a:solidFill>
              <a:latin typeface="Calibri"/>
              <a:cs typeface="Calibri"/>
            </a:endParaRPr>
          </a:p>
        </p:txBody>
      </p:sp>
      <p:sp>
        <p:nvSpPr>
          <p:cNvPr id="13" name="object 13"/>
          <p:cNvSpPr txBox="1"/>
          <p:nvPr/>
        </p:nvSpPr>
        <p:spPr>
          <a:xfrm>
            <a:off x="6920864" y="2954037"/>
            <a:ext cx="2131245" cy="1780036"/>
          </a:xfrm>
          <a:prstGeom prst="rect">
            <a:avLst/>
          </a:prstGeom>
        </p:spPr>
        <p:txBody>
          <a:bodyPr vert="horz" wrap="square" lIns="0" tIns="11745" rIns="0" bIns="0" rtlCol="0">
            <a:spAutoFit/>
          </a:bodyPr>
          <a:lstStyle/>
          <a:p>
            <a:pPr marL="11745" defTabSz="845679">
              <a:spcAft>
                <a:spcPts val="600"/>
              </a:spcAft>
              <a:defRPr/>
            </a:pPr>
            <a:r>
              <a:rPr lang="en-US" sz="1110" spc="-5">
                <a:solidFill>
                  <a:prstClr val="black"/>
                </a:solidFill>
                <a:cs typeface="Calibri Light"/>
              </a:rPr>
              <a:t>Collect </a:t>
            </a:r>
            <a:r>
              <a:rPr lang="en-US" sz="1110" spc="-9">
                <a:solidFill>
                  <a:prstClr val="black"/>
                </a:solidFill>
                <a:cs typeface="Calibri Light"/>
              </a:rPr>
              <a:t>relevant data </a:t>
            </a:r>
            <a:r>
              <a:rPr lang="en-US" sz="1110">
                <a:solidFill>
                  <a:prstClr val="black"/>
                </a:solidFill>
                <a:cs typeface="Calibri Light"/>
              </a:rPr>
              <a:t>includes:</a:t>
            </a:r>
          </a:p>
          <a:p>
            <a:pPr marL="183195" marR="160914" indent="-171450" defTabSz="845679">
              <a:spcAft>
                <a:spcPts val="600"/>
              </a:spcAft>
              <a:buFont typeface="Arial" panose="020B0604020202020204" pitchFamily="34" charset="0"/>
              <a:buChar char="•"/>
              <a:tabLst>
                <a:tab pos="113931" algn="l"/>
              </a:tabLst>
              <a:defRPr/>
            </a:pPr>
            <a:r>
              <a:rPr lang="en-US" sz="1110" spc="-5">
                <a:solidFill>
                  <a:prstClr val="black"/>
                </a:solidFill>
                <a:cs typeface="Calibri Light"/>
              </a:rPr>
              <a:t>Endpoint scan: accounts, </a:t>
            </a:r>
            <a:r>
              <a:rPr lang="en-US" sz="1110" spc="-9">
                <a:solidFill>
                  <a:prstClr val="black"/>
                </a:solidFill>
                <a:cs typeface="Calibri Light"/>
              </a:rPr>
              <a:t>ﬁrewall  </a:t>
            </a:r>
            <a:r>
              <a:rPr lang="en-US" sz="1110">
                <a:solidFill>
                  <a:prstClr val="black"/>
                </a:solidFill>
                <a:cs typeface="Calibri Light"/>
              </a:rPr>
              <a:t>rules, applications</a:t>
            </a:r>
            <a:r>
              <a:rPr lang="en-US" sz="1110" spc="-14">
                <a:solidFill>
                  <a:prstClr val="black"/>
                </a:solidFill>
                <a:cs typeface="Calibri Light"/>
              </a:rPr>
              <a:t> </a:t>
            </a:r>
            <a:r>
              <a:rPr lang="en-US" sz="1110" spc="-5">
                <a:solidFill>
                  <a:prstClr val="black"/>
                </a:solidFill>
                <a:cs typeface="Calibri Light"/>
              </a:rPr>
              <a:t>installed,</a:t>
            </a:r>
            <a:r>
              <a:rPr lang="en-US" sz="1110">
                <a:solidFill>
                  <a:prstClr val="black"/>
                </a:solidFill>
                <a:cs typeface="Calibri Light"/>
              </a:rPr>
              <a:t> </a:t>
            </a:r>
            <a:r>
              <a:rPr lang="en-US" sz="1110" spc="-5">
                <a:solidFill>
                  <a:prstClr val="black"/>
                </a:solidFill>
                <a:cs typeface="Calibri Light"/>
              </a:rPr>
              <a:t>OS/services </a:t>
            </a:r>
            <a:r>
              <a:rPr lang="en-US" sz="1110">
                <a:solidFill>
                  <a:prstClr val="black"/>
                </a:solidFill>
                <a:cs typeface="Calibri Light"/>
              </a:rPr>
              <a:t>pack, </a:t>
            </a:r>
            <a:r>
              <a:rPr lang="en-US" sz="1110" spc="-5">
                <a:solidFill>
                  <a:prstClr val="black"/>
                </a:solidFill>
                <a:cs typeface="Calibri Light"/>
              </a:rPr>
              <a:t>shares</a:t>
            </a:r>
            <a:r>
              <a:rPr lang="en-US" sz="1110" spc="-55">
                <a:solidFill>
                  <a:prstClr val="black"/>
                </a:solidFill>
                <a:cs typeface="Calibri Light"/>
              </a:rPr>
              <a:t> </a:t>
            </a:r>
            <a:r>
              <a:rPr lang="en-US" sz="1110">
                <a:solidFill>
                  <a:prstClr val="black"/>
                </a:solidFill>
                <a:cs typeface="Calibri Light"/>
              </a:rPr>
              <a:t>and the</a:t>
            </a:r>
            <a:r>
              <a:rPr lang="en-US" sz="1110" spc="-5">
                <a:solidFill>
                  <a:prstClr val="black"/>
                </a:solidFill>
                <a:cs typeface="Calibri Light"/>
              </a:rPr>
              <a:t> </a:t>
            </a:r>
            <a:r>
              <a:rPr lang="en-US" sz="1110" spc="-14">
                <a:solidFill>
                  <a:prstClr val="black"/>
                </a:solidFill>
                <a:cs typeface="Calibri Light"/>
              </a:rPr>
              <a:t>registry.</a:t>
            </a:r>
            <a:endParaRPr lang="en-US" sz="1110">
              <a:solidFill>
                <a:prstClr val="black"/>
              </a:solidFill>
              <a:cs typeface="Calibri Light"/>
            </a:endParaRPr>
          </a:p>
          <a:p>
            <a:pPr marL="183196" indent="-171450" defTabSz="845679">
              <a:spcAft>
                <a:spcPts val="600"/>
              </a:spcAft>
              <a:buFont typeface="Arial" panose="020B0604020202020204" pitchFamily="34" charset="0"/>
              <a:buChar char="•"/>
              <a:tabLst>
                <a:tab pos="113931" algn="l"/>
              </a:tabLst>
              <a:defRPr/>
            </a:pPr>
            <a:r>
              <a:rPr lang="en-US" sz="1110">
                <a:solidFill>
                  <a:prstClr val="black"/>
                </a:solidFill>
                <a:cs typeface="Calibri Light"/>
              </a:rPr>
              <a:t>Active </a:t>
            </a:r>
            <a:r>
              <a:rPr lang="en-US" sz="1110" spc="-5">
                <a:solidFill>
                  <a:prstClr val="black"/>
                </a:solidFill>
                <a:cs typeface="Calibri Light"/>
              </a:rPr>
              <a:t>Directory </a:t>
            </a:r>
            <a:r>
              <a:rPr lang="en-US" sz="1110">
                <a:solidFill>
                  <a:prstClr val="black"/>
                </a:solidFill>
                <a:cs typeface="Calibri Light"/>
              </a:rPr>
              <a:t>Domain</a:t>
            </a:r>
            <a:r>
              <a:rPr lang="en-US" sz="1110" spc="-23">
                <a:solidFill>
                  <a:prstClr val="black"/>
                </a:solidFill>
                <a:cs typeface="Calibri Light"/>
              </a:rPr>
              <a:t> </a:t>
            </a:r>
            <a:r>
              <a:rPr lang="en-US" sz="1110" spc="-14">
                <a:solidFill>
                  <a:prstClr val="black"/>
                </a:solidFill>
                <a:cs typeface="Calibri Light"/>
              </a:rPr>
              <a:t>System.</a:t>
            </a:r>
            <a:endParaRPr lang="en-US" sz="1110">
              <a:solidFill>
                <a:prstClr val="black"/>
              </a:solidFill>
              <a:cs typeface="Calibri Light"/>
            </a:endParaRPr>
          </a:p>
          <a:p>
            <a:pPr marL="183196" indent="-171450" defTabSz="845679">
              <a:spcAft>
                <a:spcPts val="600"/>
              </a:spcAft>
              <a:buFont typeface="Arial" panose="020B0604020202020204" pitchFamily="34" charset="0"/>
              <a:buChar char="•"/>
              <a:tabLst>
                <a:tab pos="113931" algn="l"/>
              </a:tabLst>
              <a:defRPr/>
            </a:pPr>
            <a:r>
              <a:rPr lang="en-US" sz="1110" spc="-28">
                <a:solidFill>
                  <a:prstClr val="black"/>
                </a:solidFill>
                <a:cs typeface="Calibri Light"/>
              </a:rPr>
              <a:t>CSAT </a:t>
            </a:r>
            <a:r>
              <a:rPr lang="en-US" sz="1110" spc="-5">
                <a:solidFill>
                  <a:prstClr val="black"/>
                </a:solidFill>
                <a:cs typeface="Calibri Light"/>
              </a:rPr>
              <a:t>scanning </a:t>
            </a:r>
            <a:r>
              <a:rPr lang="en-US" sz="1110">
                <a:solidFill>
                  <a:prstClr val="black"/>
                </a:solidFill>
                <a:cs typeface="Calibri Light"/>
              </a:rPr>
              <a:t>logs (no </a:t>
            </a:r>
            <a:r>
              <a:rPr lang="en-US" sz="1110" spc="-9">
                <a:solidFill>
                  <a:prstClr val="black"/>
                </a:solidFill>
                <a:cs typeface="Calibri Light"/>
              </a:rPr>
              <a:t>password</a:t>
            </a:r>
            <a:r>
              <a:rPr lang="en-US" sz="1110" spc="-5">
                <a:solidFill>
                  <a:prstClr val="black"/>
                </a:solidFill>
                <a:cs typeface="Calibri Light"/>
              </a:rPr>
              <a:t> or</a:t>
            </a:r>
            <a:r>
              <a:rPr lang="en-US" sz="1110">
                <a:solidFill>
                  <a:prstClr val="black"/>
                </a:solidFill>
                <a:cs typeface="Calibri Light"/>
              </a:rPr>
              <a:t> </a:t>
            </a:r>
            <a:r>
              <a:rPr lang="en-US" sz="1110" spc="-5">
                <a:solidFill>
                  <a:prstClr val="black"/>
                </a:solidFill>
                <a:cs typeface="Calibri Light"/>
              </a:rPr>
              <a:t>credentials).</a:t>
            </a:r>
            <a:endParaRPr lang="en-US" sz="1110">
              <a:solidFill>
                <a:prstClr val="black"/>
              </a:solidFill>
              <a:cs typeface="Calibri Light"/>
            </a:endParaRPr>
          </a:p>
        </p:txBody>
      </p:sp>
      <p:sp>
        <p:nvSpPr>
          <p:cNvPr id="14" name="object 14"/>
          <p:cNvSpPr txBox="1"/>
          <p:nvPr/>
        </p:nvSpPr>
        <p:spPr>
          <a:xfrm>
            <a:off x="10099490" y="2979535"/>
            <a:ext cx="1492870" cy="708725"/>
          </a:xfrm>
          <a:prstGeom prst="rect">
            <a:avLst/>
          </a:prstGeom>
        </p:spPr>
        <p:txBody>
          <a:bodyPr vert="horz" wrap="square" lIns="0" tIns="11745" rIns="0" bIns="0" rtlCol="0">
            <a:spAutoFit/>
          </a:bodyPr>
          <a:lstStyle/>
          <a:p>
            <a:pPr marL="11745" marR="4699" defTabSz="845679">
              <a:spcAft>
                <a:spcPts val="600"/>
              </a:spcAft>
              <a:defRPr/>
            </a:pPr>
            <a:r>
              <a:rPr lang="en-US" sz="1110" spc="-5">
                <a:solidFill>
                  <a:prstClr val="black"/>
                </a:solidFill>
                <a:cs typeface="Calibri Light"/>
              </a:rPr>
              <a:t>Conduct presentation</a:t>
            </a:r>
            <a:r>
              <a:rPr lang="en-US" sz="1110" spc="-60">
                <a:solidFill>
                  <a:prstClr val="black"/>
                </a:solidFill>
                <a:cs typeface="Calibri Light"/>
              </a:rPr>
              <a:t> and </a:t>
            </a:r>
            <a:r>
              <a:rPr lang="en-US" sz="1110">
                <a:solidFill>
                  <a:prstClr val="black"/>
                </a:solidFill>
                <a:cs typeface="Calibri Light"/>
              </a:rPr>
              <a:t>discussion </a:t>
            </a:r>
            <a:r>
              <a:rPr lang="en-US" sz="1110" spc="-5">
                <a:solidFill>
                  <a:prstClr val="black"/>
                </a:solidFill>
                <a:cs typeface="Calibri Light"/>
              </a:rPr>
              <a:t>of ﬁndings,  </a:t>
            </a:r>
            <a:r>
              <a:rPr lang="en-US" sz="1110" spc="-9">
                <a:solidFill>
                  <a:prstClr val="black"/>
                </a:solidFill>
                <a:cs typeface="Calibri Light"/>
              </a:rPr>
              <a:t>conclusions </a:t>
            </a:r>
            <a:r>
              <a:rPr lang="en-US" sz="1110">
                <a:solidFill>
                  <a:prstClr val="black"/>
                </a:solidFill>
                <a:cs typeface="Calibri Light"/>
              </a:rPr>
              <a:t>and  </a:t>
            </a:r>
            <a:r>
              <a:rPr lang="en-US" sz="1110" spc="-5">
                <a:solidFill>
                  <a:prstClr val="black"/>
                </a:solidFill>
                <a:cs typeface="Calibri Light"/>
              </a:rPr>
              <a:t>recommendations.</a:t>
            </a:r>
            <a:endParaRPr lang="en-US" sz="1110">
              <a:solidFill>
                <a:prstClr val="black"/>
              </a:solidFill>
              <a:cs typeface="Calibri Light"/>
            </a:endParaRPr>
          </a:p>
        </p:txBody>
      </p:sp>
      <p:sp>
        <p:nvSpPr>
          <p:cNvPr id="15" name="object 15"/>
          <p:cNvSpPr txBox="1"/>
          <p:nvPr/>
        </p:nvSpPr>
        <p:spPr>
          <a:xfrm>
            <a:off x="10099491" y="3825220"/>
            <a:ext cx="1656721" cy="360292"/>
          </a:xfrm>
          <a:prstGeom prst="rect">
            <a:avLst/>
          </a:prstGeom>
        </p:spPr>
        <p:txBody>
          <a:bodyPr vert="horz" wrap="square" lIns="0" tIns="11745" rIns="0" bIns="0" rtlCol="0">
            <a:spAutoFit/>
          </a:bodyPr>
          <a:lstStyle/>
          <a:p>
            <a:pPr marL="11745" marR="4699" defTabSz="845679">
              <a:spcAft>
                <a:spcPts val="600"/>
              </a:spcAft>
              <a:defRPr/>
            </a:pPr>
            <a:r>
              <a:rPr lang="en-US" sz="1110" spc="-5">
                <a:solidFill>
                  <a:prstClr val="black"/>
                </a:solidFill>
                <a:cs typeface="Calibri Light"/>
              </a:rPr>
              <a:t>Advise on </a:t>
            </a:r>
            <a:r>
              <a:rPr lang="en-US" sz="1110" spc="-9">
                <a:solidFill>
                  <a:prstClr val="black"/>
                </a:solidFill>
                <a:cs typeface="Calibri Light"/>
              </a:rPr>
              <a:t>urgent </a:t>
            </a:r>
            <a:r>
              <a:rPr lang="en-US" sz="1110" spc="5">
                <a:solidFill>
                  <a:prstClr val="black"/>
                </a:solidFill>
                <a:cs typeface="Calibri Light"/>
              </a:rPr>
              <a:t>actions</a:t>
            </a:r>
            <a:r>
              <a:rPr lang="en-US" sz="1110" spc="-37">
                <a:solidFill>
                  <a:prstClr val="black"/>
                </a:solidFill>
                <a:cs typeface="Calibri Light"/>
              </a:rPr>
              <a:t> and</a:t>
            </a:r>
            <a:r>
              <a:rPr lang="en-US" sz="1110" spc="-185">
                <a:solidFill>
                  <a:prstClr val="black"/>
                </a:solidFill>
                <a:cs typeface="Calibri Light"/>
              </a:rPr>
              <a:t>  </a:t>
            </a:r>
            <a:r>
              <a:rPr lang="en-US" sz="1110">
                <a:solidFill>
                  <a:prstClr val="black"/>
                </a:solidFill>
                <a:cs typeface="Calibri Light"/>
              </a:rPr>
              <a:t>quick</a:t>
            </a:r>
            <a:r>
              <a:rPr lang="en-US" sz="1110" spc="-5">
                <a:solidFill>
                  <a:prstClr val="black"/>
                </a:solidFill>
                <a:cs typeface="Calibri Light"/>
              </a:rPr>
              <a:t> </a:t>
            </a:r>
            <a:r>
              <a:rPr lang="en-US" sz="1110">
                <a:solidFill>
                  <a:prstClr val="black"/>
                </a:solidFill>
                <a:cs typeface="Calibri Light"/>
              </a:rPr>
              <a:t>wins.</a:t>
            </a:r>
          </a:p>
        </p:txBody>
      </p:sp>
      <p:sp>
        <p:nvSpPr>
          <p:cNvPr id="16" name="object 16"/>
          <p:cNvSpPr txBox="1"/>
          <p:nvPr/>
        </p:nvSpPr>
        <p:spPr>
          <a:xfrm>
            <a:off x="10099489" y="4332631"/>
            <a:ext cx="1931448" cy="534509"/>
          </a:xfrm>
          <a:prstGeom prst="rect">
            <a:avLst/>
          </a:prstGeom>
        </p:spPr>
        <p:txBody>
          <a:bodyPr vert="horz" wrap="square" lIns="0" tIns="11745" rIns="0" bIns="0" rtlCol="0">
            <a:spAutoFit/>
          </a:bodyPr>
          <a:lstStyle/>
          <a:p>
            <a:pPr marL="11745" marR="4699" defTabSz="845679">
              <a:spcAft>
                <a:spcPts val="600"/>
              </a:spcAft>
              <a:defRPr/>
            </a:pPr>
            <a:r>
              <a:rPr lang="en-US" sz="1110">
                <a:solidFill>
                  <a:prstClr val="black"/>
                </a:solidFill>
                <a:cs typeface="Calibri Light"/>
              </a:rPr>
              <a:t>Send </a:t>
            </a:r>
            <a:r>
              <a:rPr lang="en-US" sz="1110" spc="-5">
                <a:solidFill>
                  <a:prstClr val="black"/>
                </a:solidFill>
                <a:cs typeface="Calibri Light"/>
              </a:rPr>
              <a:t>“Final </a:t>
            </a:r>
            <a:r>
              <a:rPr lang="en-US" sz="1110">
                <a:solidFill>
                  <a:prstClr val="black"/>
                </a:solidFill>
                <a:cs typeface="Calibri Light"/>
              </a:rPr>
              <a:t>report” and </a:t>
            </a:r>
            <a:r>
              <a:rPr lang="en-US" sz="1110" spc="-5">
                <a:solidFill>
                  <a:prstClr val="black"/>
                </a:solidFill>
                <a:cs typeface="Calibri Light"/>
              </a:rPr>
              <a:t>“QS  </a:t>
            </a:r>
            <a:r>
              <a:rPr lang="en-US" sz="1110" spc="5">
                <a:solidFill>
                  <a:prstClr val="black"/>
                </a:solidFill>
                <a:cs typeface="Calibri Light"/>
              </a:rPr>
              <a:t>solutions </a:t>
            </a:r>
            <a:r>
              <a:rPr lang="en-US" sz="1110" spc="42">
                <a:solidFill>
                  <a:prstClr val="black"/>
                </a:solidFill>
                <a:cs typeface="Calibri Light"/>
              </a:rPr>
              <a:t>letter </a:t>
            </a:r>
            <a:r>
              <a:rPr lang="en-US" sz="1110" spc="-5">
                <a:solidFill>
                  <a:prstClr val="black"/>
                </a:solidFill>
                <a:cs typeface="Calibri Light"/>
              </a:rPr>
              <a:t>of</a:t>
            </a:r>
            <a:r>
              <a:rPr lang="en-US" sz="1110" spc="-60">
                <a:solidFill>
                  <a:prstClr val="black"/>
                </a:solidFill>
                <a:cs typeface="Calibri Light"/>
              </a:rPr>
              <a:t> confirmation </a:t>
            </a:r>
            <a:r>
              <a:rPr lang="en-US" sz="1110">
                <a:solidFill>
                  <a:prstClr val="black"/>
                </a:solidFill>
                <a:cs typeface="Calibri Light"/>
              </a:rPr>
              <a:t>POE” </a:t>
            </a:r>
            <a:r>
              <a:rPr lang="en-US" sz="1110" spc="-14">
                <a:solidFill>
                  <a:prstClr val="black"/>
                </a:solidFill>
                <a:cs typeface="Calibri Light"/>
              </a:rPr>
              <a:t>for </a:t>
            </a:r>
            <a:r>
              <a:rPr lang="en-US" sz="1110">
                <a:solidFill>
                  <a:prstClr val="black"/>
                </a:solidFill>
                <a:cs typeface="Calibri Light"/>
              </a:rPr>
              <a:t>signing</a:t>
            </a:r>
            <a:r>
              <a:rPr lang="en-US" sz="1110" spc="-5">
                <a:solidFill>
                  <a:prstClr val="black"/>
                </a:solidFill>
                <a:cs typeface="Calibri Light"/>
              </a:rPr>
              <a:t> </a:t>
            </a:r>
            <a:r>
              <a:rPr lang="en-US" sz="1110" spc="-33">
                <a:solidFill>
                  <a:prstClr val="black"/>
                </a:solidFill>
                <a:cs typeface="Calibri Light"/>
              </a:rPr>
              <a:t>oﬀ.</a:t>
            </a:r>
            <a:endParaRPr lang="en-US" sz="1110">
              <a:solidFill>
                <a:prstClr val="black"/>
              </a:solidFill>
              <a:cs typeface="Calibri Light"/>
            </a:endParaRPr>
          </a:p>
        </p:txBody>
      </p:sp>
      <p:sp>
        <p:nvSpPr>
          <p:cNvPr id="17" name="object 17"/>
          <p:cNvSpPr txBox="1"/>
          <p:nvPr/>
        </p:nvSpPr>
        <p:spPr>
          <a:xfrm>
            <a:off x="3950134" y="2921547"/>
            <a:ext cx="1923348" cy="688968"/>
          </a:xfrm>
          <a:prstGeom prst="rect">
            <a:avLst/>
          </a:prstGeom>
        </p:spPr>
        <p:txBody>
          <a:bodyPr vert="horz" wrap="square" lIns="0" tIns="11745" rIns="0" bIns="0" rtlCol="0" anchor="t">
            <a:spAutoFit/>
          </a:bodyPr>
          <a:lstStyle/>
          <a:p>
            <a:pPr marL="11430" marR="4445" defTabSz="845679">
              <a:spcAft>
                <a:spcPts val="600"/>
              </a:spcAft>
              <a:defRPr/>
            </a:pPr>
            <a:r>
              <a:rPr lang="en-US" sz="1100" spc="-5">
                <a:cs typeface="Calibri Light"/>
              </a:rPr>
              <a:t>Conduct interview </a:t>
            </a:r>
            <a:r>
              <a:rPr lang="en-US" sz="1100" spc="-46">
                <a:cs typeface="Calibri Light"/>
              </a:rPr>
              <a:t>questionnaires  </a:t>
            </a:r>
            <a:r>
              <a:rPr lang="en-US" sz="1100">
                <a:cs typeface="Calibri Light"/>
              </a:rPr>
              <a:t>and discuss with </a:t>
            </a:r>
            <a:r>
              <a:rPr lang="en-US" sz="1100" spc="-5">
                <a:cs typeface="Calibri Light"/>
              </a:rPr>
              <a:t>IT oﬃcer or  business</a:t>
            </a:r>
            <a:r>
              <a:rPr lang="en-US" sz="1100" spc="-9">
                <a:cs typeface="Calibri Light"/>
              </a:rPr>
              <a:t> </a:t>
            </a:r>
            <a:r>
              <a:rPr lang="en-US" sz="1100">
                <a:cs typeface="Calibri Light"/>
              </a:rPr>
              <a:t>Unit manager.</a:t>
            </a:r>
            <a:endParaRPr lang="en-US" sz="1100"/>
          </a:p>
        </p:txBody>
      </p:sp>
      <p:sp>
        <p:nvSpPr>
          <p:cNvPr id="18" name="object 18"/>
          <p:cNvSpPr txBox="1"/>
          <p:nvPr/>
        </p:nvSpPr>
        <p:spPr>
          <a:xfrm>
            <a:off x="3950134" y="3749692"/>
            <a:ext cx="2008504" cy="519691"/>
          </a:xfrm>
          <a:prstGeom prst="rect">
            <a:avLst/>
          </a:prstGeom>
        </p:spPr>
        <p:txBody>
          <a:bodyPr vert="horz" wrap="square" lIns="0" tIns="11745" rIns="0" bIns="0" rtlCol="0" anchor="t">
            <a:spAutoFit/>
          </a:bodyPr>
          <a:lstStyle/>
          <a:p>
            <a:pPr marL="11430" marR="4445" defTabSz="845679">
              <a:spcAft>
                <a:spcPts val="600"/>
              </a:spcAft>
              <a:defRPr/>
            </a:pPr>
            <a:r>
              <a:rPr lang="en-US" sz="1100" spc="-5">
                <a:cs typeface="Calibri Light"/>
              </a:rPr>
              <a:t>Establish </a:t>
            </a:r>
            <a:r>
              <a:rPr lang="en-US" sz="1100">
                <a:cs typeface="Calibri Light"/>
              </a:rPr>
              <a:t>a </a:t>
            </a:r>
            <a:r>
              <a:rPr lang="en-US" sz="1100" spc="-5">
                <a:cs typeface="Calibri Light"/>
              </a:rPr>
              <a:t>secure </a:t>
            </a:r>
            <a:r>
              <a:rPr lang="en-US" sz="1100" spc="-9">
                <a:cs typeface="Calibri Light"/>
              </a:rPr>
              <a:t>remote </a:t>
            </a:r>
            <a:r>
              <a:rPr lang="en-US" sz="1100" spc="-5">
                <a:cs typeface="Calibri Light"/>
              </a:rPr>
              <a:t>desktop  </a:t>
            </a:r>
            <a:r>
              <a:rPr lang="en-US" sz="1100">
                <a:cs typeface="Calibri Light"/>
              </a:rPr>
              <a:t>session </a:t>
            </a:r>
            <a:r>
              <a:rPr lang="en-US" sz="1100" spc="-5">
                <a:cs typeface="Calibri Light"/>
              </a:rPr>
              <a:t>by </a:t>
            </a:r>
            <a:r>
              <a:rPr lang="en-US" sz="1100">
                <a:cs typeface="Calibri Light"/>
              </a:rPr>
              <a:t>using other </a:t>
            </a:r>
            <a:r>
              <a:rPr lang="en-US" sz="1100" spc="-88">
                <a:cs typeface="Calibri Light"/>
              </a:rPr>
              <a:t>software  </a:t>
            </a:r>
            <a:r>
              <a:rPr lang="en-US" sz="1100" spc="-23">
                <a:cs typeface="Calibri Light"/>
              </a:rPr>
              <a:t>(e.g. Team</a:t>
            </a:r>
            <a:r>
              <a:rPr lang="en-US" sz="1100" spc="-9">
                <a:cs typeface="Calibri Light"/>
              </a:rPr>
              <a:t> Viewer).</a:t>
            </a:r>
            <a:endParaRPr lang="en-US" sz="1100">
              <a:cs typeface="Calibri Light"/>
            </a:endParaRPr>
          </a:p>
        </p:txBody>
      </p:sp>
      <p:sp>
        <p:nvSpPr>
          <p:cNvPr id="19" name="object 19"/>
          <p:cNvSpPr txBox="1"/>
          <p:nvPr/>
        </p:nvSpPr>
        <p:spPr>
          <a:xfrm>
            <a:off x="3950135" y="4426239"/>
            <a:ext cx="2090722" cy="524308"/>
          </a:xfrm>
          <a:prstGeom prst="rect">
            <a:avLst/>
          </a:prstGeom>
        </p:spPr>
        <p:txBody>
          <a:bodyPr vert="horz" wrap="square" lIns="0" tIns="11745" rIns="0" bIns="0" rtlCol="0">
            <a:spAutoFit/>
          </a:bodyPr>
          <a:lstStyle/>
          <a:p>
            <a:pPr marL="11745" marR="4699" defTabSz="845679">
              <a:spcAft>
                <a:spcPts val="600"/>
              </a:spcAft>
              <a:defRPr/>
            </a:pPr>
            <a:r>
              <a:rPr lang="en-US" sz="1110" spc="-9">
                <a:solidFill>
                  <a:prstClr val="black"/>
                </a:solidFill>
                <a:cs typeface="Calibri Light"/>
              </a:rPr>
              <a:t>Install </a:t>
            </a:r>
            <a:r>
              <a:rPr lang="en-US" sz="1110">
                <a:solidFill>
                  <a:prstClr val="black"/>
                </a:solidFill>
                <a:cs typeface="Calibri Light"/>
              </a:rPr>
              <a:t>and </a:t>
            </a:r>
            <a:r>
              <a:rPr lang="en-US" sz="1110" spc="-9">
                <a:solidFill>
                  <a:prstClr val="black"/>
                </a:solidFill>
                <a:cs typeface="Calibri Light"/>
              </a:rPr>
              <a:t>conﬁgure </a:t>
            </a:r>
            <a:r>
              <a:rPr lang="en-US" sz="1110" spc="-28">
                <a:solidFill>
                  <a:prstClr val="black"/>
                </a:solidFill>
                <a:cs typeface="Calibri Light"/>
              </a:rPr>
              <a:t>CSAT </a:t>
            </a:r>
            <a:r>
              <a:rPr lang="en-US" sz="1110" spc="-5">
                <a:solidFill>
                  <a:prstClr val="black"/>
                </a:solidFill>
                <a:cs typeface="Calibri Light"/>
              </a:rPr>
              <a:t>on </a:t>
            </a:r>
            <a:r>
              <a:rPr lang="en-US" sz="1110">
                <a:solidFill>
                  <a:prstClr val="black"/>
                </a:solidFill>
                <a:cs typeface="Calibri Light"/>
              </a:rPr>
              <a:t>a </a:t>
            </a:r>
            <a:r>
              <a:rPr lang="en-US" sz="1110" spc="-9">
                <a:solidFill>
                  <a:prstClr val="black"/>
                </a:solidFill>
                <a:cs typeface="Calibri Light"/>
              </a:rPr>
              <a:t>client  </a:t>
            </a:r>
            <a:r>
              <a:rPr lang="en-US" sz="1110">
                <a:solidFill>
                  <a:prstClr val="black"/>
                </a:solidFill>
                <a:cs typeface="Calibri Light"/>
              </a:rPr>
              <a:t>machine during the</a:t>
            </a:r>
            <a:r>
              <a:rPr lang="en-US" sz="1110" spc="-18">
                <a:solidFill>
                  <a:prstClr val="black"/>
                </a:solidFill>
                <a:cs typeface="Calibri Light"/>
              </a:rPr>
              <a:t> </a:t>
            </a:r>
            <a:r>
              <a:rPr lang="en-US" sz="1110" spc="-14">
                <a:solidFill>
                  <a:prstClr val="black"/>
                </a:solidFill>
                <a:cs typeface="Calibri Light"/>
              </a:rPr>
              <a:t>interview.</a:t>
            </a:r>
            <a:endParaRPr lang="en-US" sz="1110">
              <a:solidFill>
                <a:prstClr val="black"/>
              </a:solidFill>
              <a:cs typeface="Calibri Light"/>
            </a:endParaRPr>
          </a:p>
        </p:txBody>
      </p:sp>
      <p:sp>
        <p:nvSpPr>
          <p:cNvPr id="20" name="object 20"/>
          <p:cNvSpPr txBox="1"/>
          <p:nvPr/>
        </p:nvSpPr>
        <p:spPr>
          <a:xfrm>
            <a:off x="930317" y="2931525"/>
            <a:ext cx="2005908" cy="1273744"/>
          </a:xfrm>
          <a:prstGeom prst="rect">
            <a:avLst/>
          </a:prstGeom>
        </p:spPr>
        <p:txBody>
          <a:bodyPr vert="horz" wrap="square" lIns="0" tIns="11745" rIns="0" bIns="0" rtlCol="0" anchor="t">
            <a:spAutoFit/>
          </a:bodyPr>
          <a:lstStyle/>
          <a:p>
            <a:pPr marL="11430" marR="4445" defTabSz="845679">
              <a:spcAft>
                <a:spcPts val="600"/>
              </a:spcAft>
              <a:defRPr/>
            </a:pPr>
            <a:r>
              <a:rPr lang="en-US" sz="1100">
                <a:cs typeface="Calibri Light"/>
              </a:rPr>
              <a:t>Send </a:t>
            </a:r>
            <a:r>
              <a:rPr lang="en-US" sz="1100" spc="-9">
                <a:cs typeface="Calibri Light"/>
              </a:rPr>
              <a:t>welcome email </a:t>
            </a:r>
            <a:r>
              <a:rPr lang="en-US" sz="1100" spc="-14">
                <a:cs typeface="Calibri Light"/>
              </a:rPr>
              <a:t>for  </a:t>
            </a:r>
            <a:r>
              <a:rPr lang="en-US" sz="1100" spc="-5">
                <a:cs typeface="Calibri Light"/>
              </a:rPr>
              <a:t>onboarding </a:t>
            </a:r>
            <a:r>
              <a:rPr lang="en-US" sz="1100" spc="-9">
                <a:cs typeface="Calibri Light"/>
              </a:rPr>
              <a:t>process and include</a:t>
            </a:r>
            <a:r>
              <a:rPr lang="en-US" sz="1100">
                <a:cs typeface="Calibri Light"/>
              </a:rPr>
              <a:t>  </a:t>
            </a:r>
            <a:r>
              <a:rPr lang="en-US" sz="1100" spc="-14">
                <a:cs typeface="Calibri Light"/>
              </a:rPr>
              <a:t>system re</a:t>
            </a:r>
            <a:r>
              <a:rPr lang="en-US" sz="1100" spc="-9">
                <a:cs typeface="Calibri Light"/>
              </a:rPr>
              <a:t>quirements and URL for </a:t>
            </a:r>
            <a:r>
              <a:rPr lang="en-US" sz="1100">
                <a:cs typeface="Calibri Light"/>
              </a:rPr>
              <a:t>questionnaire  </a:t>
            </a:r>
            <a:r>
              <a:rPr lang="en-US" sz="1100" spc="-9">
                <a:cs typeface="Calibri Light"/>
              </a:rPr>
              <a:t>to </a:t>
            </a:r>
            <a:r>
              <a:rPr lang="en-US" sz="1100">
                <a:cs typeface="Calibri Light"/>
              </a:rPr>
              <a:t>be</a:t>
            </a:r>
            <a:r>
              <a:rPr lang="en-US" sz="1100" spc="-51">
                <a:cs typeface="Calibri Light"/>
              </a:rPr>
              <a:t> </a:t>
            </a:r>
            <a:r>
              <a:rPr lang="en-US" sz="1100" spc="-79">
                <a:cs typeface="Calibri Light"/>
              </a:rPr>
              <a:t>answered  </a:t>
            </a:r>
            <a:r>
              <a:rPr lang="en-US" sz="1100" spc="-14">
                <a:cs typeface="Calibri Light"/>
              </a:rPr>
              <a:t>before </a:t>
            </a:r>
            <a:r>
              <a:rPr lang="en-US" sz="1100">
                <a:cs typeface="Calibri Light"/>
              </a:rPr>
              <a:t>the </a:t>
            </a:r>
            <a:r>
              <a:rPr lang="en-US" sz="1100" spc="-5">
                <a:cs typeface="Calibri Light"/>
              </a:rPr>
              <a:t>call.</a:t>
            </a:r>
            <a:endParaRPr lang="en-US" sz="1100">
              <a:cs typeface="Calibri Light"/>
            </a:endParaRPr>
          </a:p>
          <a:p>
            <a:pPr marL="11430" marR="151765" defTabSz="845679">
              <a:spcAft>
                <a:spcPts val="600"/>
              </a:spcAft>
              <a:defRPr/>
            </a:pPr>
            <a:r>
              <a:rPr lang="en-US" sz="1100" spc="-28">
                <a:cs typeface="Calibri Light"/>
              </a:rPr>
              <a:t>CSAT </a:t>
            </a:r>
            <a:r>
              <a:rPr lang="en-US" sz="1100" spc="-5">
                <a:cs typeface="Calibri Light"/>
              </a:rPr>
              <a:t>server </a:t>
            </a:r>
            <a:r>
              <a:rPr lang="en-US" sz="1100" spc="-9">
                <a:cs typeface="Calibri Light"/>
              </a:rPr>
              <a:t>recommended  requirements:</a:t>
            </a:r>
            <a:endParaRPr lang="en-US" sz="1100">
              <a:cs typeface="Calibri Light"/>
            </a:endParaRPr>
          </a:p>
        </p:txBody>
      </p:sp>
      <p:graphicFrame>
        <p:nvGraphicFramePr>
          <p:cNvPr id="38" name="object 38"/>
          <p:cNvGraphicFramePr>
            <a:graphicFrameLocks noGrp="1"/>
          </p:cNvGraphicFramePr>
          <p:nvPr>
            <p:extLst>
              <p:ext uri="{D42A27DB-BD31-4B8C-83A1-F6EECF244321}">
                <p14:modId xmlns:p14="http://schemas.microsoft.com/office/powerpoint/2010/main" val="2292144052"/>
              </p:ext>
            </p:extLst>
          </p:nvPr>
        </p:nvGraphicFramePr>
        <p:xfrm>
          <a:off x="911791" y="4304948"/>
          <a:ext cx="1966219" cy="1054665"/>
        </p:xfrm>
        <a:graphic>
          <a:graphicData uri="http://schemas.openxmlformats.org/drawingml/2006/table">
            <a:tbl>
              <a:tblPr firstRow="1" bandRow="1">
                <a:tableStyleId>{2D5ABB26-0587-4C30-8999-92F81FD0307C}</a:tableStyleId>
              </a:tblPr>
              <a:tblGrid>
                <a:gridCol w="653644">
                  <a:extLst>
                    <a:ext uri="{9D8B030D-6E8A-4147-A177-3AD203B41FA5}">
                      <a16:colId xmlns:a16="http://schemas.microsoft.com/office/drawing/2014/main" val="20000"/>
                    </a:ext>
                  </a:extLst>
                </a:gridCol>
                <a:gridCol w="1312575">
                  <a:extLst>
                    <a:ext uri="{9D8B030D-6E8A-4147-A177-3AD203B41FA5}">
                      <a16:colId xmlns:a16="http://schemas.microsoft.com/office/drawing/2014/main" val="20001"/>
                    </a:ext>
                  </a:extLst>
                </a:gridCol>
              </a:tblGrid>
              <a:tr h="601011">
                <a:tc>
                  <a:txBody>
                    <a:bodyPr/>
                    <a:lstStyle/>
                    <a:p>
                      <a:pPr marL="72390">
                        <a:lnSpc>
                          <a:spcPts val="1155"/>
                        </a:lnSpc>
                      </a:pPr>
                      <a:r>
                        <a:rPr lang="en-US" sz="900" b="1" spc="5">
                          <a:solidFill>
                            <a:schemeClr val="tx1"/>
                          </a:solidFill>
                          <a:latin typeface="+mn-lt"/>
                          <a:cs typeface="Calibri"/>
                        </a:rPr>
                        <a:t>OS</a:t>
                      </a:r>
                      <a:endParaRPr lang="en-US" sz="900">
                        <a:solidFill>
                          <a:schemeClr val="tx1"/>
                        </a:solidFill>
                        <a:latin typeface="+mn-lt"/>
                        <a:cs typeface="Calibri"/>
                      </a:endParaRPr>
                    </a:p>
                  </a:txBody>
                  <a:tcPr marL="0" marR="0" marT="0" marB="0">
                    <a:lnR w="9525">
                      <a:solidFill>
                        <a:srgbClr val="FFFFFF"/>
                      </a:solidFill>
                      <a:prstDash val="solid"/>
                    </a:lnR>
                    <a:lnB w="9525">
                      <a:solidFill>
                        <a:srgbClr val="FFFFFF"/>
                      </a:solidFill>
                      <a:prstDash val="solid"/>
                    </a:lnB>
                    <a:solidFill>
                      <a:schemeClr val="bg2">
                        <a:lumMod val="95000"/>
                      </a:schemeClr>
                    </a:solidFill>
                  </a:tcPr>
                </a:tc>
                <a:tc>
                  <a:txBody>
                    <a:bodyPr/>
                    <a:lstStyle/>
                    <a:p>
                      <a:pPr marL="77470">
                        <a:lnSpc>
                          <a:spcPts val="1175"/>
                        </a:lnSpc>
                      </a:pPr>
                      <a:r>
                        <a:rPr lang="en-US" sz="900" spc="5">
                          <a:solidFill>
                            <a:schemeClr val="tx1"/>
                          </a:solidFill>
                          <a:latin typeface="+mn-lt"/>
                          <a:cs typeface="Calibri"/>
                        </a:rPr>
                        <a:t>Windows</a:t>
                      </a:r>
                      <a:r>
                        <a:rPr lang="en-US" sz="900" spc="-10">
                          <a:solidFill>
                            <a:schemeClr val="tx1"/>
                          </a:solidFill>
                          <a:latin typeface="+mn-lt"/>
                          <a:cs typeface="Calibri"/>
                        </a:rPr>
                        <a:t> </a:t>
                      </a:r>
                      <a:r>
                        <a:rPr lang="en-US" sz="900" spc="5">
                          <a:solidFill>
                            <a:schemeClr val="tx1"/>
                          </a:solidFill>
                          <a:latin typeface="+mn-lt"/>
                          <a:cs typeface="Calibri"/>
                        </a:rPr>
                        <a:t>10</a:t>
                      </a:r>
                      <a:endParaRPr lang="en-US" sz="900">
                        <a:solidFill>
                          <a:schemeClr val="tx1"/>
                        </a:solidFill>
                        <a:latin typeface="+mn-lt"/>
                        <a:cs typeface="Calibri"/>
                      </a:endParaRPr>
                    </a:p>
                    <a:p>
                      <a:pPr marL="77470">
                        <a:lnSpc>
                          <a:spcPct val="100000"/>
                        </a:lnSpc>
                        <a:spcBef>
                          <a:spcPts val="55"/>
                        </a:spcBef>
                      </a:pPr>
                      <a:r>
                        <a:rPr lang="en-US" sz="900" spc="5">
                          <a:solidFill>
                            <a:schemeClr val="tx1"/>
                          </a:solidFill>
                          <a:latin typeface="+mn-lt"/>
                          <a:cs typeface="Calibri"/>
                        </a:rPr>
                        <a:t>Windows</a:t>
                      </a:r>
                      <a:r>
                        <a:rPr lang="en-US" sz="900" spc="-10">
                          <a:solidFill>
                            <a:schemeClr val="tx1"/>
                          </a:solidFill>
                          <a:latin typeface="+mn-lt"/>
                          <a:cs typeface="Calibri"/>
                        </a:rPr>
                        <a:t> </a:t>
                      </a:r>
                      <a:r>
                        <a:rPr lang="en-US" sz="900" spc="5">
                          <a:solidFill>
                            <a:schemeClr val="tx1"/>
                          </a:solidFill>
                          <a:latin typeface="+mn-lt"/>
                          <a:cs typeface="Calibri"/>
                        </a:rPr>
                        <a:t>8</a:t>
                      </a:r>
                      <a:endParaRPr lang="en-US" sz="900">
                        <a:solidFill>
                          <a:schemeClr val="tx1"/>
                        </a:solidFill>
                        <a:latin typeface="+mn-lt"/>
                        <a:cs typeface="Calibri"/>
                      </a:endParaRPr>
                    </a:p>
                    <a:p>
                      <a:pPr marL="77470">
                        <a:lnSpc>
                          <a:spcPct val="100000"/>
                        </a:lnSpc>
                        <a:spcBef>
                          <a:spcPts val="45"/>
                        </a:spcBef>
                      </a:pPr>
                      <a:r>
                        <a:rPr lang="en-US" sz="900" spc="5">
                          <a:solidFill>
                            <a:schemeClr val="tx1"/>
                          </a:solidFill>
                          <a:latin typeface="+mn-lt"/>
                          <a:cs typeface="Calibri"/>
                        </a:rPr>
                        <a:t>Windows </a:t>
                      </a:r>
                      <a:r>
                        <a:rPr lang="en-US" sz="900">
                          <a:solidFill>
                            <a:schemeClr val="tx1"/>
                          </a:solidFill>
                          <a:latin typeface="+mn-lt"/>
                          <a:cs typeface="Calibri"/>
                        </a:rPr>
                        <a:t>server</a:t>
                      </a:r>
                      <a:r>
                        <a:rPr lang="en-US" sz="900" spc="-55">
                          <a:solidFill>
                            <a:schemeClr val="tx1"/>
                          </a:solidFill>
                          <a:latin typeface="+mn-lt"/>
                          <a:cs typeface="Calibri"/>
                        </a:rPr>
                        <a:t> </a:t>
                      </a:r>
                      <a:r>
                        <a:rPr lang="en-US" sz="900" spc="5">
                          <a:solidFill>
                            <a:schemeClr val="tx1"/>
                          </a:solidFill>
                          <a:latin typeface="+mn-lt"/>
                          <a:cs typeface="Calibri"/>
                        </a:rPr>
                        <a:t>2016</a:t>
                      </a:r>
                      <a:endParaRPr lang="en-US" sz="900">
                        <a:solidFill>
                          <a:schemeClr val="tx1"/>
                        </a:solidFill>
                        <a:latin typeface="+mn-lt"/>
                        <a:cs typeface="Calibri"/>
                      </a:endParaRPr>
                    </a:p>
                    <a:p>
                      <a:pPr marL="77470">
                        <a:lnSpc>
                          <a:spcPct val="100000"/>
                        </a:lnSpc>
                        <a:spcBef>
                          <a:spcPts val="60"/>
                        </a:spcBef>
                      </a:pPr>
                      <a:r>
                        <a:rPr lang="en-US" sz="900" spc="5">
                          <a:solidFill>
                            <a:schemeClr val="tx1"/>
                          </a:solidFill>
                          <a:latin typeface="+mn-lt"/>
                          <a:cs typeface="Calibri"/>
                        </a:rPr>
                        <a:t>Windows </a:t>
                      </a:r>
                      <a:r>
                        <a:rPr lang="en-US" sz="900">
                          <a:solidFill>
                            <a:schemeClr val="tx1"/>
                          </a:solidFill>
                          <a:latin typeface="+mn-lt"/>
                          <a:cs typeface="Calibri"/>
                        </a:rPr>
                        <a:t>server</a:t>
                      </a:r>
                      <a:r>
                        <a:rPr lang="en-US" sz="900" spc="-55">
                          <a:solidFill>
                            <a:schemeClr val="tx1"/>
                          </a:solidFill>
                          <a:latin typeface="+mn-lt"/>
                          <a:cs typeface="Calibri"/>
                        </a:rPr>
                        <a:t> </a:t>
                      </a:r>
                      <a:r>
                        <a:rPr lang="en-US" sz="900" spc="5">
                          <a:solidFill>
                            <a:schemeClr val="tx1"/>
                          </a:solidFill>
                          <a:latin typeface="+mn-lt"/>
                          <a:cs typeface="Calibri"/>
                        </a:rPr>
                        <a:t>2012</a:t>
                      </a:r>
                      <a:endParaRPr lang="en-US" sz="900">
                        <a:solidFill>
                          <a:schemeClr val="tx1"/>
                        </a:solidFill>
                        <a:latin typeface="+mn-lt"/>
                        <a:cs typeface="Calibri"/>
                      </a:endParaRPr>
                    </a:p>
                  </a:txBody>
                  <a:tcPr marL="0" marR="0" marT="0" marB="0">
                    <a:lnL w="9525">
                      <a:solidFill>
                        <a:srgbClr val="FFFFFF"/>
                      </a:solidFill>
                      <a:prstDash val="solid"/>
                    </a:lnL>
                    <a:lnB w="9525">
                      <a:solidFill>
                        <a:srgbClr val="FFFFFF"/>
                      </a:solidFill>
                      <a:prstDash val="solid"/>
                    </a:lnB>
                    <a:solidFill>
                      <a:schemeClr val="bg2">
                        <a:lumMod val="95000"/>
                      </a:schemeClr>
                    </a:solidFill>
                  </a:tcPr>
                </a:tc>
                <a:extLst>
                  <a:ext uri="{0D108BD9-81ED-4DB2-BD59-A6C34878D82A}">
                    <a16:rowId xmlns:a16="http://schemas.microsoft.com/office/drawing/2014/main" val="10000"/>
                  </a:ext>
                </a:extLst>
              </a:tr>
              <a:tr h="154314">
                <a:tc>
                  <a:txBody>
                    <a:bodyPr/>
                    <a:lstStyle/>
                    <a:p>
                      <a:pPr marL="72390">
                        <a:lnSpc>
                          <a:spcPts val="1185"/>
                        </a:lnSpc>
                      </a:pPr>
                      <a:r>
                        <a:rPr lang="en-US" sz="900" b="1" spc="5">
                          <a:solidFill>
                            <a:schemeClr val="tx1"/>
                          </a:solidFill>
                          <a:latin typeface="+mn-lt"/>
                          <a:cs typeface="Calibri"/>
                        </a:rPr>
                        <a:t>CPU</a:t>
                      </a:r>
                      <a:endParaRPr lang="en-US" sz="900">
                        <a:solidFill>
                          <a:schemeClr val="tx1"/>
                        </a:solidFill>
                        <a:latin typeface="+mn-lt"/>
                        <a:cs typeface="Calibri"/>
                      </a:endParaRPr>
                    </a:p>
                  </a:txBody>
                  <a:tcPr marL="0" marR="0" marT="0" marB="0">
                    <a:lnR w="9525">
                      <a:solidFill>
                        <a:srgbClr val="FFFFFF"/>
                      </a:solidFill>
                      <a:prstDash val="solid"/>
                    </a:lnR>
                    <a:lnT w="9525">
                      <a:solidFill>
                        <a:srgbClr val="FFFFFF"/>
                      </a:solidFill>
                      <a:prstDash val="solid"/>
                    </a:lnT>
                    <a:lnB w="9525">
                      <a:solidFill>
                        <a:srgbClr val="FFFFFF"/>
                      </a:solidFill>
                      <a:prstDash val="solid"/>
                    </a:lnB>
                    <a:solidFill>
                      <a:schemeClr val="bg2">
                        <a:lumMod val="95000"/>
                      </a:schemeClr>
                    </a:solidFill>
                  </a:tcPr>
                </a:tc>
                <a:tc>
                  <a:txBody>
                    <a:bodyPr/>
                    <a:lstStyle/>
                    <a:p>
                      <a:pPr marL="77470">
                        <a:lnSpc>
                          <a:spcPct val="100000"/>
                        </a:lnSpc>
                        <a:spcBef>
                          <a:spcPts val="10"/>
                        </a:spcBef>
                      </a:pPr>
                      <a:r>
                        <a:rPr lang="en-US" sz="900" spc="5">
                          <a:solidFill>
                            <a:schemeClr val="tx1"/>
                          </a:solidFill>
                          <a:latin typeface="+mn-lt"/>
                          <a:cs typeface="Calibri"/>
                        </a:rPr>
                        <a:t>2</a:t>
                      </a:r>
                      <a:r>
                        <a:rPr lang="en-US" sz="900" spc="-5">
                          <a:solidFill>
                            <a:schemeClr val="tx1"/>
                          </a:solidFill>
                          <a:latin typeface="+mn-lt"/>
                          <a:cs typeface="Calibri"/>
                        </a:rPr>
                        <a:t> </a:t>
                      </a:r>
                      <a:r>
                        <a:rPr lang="en-US" sz="900" spc="5">
                          <a:solidFill>
                            <a:schemeClr val="tx1"/>
                          </a:solidFill>
                          <a:latin typeface="+mn-lt"/>
                          <a:cs typeface="Calibri"/>
                        </a:rPr>
                        <a:t>cores</a:t>
                      </a:r>
                      <a:endParaRPr lang="en-US" sz="900">
                        <a:solidFill>
                          <a:schemeClr val="tx1"/>
                        </a:solidFill>
                        <a:latin typeface="+mn-lt"/>
                        <a:cs typeface="Calibri"/>
                      </a:endParaRPr>
                    </a:p>
                  </a:txBody>
                  <a:tcPr marL="0" marR="0" marT="1175" marB="0">
                    <a:lnL w="9525">
                      <a:solidFill>
                        <a:srgbClr val="FFFFFF"/>
                      </a:solidFill>
                      <a:prstDash val="solid"/>
                    </a:lnL>
                    <a:lnT w="9525">
                      <a:solidFill>
                        <a:srgbClr val="FFFFFF"/>
                      </a:solidFill>
                      <a:prstDash val="solid"/>
                    </a:lnT>
                    <a:lnB w="9525">
                      <a:solidFill>
                        <a:srgbClr val="FFFFFF"/>
                      </a:solidFill>
                      <a:prstDash val="solid"/>
                    </a:lnB>
                    <a:solidFill>
                      <a:schemeClr val="bg2">
                        <a:lumMod val="95000"/>
                      </a:schemeClr>
                    </a:solidFill>
                  </a:tcPr>
                </a:tc>
                <a:extLst>
                  <a:ext uri="{0D108BD9-81ED-4DB2-BD59-A6C34878D82A}">
                    <a16:rowId xmlns:a16="http://schemas.microsoft.com/office/drawing/2014/main" val="10001"/>
                  </a:ext>
                </a:extLst>
              </a:tr>
              <a:tr h="144670">
                <a:tc>
                  <a:txBody>
                    <a:bodyPr/>
                    <a:lstStyle/>
                    <a:p>
                      <a:pPr marL="72390">
                        <a:lnSpc>
                          <a:spcPts val="1130"/>
                        </a:lnSpc>
                      </a:pPr>
                      <a:r>
                        <a:rPr lang="en-US" sz="900" b="1" spc="5">
                          <a:solidFill>
                            <a:schemeClr val="tx1"/>
                          </a:solidFill>
                          <a:latin typeface="+mn-lt"/>
                          <a:cs typeface="Calibri"/>
                        </a:rPr>
                        <a:t>Memory</a:t>
                      </a:r>
                      <a:endParaRPr lang="en-US" sz="900">
                        <a:solidFill>
                          <a:schemeClr val="tx1"/>
                        </a:solidFill>
                        <a:latin typeface="+mn-lt"/>
                        <a:cs typeface="Calibri"/>
                      </a:endParaRPr>
                    </a:p>
                  </a:txBody>
                  <a:tcPr marL="0" marR="0" marT="0" marB="0">
                    <a:lnR w="9525">
                      <a:solidFill>
                        <a:srgbClr val="FFFFFF"/>
                      </a:solidFill>
                      <a:prstDash val="solid"/>
                    </a:lnR>
                    <a:lnT w="9525">
                      <a:solidFill>
                        <a:srgbClr val="FFFFFF"/>
                      </a:solidFill>
                      <a:prstDash val="solid"/>
                    </a:lnT>
                    <a:lnB w="9525">
                      <a:solidFill>
                        <a:srgbClr val="FFFFFF"/>
                      </a:solidFill>
                      <a:prstDash val="solid"/>
                    </a:lnB>
                    <a:solidFill>
                      <a:schemeClr val="bg2">
                        <a:lumMod val="95000"/>
                      </a:schemeClr>
                    </a:solidFill>
                  </a:tcPr>
                </a:tc>
                <a:tc rowSpan="2">
                  <a:txBody>
                    <a:bodyPr/>
                    <a:lstStyle/>
                    <a:p>
                      <a:pPr marL="77470">
                        <a:lnSpc>
                          <a:spcPts val="1185"/>
                        </a:lnSpc>
                      </a:pPr>
                      <a:r>
                        <a:rPr lang="en-US" sz="900" spc="5">
                          <a:solidFill>
                            <a:schemeClr val="tx1"/>
                          </a:solidFill>
                          <a:latin typeface="+mn-lt"/>
                          <a:cs typeface="Times New Roman"/>
                        </a:rPr>
                        <a:t>4GB</a:t>
                      </a:r>
                      <a:endParaRPr lang="en-US" sz="900">
                        <a:solidFill>
                          <a:schemeClr val="tx1"/>
                        </a:solidFill>
                        <a:latin typeface="+mn-lt"/>
                        <a:cs typeface="Times New Roman"/>
                      </a:endParaRPr>
                    </a:p>
                    <a:p>
                      <a:pPr marL="77470">
                        <a:lnSpc>
                          <a:spcPts val="1160"/>
                        </a:lnSpc>
                        <a:spcBef>
                          <a:spcPts val="30"/>
                        </a:spcBef>
                      </a:pPr>
                      <a:r>
                        <a:rPr lang="en-US" sz="900" spc="5">
                          <a:solidFill>
                            <a:schemeClr val="tx1"/>
                          </a:solidFill>
                          <a:latin typeface="+mn-lt"/>
                          <a:cs typeface="Times New Roman"/>
                        </a:rPr>
                        <a:t>40GB</a:t>
                      </a:r>
                      <a:endParaRPr lang="en-US" sz="900">
                        <a:solidFill>
                          <a:schemeClr val="tx1"/>
                        </a:solidFill>
                        <a:latin typeface="+mn-lt"/>
                        <a:cs typeface="Times New Roman"/>
                      </a:endParaRPr>
                    </a:p>
                  </a:txBody>
                  <a:tcPr marL="0" marR="0" marT="0" marB="0">
                    <a:lnL w="9525">
                      <a:solidFill>
                        <a:srgbClr val="FFFFFF"/>
                      </a:solidFill>
                      <a:prstDash val="solid"/>
                    </a:lnL>
                    <a:lnT w="9525">
                      <a:solidFill>
                        <a:srgbClr val="FFFFFF"/>
                      </a:solidFill>
                      <a:prstDash val="solid"/>
                    </a:lnT>
                    <a:solidFill>
                      <a:schemeClr val="bg2">
                        <a:lumMod val="95000"/>
                      </a:schemeClr>
                    </a:solidFill>
                  </a:tcPr>
                </a:tc>
                <a:extLst>
                  <a:ext uri="{0D108BD9-81ED-4DB2-BD59-A6C34878D82A}">
                    <a16:rowId xmlns:a16="http://schemas.microsoft.com/office/drawing/2014/main" val="10002"/>
                  </a:ext>
                </a:extLst>
              </a:tr>
              <a:tr h="154670">
                <a:tc>
                  <a:txBody>
                    <a:bodyPr/>
                    <a:lstStyle/>
                    <a:p>
                      <a:pPr marL="72390">
                        <a:lnSpc>
                          <a:spcPts val="1145"/>
                        </a:lnSpc>
                      </a:pPr>
                      <a:r>
                        <a:rPr lang="en-US" sz="900" b="1" spc="5" dirty="0">
                          <a:solidFill>
                            <a:schemeClr val="tx1"/>
                          </a:solidFill>
                          <a:latin typeface="+mn-lt"/>
                          <a:cs typeface="Calibri"/>
                        </a:rPr>
                        <a:t>HDD</a:t>
                      </a:r>
                      <a:endParaRPr lang="en-US" sz="900" dirty="0">
                        <a:solidFill>
                          <a:schemeClr val="tx1"/>
                        </a:solidFill>
                        <a:latin typeface="+mn-lt"/>
                        <a:cs typeface="Calibri"/>
                      </a:endParaRPr>
                    </a:p>
                  </a:txBody>
                  <a:tcPr marL="0" marR="0" marT="0" marB="0">
                    <a:lnR w="9525">
                      <a:solidFill>
                        <a:srgbClr val="FFFFFF"/>
                      </a:solidFill>
                      <a:prstDash val="solid"/>
                    </a:lnR>
                    <a:lnT w="9525">
                      <a:solidFill>
                        <a:srgbClr val="FFFFFF"/>
                      </a:solidFill>
                      <a:prstDash val="solid"/>
                    </a:lnT>
                    <a:lnB w="9525">
                      <a:solidFill>
                        <a:srgbClr val="FFFFFF"/>
                      </a:solidFill>
                      <a:prstDash val="solid"/>
                    </a:lnB>
                    <a:solidFill>
                      <a:schemeClr val="bg2">
                        <a:lumMod val="95000"/>
                      </a:schemeClr>
                    </a:solidFill>
                  </a:tcPr>
                </a:tc>
                <a:tc vMerge="1">
                  <a:txBody>
                    <a:bodyPr/>
                    <a:lstStyle/>
                    <a:p>
                      <a:endParaRPr/>
                    </a:p>
                  </a:txBody>
                  <a:tcPr marL="0" marR="0" marT="0" marB="0">
                    <a:lnL w="9525">
                      <a:solidFill>
                        <a:srgbClr val="FFFFFF"/>
                      </a:solidFill>
                      <a:prstDash val="solid"/>
                    </a:lnL>
                    <a:lnT w="9525">
                      <a:solidFill>
                        <a:srgbClr val="FFFFFF"/>
                      </a:solidFill>
                      <a:prstDash val="solid"/>
                    </a:lnT>
                    <a:solidFill>
                      <a:srgbClr val="2D74B5"/>
                    </a:solidFill>
                  </a:tcPr>
                </a:tc>
                <a:extLst>
                  <a:ext uri="{0D108BD9-81ED-4DB2-BD59-A6C34878D82A}">
                    <a16:rowId xmlns:a16="http://schemas.microsoft.com/office/drawing/2014/main" val="10003"/>
                  </a:ext>
                </a:extLst>
              </a:tr>
            </a:tbl>
          </a:graphicData>
        </a:graphic>
      </p:graphicFrame>
      <p:sp>
        <p:nvSpPr>
          <p:cNvPr id="41" name="object 9">
            <a:extLst>
              <a:ext uri="{FF2B5EF4-FFF2-40B4-BE49-F238E27FC236}">
                <a16:creationId xmlns:a16="http://schemas.microsoft.com/office/drawing/2014/main" id="{985F7F1F-60A1-4ADE-98FE-58149D5950CC}"/>
              </a:ext>
            </a:extLst>
          </p:cNvPr>
          <p:cNvSpPr txBox="1"/>
          <p:nvPr/>
        </p:nvSpPr>
        <p:spPr>
          <a:xfrm>
            <a:off x="4134064" y="2373419"/>
            <a:ext cx="1772417" cy="215113"/>
          </a:xfrm>
          <a:prstGeom prst="rect">
            <a:avLst/>
          </a:prstGeom>
        </p:spPr>
        <p:txBody>
          <a:bodyPr vert="horz" wrap="square" lIns="0" tIns="11745" rIns="0" bIns="0" rtlCol="0">
            <a:spAutoFit/>
          </a:bodyPr>
          <a:lstStyle/>
          <a:p>
            <a:pPr marL="183230" marR="4699" indent="-172072" defTabSz="845679">
              <a:spcBef>
                <a:spcPts val="93"/>
              </a:spcBef>
              <a:defRPr/>
            </a:pPr>
            <a:endParaRPr sz="1295">
              <a:solidFill>
                <a:prstClr val="black"/>
              </a:solidFill>
              <a:latin typeface="Calibri"/>
              <a:cs typeface="Calibri"/>
            </a:endParaRPr>
          </a:p>
        </p:txBody>
      </p:sp>
      <p:pic>
        <p:nvPicPr>
          <p:cNvPr id="43" name="Afbeelding 42">
            <a:extLst>
              <a:ext uri="{FF2B5EF4-FFF2-40B4-BE49-F238E27FC236}">
                <a16:creationId xmlns:a16="http://schemas.microsoft.com/office/drawing/2014/main" id="{F57A9D43-15A8-4851-8633-484D0837D2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6075" y="435377"/>
            <a:ext cx="1895253" cy="638312"/>
          </a:xfrm>
          <a:prstGeom prst="rect">
            <a:avLst/>
          </a:prstGeom>
        </p:spPr>
      </p:pic>
      <p:sp>
        <p:nvSpPr>
          <p:cNvPr id="44" name="Rectangle 43">
            <a:extLst>
              <a:ext uri="{FF2B5EF4-FFF2-40B4-BE49-F238E27FC236}">
                <a16:creationId xmlns:a16="http://schemas.microsoft.com/office/drawing/2014/main" id="{6D31564F-6F07-4A0F-8FAD-BBA4F607D278}"/>
              </a:ext>
            </a:extLst>
          </p:cNvPr>
          <p:cNvSpPr/>
          <p:nvPr/>
        </p:nvSpPr>
        <p:spPr>
          <a:xfrm>
            <a:off x="474640" y="6111841"/>
            <a:ext cx="9296266" cy="388129"/>
          </a:xfrm>
          <a:prstGeom prst="rect">
            <a:avLst/>
          </a:prstGeom>
        </p:spPr>
        <p:txBody>
          <a:bodyPr wrap="square">
            <a:spAutoFit/>
          </a:bodyPr>
          <a:lstStyle/>
          <a:p>
            <a:pPr lvl="0" defTabSz="932330">
              <a:defRPr/>
            </a:pPr>
            <a:r>
              <a:rPr kumimoji="0" lang="en-US" sz="1873" b="1" i="0" u="none" strike="noStrike" kern="1200" cap="none" spc="0" normalizeH="0" baseline="0" noProof="0">
                <a:ln>
                  <a:noFill/>
                </a:ln>
                <a:solidFill>
                  <a:srgbClr val="282828"/>
                </a:solidFill>
                <a:effectLst/>
                <a:uLnTx/>
                <a:uFillTx/>
                <a:latin typeface="Segoe UI"/>
                <a:ea typeface="+mn-ea"/>
                <a:cs typeface="+mn-cs"/>
              </a:rPr>
              <a:t>Available @ </a:t>
            </a:r>
            <a:r>
              <a:rPr lang="en-US" sz="1873" b="1">
                <a:solidFill>
                  <a:srgbClr val="282828"/>
                </a:solidFill>
                <a:latin typeface="Segoe UI"/>
                <a:hlinkClick r:id="rId5"/>
              </a:rPr>
              <a:t>https://cybersecurityassessmenttool.com</a:t>
            </a:r>
            <a:endParaRPr kumimoji="0" lang="en-US" sz="1873" b="1" i="0" u="none" strike="noStrike" kern="1200" cap="none" spc="0" normalizeH="0" baseline="0" noProof="0">
              <a:ln>
                <a:noFill/>
              </a:ln>
              <a:solidFill>
                <a:srgbClr val="282828"/>
              </a:solidFill>
              <a:effectLst/>
              <a:uLnTx/>
              <a:uFillTx/>
              <a:latin typeface="Segoe UI"/>
              <a:ea typeface="+mn-ea"/>
              <a:cs typeface="+mn-cs"/>
            </a:endParaRPr>
          </a:p>
        </p:txBody>
      </p:sp>
      <p:cxnSp>
        <p:nvCxnSpPr>
          <p:cNvPr id="9" name="Straight Arrow Connector 8">
            <a:extLst>
              <a:ext uri="{FF2B5EF4-FFF2-40B4-BE49-F238E27FC236}">
                <a16:creationId xmlns:a16="http://schemas.microsoft.com/office/drawing/2014/main" id="{5AB989F4-D2F1-D142-A7BE-EB23184A1A60}"/>
              </a:ext>
            </a:extLst>
          </p:cNvPr>
          <p:cNvCxnSpPr>
            <a:cxnSpLocks/>
          </p:cNvCxnSpPr>
          <p:nvPr/>
        </p:nvCxnSpPr>
        <p:spPr>
          <a:xfrm>
            <a:off x="474640" y="2577723"/>
            <a:ext cx="11556297" cy="0"/>
          </a:xfrm>
          <a:prstGeom prst="straightConnector1">
            <a:avLst/>
          </a:prstGeom>
          <a:ln w="1016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87A680D-4430-9444-958B-0F2079F2293D}"/>
              </a:ext>
            </a:extLst>
          </p:cNvPr>
          <p:cNvSpPr txBox="1"/>
          <p:nvPr/>
        </p:nvSpPr>
        <p:spPr>
          <a:xfrm>
            <a:off x="3415388" y="1665908"/>
            <a:ext cx="3117135" cy="1120307"/>
          </a:xfrm>
          <a:prstGeom prst="rect">
            <a:avLst/>
          </a:prstGeom>
          <a:noFill/>
        </p:spPr>
        <p:txBody>
          <a:bodyPr wrap="none" lIns="182880" tIns="146304" rIns="182880" bIns="146304" rtlCol="0">
            <a:spAutoFit/>
          </a:bodyPr>
          <a:lstStyle/>
          <a:p>
            <a:pPr>
              <a:lnSpc>
                <a:spcPct val="90000"/>
              </a:lnSpc>
              <a:spcAft>
                <a:spcPts val="600"/>
              </a:spcAft>
            </a:pPr>
            <a:r>
              <a:rPr lang="en-US" b="1" spc="-9">
                <a:cs typeface="Calibri"/>
              </a:rPr>
              <a:t>Interview </a:t>
            </a:r>
            <a:r>
              <a:rPr lang="en-US" b="1">
                <a:cs typeface="Calibri"/>
              </a:rPr>
              <a:t>and </a:t>
            </a:r>
            <a:r>
              <a:rPr lang="en-US" b="1" spc="-54">
                <a:cs typeface="Calibri"/>
              </a:rPr>
              <a:t>Installation</a:t>
            </a:r>
            <a:br>
              <a:rPr lang="en-US" b="1" spc="-54">
                <a:cs typeface="Calibri"/>
              </a:rPr>
            </a:br>
            <a:r>
              <a:rPr lang="en-US" b="1">
                <a:solidFill>
                  <a:schemeClr val="tx2"/>
                </a:solidFill>
                <a:cs typeface="Calibri"/>
              </a:rPr>
              <a:t>2.5 hours</a:t>
            </a:r>
            <a:endParaRPr lang="en-US">
              <a:solidFill>
                <a:schemeClr val="tx2"/>
              </a:solidFill>
            </a:endParaRPr>
          </a:p>
          <a:p>
            <a:pPr>
              <a:lnSpc>
                <a:spcPct val="90000"/>
              </a:lnSpc>
              <a:spcAft>
                <a:spcPts val="600"/>
              </a:spcAft>
            </a:pPr>
            <a:endParaRPr lang="en-US" err="1"/>
          </a:p>
        </p:txBody>
      </p:sp>
      <p:sp>
        <p:nvSpPr>
          <p:cNvPr id="37" name="TextBox 36">
            <a:extLst>
              <a:ext uri="{FF2B5EF4-FFF2-40B4-BE49-F238E27FC236}">
                <a16:creationId xmlns:a16="http://schemas.microsoft.com/office/drawing/2014/main" id="{3ED2C1B8-F098-FF48-AD73-47583EB99270}"/>
              </a:ext>
            </a:extLst>
          </p:cNvPr>
          <p:cNvSpPr txBox="1"/>
          <p:nvPr/>
        </p:nvSpPr>
        <p:spPr>
          <a:xfrm>
            <a:off x="449666" y="1687109"/>
            <a:ext cx="2890471" cy="794064"/>
          </a:xfrm>
          <a:prstGeom prst="rect">
            <a:avLst/>
          </a:prstGeom>
          <a:noFill/>
        </p:spPr>
        <p:txBody>
          <a:bodyPr wrap="none" lIns="182880" tIns="146304" rIns="182880" bIns="146304" rtlCol="0">
            <a:spAutoFit/>
          </a:bodyPr>
          <a:lstStyle/>
          <a:p>
            <a:pPr>
              <a:lnSpc>
                <a:spcPct val="90000"/>
              </a:lnSpc>
              <a:spcAft>
                <a:spcPts val="600"/>
              </a:spcAft>
            </a:pPr>
            <a:r>
              <a:rPr lang="en-US" b="1" spc="-14">
                <a:cs typeface="Calibri"/>
              </a:rPr>
              <a:t>Intake </a:t>
            </a:r>
            <a:r>
              <a:rPr lang="en-US" b="1">
                <a:cs typeface="Calibri"/>
              </a:rPr>
              <a:t>and</a:t>
            </a:r>
            <a:r>
              <a:rPr lang="en-US" b="1" spc="-5">
                <a:cs typeface="Calibri"/>
              </a:rPr>
              <a:t> </a:t>
            </a:r>
            <a:r>
              <a:rPr lang="en-US" b="1" spc="-50">
                <a:cs typeface="Calibri"/>
              </a:rPr>
              <a:t>preparation </a:t>
            </a:r>
            <a:br>
              <a:rPr lang="en-US" b="1" spc="-50">
                <a:cs typeface="Calibri"/>
              </a:rPr>
            </a:br>
            <a:r>
              <a:rPr lang="en-US" b="1" spc="-50">
                <a:solidFill>
                  <a:schemeClr val="tx2"/>
                </a:solidFill>
                <a:cs typeface="Calibri"/>
              </a:rPr>
              <a:t>15 minutes</a:t>
            </a:r>
            <a:endParaRPr lang="en-US">
              <a:solidFill>
                <a:schemeClr val="tx2"/>
              </a:solidFill>
            </a:endParaRPr>
          </a:p>
        </p:txBody>
      </p:sp>
      <p:sp>
        <p:nvSpPr>
          <p:cNvPr id="46" name="Oval 45">
            <a:extLst>
              <a:ext uri="{FF2B5EF4-FFF2-40B4-BE49-F238E27FC236}">
                <a16:creationId xmlns:a16="http://schemas.microsoft.com/office/drawing/2014/main" id="{8B9C18E2-2E3D-8641-80D5-846094D66D1B}"/>
              </a:ext>
            </a:extLst>
          </p:cNvPr>
          <p:cNvSpPr/>
          <p:nvPr/>
        </p:nvSpPr>
        <p:spPr bwMode="auto">
          <a:xfrm>
            <a:off x="537390" y="2424126"/>
            <a:ext cx="343595" cy="343595"/>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11945A78-8A45-994C-8436-4C6142C1D83D}"/>
              </a:ext>
            </a:extLst>
          </p:cNvPr>
          <p:cNvSpPr/>
          <p:nvPr/>
        </p:nvSpPr>
        <p:spPr bwMode="auto">
          <a:xfrm>
            <a:off x="3446364" y="2424126"/>
            <a:ext cx="343595" cy="343595"/>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48" name="Oval 47">
            <a:extLst>
              <a:ext uri="{FF2B5EF4-FFF2-40B4-BE49-F238E27FC236}">
                <a16:creationId xmlns:a16="http://schemas.microsoft.com/office/drawing/2014/main" id="{49B3AEDC-ADE5-134F-9170-0A882E69C7AA}"/>
              </a:ext>
            </a:extLst>
          </p:cNvPr>
          <p:cNvSpPr/>
          <p:nvPr/>
        </p:nvSpPr>
        <p:spPr bwMode="auto">
          <a:xfrm>
            <a:off x="6355338" y="2424126"/>
            <a:ext cx="343595" cy="343595"/>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49" name="Oval 48">
            <a:extLst>
              <a:ext uri="{FF2B5EF4-FFF2-40B4-BE49-F238E27FC236}">
                <a16:creationId xmlns:a16="http://schemas.microsoft.com/office/drawing/2014/main" id="{C8D13631-365A-6241-99E5-F1697E4B40BA}"/>
              </a:ext>
            </a:extLst>
          </p:cNvPr>
          <p:cNvSpPr/>
          <p:nvPr/>
        </p:nvSpPr>
        <p:spPr bwMode="auto">
          <a:xfrm>
            <a:off x="9264313" y="2424126"/>
            <a:ext cx="343595" cy="343595"/>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0" name="TextBox 49">
            <a:extLst>
              <a:ext uri="{FF2B5EF4-FFF2-40B4-BE49-F238E27FC236}">
                <a16:creationId xmlns:a16="http://schemas.microsoft.com/office/drawing/2014/main" id="{9500D1FA-7878-6B43-BC51-B569B1C4F77C}"/>
              </a:ext>
            </a:extLst>
          </p:cNvPr>
          <p:cNvSpPr txBox="1"/>
          <p:nvPr/>
        </p:nvSpPr>
        <p:spPr>
          <a:xfrm>
            <a:off x="6323688" y="1665908"/>
            <a:ext cx="1742080" cy="1120307"/>
          </a:xfrm>
          <a:prstGeom prst="rect">
            <a:avLst/>
          </a:prstGeom>
          <a:noFill/>
        </p:spPr>
        <p:txBody>
          <a:bodyPr wrap="none" lIns="182880" tIns="146304" rIns="182880" bIns="146304" rtlCol="0">
            <a:spAutoFit/>
          </a:bodyPr>
          <a:lstStyle/>
          <a:p>
            <a:pPr>
              <a:lnSpc>
                <a:spcPct val="90000"/>
              </a:lnSpc>
              <a:spcAft>
                <a:spcPts val="600"/>
              </a:spcAft>
            </a:pPr>
            <a:r>
              <a:rPr lang="en-US" b="1" spc="-9">
                <a:cs typeface="Calibri"/>
              </a:rPr>
              <a:t>Run the scan</a:t>
            </a:r>
            <a:br>
              <a:rPr lang="en-US" b="1" spc="-54">
                <a:cs typeface="Calibri"/>
              </a:rPr>
            </a:br>
            <a:r>
              <a:rPr lang="en-US" b="1">
                <a:solidFill>
                  <a:schemeClr val="tx2"/>
                </a:solidFill>
                <a:cs typeface="Calibri"/>
              </a:rPr>
              <a:t>30 minutes</a:t>
            </a:r>
            <a:endParaRPr lang="en-US">
              <a:solidFill>
                <a:schemeClr val="tx2"/>
              </a:solidFill>
            </a:endParaRPr>
          </a:p>
          <a:p>
            <a:pPr>
              <a:lnSpc>
                <a:spcPct val="90000"/>
              </a:lnSpc>
              <a:spcAft>
                <a:spcPts val="600"/>
              </a:spcAft>
            </a:pPr>
            <a:endParaRPr lang="en-US" err="1"/>
          </a:p>
        </p:txBody>
      </p:sp>
      <p:sp>
        <p:nvSpPr>
          <p:cNvPr id="51" name="TextBox 50">
            <a:extLst>
              <a:ext uri="{FF2B5EF4-FFF2-40B4-BE49-F238E27FC236}">
                <a16:creationId xmlns:a16="http://schemas.microsoft.com/office/drawing/2014/main" id="{D826DBC1-E443-134A-87B0-05116FA7AAC5}"/>
              </a:ext>
            </a:extLst>
          </p:cNvPr>
          <p:cNvSpPr txBox="1"/>
          <p:nvPr/>
        </p:nvSpPr>
        <p:spPr>
          <a:xfrm>
            <a:off x="9206588" y="1665908"/>
            <a:ext cx="3170035" cy="1120307"/>
          </a:xfrm>
          <a:prstGeom prst="rect">
            <a:avLst/>
          </a:prstGeom>
          <a:noFill/>
        </p:spPr>
        <p:txBody>
          <a:bodyPr wrap="none" lIns="182880" tIns="146304" rIns="182880" bIns="146304" rtlCol="0">
            <a:spAutoFit/>
          </a:bodyPr>
          <a:lstStyle/>
          <a:p>
            <a:pPr>
              <a:lnSpc>
                <a:spcPct val="90000"/>
              </a:lnSpc>
              <a:spcAft>
                <a:spcPts val="600"/>
              </a:spcAft>
            </a:pPr>
            <a:r>
              <a:rPr lang="en-US" b="1" spc="-9">
                <a:cs typeface="Calibri"/>
              </a:rPr>
              <a:t>Presentation of the report</a:t>
            </a:r>
            <a:br>
              <a:rPr lang="en-US" b="1" spc="-54">
                <a:cs typeface="Calibri"/>
              </a:rPr>
            </a:br>
            <a:r>
              <a:rPr lang="en-US" b="1">
                <a:solidFill>
                  <a:schemeClr val="tx2"/>
                </a:solidFill>
                <a:cs typeface="Calibri"/>
              </a:rPr>
              <a:t>15 minutes</a:t>
            </a:r>
            <a:endParaRPr lang="en-US">
              <a:solidFill>
                <a:schemeClr val="tx2"/>
              </a:solidFill>
            </a:endParaRPr>
          </a:p>
          <a:p>
            <a:pPr>
              <a:lnSpc>
                <a:spcPct val="90000"/>
              </a:lnSpc>
              <a:spcAft>
                <a:spcPts val="600"/>
              </a:spcAft>
            </a:pPr>
            <a:endParaRPr lang="en-US" err="1"/>
          </a:p>
        </p:txBody>
      </p:sp>
      <p:pic>
        <p:nvPicPr>
          <p:cNvPr id="52" name="Picture 51">
            <a:extLst>
              <a:ext uri="{FF2B5EF4-FFF2-40B4-BE49-F238E27FC236}">
                <a16:creationId xmlns:a16="http://schemas.microsoft.com/office/drawing/2014/main" id="{1469B654-4009-C241-B62E-A753781CFC31}"/>
              </a:ext>
            </a:extLst>
          </p:cNvPr>
          <p:cNvPicPr>
            <a:picLocks noChangeAspect="1"/>
          </p:cNvPicPr>
          <p:nvPr/>
        </p:nvPicPr>
        <p:blipFill>
          <a:blip r:embed="rId6"/>
          <a:stretch>
            <a:fillRect/>
          </a:stretch>
        </p:blipFill>
        <p:spPr>
          <a:xfrm>
            <a:off x="3446364" y="2965757"/>
            <a:ext cx="372468" cy="314270"/>
          </a:xfrm>
          <a:prstGeom prst="rect">
            <a:avLst/>
          </a:prstGeom>
        </p:spPr>
      </p:pic>
      <p:pic>
        <p:nvPicPr>
          <p:cNvPr id="53" name="Picture 52">
            <a:extLst>
              <a:ext uri="{FF2B5EF4-FFF2-40B4-BE49-F238E27FC236}">
                <a16:creationId xmlns:a16="http://schemas.microsoft.com/office/drawing/2014/main" id="{85E456CB-F6F9-4446-A7CF-C6EAFD7C103B}"/>
              </a:ext>
            </a:extLst>
          </p:cNvPr>
          <p:cNvPicPr>
            <a:picLocks noChangeAspect="1"/>
          </p:cNvPicPr>
          <p:nvPr/>
        </p:nvPicPr>
        <p:blipFill>
          <a:blip r:embed="rId7"/>
          <a:stretch>
            <a:fillRect/>
          </a:stretch>
        </p:blipFill>
        <p:spPr>
          <a:xfrm>
            <a:off x="445566" y="2939147"/>
            <a:ext cx="429891" cy="230299"/>
          </a:xfrm>
          <a:prstGeom prst="rect">
            <a:avLst/>
          </a:prstGeom>
        </p:spPr>
      </p:pic>
      <p:sp>
        <p:nvSpPr>
          <p:cNvPr id="56" name="Title 1">
            <a:extLst>
              <a:ext uri="{FF2B5EF4-FFF2-40B4-BE49-F238E27FC236}">
                <a16:creationId xmlns:a16="http://schemas.microsoft.com/office/drawing/2014/main" id="{9DC1E347-3129-401D-B7E3-1F84A13E16E7}"/>
              </a:ext>
            </a:extLst>
          </p:cNvPr>
          <p:cNvSpPr>
            <a:spLocks noGrp="1"/>
          </p:cNvSpPr>
          <p:nvPr>
            <p:ph type="title"/>
          </p:nvPr>
        </p:nvSpPr>
        <p:spPr/>
        <p:txBody>
          <a:bodyPr/>
          <a:lstStyle/>
          <a:p>
            <a:r>
              <a:rPr lang="en-AU" dirty="0"/>
              <a:t>Understand SMB’s current security position with CSAT</a:t>
            </a:r>
            <a:endParaRPr lang="en-US" dirty="0"/>
          </a:p>
        </p:txBody>
      </p:sp>
      <p:pic>
        <p:nvPicPr>
          <p:cNvPr id="2" name="Picture 1">
            <a:extLst>
              <a:ext uri="{FF2B5EF4-FFF2-40B4-BE49-F238E27FC236}">
                <a16:creationId xmlns:a16="http://schemas.microsoft.com/office/drawing/2014/main" id="{65DE42EA-E8DF-C34D-B0D4-33E57F934F79}"/>
              </a:ext>
            </a:extLst>
          </p:cNvPr>
          <p:cNvPicPr>
            <a:picLocks noChangeAspect="1"/>
          </p:cNvPicPr>
          <p:nvPr/>
        </p:nvPicPr>
        <p:blipFill>
          <a:blip r:embed="rId8"/>
          <a:stretch>
            <a:fillRect/>
          </a:stretch>
        </p:blipFill>
        <p:spPr>
          <a:xfrm>
            <a:off x="6455519" y="2931525"/>
            <a:ext cx="297970" cy="320575"/>
          </a:xfrm>
          <a:prstGeom prst="rect">
            <a:avLst/>
          </a:prstGeom>
        </p:spPr>
      </p:pic>
      <p:pic>
        <p:nvPicPr>
          <p:cNvPr id="5" name="Picture 4">
            <a:extLst>
              <a:ext uri="{FF2B5EF4-FFF2-40B4-BE49-F238E27FC236}">
                <a16:creationId xmlns:a16="http://schemas.microsoft.com/office/drawing/2014/main" id="{E50F6858-B3AA-3546-8352-51F3B415A020}"/>
              </a:ext>
            </a:extLst>
          </p:cNvPr>
          <p:cNvPicPr>
            <a:picLocks noChangeAspect="1"/>
          </p:cNvPicPr>
          <p:nvPr/>
        </p:nvPicPr>
        <p:blipFill>
          <a:blip r:embed="rId9"/>
          <a:stretch>
            <a:fillRect/>
          </a:stretch>
        </p:blipFill>
        <p:spPr>
          <a:xfrm>
            <a:off x="3534005" y="3794826"/>
            <a:ext cx="261677" cy="238313"/>
          </a:xfrm>
          <a:prstGeom prst="rect">
            <a:avLst/>
          </a:prstGeom>
        </p:spPr>
      </p:pic>
      <p:pic>
        <p:nvPicPr>
          <p:cNvPr id="6" name="Picture 5">
            <a:extLst>
              <a:ext uri="{FF2B5EF4-FFF2-40B4-BE49-F238E27FC236}">
                <a16:creationId xmlns:a16="http://schemas.microsoft.com/office/drawing/2014/main" id="{9DE93E8A-E82A-284C-879E-015305B302D6}"/>
              </a:ext>
            </a:extLst>
          </p:cNvPr>
          <p:cNvPicPr>
            <a:picLocks noChangeAspect="1"/>
          </p:cNvPicPr>
          <p:nvPr/>
        </p:nvPicPr>
        <p:blipFill>
          <a:blip r:embed="rId10"/>
          <a:stretch>
            <a:fillRect/>
          </a:stretch>
        </p:blipFill>
        <p:spPr>
          <a:xfrm>
            <a:off x="3518262" y="4448953"/>
            <a:ext cx="293162" cy="284001"/>
          </a:xfrm>
          <a:prstGeom prst="rect">
            <a:avLst/>
          </a:prstGeom>
        </p:spPr>
      </p:pic>
      <p:pic>
        <p:nvPicPr>
          <p:cNvPr id="7" name="Picture 6">
            <a:extLst>
              <a:ext uri="{FF2B5EF4-FFF2-40B4-BE49-F238E27FC236}">
                <a16:creationId xmlns:a16="http://schemas.microsoft.com/office/drawing/2014/main" id="{7055C6C7-AFDA-0C4E-BA88-92321D747F8F}"/>
              </a:ext>
            </a:extLst>
          </p:cNvPr>
          <p:cNvPicPr>
            <a:picLocks noChangeAspect="1"/>
          </p:cNvPicPr>
          <p:nvPr/>
        </p:nvPicPr>
        <p:blipFill>
          <a:blip r:embed="rId11"/>
          <a:stretch>
            <a:fillRect/>
          </a:stretch>
        </p:blipFill>
        <p:spPr>
          <a:xfrm>
            <a:off x="498149" y="3825220"/>
            <a:ext cx="317500" cy="273050"/>
          </a:xfrm>
          <a:prstGeom prst="rect">
            <a:avLst/>
          </a:prstGeom>
        </p:spPr>
      </p:pic>
      <p:pic>
        <p:nvPicPr>
          <p:cNvPr id="10" name="Picture 9">
            <a:extLst>
              <a:ext uri="{FF2B5EF4-FFF2-40B4-BE49-F238E27FC236}">
                <a16:creationId xmlns:a16="http://schemas.microsoft.com/office/drawing/2014/main" id="{66FE0BC8-A690-5C43-8BD7-14ACCE3A8834}"/>
              </a:ext>
            </a:extLst>
          </p:cNvPr>
          <p:cNvPicPr>
            <a:picLocks noChangeAspect="1"/>
          </p:cNvPicPr>
          <p:nvPr/>
        </p:nvPicPr>
        <p:blipFill>
          <a:blip r:embed="rId12"/>
          <a:stretch>
            <a:fillRect/>
          </a:stretch>
        </p:blipFill>
        <p:spPr>
          <a:xfrm>
            <a:off x="9688982" y="3012791"/>
            <a:ext cx="296232" cy="231061"/>
          </a:xfrm>
          <a:prstGeom prst="rect">
            <a:avLst/>
          </a:prstGeom>
        </p:spPr>
      </p:pic>
      <p:pic>
        <p:nvPicPr>
          <p:cNvPr id="11" name="Picture 10">
            <a:extLst>
              <a:ext uri="{FF2B5EF4-FFF2-40B4-BE49-F238E27FC236}">
                <a16:creationId xmlns:a16="http://schemas.microsoft.com/office/drawing/2014/main" id="{0B20BB9C-D1A1-0343-81A5-002162766FEA}"/>
              </a:ext>
            </a:extLst>
          </p:cNvPr>
          <p:cNvPicPr>
            <a:picLocks noChangeAspect="1"/>
          </p:cNvPicPr>
          <p:nvPr/>
        </p:nvPicPr>
        <p:blipFill>
          <a:blip r:embed="rId13"/>
          <a:stretch>
            <a:fillRect/>
          </a:stretch>
        </p:blipFill>
        <p:spPr>
          <a:xfrm>
            <a:off x="9715993" y="3913365"/>
            <a:ext cx="281054" cy="229953"/>
          </a:xfrm>
          <a:prstGeom prst="rect">
            <a:avLst/>
          </a:prstGeom>
        </p:spPr>
      </p:pic>
      <p:pic>
        <p:nvPicPr>
          <p:cNvPr id="12" name="Picture 11">
            <a:extLst>
              <a:ext uri="{FF2B5EF4-FFF2-40B4-BE49-F238E27FC236}">
                <a16:creationId xmlns:a16="http://schemas.microsoft.com/office/drawing/2014/main" id="{5D297FEF-4347-494D-A354-CAF14F8F1B42}"/>
              </a:ext>
            </a:extLst>
          </p:cNvPr>
          <p:cNvPicPr>
            <a:picLocks noChangeAspect="1"/>
          </p:cNvPicPr>
          <p:nvPr/>
        </p:nvPicPr>
        <p:blipFill>
          <a:blip r:embed="rId14"/>
          <a:stretch>
            <a:fillRect/>
          </a:stretch>
        </p:blipFill>
        <p:spPr>
          <a:xfrm>
            <a:off x="9767094" y="4361585"/>
            <a:ext cx="229953" cy="229953"/>
          </a:xfrm>
          <a:prstGeom prst="rect">
            <a:avLst/>
          </a:prstGeom>
        </p:spPr>
      </p:pic>
    </p:spTree>
  </p:cSld>
  <p:clrMapOvr>
    <a:masterClrMapping/>
  </p:clrMapOvr>
  <p:transition>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2" presetClass="entr" presetSubtype="8" fill="hold" grpId="0" nodeType="withEffect" p14:presetBounceEnd="30000">
                                      <p:stCondLst>
                                        <p:cond delay="0"/>
                                      </p:stCondLst>
                                      <p:childTnLst>
                                        <p:set>
                                          <p:cBhvr>
                                            <p:cTn id="9" dur="1" fill="hold">
                                              <p:stCondLst>
                                                <p:cond delay="0"/>
                                              </p:stCondLst>
                                            </p:cTn>
                                            <p:tgtEl>
                                              <p:spTgt spid="56"/>
                                            </p:tgtEl>
                                            <p:attrNameLst>
                                              <p:attrName>style.visibility</p:attrName>
                                            </p:attrNameLst>
                                          </p:cBhvr>
                                          <p:to>
                                            <p:strVal val="visible"/>
                                          </p:to>
                                        </p:set>
                                        <p:anim calcmode="lin" valueType="num" p14:bounceEnd="30000">
                                          <p:cBhvr additive="base">
                                            <p:cTn id="10" dur="500" fill="hold"/>
                                            <p:tgtEl>
                                              <p:spTgt spid="56"/>
                                            </p:tgtEl>
                                            <p:attrNameLst>
                                              <p:attrName>ppt_x</p:attrName>
                                            </p:attrNameLst>
                                          </p:cBhvr>
                                          <p:tavLst>
                                            <p:tav tm="0">
                                              <p:val>
                                                <p:strVal val="0-#ppt_w/2"/>
                                              </p:val>
                                            </p:tav>
                                            <p:tav tm="100000">
                                              <p:val>
                                                <p:strVal val="#ppt_x"/>
                                              </p:val>
                                            </p:tav>
                                          </p:tavLst>
                                        </p:anim>
                                        <p:anim calcmode="lin" valueType="num" p14:bounceEnd="30000">
                                          <p:cBhvr additive="base">
                                            <p:cTn id="1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 calcmode="lin" valueType="num">
                                          <p:cBhvr additive="base">
                                            <p:cTn id="10" dur="500" fill="hold"/>
                                            <p:tgtEl>
                                              <p:spTgt spid="56"/>
                                            </p:tgtEl>
                                            <p:attrNameLst>
                                              <p:attrName>ppt_x</p:attrName>
                                            </p:attrNameLst>
                                          </p:cBhvr>
                                          <p:tavLst>
                                            <p:tav tm="0">
                                              <p:val>
                                                <p:strVal val="0-#ppt_w/2"/>
                                              </p:val>
                                            </p:tav>
                                            <p:tav tm="100000">
                                              <p:val>
                                                <p:strVal val="#ppt_x"/>
                                              </p:val>
                                            </p:tav>
                                          </p:tavLst>
                                        </p:anim>
                                        <p:anim calcmode="lin" valueType="num">
                                          <p:cBhvr additive="base">
                                            <p:cTn id="1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6"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CD1E03FA-687E-254B-B72C-663A8C5259EA}"/>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prstGeom prst="rect">
            <a:avLst/>
          </a:prstGeom>
        </p:spPr>
      </p:pic>
      <p:sp>
        <p:nvSpPr>
          <p:cNvPr id="2" name="Title 1">
            <a:extLst>
              <a:ext uri="{FF2B5EF4-FFF2-40B4-BE49-F238E27FC236}">
                <a16:creationId xmlns:a16="http://schemas.microsoft.com/office/drawing/2014/main" id="{0D0D5DD8-93DA-4F63-8295-C8A51F0D7981}"/>
              </a:ext>
            </a:extLst>
          </p:cNvPr>
          <p:cNvSpPr>
            <a:spLocks noGrp="1"/>
          </p:cNvSpPr>
          <p:nvPr>
            <p:ph type="title"/>
          </p:nvPr>
        </p:nvSpPr>
        <p:spPr/>
        <p:txBody>
          <a:bodyPr/>
          <a:lstStyle/>
          <a:p>
            <a:r>
              <a:rPr lang="en-US" dirty="0">
                <a:solidFill>
                  <a:schemeClr val="tx1"/>
                </a:solidFill>
              </a:rPr>
              <a:t>Standardize deployment with </a:t>
            </a:r>
            <a:br>
              <a:rPr lang="en-US" dirty="0">
                <a:solidFill>
                  <a:schemeClr val="accent1"/>
                </a:solidFill>
              </a:rPr>
            </a:br>
            <a:r>
              <a:rPr lang="en-US" dirty="0">
                <a:solidFill>
                  <a:schemeClr val="accent1"/>
                </a:solidFill>
              </a:rPr>
              <a:t>Microsoft 365 Business Secure Deployment Kit </a:t>
            </a:r>
            <a:endParaRPr lang="en-US" dirty="0">
              <a:solidFill>
                <a:schemeClr val="accent1"/>
              </a:solidFill>
              <a:highlight>
                <a:srgbClr val="FFFF00"/>
              </a:highlight>
            </a:endParaRPr>
          </a:p>
        </p:txBody>
      </p:sp>
      <p:sp>
        <p:nvSpPr>
          <p:cNvPr id="5" name="Text Placeholder 4">
            <a:extLst>
              <a:ext uri="{FF2B5EF4-FFF2-40B4-BE49-F238E27FC236}">
                <a16:creationId xmlns:a16="http://schemas.microsoft.com/office/drawing/2014/main" id="{574CF361-5F7B-5A43-A78E-1286DA0B52C9}"/>
              </a:ext>
            </a:extLst>
          </p:cNvPr>
          <p:cNvSpPr>
            <a:spLocks noGrp="1"/>
          </p:cNvSpPr>
          <p:nvPr>
            <p:ph type="body" sz="quarter" idx="11"/>
          </p:nvPr>
        </p:nvSpPr>
        <p:spPr/>
        <p:txBody>
          <a:bodyPr vert="horz" wrap="square" lIns="0" tIns="0" rIns="0" bIns="0" rtlCol="0" anchor="t">
            <a:noAutofit/>
          </a:bodyPr>
          <a:lstStyle/>
          <a:p>
            <a:pPr lvl="0">
              <a:lnSpc>
                <a:spcPct val="100000"/>
              </a:lnSpc>
              <a:spcAft>
                <a:spcPts val="800"/>
              </a:spcAft>
              <a:defRPr/>
            </a:pPr>
            <a:endParaRPr lang="en-US" sz="1600">
              <a:solidFill>
                <a:srgbClr val="0078D4"/>
              </a:solidFill>
              <a:latin typeface="+mj-lt"/>
              <a:cs typeface="Segoe UI Semibold" panose="020B0702040204020203" pitchFamily="34" charset="0"/>
            </a:endParaRPr>
          </a:p>
          <a:p>
            <a:pPr lvl="0">
              <a:lnSpc>
                <a:spcPct val="100000"/>
              </a:lnSpc>
              <a:spcAft>
                <a:spcPts val="800"/>
              </a:spcAft>
              <a:defRPr/>
            </a:pPr>
            <a:r>
              <a:rPr lang="en-US" sz="1600">
                <a:solidFill>
                  <a:srgbClr val="282828"/>
                </a:solidFill>
                <a:cs typeface="Segoe UI"/>
              </a:rPr>
              <a:t>Advanced, comprehensive workshop from security assessment to deployment</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Assess the current security situation</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Remediate high priority security concerns</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Deploy Microsoft 365 Business</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Configure advanced security features</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Identify and protect sensitive data</a:t>
            </a:r>
          </a:p>
          <a:p>
            <a:pPr marL="285750" lvl="0" indent="-285750">
              <a:lnSpc>
                <a:spcPct val="100000"/>
              </a:lnSpc>
              <a:spcAft>
                <a:spcPts val="800"/>
              </a:spcAft>
              <a:buFont typeface="Arial" panose="020B0604020202020204" pitchFamily="34" charset="0"/>
              <a:buChar char="•"/>
              <a:defRPr/>
            </a:pPr>
            <a:r>
              <a:rPr lang="en-US" sz="1600">
                <a:solidFill>
                  <a:srgbClr val="282828"/>
                </a:solidFill>
                <a:cs typeface="Segoe UI"/>
              </a:rPr>
              <a:t>Provide ongoing services</a:t>
            </a:r>
            <a:endParaRPr lang="en-US" sz="1600">
              <a:solidFill>
                <a:srgbClr val="FF0000"/>
              </a:solidFill>
              <a:cs typeface="Segoe UI"/>
            </a:endParaRPr>
          </a:p>
          <a:p>
            <a:endParaRPr lang="en-US" sz="1600"/>
          </a:p>
        </p:txBody>
      </p:sp>
      <p:sp>
        <p:nvSpPr>
          <p:cNvPr id="6" name="Rectangle 5">
            <a:extLst>
              <a:ext uri="{FF2B5EF4-FFF2-40B4-BE49-F238E27FC236}">
                <a16:creationId xmlns:a16="http://schemas.microsoft.com/office/drawing/2014/main" id="{7E453C8C-5A6C-4ADC-B98A-C4BD60574AE5}"/>
              </a:ext>
            </a:extLst>
          </p:cNvPr>
          <p:cNvSpPr/>
          <p:nvPr/>
        </p:nvSpPr>
        <p:spPr>
          <a:xfrm>
            <a:off x="474640" y="6111841"/>
            <a:ext cx="9296266" cy="388129"/>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1873" b="1" i="0" u="none" strike="noStrike" kern="1200" cap="none" spc="0" normalizeH="0" baseline="0" noProof="0">
                <a:ln>
                  <a:noFill/>
                </a:ln>
                <a:solidFill>
                  <a:srgbClr val="282828"/>
                </a:solidFill>
                <a:effectLst/>
                <a:uLnTx/>
                <a:uFillTx/>
                <a:latin typeface="Segoe UI"/>
                <a:ea typeface="+mn-ea"/>
                <a:cs typeface="+mn-cs"/>
              </a:rPr>
              <a:t>Available @ </a:t>
            </a:r>
            <a:r>
              <a:rPr kumimoji="0" lang="en-US" sz="1873" b="1" i="0" u="none" strike="noStrike" kern="1200" cap="none" spc="0" normalizeH="0" baseline="0" noProof="0">
                <a:ln>
                  <a:noFill/>
                </a:ln>
                <a:solidFill>
                  <a:srgbClr val="282828"/>
                </a:solidFill>
                <a:effectLst/>
                <a:uLnTx/>
                <a:uFillTx/>
                <a:latin typeface="Segoe UI"/>
                <a:ea typeface="+mn-ea"/>
                <a:cs typeface="+mn-cs"/>
                <a:hlinkClick r:id="rId4"/>
              </a:rPr>
              <a:t>aka.ms/</a:t>
            </a:r>
            <a:r>
              <a:rPr kumimoji="0" lang="en-US" sz="1873" b="1" i="0" u="none" strike="noStrike" kern="1200" cap="none" spc="0" normalizeH="0" baseline="0" noProof="0" err="1">
                <a:ln>
                  <a:noFill/>
                </a:ln>
                <a:solidFill>
                  <a:srgbClr val="282828"/>
                </a:solidFill>
                <a:effectLst/>
                <a:uLnTx/>
                <a:uFillTx/>
                <a:latin typeface="Segoe UI"/>
                <a:ea typeface="+mn-ea"/>
                <a:cs typeface="+mn-cs"/>
                <a:hlinkClick r:id="rId4"/>
              </a:rPr>
              <a:t>bsecure</a:t>
            </a:r>
            <a:endParaRPr kumimoji="0" lang="en-US" sz="1873" b="1" i="0" u="none" strike="noStrike" kern="1200" cap="none" spc="0" normalizeH="0" baseline="0" noProof="0">
              <a:ln>
                <a:noFill/>
              </a:ln>
              <a:solidFill>
                <a:srgbClr val="282828"/>
              </a:solidFill>
              <a:effectLst/>
              <a:uLnTx/>
              <a:uFillTx/>
              <a:latin typeface="Segoe UI"/>
              <a:ea typeface="+mn-ea"/>
              <a:cs typeface="+mn-cs"/>
            </a:endParaRPr>
          </a:p>
        </p:txBody>
      </p:sp>
      <p:sp>
        <p:nvSpPr>
          <p:cNvPr id="9" name="Text Placeholder 20">
            <a:extLst>
              <a:ext uri="{FF2B5EF4-FFF2-40B4-BE49-F238E27FC236}">
                <a16:creationId xmlns:a16="http://schemas.microsoft.com/office/drawing/2014/main" id="{E2AF0B3E-074C-4547-B077-6575CC66649F}"/>
              </a:ext>
            </a:extLst>
          </p:cNvPr>
          <p:cNvSpPr txBox="1">
            <a:spLocks/>
          </p:cNvSpPr>
          <p:nvPr/>
        </p:nvSpPr>
        <p:spPr>
          <a:xfrm>
            <a:off x="434975" y="5397957"/>
            <a:ext cx="5232400" cy="430887"/>
          </a:xfrm>
          <a:prstGeom prst="rect">
            <a:avLst/>
          </a:prstGeom>
          <a:solidFill>
            <a:schemeClr val="accent1"/>
          </a:solidFill>
        </p:spPr>
        <p:txBody>
          <a:bodyPr vert="horz" wrap="square" lIns="91440" tIns="91440" rIns="91440" bIns="91440" rtlCol="0" anchor="ctr">
            <a:spAutoFit/>
          </a:bodyPr>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800"/>
              </a:spcAft>
            </a:pPr>
            <a:r>
              <a:rPr lang="en-US" sz="1600" b="1">
                <a:solidFill>
                  <a:schemeClr val="bg1"/>
                </a:solidFill>
                <a:latin typeface="Segoe UI" panose="020B0502040204020203" pitchFamily="34" charset="0"/>
                <a:cs typeface="Segoe UI" panose="020B0502040204020203" pitchFamily="34" charset="0"/>
              </a:rPr>
              <a:t>Duration: 1-2 days</a:t>
            </a:r>
          </a:p>
        </p:txBody>
      </p:sp>
    </p:spTree>
    <p:extLst>
      <p:ext uri="{BB962C8B-B14F-4D97-AF65-F5344CB8AC3E}">
        <p14:creationId xmlns:p14="http://schemas.microsoft.com/office/powerpoint/2010/main" val="1156332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Arrow Connector 19">
            <a:extLst>
              <a:ext uri="{FF2B5EF4-FFF2-40B4-BE49-F238E27FC236}">
                <a16:creationId xmlns:a16="http://schemas.microsoft.com/office/drawing/2014/main" id="{8FAFBF4F-0B9C-4643-922E-1BFBB1546452}"/>
              </a:ext>
            </a:extLst>
          </p:cNvPr>
          <p:cNvCxnSpPr>
            <a:cxnSpLocks/>
          </p:cNvCxnSpPr>
          <p:nvPr/>
        </p:nvCxnSpPr>
        <p:spPr>
          <a:xfrm>
            <a:off x="437438" y="2902567"/>
            <a:ext cx="11558430" cy="0"/>
          </a:xfrm>
          <a:prstGeom prst="straightConnector1">
            <a:avLst/>
          </a:prstGeom>
          <a:noFill/>
          <a:ln w="127000" cap="flat" cmpd="sng" algn="ctr">
            <a:solidFill>
              <a:srgbClr val="EBEBEB"/>
            </a:solidFill>
            <a:prstDash val="solid"/>
            <a:headEnd type="none"/>
            <a:tailEnd type="triangle"/>
          </a:ln>
          <a:effectLst/>
        </p:spPr>
      </p:cxnSp>
      <p:sp>
        <p:nvSpPr>
          <p:cNvPr id="2" name="Title 1">
            <a:extLst>
              <a:ext uri="{FF2B5EF4-FFF2-40B4-BE49-F238E27FC236}">
                <a16:creationId xmlns:a16="http://schemas.microsoft.com/office/drawing/2014/main" id="{16C2FD74-0D8E-44F2-9B04-677D9B5BBE5E}"/>
              </a:ext>
            </a:extLst>
          </p:cNvPr>
          <p:cNvSpPr>
            <a:spLocks noGrp="1"/>
          </p:cNvSpPr>
          <p:nvPr>
            <p:ph type="title"/>
          </p:nvPr>
        </p:nvSpPr>
        <p:spPr/>
        <p:txBody>
          <a:bodyPr/>
          <a:lstStyle/>
          <a:p>
            <a:r>
              <a:rPr lang="en-US"/>
              <a:t>Bring it all together with </a:t>
            </a:r>
            <a:r>
              <a:rPr lang="en-US">
                <a:solidFill>
                  <a:schemeClr val="accent1"/>
                </a:solidFill>
              </a:rPr>
              <a:t>Advanced Security resources</a:t>
            </a:r>
          </a:p>
        </p:txBody>
      </p:sp>
      <p:sp>
        <p:nvSpPr>
          <p:cNvPr id="25" name="Rectangle 24">
            <a:extLst>
              <a:ext uri="{FF2B5EF4-FFF2-40B4-BE49-F238E27FC236}">
                <a16:creationId xmlns:a16="http://schemas.microsoft.com/office/drawing/2014/main" id="{2A3CC559-B5DA-A148-9FD2-616AA30C5C5B}"/>
              </a:ext>
            </a:extLst>
          </p:cNvPr>
          <p:cNvSpPr/>
          <p:nvPr/>
        </p:nvSpPr>
        <p:spPr>
          <a:xfrm>
            <a:off x="3921222" y="2275766"/>
            <a:ext cx="1485898" cy="439403"/>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a:ln>
                  <a:noFill/>
                </a:ln>
                <a:solidFill>
                  <a:srgbClr val="000000"/>
                </a:solidFill>
                <a:effectLst/>
                <a:uLnTx/>
                <a:uFillTx/>
                <a:latin typeface="Segoe Semibold"/>
                <a:ea typeface="Calibri" panose="020F0502020204030204" pitchFamily="34" charset="0"/>
                <a:cs typeface="+mn-cs"/>
              </a:rPr>
              <a:t>Market</a:t>
            </a:r>
          </a:p>
        </p:txBody>
      </p:sp>
      <p:sp>
        <p:nvSpPr>
          <p:cNvPr id="28" name="Rectangle 27">
            <a:extLst>
              <a:ext uri="{FF2B5EF4-FFF2-40B4-BE49-F238E27FC236}">
                <a16:creationId xmlns:a16="http://schemas.microsoft.com/office/drawing/2014/main" id="{1AD09727-3D37-044C-85C8-E41ECDCF2D43}"/>
              </a:ext>
            </a:extLst>
          </p:cNvPr>
          <p:cNvSpPr/>
          <p:nvPr/>
        </p:nvSpPr>
        <p:spPr>
          <a:xfrm>
            <a:off x="6787820" y="2275766"/>
            <a:ext cx="1485898" cy="439403"/>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a:ln>
                  <a:noFill/>
                </a:ln>
                <a:solidFill>
                  <a:srgbClr val="000000"/>
                </a:solidFill>
                <a:effectLst/>
                <a:uLnTx/>
                <a:uFillTx/>
                <a:latin typeface="Segoe Semibold"/>
                <a:ea typeface="Calibri" panose="020F0502020204030204" pitchFamily="34" charset="0"/>
                <a:cs typeface="+mn-cs"/>
              </a:rPr>
              <a:t>Sell</a:t>
            </a:r>
          </a:p>
        </p:txBody>
      </p:sp>
      <p:sp>
        <p:nvSpPr>
          <p:cNvPr id="29" name="Rectangle 28">
            <a:extLst>
              <a:ext uri="{FF2B5EF4-FFF2-40B4-BE49-F238E27FC236}">
                <a16:creationId xmlns:a16="http://schemas.microsoft.com/office/drawing/2014/main" id="{DC1421D9-566D-D149-9BAF-739CE0AE4797}"/>
              </a:ext>
            </a:extLst>
          </p:cNvPr>
          <p:cNvSpPr/>
          <p:nvPr/>
        </p:nvSpPr>
        <p:spPr>
          <a:xfrm>
            <a:off x="1000655" y="2275766"/>
            <a:ext cx="1249259" cy="439403"/>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a:ln>
                  <a:noFill/>
                </a:ln>
                <a:solidFill>
                  <a:srgbClr val="000000"/>
                </a:solidFill>
                <a:effectLst/>
                <a:uLnTx/>
                <a:uFillTx/>
                <a:latin typeface="Segoe Semibold"/>
                <a:ea typeface="Calibri" panose="020F0502020204030204" pitchFamily="34" charset="0"/>
                <a:cs typeface="+mn-cs"/>
              </a:rPr>
              <a:t>Learn</a:t>
            </a:r>
          </a:p>
        </p:txBody>
      </p:sp>
      <p:sp>
        <p:nvSpPr>
          <p:cNvPr id="31" name="Rectangle 30">
            <a:extLst>
              <a:ext uri="{FF2B5EF4-FFF2-40B4-BE49-F238E27FC236}">
                <a16:creationId xmlns:a16="http://schemas.microsoft.com/office/drawing/2014/main" id="{9E193AEA-64B9-3648-8FB6-F58E284EA63A}"/>
              </a:ext>
            </a:extLst>
          </p:cNvPr>
          <p:cNvSpPr/>
          <p:nvPr/>
        </p:nvSpPr>
        <p:spPr>
          <a:xfrm>
            <a:off x="9486066" y="2275766"/>
            <a:ext cx="1298963" cy="439403"/>
          </a:xfrm>
          <a:prstGeom prst="rect">
            <a:avLst/>
          </a:prstGeom>
        </p:spPr>
        <p:txBody>
          <a:bodyPr wrap="square">
            <a:spAutoFit/>
          </a:bodyPr>
          <a:lstStyle/>
          <a:p>
            <a:pPr marL="0" marR="0" lvl="0" indent="0" algn="l" defTabSz="93233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a:ln>
                  <a:noFill/>
                </a:ln>
                <a:solidFill>
                  <a:srgbClr val="000000"/>
                </a:solidFill>
                <a:effectLst/>
                <a:uLnTx/>
                <a:uFillTx/>
                <a:latin typeface="Segoe Semibold"/>
                <a:ea typeface="Calibri" panose="020F0502020204030204" pitchFamily="34" charset="0"/>
                <a:cs typeface="+mn-cs"/>
              </a:rPr>
              <a:t>Deploy</a:t>
            </a:r>
          </a:p>
        </p:txBody>
      </p:sp>
      <p:sp>
        <p:nvSpPr>
          <p:cNvPr id="33" name="Rectangle 32">
            <a:extLst>
              <a:ext uri="{FF2B5EF4-FFF2-40B4-BE49-F238E27FC236}">
                <a16:creationId xmlns:a16="http://schemas.microsoft.com/office/drawing/2014/main" id="{96416911-4225-C044-8EBA-EA71FB3508F8}"/>
              </a:ext>
            </a:extLst>
          </p:cNvPr>
          <p:cNvSpPr/>
          <p:nvPr/>
        </p:nvSpPr>
        <p:spPr>
          <a:xfrm>
            <a:off x="6248466" y="3186516"/>
            <a:ext cx="2646764" cy="1540806"/>
          </a:xfrm>
          <a:prstGeom prst="rect">
            <a:avLst/>
          </a:prstGeom>
        </p:spPr>
        <p:txBody>
          <a:bodyPr wrap="square" anchor="t">
            <a:spAutoFit/>
          </a:bodyPr>
          <a:lstStyle/>
          <a:p>
            <a:pPr marL="164465" indent="-164465" defTabSz="932330">
              <a:lnSpc>
                <a:spcPct val="110000"/>
              </a:lnSpc>
              <a:spcAft>
                <a:spcPts val="600"/>
              </a:spcAft>
              <a:buFont typeface="Arial" panose="020B0604020202020204" pitchFamily="34" charset="0"/>
              <a:buChar char="•"/>
            </a:pPr>
            <a:r>
              <a:rPr lang="en-US" sz="1300">
                <a:solidFill>
                  <a:srgbClr val="000000"/>
                </a:solidFill>
              </a:rPr>
              <a:t>Customer pitch deck</a:t>
            </a:r>
            <a:endParaRPr lang="en-US" sz="1300">
              <a:solidFill>
                <a:srgbClr val="000000"/>
              </a:solidFill>
              <a:cs typeface="Segoe UI"/>
            </a:endParaRPr>
          </a:p>
          <a:p>
            <a:pPr marL="164465" indent="-164465" defTabSz="932330">
              <a:lnSpc>
                <a:spcPct val="110000"/>
              </a:lnSpc>
              <a:spcAft>
                <a:spcPts val="600"/>
              </a:spcAft>
              <a:buFont typeface="Arial" panose="020B0604020202020204" pitchFamily="34" charset="0"/>
              <a:buChar char="•"/>
            </a:pPr>
            <a:r>
              <a:rPr lang="en-US" sz="1300">
                <a:solidFill>
                  <a:srgbClr val="000000"/>
                </a:solidFill>
              </a:rPr>
              <a:t>SOW and Proposal</a:t>
            </a:r>
            <a:endParaRPr lang="en-US" sz="1300">
              <a:solidFill>
                <a:srgbClr val="000000"/>
              </a:solidFill>
              <a:cs typeface="Segoe UI"/>
            </a:endParaRPr>
          </a:p>
          <a:p>
            <a:pPr marL="164465" indent="-164465" defTabSz="932330">
              <a:lnSpc>
                <a:spcPct val="110000"/>
              </a:lnSpc>
              <a:spcAft>
                <a:spcPts val="600"/>
              </a:spcAft>
              <a:buFont typeface="Arial" panose="020B0604020202020204" pitchFamily="34" charset="0"/>
              <a:buChar char="•"/>
            </a:pPr>
            <a:r>
              <a:rPr lang="en-US" sz="1300">
                <a:solidFill>
                  <a:srgbClr val="000000"/>
                </a:solidFill>
                <a:hlinkClick r:id="rId3"/>
              </a:rPr>
              <a:t>Partner Smart Office </a:t>
            </a:r>
            <a:endParaRPr lang="en-US" sz="1300">
              <a:solidFill>
                <a:srgbClr val="000000"/>
              </a:solidFill>
            </a:endParaRPr>
          </a:p>
          <a:p>
            <a:pPr marL="164465" indent="-164465" defTabSz="932330">
              <a:lnSpc>
                <a:spcPct val="110000"/>
              </a:lnSpc>
              <a:spcAft>
                <a:spcPts val="600"/>
              </a:spcAft>
              <a:buFont typeface="Arial" panose="020B0604020202020204" pitchFamily="34" charset="0"/>
              <a:buChar char="•"/>
            </a:pPr>
            <a:r>
              <a:rPr lang="en-AU" sz="1300">
                <a:hlinkClick r:id="rId4"/>
              </a:rPr>
              <a:t>SecureScore</a:t>
            </a:r>
            <a:r>
              <a:rPr lang="en-AU" sz="1300"/>
              <a:t> </a:t>
            </a:r>
            <a:endParaRPr lang="en-AU" sz="1300">
              <a:cs typeface="Segoe UI"/>
            </a:endParaRPr>
          </a:p>
          <a:p>
            <a:pPr marL="164465" indent="-164465" defTabSz="932330">
              <a:lnSpc>
                <a:spcPct val="110000"/>
              </a:lnSpc>
              <a:spcAft>
                <a:spcPts val="600"/>
              </a:spcAft>
              <a:buFont typeface="Arial" panose="020B0604020202020204" pitchFamily="34" charset="0"/>
              <a:buChar char="•"/>
            </a:pPr>
            <a:endParaRPr lang="en-US" sz="1398">
              <a:solidFill>
                <a:srgbClr val="000000"/>
              </a:solidFill>
              <a:cs typeface="Segoe UI"/>
            </a:endParaRPr>
          </a:p>
        </p:txBody>
      </p:sp>
      <p:sp>
        <p:nvSpPr>
          <p:cNvPr id="34" name="Text Placeholder 6">
            <a:extLst>
              <a:ext uri="{FF2B5EF4-FFF2-40B4-BE49-F238E27FC236}">
                <a16:creationId xmlns:a16="http://schemas.microsoft.com/office/drawing/2014/main" id="{FE5863D4-69E2-6F40-AAA1-94EF56372A4D}"/>
              </a:ext>
            </a:extLst>
          </p:cNvPr>
          <p:cNvSpPr txBox="1">
            <a:spLocks/>
          </p:cNvSpPr>
          <p:nvPr/>
        </p:nvSpPr>
        <p:spPr>
          <a:xfrm>
            <a:off x="9073823" y="3186516"/>
            <a:ext cx="2713260" cy="1436088"/>
          </a:xfrm>
          <a:prstGeom prst="rect">
            <a:avLst/>
          </a:prstGeom>
        </p:spPr>
        <p:txBody>
          <a:bodyPr anchor="t"/>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0815" marR="0" lvl="0" indent="-170815" algn="l" defTabSz="932151" rtl="0" eaLnBrk="1" fontAlgn="auto" latinLnBrk="0" hangingPunct="1">
              <a:lnSpc>
                <a:spcPct val="110000"/>
              </a:lnSpc>
              <a:spcBef>
                <a:spcPts val="0"/>
              </a:spcBef>
              <a:spcAft>
                <a:spcPts val="600"/>
              </a:spcAft>
              <a:buClrTx/>
              <a:buSzTx/>
              <a:buFont typeface="Arial" panose="020B0604020202020204" pitchFamily="34" charset="0"/>
              <a:buChar char="•"/>
              <a:tabLst/>
              <a:defRPr/>
            </a:pPr>
            <a:r>
              <a:rPr kumimoji="0" lang="en-US" sz="1300" b="0" i="0" u="none" strike="noStrike" kern="1200" cap="none" spc="0" normalizeH="0" baseline="0" noProof="0">
                <a:ln>
                  <a:noFill/>
                </a:ln>
                <a:solidFill>
                  <a:srgbClr val="000000"/>
                </a:solidFill>
                <a:effectLst/>
                <a:uLnTx/>
                <a:uFillTx/>
                <a:latin typeface="Segoe UI"/>
                <a:ea typeface="+mn-ea"/>
                <a:cs typeface="+mn-cs"/>
                <a:hlinkClick r:id="rId5"/>
              </a:rPr>
              <a:t>Technical training</a:t>
            </a:r>
            <a:endParaRPr lang="en-US" sz="1300" b="0" i="0" u="none" strike="noStrike" kern="1200" cap="none" spc="0" normalizeH="0" baseline="0" noProof="0">
              <a:ln>
                <a:noFill/>
              </a:ln>
              <a:solidFill>
                <a:srgbClr val="000000"/>
              </a:solidFill>
              <a:effectLst/>
              <a:uLnTx/>
              <a:uFillTx/>
              <a:latin typeface="Segoe UI"/>
              <a:cs typeface="Segoe UI"/>
            </a:endParaRPr>
          </a:p>
          <a:p>
            <a:pPr marL="170815" marR="0" lvl="0" indent="-170815" algn="l" defTabSz="932151" rtl="0" eaLnBrk="1" fontAlgn="auto" latinLnBrk="0" hangingPunct="1">
              <a:lnSpc>
                <a:spcPct val="110000"/>
              </a:lnSpc>
              <a:spcBef>
                <a:spcPts val="0"/>
              </a:spcBef>
              <a:spcAft>
                <a:spcPts val="600"/>
              </a:spcAft>
              <a:buClrTx/>
              <a:buSzTx/>
              <a:buFont typeface="Arial" panose="020B0604020202020204" pitchFamily="34" charset="0"/>
              <a:buChar char="•"/>
              <a:tabLst/>
              <a:defRPr/>
            </a:pPr>
            <a:r>
              <a:rPr kumimoji="0" lang="en-US" sz="1300" b="0" i="0" u="none" strike="noStrike" kern="1200" cap="none" spc="0" normalizeH="0" baseline="0" noProof="0">
                <a:ln>
                  <a:noFill/>
                </a:ln>
                <a:solidFill>
                  <a:srgbClr val="000000"/>
                </a:solidFill>
                <a:effectLst/>
                <a:uLnTx/>
                <a:uFillTx/>
                <a:latin typeface="Segoe UI"/>
                <a:ea typeface="Calibri" panose="020F0502020204030204" pitchFamily="34" charset="0"/>
                <a:cs typeface="+mn-cs"/>
                <a:hlinkClick r:id="rId6"/>
              </a:rPr>
              <a:t>Adoption library</a:t>
            </a:r>
            <a:endParaRPr lang="en-US" sz="1300" b="0" i="0" u="none" strike="noStrike" kern="1200" cap="none" spc="0" normalizeH="0" baseline="0" noProof="0">
              <a:ln>
                <a:noFill/>
              </a:ln>
              <a:solidFill>
                <a:srgbClr val="000000"/>
              </a:solidFill>
              <a:effectLst/>
              <a:uLnTx/>
              <a:uFillTx/>
              <a:latin typeface="Segoe UI"/>
              <a:ea typeface="Calibri" panose="020F0502020204030204" pitchFamily="34" charset="0"/>
              <a:cs typeface="Segoe UI"/>
              <a:hlinkClick r:id="rId7"/>
            </a:endParaRPr>
          </a:p>
          <a:p>
            <a:pPr marL="170815" indent="-170815" defTabSz="932151">
              <a:lnSpc>
                <a:spcPct val="110000"/>
              </a:lnSpc>
              <a:spcAft>
                <a:spcPts val="600"/>
              </a:spcAft>
              <a:buSzTx/>
              <a:buFont typeface="Arial" panose="020B0604020202020204" pitchFamily="34" charset="0"/>
              <a:buChar char="•"/>
              <a:defRPr/>
            </a:pPr>
            <a:r>
              <a:rPr lang="en-US" sz="1300">
                <a:hlinkClick r:id="rId8"/>
              </a:rPr>
              <a:t>Microsoft 365 Deployment Kit</a:t>
            </a:r>
            <a:endParaRPr kumimoji="0" lang="en-US" sz="1300" b="0" i="0" u="none" strike="noStrike" kern="1200" cap="none" spc="0" normalizeH="0" baseline="0" noProof="0">
              <a:ln>
                <a:noFill/>
              </a:ln>
              <a:solidFill>
                <a:srgbClr val="000000"/>
              </a:solidFill>
              <a:effectLst/>
              <a:uLnTx/>
              <a:uFillTx/>
              <a:latin typeface="Segoe UI"/>
              <a:ea typeface="Calibri" panose="020F0502020204030204" pitchFamily="34" charset="0"/>
              <a:cs typeface="+mn-cs"/>
            </a:endParaRPr>
          </a:p>
        </p:txBody>
      </p:sp>
      <p:sp>
        <p:nvSpPr>
          <p:cNvPr id="35" name="Text Placeholder 6">
            <a:extLst>
              <a:ext uri="{FF2B5EF4-FFF2-40B4-BE49-F238E27FC236}">
                <a16:creationId xmlns:a16="http://schemas.microsoft.com/office/drawing/2014/main" id="{5CC6FE83-3EF7-A04F-B8DA-E065AEE32602}"/>
              </a:ext>
            </a:extLst>
          </p:cNvPr>
          <p:cNvSpPr txBox="1">
            <a:spLocks/>
          </p:cNvSpPr>
          <p:nvPr/>
        </p:nvSpPr>
        <p:spPr>
          <a:xfrm>
            <a:off x="588488" y="3186516"/>
            <a:ext cx="2853277" cy="1436088"/>
          </a:xfrm>
          <a:prstGeom prst="rect">
            <a:avLst/>
          </a:prstGeom>
        </p:spPr>
        <p:txBody>
          <a:bodyPr/>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65069" indent="-165069" defTabSz="932330">
              <a:lnSpc>
                <a:spcPct val="110000"/>
              </a:lnSpc>
              <a:spcAft>
                <a:spcPts val="600"/>
              </a:spcAft>
              <a:buFont typeface="Arial" panose="020B0604020202020204" pitchFamily="34" charset="0"/>
              <a:buChar char="•"/>
            </a:pPr>
            <a:r>
              <a:rPr lang="en-US" sz="1300" dirty="0">
                <a:ea typeface="Calibri" panose="020F0502020204030204" pitchFamily="34" charset="0"/>
              </a:rPr>
              <a:t>Advanced Security play card</a:t>
            </a:r>
          </a:p>
          <a:p>
            <a:pPr marL="171417" indent="-171417" defTabSz="932151">
              <a:lnSpc>
                <a:spcPct val="110000"/>
              </a:lnSpc>
              <a:spcAft>
                <a:spcPts val="600"/>
              </a:spcAft>
              <a:buFont typeface="Arial" panose="020B0604020202020204" pitchFamily="34" charset="0"/>
              <a:buChar char="•"/>
            </a:pPr>
            <a:r>
              <a:rPr lang="en-US" sz="1300" dirty="0">
                <a:hlinkClick r:id="rId9"/>
              </a:rPr>
              <a:t>Product service description</a:t>
            </a:r>
            <a:endParaRPr lang="en-US" sz="1300" dirty="0">
              <a:hlinkClick r:id="rId10"/>
            </a:endParaRPr>
          </a:p>
          <a:p>
            <a:pPr marL="171417" indent="-171417" defTabSz="932151">
              <a:lnSpc>
                <a:spcPct val="110000"/>
              </a:lnSpc>
              <a:spcAft>
                <a:spcPts val="600"/>
              </a:spcAft>
              <a:buFont typeface="Arial" panose="020B0604020202020204" pitchFamily="34" charset="0"/>
              <a:buChar char="•"/>
            </a:pPr>
            <a:r>
              <a:rPr lang="en-US" sz="1300" dirty="0">
                <a:hlinkClick r:id="rId11"/>
              </a:rPr>
              <a:t>Product technical content </a:t>
            </a:r>
            <a:endParaRPr lang="en-US" sz="1300" dirty="0">
              <a:hlinkClick r:id="rId10"/>
            </a:endParaRPr>
          </a:p>
          <a:p>
            <a:pPr marL="171417" indent="-171417" defTabSz="932151">
              <a:lnSpc>
                <a:spcPct val="110000"/>
              </a:lnSpc>
              <a:spcAft>
                <a:spcPts val="600"/>
              </a:spcAft>
              <a:buFont typeface="Arial" panose="020B0604020202020204" pitchFamily="34" charset="0"/>
              <a:buChar char="•"/>
            </a:pPr>
            <a:r>
              <a:rPr lang="en-US" sz="1300" dirty="0">
                <a:hlinkClick r:id="rId12"/>
              </a:rPr>
              <a:t>Product technical readiness</a:t>
            </a:r>
            <a:endParaRPr lang="en-US" sz="1300" dirty="0">
              <a:hlinkClick r:id="rId10"/>
            </a:endParaRPr>
          </a:p>
          <a:p>
            <a:pPr marL="171417" indent="-171417" defTabSz="932151">
              <a:lnSpc>
                <a:spcPct val="110000"/>
              </a:lnSpc>
              <a:spcAft>
                <a:spcPts val="600"/>
              </a:spcAft>
              <a:buFont typeface="Arial" panose="020B0604020202020204" pitchFamily="34" charset="0"/>
              <a:buChar char="•"/>
            </a:pPr>
            <a:r>
              <a:rPr lang="en-US" sz="1300" dirty="0">
                <a:hlinkClick r:id="rId10"/>
              </a:rPr>
              <a:t>SMB guided product tour</a:t>
            </a:r>
            <a:endParaRPr lang="en-US" sz="1300" dirty="0"/>
          </a:p>
          <a:p>
            <a:pPr marL="171417" indent="-171417" defTabSz="932151">
              <a:lnSpc>
                <a:spcPct val="110000"/>
              </a:lnSpc>
              <a:spcAft>
                <a:spcPts val="600"/>
              </a:spcAft>
              <a:buFont typeface="Arial" panose="020B0604020202020204" pitchFamily="34" charset="0"/>
              <a:buChar char="•"/>
            </a:pPr>
            <a:r>
              <a:rPr lang="en-US" sz="1300" dirty="0">
                <a:ea typeface="Calibri" panose="020F0502020204030204" pitchFamily="34" charset="0"/>
                <a:hlinkClick r:id="rId13"/>
              </a:rPr>
              <a:t>Demo platform</a:t>
            </a:r>
            <a:endParaRPr lang="en-US" sz="1300" dirty="0">
              <a:ea typeface="Calibri" panose="020F0502020204030204" pitchFamily="34" charset="0"/>
            </a:endParaRPr>
          </a:p>
          <a:p>
            <a:pPr marL="171417" indent="-171417" defTabSz="932151">
              <a:lnSpc>
                <a:spcPct val="110000"/>
              </a:lnSpc>
              <a:spcAft>
                <a:spcPts val="600"/>
              </a:spcAft>
              <a:buFont typeface="Arial" panose="020B0604020202020204" pitchFamily="34" charset="0"/>
              <a:buChar char="•"/>
            </a:pPr>
            <a:r>
              <a:rPr lang="en-US" sz="1300" dirty="0">
                <a:ea typeface="Calibri" panose="020F0502020204030204" pitchFamily="34" charset="0"/>
                <a:hlinkClick r:id="rId14"/>
              </a:rPr>
              <a:t>Certification</a:t>
            </a:r>
            <a:endParaRPr lang="en-US" sz="1300" dirty="0">
              <a:ea typeface="Calibri" panose="020F0502020204030204" pitchFamily="34" charset="0"/>
            </a:endParaRPr>
          </a:p>
        </p:txBody>
      </p:sp>
      <p:sp>
        <p:nvSpPr>
          <p:cNvPr id="36" name="Text Placeholder 6">
            <a:extLst>
              <a:ext uri="{FF2B5EF4-FFF2-40B4-BE49-F238E27FC236}">
                <a16:creationId xmlns:a16="http://schemas.microsoft.com/office/drawing/2014/main" id="{36F51564-A9D4-1F40-BEE5-5BC6DC5974E7}"/>
              </a:ext>
            </a:extLst>
          </p:cNvPr>
          <p:cNvSpPr txBox="1">
            <a:spLocks/>
          </p:cNvSpPr>
          <p:nvPr/>
        </p:nvSpPr>
        <p:spPr>
          <a:xfrm>
            <a:off x="3516040" y="3186516"/>
            <a:ext cx="2646765" cy="1436088"/>
          </a:xfrm>
          <a:prstGeom prst="rect">
            <a:avLst/>
          </a:prstGeom>
        </p:spPr>
        <p:txBody>
          <a:bodyPr/>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17" marR="0" lvl="0" indent="-171417" algn="l" defTabSz="932563" rtl="0" eaLnBrk="1" fontAlgn="base" latinLnBrk="0" hangingPunct="1">
              <a:lnSpc>
                <a:spcPct val="100000"/>
              </a:lnSpc>
              <a:spcBef>
                <a:spcPts val="0"/>
              </a:spcBef>
              <a:spcAft>
                <a:spcPts val="600"/>
              </a:spcAft>
              <a:buClrTx/>
              <a:buSzPct val="90000"/>
              <a:buFont typeface="Arial" panose="020B0604020202020204" pitchFamily="34" charset="0"/>
              <a:buChar char="•"/>
              <a:tabLst/>
              <a:defRPr/>
            </a:pPr>
            <a:endParaRPr kumimoji="0" lang="en-US" altLang="en-US" sz="1399" b="0" i="0" u="none" strike="noStrike" kern="1200" cap="none" spc="0" normalizeH="0" baseline="0" noProof="0">
              <a:ln>
                <a:noFill/>
              </a:ln>
              <a:solidFill>
                <a:srgbClr val="000000"/>
              </a:solidFill>
              <a:effectLst/>
              <a:uLnTx/>
              <a:uFillTx/>
              <a:latin typeface="Segoe UI"/>
              <a:ea typeface="+mn-ea"/>
              <a:cs typeface="Segoe UI" panose="020B0502040204020203" pitchFamily="34" charset="0"/>
            </a:endParaRPr>
          </a:p>
        </p:txBody>
      </p:sp>
      <p:pic>
        <p:nvPicPr>
          <p:cNvPr id="3" name="Picture 2">
            <a:extLst>
              <a:ext uri="{FF2B5EF4-FFF2-40B4-BE49-F238E27FC236}">
                <a16:creationId xmlns:a16="http://schemas.microsoft.com/office/drawing/2014/main" id="{78849F38-A53F-DC4A-862A-EB5CF89DAED9}"/>
              </a:ext>
            </a:extLst>
          </p:cNvPr>
          <p:cNvPicPr>
            <a:picLocks noChangeAspect="1"/>
          </p:cNvPicPr>
          <p:nvPr/>
        </p:nvPicPr>
        <p:blipFill>
          <a:blip r:embed="rId15"/>
          <a:stretch>
            <a:fillRect/>
          </a:stretch>
        </p:blipFill>
        <p:spPr>
          <a:xfrm>
            <a:off x="3367783" y="2141346"/>
            <a:ext cx="514732" cy="450390"/>
          </a:xfrm>
          <a:prstGeom prst="rect">
            <a:avLst/>
          </a:prstGeom>
        </p:spPr>
      </p:pic>
      <p:pic>
        <p:nvPicPr>
          <p:cNvPr id="4" name="Picture 3">
            <a:extLst>
              <a:ext uri="{FF2B5EF4-FFF2-40B4-BE49-F238E27FC236}">
                <a16:creationId xmlns:a16="http://schemas.microsoft.com/office/drawing/2014/main" id="{6545B630-F84D-E74F-8988-9E42483C4EDC}"/>
              </a:ext>
            </a:extLst>
          </p:cNvPr>
          <p:cNvPicPr>
            <a:picLocks noChangeAspect="1"/>
          </p:cNvPicPr>
          <p:nvPr/>
        </p:nvPicPr>
        <p:blipFill>
          <a:blip r:embed="rId16"/>
          <a:stretch>
            <a:fillRect/>
          </a:stretch>
        </p:blipFill>
        <p:spPr>
          <a:xfrm>
            <a:off x="6037112" y="2212864"/>
            <a:ext cx="684625" cy="378872"/>
          </a:xfrm>
          <a:prstGeom prst="rect">
            <a:avLst/>
          </a:prstGeom>
        </p:spPr>
      </p:pic>
      <p:pic>
        <p:nvPicPr>
          <p:cNvPr id="6" name="Picture 5">
            <a:extLst>
              <a:ext uri="{FF2B5EF4-FFF2-40B4-BE49-F238E27FC236}">
                <a16:creationId xmlns:a16="http://schemas.microsoft.com/office/drawing/2014/main" id="{A8F47B1D-6C5C-9944-AD26-544C86C401C6}"/>
              </a:ext>
            </a:extLst>
          </p:cNvPr>
          <p:cNvPicPr>
            <a:picLocks noChangeAspect="1"/>
          </p:cNvPicPr>
          <p:nvPr/>
        </p:nvPicPr>
        <p:blipFill>
          <a:blip r:embed="rId17"/>
          <a:stretch>
            <a:fillRect/>
          </a:stretch>
        </p:blipFill>
        <p:spPr>
          <a:xfrm>
            <a:off x="8940489" y="2109174"/>
            <a:ext cx="482561" cy="482561"/>
          </a:xfrm>
          <a:prstGeom prst="rect">
            <a:avLst/>
          </a:prstGeom>
        </p:spPr>
      </p:pic>
      <p:pic>
        <p:nvPicPr>
          <p:cNvPr id="7" name="Picture 6">
            <a:extLst>
              <a:ext uri="{FF2B5EF4-FFF2-40B4-BE49-F238E27FC236}">
                <a16:creationId xmlns:a16="http://schemas.microsoft.com/office/drawing/2014/main" id="{35378C2D-AEE8-A448-BA30-5645F48E120E}"/>
              </a:ext>
            </a:extLst>
          </p:cNvPr>
          <p:cNvPicPr>
            <a:picLocks noChangeAspect="1"/>
          </p:cNvPicPr>
          <p:nvPr/>
        </p:nvPicPr>
        <p:blipFill>
          <a:blip r:embed="rId18"/>
          <a:stretch>
            <a:fillRect/>
          </a:stretch>
        </p:blipFill>
        <p:spPr>
          <a:xfrm>
            <a:off x="461002" y="2165473"/>
            <a:ext cx="514732" cy="426262"/>
          </a:xfrm>
          <a:prstGeom prst="rect">
            <a:avLst/>
          </a:prstGeom>
        </p:spPr>
      </p:pic>
      <p:sp>
        <p:nvSpPr>
          <p:cNvPr id="26" name="Oval 25">
            <a:extLst>
              <a:ext uri="{FF2B5EF4-FFF2-40B4-BE49-F238E27FC236}">
                <a16:creationId xmlns:a16="http://schemas.microsoft.com/office/drawing/2014/main" id="{BEE8ADA1-7B12-B44B-AD66-1CDF0524B098}"/>
              </a:ext>
            </a:extLst>
          </p:cNvPr>
          <p:cNvSpPr/>
          <p:nvPr/>
        </p:nvSpPr>
        <p:spPr bwMode="auto">
          <a:xfrm>
            <a:off x="3441764" y="2715171"/>
            <a:ext cx="374794" cy="374794"/>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2" tIns="146241" rIns="182802" bIns="146241" numCol="1" spcCol="0" rtlCol="0" fromWordArt="0" anchor="t" anchorCtr="0" forceAA="0" compatLnSpc="1">
            <a:prstTxWarp prst="textNoShape">
              <a:avLst/>
            </a:prstTxWarp>
            <a:noAutofit/>
          </a:bodyPr>
          <a:lstStyle/>
          <a:p>
            <a:pPr marL="0" marR="0" lvl="0" indent="0" algn="ctr" defTabSz="931935"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7" name="Oval 26">
            <a:extLst>
              <a:ext uri="{FF2B5EF4-FFF2-40B4-BE49-F238E27FC236}">
                <a16:creationId xmlns:a16="http://schemas.microsoft.com/office/drawing/2014/main" id="{AEDD2AE0-64C8-794F-93C3-B8EA0A3FB150}"/>
              </a:ext>
            </a:extLst>
          </p:cNvPr>
          <p:cNvSpPr/>
          <p:nvPr/>
        </p:nvSpPr>
        <p:spPr bwMode="auto">
          <a:xfrm>
            <a:off x="6188010" y="2715169"/>
            <a:ext cx="374794" cy="374794"/>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2" tIns="146241" rIns="182802" bIns="146241" numCol="1" spcCol="0" rtlCol="0" fromWordArt="0" anchor="t" anchorCtr="0" forceAA="0" compatLnSpc="1">
            <a:prstTxWarp prst="textNoShape">
              <a:avLst/>
            </a:prstTxWarp>
            <a:noAutofit/>
          </a:bodyPr>
          <a:lstStyle/>
          <a:p>
            <a:pPr marL="0" marR="0" lvl="0" indent="0" algn="ctr" defTabSz="931935"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 name="Oval 29">
            <a:extLst>
              <a:ext uri="{FF2B5EF4-FFF2-40B4-BE49-F238E27FC236}">
                <a16:creationId xmlns:a16="http://schemas.microsoft.com/office/drawing/2014/main" id="{1262D4B1-8BD8-274E-A384-4CD92DC4983C}"/>
              </a:ext>
            </a:extLst>
          </p:cNvPr>
          <p:cNvSpPr/>
          <p:nvPr/>
        </p:nvSpPr>
        <p:spPr bwMode="auto">
          <a:xfrm>
            <a:off x="524152" y="2715170"/>
            <a:ext cx="374794" cy="374794"/>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2" tIns="146241" rIns="182802" bIns="146241" numCol="1" spcCol="0" rtlCol="0" fromWordArt="0" anchor="t" anchorCtr="0" forceAA="0" compatLnSpc="1">
            <a:prstTxWarp prst="textNoShape">
              <a:avLst/>
            </a:prstTxWarp>
            <a:noAutofit/>
          </a:bodyPr>
          <a:lstStyle/>
          <a:p>
            <a:pPr marL="0" marR="0" lvl="0" indent="0" algn="ctr" defTabSz="931935"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2" name="Oval 31">
            <a:extLst>
              <a:ext uri="{FF2B5EF4-FFF2-40B4-BE49-F238E27FC236}">
                <a16:creationId xmlns:a16="http://schemas.microsoft.com/office/drawing/2014/main" id="{B5157CDF-6E0D-4F4D-9A19-35526D49D3A1}"/>
              </a:ext>
            </a:extLst>
          </p:cNvPr>
          <p:cNvSpPr/>
          <p:nvPr/>
        </p:nvSpPr>
        <p:spPr bwMode="auto">
          <a:xfrm>
            <a:off x="8992238" y="2715168"/>
            <a:ext cx="374794" cy="374794"/>
          </a:xfrm>
          <a:prstGeom prst="ellipse">
            <a:avLst/>
          </a:prstGeom>
          <a:solidFill>
            <a:schemeClr val="accent1"/>
          </a:solidFill>
          <a:ln w="254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2" tIns="146241" rIns="182802" bIns="146241" numCol="1" spcCol="0" rtlCol="0" fromWordArt="0" anchor="t" anchorCtr="0" forceAA="0" compatLnSpc="1">
            <a:prstTxWarp prst="textNoShape">
              <a:avLst/>
            </a:prstTxWarp>
            <a:noAutofit/>
          </a:bodyPr>
          <a:lstStyle/>
          <a:p>
            <a:pPr marL="0" marR="0" lvl="0" indent="0" algn="ctr" defTabSz="931935"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a:extLst>
              <a:ext uri="{FF2B5EF4-FFF2-40B4-BE49-F238E27FC236}">
                <a16:creationId xmlns:a16="http://schemas.microsoft.com/office/drawing/2014/main" id="{0DBE7BA8-D695-4CD8-9C3B-D39FFACE56C3}"/>
              </a:ext>
            </a:extLst>
          </p:cNvPr>
          <p:cNvSpPr/>
          <p:nvPr/>
        </p:nvSpPr>
        <p:spPr>
          <a:xfrm>
            <a:off x="3390348" y="3184337"/>
            <a:ext cx="2646764" cy="2976008"/>
          </a:xfrm>
          <a:prstGeom prst="rect">
            <a:avLst/>
          </a:prstGeom>
        </p:spPr>
        <p:txBody>
          <a:bodyPr wrap="square" anchor="t">
            <a:spAutoFit/>
          </a:bodyPr>
          <a:lstStyle/>
          <a:p>
            <a:pPr marL="164465" indent="-164465" defTabSz="932330">
              <a:lnSpc>
                <a:spcPct val="110000"/>
              </a:lnSpc>
              <a:spcAft>
                <a:spcPts val="600"/>
              </a:spcAft>
              <a:buFont typeface="Arial" panose="020B0604020202020204" pitchFamily="34" charset="0"/>
              <a:buChar char="•"/>
            </a:pPr>
            <a:r>
              <a:rPr lang="en-US" sz="1300" dirty="0">
                <a:solidFill>
                  <a:srgbClr val="000000"/>
                </a:solidFill>
              </a:rPr>
              <a:t>Conversation guide</a:t>
            </a:r>
          </a:p>
          <a:p>
            <a:pPr marL="164465" indent="-164465" defTabSz="932330">
              <a:lnSpc>
                <a:spcPct val="110000"/>
              </a:lnSpc>
              <a:spcAft>
                <a:spcPts val="600"/>
              </a:spcAft>
              <a:buFont typeface="Arial" panose="020B0604020202020204" pitchFamily="34" charset="0"/>
              <a:buChar char="•"/>
            </a:pPr>
            <a:r>
              <a:rPr lang="en-US" sz="1300" dirty="0">
                <a:solidFill>
                  <a:srgbClr val="000000"/>
                </a:solidFill>
              </a:rPr>
              <a:t>Email kit</a:t>
            </a:r>
          </a:p>
          <a:p>
            <a:pPr marL="164465" indent="-164465" defTabSz="932330">
              <a:lnSpc>
                <a:spcPct val="110000"/>
              </a:lnSpc>
              <a:spcAft>
                <a:spcPts val="600"/>
              </a:spcAft>
              <a:buFont typeface="Arial" panose="020B0604020202020204" pitchFamily="34" charset="0"/>
              <a:buChar char="•"/>
            </a:pPr>
            <a:r>
              <a:rPr lang="en-US" sz="1300" dirty="0">
                <a:solidFill>
                  <a:srgbClr val="000000"/>
                </a:solidFill>
              </a:rPr>
              <a:t>Day-in-the-life infographic</a:t>
            </a:r>
          </a:p>
          <a:p>
            <a:pPr marL="164465" indent="-164465" defTabSz="932330">
              <a:lnSpc>
                <a:spcPct val="110000"/>
              </a:lnSpc>
              <a:spcAft>
                <a:spcPts val="600"/>
              </a:spcAft>
              <a:buFont typeface="Arial" panose="020B0604020202020204" pitchFamily="34" charset="0"/>
              <a:buChar char="•"/>
            </a:pPr>
            <a:r>
              <a:rPr lang="en-US" sz="1300" dirty="0">
                <a:solidFill>
                  <a:srgbClr val="000000"/>
                </a:solidFill>
              </a:rPr>
              <a:t>Social assets kit</a:t>
            </a:r>
          </a:p>
          <a:p>
            <a:pPr marL="164465" indent="-164465" defTabSz="932330">
              <a:lnSpc>
                <a:spcPct val="110000"/>
              </a:lnSpc>
              <a:spcAft>
                <a:spcPts val="600"/>
              </a:spcAft>
              <a:buFont typeface="Arial" panose="020B0604020202020204" pitchFamily="34" charset="0"/>
              <a:buChar char="•"/>
            </a:pPr>
            <a:r>
              <a:rPr lang="en-US" sz="1300" dirty="0">
                <a:solidFill>
                  <a:srgbClr val="000000"/>
                </a:solidFill>
              </a:rPr>
              <a:t>Flyers</a:t>
            </a:r>
          </a:p>
          <a:p>
            <a:pPr marL="164465" indent="-164465" defTabSz="932330">
              <a:lnSpc>
                <a:spcPct val="110000"/>
              </a:lnSpc>
              <a:spcAft>
                <a:spcPts val="600"/>
              </a:spcAft>
              <a:buFont typeface="Arial" panose="020B0604020202020204" pitchFamily="34" charset="0"/>
              <a:buChar char="•"/>
            </a:pPr>
            <a:r>
              <a:rPr lang="en-AU" sz="1300" dirty="0">
                <a:solidFill>
                  <a:srgbClr val="0078D4"/>
                </a:solidFill>
                <a:hlinkClick r:id="rId19">
                  <a:extLst>
                    <a:ext uri="{A12FA001-AC4F-418D-AE19-62706E023703}">
                      <ahyp:hlinkClr xmlns:ahyp="http://schemas.microsoft.com/office/drawing/2018/hyperlinkcolor" val="tx"/>
                    </a:ext>
                  </a:extLst>
                </a:hlinkClick>
              </a:rPr>
              <a:t>Offer builder</a:t>
            </a:r>
            <a:endParaRPr lang="en-AU" sz="1300" dirty="0">
              <a:solidFill>
                <a:srgbClr val="0078D4"/>
              </a:solidFill>
              <a:hlinkClick r:id="rId20">
                <a:extLst>
                  <a:ext uri="{A12FA001-AC4F-418D-AE19-62706E023703}">
                    <ahyp:hlinkClr xmlns:ahyp="http://schemas.microsoft.com/office/drawing/2018/hyperlinkcolor" val="tx"/>
                  </a:ext>
                </a:extLst>
              </a:hlinkClick>
            </a:endParaRPr>
          </a:p>
          <a:p>
            <a:pPr marL="164465" indent="-164465" defTabSz="932330">
              <a:lnSpc>
                <a:spcPct val="110000"/>
              </a:lnSpc>
              <a:spcAft>
                <a:spcPts val="600"/>
              </a:spcAft>
              <a:buFont typeface="Arial" panose="020B0604020202020204" pitchFamily="34" charset="0"/>
              <a:buChar char="•"/>
            </a:pPr>
            <a:r>
              <a:rPr lang="en-AU" sz="1300" dirty="0">
                <a:solidFill>
                  <a:srgbClr val="0078D4"/>
                </a:solidFill>
                <a:hlinkClick r:id="rId20">
                  <a:extLst>
                    <a:ext uri="{A12FA001-AC4F-418D-AE19-62706E023703}">
                      <ahyp:hlinkClr xmlns:ahyp="http://schemas.microsoft.com/office/drawing/2018/hyperlinkcolor" val="tx"/>
                    </a:ext>
                  </a:extLst>
                </a:hlinkClick>
              </a:rPr>
              <a:t>Cyber Security Assessment</a:t>
            </a:r>
            <a:r>
              <a:rPr lang="en-AU" sz="1300" dirty="0">
                <a:solidFill>
                  <a:srgbClr val="0078D4"/>
                </a:solidFill>
              </a:rPr>
              <a:t> </a:t>
            </a:r>
            <a:endParaRPr lang="en-AU" sz="1300" dirty="0">
              <a:solidFill>
                <a:srgbClr val="0078D4"/>
              </a:solidFill>
              <a:cs typeface="Segoe UI"/>
            </a:endParaRPr>
          </a:p>
          <a:p>
            <a:pPr marL="164465" indent="-164465" defTabSz="932330">
              <a:lnSpc>
                <a:spcPct val="110000"/>
              </a:lnSpc>
              <a:spcAft>
                <a:spcPts val="600"/>
              </a:spcAft>
              <a:buFont typeface="Arial" panose="020B0604020202020204" pitchFamily="34" charset="0"/>
              <a:buChar char="•"/>
            </a:pPr>
            <a:r>
              <a:rPr lang="en-US" sz="1300" dirty="0">
                <a:solidFill>
                  <a:srgbClr val="0078D4"/>
                </a:solidFill>
                <a:cs typeface="Segoe UI"/>
                <a:hlinkClick r:id="rId21"/>
              </a:rPr>
              <a:t>Microsoft security assessment</a:t>
            </a:r>
            <a:endParaRPr lang="en-AU" sz="1300" dirty="0">
              <a:solidFill>
                <a:srgbClr val="000000"/>
              </a:solidFill>
              <a:cs typeface="Segoe UI"/>
            </a:endParaRPr>
          </a:p>
          <a:p>
            <a:pPr defTabSz="932330">
              <a:lnSpc>
                <a:spcPct val="110000"/>
              </a:lnSpc>
              <a:spcAft>
                <a:spcPts val="600"/>
              </a:spcAft>
            </a:pPr>
            <a:endParaRPr lang="en-US" sz="1350" dirty="0">
              <a:solidFill>
                <a:srgbClr val="000000"/>
              </a:solidFill>
              <a:cs typeface="Segoe UI"/>
            </a:endParaRPr>
          </a:p>
          <a:p>
            <a:pPr marL="164465" indent="-164465" defTabSz="932330">
              <a:lnSpc>
                <a:spcPct val="110000"/>
              </a:lnSpc>
              <a:spcAft>
                <a:spcPts val="600"/>
              </a:spcAft>
              <a:buFont typeface="Arial" panose="020B0604020202020204" pitchFamily="34" charset="0"/>
              <a:buChar char="•"/>
            </a:pPr>
            <a:endParaRPr lang="en-US" sz="1350">
              <a:solidFill>
                <a:srgbClr val="000000"/>
              </a:solidFill>
              <a:cs typeface="Segoe UI"/>
            </a:endParaRPr>
          </a:p>
        </p:txBody>
      </p:sp>
      <p:sp>
        <p:nvSpPr>
          <p:cNvPr id="23" name="Rectangle 22">
            <a:extLst>
              <a:ext uri="{FF2B5EF4-FFF2-40B4-BE49-F238E27FC236}">
                <a16:creationId xmlns:a16="http://schemas.microsoft.com/office/drawing/2014/main" id="{069CF7AB-01D2-4EC7-91B0-65EEC6B4970D}"/>
              </a:ext>
            </a:extLst>
          </p:cNvPr>
          <p:cNvSpPr/>
          <p:nvPr/>
        </p:nvSpPr>
        <p:spPr>
          <a:xfrm>
            <a:off x="434975" y="6330661"/>
            <a:ext cx="9349088" cy="376578"/>
          </a:xfrm>
          <a:prstGeom prst="rect">
            <a:avLst/>
          </a:prstGeom>
        </p:spPr>
        <p:txBody>
          <a:bodyPr wrap="square" lIns="0">
            <a:spAutoFit/>
          </a:bodyPr>
          <a:lstStyle/>
          <a:p>
            <a:pPr defTabSz="931793">
              <a:defRPr/>
            </a:pPr>
            <a:r>
              <a:rPr lang="en-US">
                <a:solidFill>
                  <a:srgbClr val="282828"/>
                </a:solidFill>
                <a:latin typeface="Segoe UI Semibold"/>
              </a:rPr>
              <a:t>Market and Sell content available @ </a:t>
            </a:r>
            <a:r>
              <a:rPr lang="en-US">
                <a:solidFill>
                  <a:srgbClr val="282828"/>
                </a:solidFill>
                <a:latin typeface="Segoe UI Semibold"/>
                <a:hlinkClick r:id="rId22"/>
              </a:rPr>
              <a:t>aka.ms\</a:t>
            </a:r>
            <a:r>
              <a:rPr lang="en-US" err="1">
                <a:solidFill>
                  <a:srgbClr val="282828"/>
                </a:solidFill>
                <a:latin typeface="Segoe UI Semibold"/>
                <a:hlinkClick r:id="rId22"/>
              </a:rPr>
              <a:t>mwsmb</a:t>
            </a:r>
            <a:endParaRPr lang="en-US">
              <a:solidFill>
                <a:srgbClr val="282828"/>
              </a:solidFill>
              <a:latin typeface="Segoe UI Semibold"/>
            </a:endParaRPr>
          </a:p>
        </p:txBody>
      </p:sp>
    </p:spTree>
    <p:extLst>
      <p:ext uri="{BB962C8B-B14F-4D97-AF65-F5344CB8AC3E}">
        <p14:creationId xmlns:p14="http://schemas.microsoft.com/office/powerpoint/2010/main" val="135334295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112AAD26-F7F7-E54C-921B-382CF5A9CB7C}"/>
              </a:ext>
            </a:extLst>
          </p:cNvPr>
          <p:cNvGrpSpPr/>
          <p:nvPr/>
        </p:nvGrpSpPr>
        <p:grpSpPr>
          <a:xfrm>
            <a:off x="4614313" y="2625998"/>
            <a:ext cx="2849245" cy="1081142"/>
            <a:chOff x="4898254" y="2625872"/>
            <a:chExt cx="2281314" cy="1081295"/>
          </a:xfrm>
        </p:grpSpPr>
        <p:sp>
          <p:nvSpPr>
            <p:cNvPr id="30" name="Triangle 29">
              <a:extLst>
                <a:ext uri="{FF2B5EF4-FFF2-40B4-BE49-F238E27FC236}">
                  <a16:creationId xmlns:a16="http://schemas.microsoft.com/office/drawing/2014/main" id="{1756FDBA-FD3C-8843-A477-414E9BF6E5C7}"/>
                </a:ext>
              </a:extLst>
            </p:cNvPr>
            <p:cNvSpPr/>
            <p:nvPr/>
          </p:nvSpPr>
          <p:spPr bwMode="auto">
            <a:xfrm rot="10800000">
              <a:off x="5747363" y="3204498"/>
              <a:ext cx="583096" cy="502669"/>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defRPr/>
              </a:pPr>
              <a:endParaRPr lang="en-US" sz="2400"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7" name="TextBox 6">
              <a:extLst>
                <a:ext uri="{FF2B5EF4-FFF2-40B4-BE49-F238E27FC236}">
                  <a16:creationId xmlns:a16="http://schemas.microsoft.com/office/drawing/2014/main" id="{65AAA9DE-094A-4769-B736-EA05733DBB58}"/>
                </a:ext>
              </a:extLst>
            </p:cNvPr>
            <p:cNvSpPr txBox="1"/>
            <p:nvPr/>
          </p:nvSpPr>
          <p:spPr>
            <a:xfrm>
              <a:off x="4898254" y="2625872"/>
              <a:ext cx="2281314" cy="830985"/>
            </a:xfrm>
            <a:prstGeom prst="rect">
              <a:avLst/>
            </a:prstGeom>
            <a:solidFill>
              <a:schemeClr val="accent1"/>
            </a:solidFill>
          </p:spPr>
          <p:txBody>
            <a:bodyPr wrap="square" lIns="0" tIns="0" rIns="0" bIns="0" rtlCol="0" anchor="ctr">
              <a:spAutoFit/>
            </a:bodyPr>
            <a:lstStyle/>
            <a:p>
              <a:pPr algn="ctr" defTabSz="932563">
                <a:defRPr/>
              </a:pPr>
              <a:r>
                <a:rPr lang="en-US" sz="5399" dirty="0">
                  <a:solidFill>
                    <a:srgbClr val="FFFFFF"/>
                  </a:solidFill>
                  <a:latin typeface="Segoe UI"/>
                </a:rPr>
                <a:t>$163K</a:t>
              </a:r>
              <a:r>
                <a:rPr lang="en-US" sz="5000" baseline="30000" dirty="0">
                  <a:solidFill>
                    <a:srgbClr val="FFFFFF"/>
                  </a:solidFill>
                  <a:latin typeface="Segoe UI"/>
                </a:rPr>
                <a:t> CAD</a:t>
              </a:r>
            </a:p>
          </p:txBody>
        </p:sp>
      </p:grpSp>
      <p:sp>
        <p:nvSpPr>
          <p:cNvPr id="11" name="TextBox 10">
            <a:extLst>
              <a:ext uri="{FF2B5EF4-FFF2-40B4-BE49-F238E27FC236}">
                <a16:creationId xmlns:a16="http://schemas.microsoft.com/office/drawing/2014/main" id="{E10C33B9-6F3E-43B9-943F-6AE21B3E5E40}"/>
              </a:ext>
            </a:extLst>
          </p:cNvPr>
          <p:cNvSpPr txBox="1"/>
          <p:nvPr/>
        </p:nvSpPr>
        <p:spPr>
          <a:xfrm>
            <a:off x="563580" y="6147213"/>
            <a:ext cx="7966317" cy="721586"/>
          </a:xfrm>
          <a:prstGeom prst="rect">
            <a:avLst/>
          </a:prstGeom>
          <a:noFill/>
        </p:spPr>
        <p:txBody>
          <a:bodyPr wrap="square" lIns="0" tIns="0" rIns="0" bIns="0" rtlCol="0">
            <a:spAutoFit/>
          </a:bodyPr>
          <a:lstStyle/>
          <a:p>
            <a:pPr defTabSz="932509">
              <a:spcAft>
                <a:spcPts val="600"/>
              </a:spcAft>
              <a:defRPr/>
            </a:pPr>
            <a:r>
              <a:rPr lang="en-US" sz="1199" baseline="30000" dirty="0">
                <a:solidFill>
                  <a:srgbClr val="0070C0"/>
                </a:solidFill>
                <a:latin typeface="Segoe UI"/>
                <a:hlinkClick r:id="rId3">
                  <a:extLst>
                    <a:ext uri="{A12FA001-AC4F-418D-AE19-62706E023703}">
                      <ahyp:hlinkClr xmlns:ahyp="http://schemas.microsoft.com/office/drawing/2018/hyperlinkcolor" val="tx"/>
                    </a:ext>
                  </a:extLst>
                </a:hlinkClick>
              </a:rPr>
              <a:t>1</a:t>
            </a:r>
            <a:r>
              <a:rPr lang="en-US" sz="1199" dirty="0">
                <a:solidFill>
                  <a:srgbClr val="0070C0"/>
                </a:solidFill>
                <a:latin typeface="Segoe UI"/>
                <a:hlinkClick r:id="rId3">
                  <a:extLst>
                    <a:ext uri="{A12FA001-AC4F-418D-AE19-62706E023703}">
                      <ahyp:hlinkClr xmlns:ahyp="http://schemas.microsoft.com/office/drawing/2018/hyperlinkcolor" val="tx"/>
                    </a:ext>
                  </a:extLst>
                </a:hlinkClick>
              </a:rPr>
              <a:t> Verizon 2018 Data Breach Investigations Report</a:t>
            </a:r>
            <a:endParaRPr lang="en-US" sz="1199" dirty="0">
              <a:solidFill>
                <a:srgbClr val="0070C0"/>
              </a:solidFill>
              <a:latin typeface="Segoe UI"/>
            </a:endParaRPr>
          </a:p>
          <a:p>
            <a:pPr defTabSz="932509">
              <a:spcAft>
                <a:spcPts val="600"/>
              </a:spcAft>
              <a:defRPr/>
            </a:pPr>
            <a:r>
              <a:rPr lang="en-US" sz="1199" baseline="30000" dirty="0">
                <a:solidFill>
                  <a:srgbClr val="0070C0"/>
                </a:solidFill>
                <a:latin typeface="Segoe UI"/>
                <a:hlinkClick r:id="rId4"/>
              </a:rPr>
              <a:t>2</a:t>
            </a:r>
            <a:r>
              <a:rPr lang="en-US" sz="1199" dirty="0">
                <a:solidFill>
                  <a:srgbClr val="0070C0"/>
                </a:solidFill>
                <a:latin typeface="Segoe UI"/>
                <a:hlinkClick r:id="rId4"/>
              </a:rPr>
              <a:t> </a:t>
            </a:r>
            <a:r>
              <a:rPr lang="en-US" sz="1199" dirty="0" err="1">
                <a:solidFill>
                  <a:srgbClr val="0070C0"/>
                </a:solidFill>
                <a:latin typeface="Segoe UI"/>
                <a:hlinkClick r:id="rId4"/>
              </a:rPr>
              <a:t>Kapersky</a:t>
            </a:r>
            <a:r>
              <a:rPr lang="en-US" sz="1199" dirty="0">
                <a:solidFill>
                  <a:srgbClr val="0070C0"/>
                </a:solidFill>
                <a:latin typeface="Segoe UI"/>
                <a:hlinkClick r:id="rId4"/>
              </a:rPr>
              <a:t> Lab study, 2018</a:t>
            </a:r>
            <a:endParaRPr lang="en-US" sz="1199" dirty="0">
              <a:solidFill>
                <a:srgbClr val="0070C0"/>
              </a:solidFill>
              <a:latin typeface="Segoe UI"/>
            </a:endParaRPr>
          </a:p>
          <a:p>
            <a:r>
              <a:rPr lang="en-US" sz="1199" baseline="30000" dirty="0">
                <a:gradFill>
                  <a:gsLst>
                    <a:gs pos="2917">
                      <a:srgbClr val="282828"/>
                    </a:gs>
                    <a:gs pos="30000">
                      <a:srgbClr val="282828"/>
                    </a:gs>
                  </a:gsLst>
                  <a:lin ang="5400000" scaled="0"/>
                </a:gradFill>
                <a:latin typeface="Segoe UI"/>
                <a:hlinkClick r:id="rId5"/>
              </a:rPr>
              <a:t>3</a:t>
            </a:r>
            <a:r>
              <a:rPr lang="en-US" sz="1199" dirty="0">
                <a:gradFill>
                  <a:gsLst>
                    <a:gs pos="2917">
                      <a:srgbClr val="282828"/>
                    </a:gs>
                    <a:gs pos="30000">
                      <a:srgbClr val="282828"/>
                    </a:gs>
                  </a:gsLst>
                  <a:lin ang="5400000" scaled="0"/>
                </a:gradFill>
                <a:latin typeface="Segoe UI"/>
                <a:hlinkClick r:id="rId5"/>
              </a:rPr>
              <a:t> </a:t>
            </a:r>
            <a:r>
              <a:rPr lang="en-US" sz="1199" dirty="0">
                <a:solidFill>
                  <a:srgbClr val="0070C0"/>
                </a:solidFill>
                <a:latin typeface="Segoe UI"/>
                <a:hlinkClick r:id="rId5"/>
              </a:rPr>
              <a:t>Underserved and Unprepared: The State of SMB Cyber Security in 2019</a:t>
            </a:r>
            <a:r>
              <a:rPr lang="en-US" sz="1199" dirty="0">
                <a:solidFill>
                  <a:srgbClr val="0070C0"/>
                </a:solidFill>
                <a:latin typeface="Segoe UI"/>
              </a:rPr>
              <a:t>, </a:t>
            </a:r>
            <a:r>
              <a:rPr lang="en-US" sz="1199" dirty="0" err="1">
                <a:solidFill>
                  <a:srgbClr val="0070C0"/>
                </a:solidFill>
                <a:latin typeface="Segoe UI"/>
              </a:rPr>
              <a:t>Vanson</a:t>
            </a:r>
            <a:r>
              <a:rPr lang="en-US" sz="1199" dirty="0">
                <a:solidFill>
                  <a:srgbClr val="0070C0"/>
                </a:solidFill>
                <a:latin typeface="Segoe UI"/>
              </a:rPr>
              <a:t> Bourne for Continuum</a:t>
            </a:r>
          </a:p>
        </p:txBody>
      </p:sp>
      <p:sp>
        <p:nvSpPr>
          <p:cNvPr id="19" name="Rectangle 18">
            <a:extLst>
              <a:ext uri="{FF2B5EF4-FFF2-40B4-BE49-F238E27FC236}">
                <a16:creationId xmlns:a16="http://schemas.microsoft.com/office/drawing/2014/main" id="{026BB757-4B3B-DD4B-869C-353623473493}"/>
              </a:ext>
            </a:extLst>
          </p:cNvPr>
          <p:cNvSpPr/>
          <p:nvPr/>
        </p:nvSpPr>
        <p:spPr>
          <a:xfrm>
            <a:off x="926510" y="4484989"/>
            <a:ext cx="2280991" cy="846559"/>
          </a:xfrm>
          <a:prstGeom prst="rect">
            <a:avLst/>
          </a:prstGeom>
        </p:spPr>
        <p:txBody>
          <a:bodyPr wrap="square" anchor="t">
            <a:spAutoFit/>
          </a:bodyPr>
          <a:lstStyle/>
          <a:p>
            <a:pPr algn="ctr" defTabSz="932384">
              <a:defRPr/>
            </a:pPr>
            <a:r>
              <a:rPr lang="en-US" sz="1598">
                <a:solidFill>
                  <a:srgbClr val="0078D4"/>
                </a:solidFill>
                <a:latin typeface="Segoe UI Semibold"/>
                <a:cs typeface="Times New Roman" panose="02020603050405020304" pitchFamily="18" charset="0"/>
              </a:rPr>
              <a:t>58% </a:t>
            </a:r>
            <a:r>
              <a:rPr lang="en-US" sz="1598">
                <a:solidFill>
                  <a:srgbClr val="282828"/>
                </a:solidFill>
                <a:latin typeface="Segoe UI Semibold"/>
                <a:cs typeface="Times New Roman" panose="02020603050405020304" pitchFamily="18" charset="0"/>
              </a:rPr>
              <a:t>of breaches </a:t>
            </a:r>
            <a:br>
              <a:rPr lang="en-US" sz="1598">
                <a:solidFill>
                  <a:srgbClr val="282828"/>
                </a:solidFill>
                <a:latin typeface="Segoe UI Semibold"/>
                <a:cs typeface="Times New Roman" panose="02020603050405020304" pitchFamily="18" charset="0"/>
              </a:rPr>
            </a:br>
            <a:r>
              <a:rPr lang="en-US" sz="1598">
                <a:solidFill>
                  <a:srgbClr val="282828"/>
                </a:solidFill>
                <a:latin typeface="Segoe UI Semibold"/>
                <a:cs typeface="Times New Roman" panose="02020603050405020304" pitchFamily="18" charset="0"/>
              </a:rPr>
              <a:t>take place at small businesses.</a:t>
            </a:r>
            <a:r>
              <a:rPr lang="en-US" sz="1598" baseline="30000">
                <a:solidFill>
                  <a:srgbClr val="282828"/>
                </a:solidFill>
                <a:latin typeface="Segoe UI Semibold"/>
                <a:cs typeface="Times New Roman" panose="02020603050405020304" pitchFamily="18" charset="0"/>
              </a:rPr>
              <a:t>1</a:t>
            </a:r>
          </a:p>
        </p:txBody>
      </p:sp>
      <p:cxnSp>
        <p:nvCxnSpPr>
          <p:cNvPr id="20" name="Straight Connector 19">
            <a:extLst>
              <a:ext uri="{FF2B5EF4-FFF2-40B4-BE49-F238E27FC236}">
                <a16:creationId xmlns:a16="http://schemas.microsoft.com/office/drawing/2014/main" id="{C1FB995E-9528-7D40-A68D-2285E6DB751E}"/>
              </a:ext>
            </a:extLst>
          </p:cNvPr>
          <p:cNvCxnSpPr/>
          <p:nvPr/>
        </p:nvCxnSpPr>
        <p:spPr>
          <a:xfrm>
            <a:off x="926509" y="4239036"/>
            <a:ext cx="2280990"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 Placeholder 4">
            <a:extLst>
              <a:ext uri="{FF2B5EF4-FFF2-40B4-BE49-F238E27FC236}">
                <a16:creationId xmlns:a16="http://schemas.microsoft.com/office/drawing/2014/main" id="{46EBF000-45FA-B04A-AD4B-E9230702B12E}"/>
              </a:ext>
            </a:extLst>
          </p:cNvPr>
          <p:cNvSpPr txBox="1">
            <a:spLocks/>
          </p:cNvSpPr>
          <p:nvPr/>
        </p:nvSpPr>
        <p:spPr>
          <a:xfrm>
            <a:off x="4898441" y="4484987"/>
            <a:ext cx="2280990" cy="1808868"/>
          </a:xfrm>
          <a:prstGeom prst="rect">
            <a:avLst/>
          </a:prstGeom>
        </p:spPr>
        <p:txBody>
          <a:bodyPr/>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defTabSz="932563">
              <a:lnSpc>
                <a:spcPct val="100000"/>
              </a:lnSpc>
              <a:spcBef>
                <a:spcPts val="1198"/>
              </a:spcBef>
              <a:defRPr/>
            </a:pPr>
            <a:r>
              <a:rPr lang="en-US" sz="1598">
                <a:solidFill>
                  <a:srgbClr val="282828"/>
                </a:solidFill>
                <a:latin typeface="Segoe UI Semibold"/>
                <a:cs typeface="Times New Roman" panose="02020603050405020304" pitchFamily="18" charset="0"/>
              </a:rPr>
              <a:t>average cost of a SMB data breach.</a:t>
            </a:r>
            <a:r>
              <a:rPr lang="en-US" sz="1598" baseline="30000">
                <a:solidFill>
                  <a:srgbClr val="282828"/>
                </a:solidFill>
                <a:latin typeface="Segoe UI Semibold"/>
                <a:cs typeface="Times New Roman" panose="02020603050405020304" pitchFamily="18" charset="0"/>
              </a:rPr>
              <a:t>2</a:t>
            </a:r>
          </a:p>
        </p:txBody>
      </p:sp>
      <p:cxnSp>
        <p:nvCxnSpPr>
          <p:cNvPr id="22" name="Straight Connector 21">
            <a:extLst>
              <a:ext uri="{FF2B5EF4-FFF2-40B4-BE49-F238E27FC236}">
                <a16:creationId xmlns:a16="http://schemas.microsoft.com/office/drawing/2014/main" id="{D1192EA2-C574-4544-9761-5E108449C5C8}"/>
              </a:ext>
            </a:extLst>
          </p:cNvPr>
          <p:cNvCxnSpPr/>
          <p:nvPr/>
        </p:nvCxnSpPr>
        <p:spPr>
          <a:xfrm>
            <a:off x="4898441" y="4239036"/>
            <a:ext cx="2280990"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5A5F8B69-DE65-FC44-9112-3E99B3828694}"/>
              </a:ext>
            </a:extLst>
          </p:cNvPr>
          <p:cNvSpPr/>
          <p:nvPr/>
        </p:nvSpPr>
        <p:spPr>
          <a:xfrm>
            <a:off x="8719589" y="4375485"/>
            <a:ext cx="2676000" cy="1079485"/>
          </a:xfrm>
          <a:prstGeom prst="rect">
            <a:avLst/>
          </a:prstGeom>
        </p:spPr>
        <p:txBody>
          <a:bodyPr wrap="square" lIns="182828" tIns="146262" rIns="182828" bIns="146262" anchor="t">
            <a:spAutoFit/>
          </a:bodyPr>
          <a:lstStyle/>
          <a:p>
            <a:r>
              <a:rPr lang="en-US">
                <a:solidFill>
                  <a:srgbClr val="0078D4"/>
                </a:solidFill>
                <a:latin typeface="Segoe UI Semibold"/>
                <a:cs typeface="Times New Roman" panose="02020603050405020304" pitchFamily="18" charset="0"/>
              </a:rPr>
              <a:t>62% </a:t>
            </a:r>
            <a:r>
              <a:rPr lang="en-US" sz="1598">
                <a:solidFill>
                  <a:srgbClr val="282828"/>
                </a:solidFill>
                <a:latin typeface="Segoe UI Semibold"/>
                <a:cs typeface="Times New Roman" panose="02020603050405020304" pitchFamily="18" charset="0"/>
              </a:rPr>
              <a:t>lack the skills in-house to deal with security issues.</a:t>
            </a:r>
            <a:r>
              <a:rPr lang="en-US" sz="1598" kern="0" baseline="30000">
                <a:solidFill>
                  <a:srgbClr val="282828"/>
                </a:solidFill>
                <a:latin typeface="Segoe UI Semibold"/>
              </a:rPr>
              <a:t>3</a:t>
            </a:r>
            <a:endParaRPr lang="en-US" sz="1598" kern="0" baseline="30000">
              <a:solidFill>
                <a:srgbClr val="282828"/>
              </a:solidFill>
              <a:latin typeface="Segoe UI Semibold"/>
              <a:cs typeface="Segoe UI"/>
            </a:endParaRPr>
          </a:p>
        </p:txBody>
      </p:sp>
      <p:cxnSp>
        <p:nvCxnSpPr>
          <p:cNvPr id="24" name="Straight Connector 23">
            <a:extLst>
              <a:ext uri="{FF2B5EF4-FFF2-40B4-BE49-F238E27FC236}">
                <a16:creationId xmlns:a16="http://schemas.microsoft.com/office/drawing/2014/main" id="{419B4A49-4BF5-B64B-8EC8-ADEEB7E7F3A2}"/>
              </a:ext>
            </a:extLst>
          </p:cNvPr>
          <p:cNvCxnSpPr/>
          <p:nvPr/>
        </p:nvCxnSpPr>
        <p:spPr>
          <a:xfrm>
            <a:off x="8917094" y="4239036"/>
            <a:ext cx="2280990" cy="0"/>
          </a:xfrm>
          <a:prstGeom prst="line">
            <a:avLst/>
          </a:prstGeom>
          <a:ln w="28575">
            <a:solidFill>
              <a:schemeClr val="tx1">
                <a:lumMod val="10000"/>
                <a:lumOff val="9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CD58DE00-AF12-D949-8888-4E7EEAA6939B}"/>
              </a:ext>
            </a:extLst>
          </p:cNvPr>
          <p:cNvGrpSpPr/>
          <p:nvPr/>
        </p:nvGrpSpPr>
        <p:grpSpPr>
          <a:xfrm>
            <a:off x="9214604" y="2200724"/>
            <a:ext cx="1697892" cy="1681420"/>
            <a:chOff x="9215028" y="2200539"/>
            <a:chExt cx="1698133" cy="1681659"/>
          </a:xfrm>
        </p:grpSpPr>
        <p:sp>
          <p:nvSpPr>
            <p:cNvPr id="25" name="Oval 24">
              <a:extLst>
                <a:ext uri="{FF2B5EF4-FFF2-40B4-BE49-F238E27FC236}">
                  <a16:creationId xmlns:a16="http://schemas.microsoft.com/office/drawing/2014/main" id="{4388BF97-2026-114C-80F1-4F1D31EC7F92}"/>
                </a:ext>
              </a:extLst>
            </p:cNvPr>
            <p:cNvSpPr/>
            <p:nvPr/>
          </p:nvSpPr>
          <p:spPr bwMode="auto">
            <a:xfrm>
              <a:off x="9223265" y="2200539"/>
              <a:ext cx="1681659" cy="1681659"/>
            </a:xfrm>
            <a:prstGeom prst="ellipse">
              <a:avLst/>
            </a:prstGeom>
            <a:noFill/>
            <a:ln w="28575">
              <a:solidFill>
                <a:schemeClr val="tx1">
                  <a:lumMod val="10000"/>
                  <a:lumOff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r>
                <a:rPr lang="en-US" sz="2400">
                  <a:gradFill>
                    <a:gsLst>
                      <a:gs pos="0">
                        <a:srgbClr val="FFFFFF"/>
                      </a:gs>
                      <a:gs pos="100000">
                        <a:srgbClr val="FFFFFF"/>
                      </a:gs>
                    </a:gsLst>
                    <a:lin ang="5400000" scaled="0"/>
                  </a:gradFill>
                  <a:latin typeface="Segoe UI"/>
                  <a:ea typeface="Segoe UI" pitchFamily="34" charset="0"/>
                  <a:cs typeface="Segoe UI" pitchFamily="34" charset="0"/>
                </a:rPr>
                <a:t>a</a:t>
              </a:r>
            </a:p>
          </p:txBody>
        </p:sp>
        <p:sp>
          <p:nvSpPr>
            <p:cNvPr id="27" name="Rectangle 26">
              <a:extLst>
                <a:ext uri="{FF2B5EF4-FFF2-40B4-BE49-F238E27FC236}">
                  <a16:creationId xmlns:a16="http://schemas.microsoft.com/office/drawing/2014/main" id="{B031C66F-57B3-8944-89BF-CB540161AC95}"/>
                </a:ext>
              </a:extLst>
            </p:cNvPr>
            <p:cNvSpPr/>
            <p:nvPr/>
          </p:nvSpPr>
          <p:spPr>
            <a:xfrm>
              <a:off x="9352996" y="2626904"/>
              <a:ext cx="1422197" cy="828929"/>
            </a:xfrm>
            <a:prstGeom prst="rect">
              <a:avLst/>
            </a:prstGeom>
          </p:spPr>
          <p:txBody>
            <a:bodyPr wrap="square" lIns="182828" tIns="146262" rIns="182828" bIns="146262" anchor="t" anchorCtr="0">
              <a:spAutoFit/>
            </a:bodyPr>
            <a:lstStyle/>
            <a:p>
              <a:pPr algn="ctr" defTabSz="913873">
                <a:lnSpc>
                  <a:spcPct val="85000"/>
                </a:lnSpc>
                <a:defRPr/>
              </a:pPr>
              <a:r>
                <a:rPr lang="en-US" sz="3998" kern="0" spc="-300">
                  <a:solidFill>
                    <a:srgbClr val="0078D4"/>
                  </a:solidFill>
                  <a:latin typeface="Segoe UI Light" panose="020B0502040204020203" pitchFamily="34" charset="0"/>
                  <a:cs typeface="Segoe UI Light" panose="020B0502040204020203" pitchFamily="34" charset="0"/>
                </a:rPr>
                <a:t>62%</a:t>
              </a:r>
              <a:endParaRPr lang="en-US" sz="1398" kern="0" spc="-300">
                <a:solidFill>
                  <a:srgbClr val="0078D4"/>
                </a:solidFill>
                <a:latin typeface="Segoe UI Light" panose="020B0502040204020203" pitchFamily="34" charset="0"/>
                <a:cs typeface="Segoe UI Light" panose="020B0502040204020203" pitchFamily="34" charset="0"/>
              </a:endParaRPr>
            </a:p>
          </p:txBody>
        </p:sp>
        <p:sp>
          <p:nvSpPr>
            <p:cNvPr id="26" name="Arc 25">
              <a:extLst>
                <a:ext uri="{FF2B5EF4-FFF2-40B4-BE49-F238E27FC236}">
                  <a16:creationId xmlns:a16="http://schemas.microsoft.com/office/drawing/2014/main" id="{1B497404-0CE7-0646-9D9A-69648B1FC05E}"/>
                </a:ext>
              </a:extLst>
            </p:cNvPr>
            <p:cNvSpPr/>
            <p:nvPr/>
          </p:nvSpPr>
          <p:spPr>
            <a:xfrm>
              <a:off x="9215028" y="2200539"/>
              <a:ext cx="1698133" cy="1681659"/>
            </a:xfrm>
            <a:prstGeom prst="arc">
              <a:avLst>
                <a:gd name="adj1" fmla="val 16200000"/>
                <a:gd name="adj2" fmla="val 7555277"/>
              </a:avLst>
            </a:prstGeom>
            <a:ln w="190500">
              <a:solidFill>
                <a:srgbClr val="0078D4"/>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32330">
                <a:defRPr/>
              </a:pPr>
              <a:endParaRPr lang="en-US">
                <a:solidFill>
                  <a:srgbClr val="282828"/>
                </a:solidFill>
                <a:latin typeface="Segoe UI"/>
              </a:endParaRPr>
            </a:p>
          </p:txBody>
        </p:sp>
      </p:grpSp>
      <p:sp>
        <p:nvSpPr>
          <p:cNvPr id="36" name="Title 35">
            <a:extLst>
              <a:ext uri="{FF2B5EF4-FFF2-40B4-BE49-F238E27FC236}">
                <a16:creationId xmlns:a16="http://schemas.microsoft.com/office/drawing/2014/main" id="{84BF5AF7-5003-E14C-89CE-6527107512EF}"/>
              </a:ext>
            </a:extLst>
          </p:cNvPr>
          <p:cNvSpPr>
            <a:spLocks noGrp="1"/>
          </p:cNvSpPr>
          <p:nvPr>
            <p:ph type="title"/>
          </p:nvPr>
        </p:nvSpPr>
        <p:spPr/>
        <p:txBody>
          <a:bodyPr/>
          <a:lstStyle/>
          <a:p>
            <a:r>
              <a:rPr lang="en-US"/>
              <a:t>Small businesses are most vulnerable</a:t>
            </a:r>
          </a:p>
        </p:txBody>
      </p:sp>
      <p:pic>
        <p:nvPicPr>
          <p:cNvPr id="3" name="Picture 2">
            <a:extLst>
              <a:ext uri="{FF2B5EF4-FFF2-40B4-BE49-F238E27FC236}">
                <a16:creationId xmlns:a16="http://schemas.microsoft.com/office/drawing/2014/main" id="{9433603A-3DCB-1E42-8C2A-34704BB48265}"/>
              </a:ext>
            </a:extLst>
          </p:cNvPr>
          <p:cNvPicPr>
            <a:picLocks noChangeAspect="1"/>
          </p:cNvPicPr>
          <p:nvPr/>
        </p:nvPicPr>
        <p:blipFill>
          <a:blip r:embed="rId6"/>
          <a:stretch>
            <a:fillRect/>
          </a:stretch>
        </p:blipFill>
        <p:spPr>
          <a:xfrm>
            <a:off x="904954" y="2316684"/>
            <a:ext cx="2324100" cy="1676400"/>
          </a:xfrm>
          <a:prstGeom prst="rect">
            <a:avLst/>
          </a:prstGeom>
        </p:spPr>
      </p:pic>
    </p:spTree>
    <p:extLst>
      <p:ext uri="{BB962C8B-B14F-4D97-AF65-F5344CB8AC3E}">
        <p14:creationId xmlns:p14="http://schemas.microsoft.com/office/powerpoint/2010/main" val="193584418"/>
      </p:ext>
    </p:extLst>
  </p:cSld>
  <p:clrMapOvr>
    <a:masterClrMapping/>
  </p:clrMapOvr>
  <p:transition advTm="778">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A4672FC4-5BAE-49D2-8806-808B6F439F8D}"/>
              </a:ext>
            </a:extLst>
          </p:cNvPr>
          <p:cNvSpPr>
            <a:spLocks noGrp="1"/>
          </p:cNvSpPr>
          <p:nvPr>
            <p:ph type="body" sz="quarter" idx="11"/>
          </p:nvPr>
        </p:nvSpPr>
        <p:spPr>
          <a:xfrm>
            <a:off x="460061" y="2178050"/>
            <a:ext cx="6107886" cy="4431983"/>
          </a:xfrm>
        </p:spPr>
        <p:txBody>
          <a:bodyPr/>
          <a:lstStyle/>
          <a:p>
            <a:r>
              <a:rPr lang="en-US" b="0"/>
              <a:t>The solution by </a:t>
            </a:r>
            <a:r>
              <a:rPr lang="en-US" b="0" err="1"/>
              <a:t>WeSafe</a:t>
            </a:r>
            <a:r>
              <a:rPr lang="en-US" b="0"/>
              <a:t> IT</a:t>
            </a:r>
          </a:p>
          <a:p>
            <a:pPr marL="171450" indent="-171450">
              <a:buFont typeface="Arial" panose="020B0604020202020204" pitchFamily="34" charset="0"/>
              <a:buChar char="•"/>
            </a:pPr>
            <a:r>
              <a:rPr lang="en-US" sz="1200" b="0">
                <a:solidFill>
                  <a:schemeClr val="tx1"/>
                </a:solidFill>
                <a:latin typeface="+mn-lt"/>
              </a:rPr>
              <a:t>Utilize Microsoft 365 Business as the baseline for compliance</a:t>
            </a:r>
          </a:p>
          <a:p>
            <a:pPr marL="171450" indent="-171450">
              <a:buFont typeface="Arial" panose="020B0604020202020204" pitchFamily="34" charset="0"/>
              <a:buChar char="•"/>
            </a:pPr>
            <a:r>
              <a:rPr lang="en-US" sz="1200" b="0">
                <a:solidFill>
                  <a:schemeClr val="tx1"/>
                </a:solidFill>
                <a:latin typeface="+mn-lt"/>
              </a:rPr>
              <a:t>Ensure effective identity security through enforcing MFA and device management policies</a:t>
            </a:r>
          </a:p>
          <a:p>
            <a:pPr marL="171450" indent="-171450">
              <a:buFont typeface="Arial" panose="020B0604020202020204" pitchFamily="34" charset="0"/>
              <a:buChar char="•"/>
            </a:pPr>
            <a:r>
              <a:rPr lang="en-US" sz="1200" b="0">
                <a:solidFill>
                  <a:schemeClr val="tx1"/>
                </a:solidFill>
                <a:latin typeface="+mn-lt"/>
              </a:rPr>
              <a:t>Bundled with business solution “GDPR Hub” </a:t>
            </a:r>
            <a:br>
              <a:rPr lang="en-US" sz="1200" b="0">
                <a:solidFill>
                  <a:schemeClr val="tx1"/>
                </a:solidFill>
                <a:latin typeface="+mn-lt"/>
              </a:rPr>
            </a:br>
            <a:endParaRPr lang="en-US" sz="1200" b="0">
              <a:solidFill>
                <a:schemeClr val="tx1"/>
              </a:solidFill>
              <a:latin typeface="+mn-lt"/>
            </a:endParaRPr>
          </a:p>
          <a:p>
            <a:pPr lvl="0"/>
            <a:r>
              <a:rPr lang="en-US" b="0">
                <a:solidFill>
                  <a:srgbClr val="0078D4"/>
                </a:solidFill>
              </a:rPr>
              <a:t>Process</a:t>
            </a:r>
          </a:p>
          <a:p>
            <a:pPr marL="171450" lvl="0" indent="-171450">
              <a:buFont typeface="Arial" panose="020B0604020202020204" pitchFamily="34" charset="0"/>
              <a:buChar char="•"/>
            </a:pPr>
            <a:r>
              <a:rPr lang="en-US" sz="1200" b="0">
                <a:solidFill>
                  <a:srgbClr val="282828"/>
                </a:solidFill>
                <a:latin typeface="+mn-lt"/>
              </a:rPr>
              <a:t>Start with a heavy content and webinar investment to drive end user education</a:t>
            </a:r>
          </a:p>
          <a:p>
            <a:pPr marL="171450" lvl="0" indent="-171450">
              <a:buFont typeface="Arial" panose="020B0604020202020204" pitchFamily="34" charset="0"/>
              <a:buChar char="•"/>
            </a:pPr>
            <a:r>
              <a:rPr lang="en-US" sz="1200" b="0">
                <a:solidFill>
                  <a:srgbClr val="282828"/>
                </a:solidFill>
                <a:latin typeface="+mn-lt"/>
              </a:rPr>
              <a:t>Pull customer in with security assessment to show current stature </a:t>
            </a:r>
          </a:p>
          <a:p>
            <a:pPr marL="171450" lvl="0" indent="-171450">
              <a:buFont typeface="Arial" panose="020B0604020202020204" pitchFamily="34" charset="0"/>
              <a:buChar char="•"/>
            </a:pPr>
            <a:r>
              <a:rPr lang="en-US" sz="1200" b="0">
                <a:solidFill>
                  <a:srgbClr val="282828"/>
                </a:solidFill>
                <a:latin typeface="+mn-lt"/>
              </a:rPr>
              <a:t>Standardize onboarding and deployment of security stack</a:t>
            </a:r>
          </a:p>
          <a:p>
            <a:pPr marL="171450" lvl="0" indent="-171450">
              <a:buFont typeface="Arial" panose="020B0604020202020204" pitchFamily="34" charset="0"/>
              <a:buChar char="•"/>
            </a:pPr>
            <a:r>
              <a:rPr lang="en-US" sz="1200" b="0">
                <a:solidFill>
                  <a:srgbClr val="282828"/>
                </a:solidFill>
                <a:latin typeface="+mn-lt"/>
              </a:rPr>
              <a:t>Ongoing engagement through managed service</a:t>
            </a:r>
            <a:br>
              <a:rPr lang="en-US" sz="1200" b="0">
                <a:solidFill>
                  <a:srgbClr val="282828"/>
                </a:solidFill>
                <a:latin typeface="+mn-lt"/>
              </a:rPr>
            </a:br>
            <a:endParaRPr lang="en-US">
              <a:solidFill>
                <a:srgbClr val="0078D4"/>
              </a:solidFill>
              <a:latin typeface="+mn-lt"/>
            </a:endParaRPr>
          </a:p>
          <a:p>
            <a:pPr lvl="0"/>
            <a:r>
              <a:rPr lang="en-US" b="0">
                <a:solidFill>
                  <a:srgbClr val="0078D4"/>
                </a:solidFill>
              </a:rPr>
              <a:t>Real </a:t>
            </a:r>
            <a:r>
              <a:rPr lang="en-US" b="0" dirty="0">
                <a:solidFill>
                  <a:srgbClr val="0078D4"/>
                </a:solidFill>
              </a:rPr>
              <a:t>results</a:t>
            </a:r>
            <a:endParaRPr lang="en-US" b="0">
              <a:solidFill>
                <a:srgbClr val="0078D4"/>
              </a:solidFill>
            </a:endParaRPr>
          </a:p>
          <a:p>
            <a:pPr marL="171450" lvl="0" indent="-171450">
              <a:buFont typeface="Arial" panose="020B0604020202020204" pitchFamily="34" charset="0"/>
              <a:buChar char="•"/>
            </a:pPr>
            <a:r>
              <a:rPr lang="en-US" sz="1200" b="0">
                <a:solidFill>
                  <a:srgbClr val="282828"/>
                </a:solidFill>
                <a:latin typeface="+mn-lt"/>
              </a:rPr>
              <a:t>100% revenue growth </a:t>
            </a:r>
          </a:p>
          <a:p>
            <a:pPr marL="171450" lvl="0" indent="-171450">
              <a:buFont typeface="Arial" panose="020B0604020202020204" pitchFamily="34" charset="0"/>
              <a:buChar char="•"/>
            </a:pPr>
            <a:r>
              <a:rPr lang="en-US" sz="1200" b="0">
                <a:solidFill>
                  <a:srgbClr val="282828"/>
                </a:solidFill>
                <a:latin typeface="+mn-lt"/>
              </a:rPr>
              <a:t>45% margin growth</a:t>
            </a:r>
          </a:p>
          <a:p>
            <a:pPr marL="171450" lvl="0" indent="-171450">
              <a:buFont typeface="Arial" panose="020B0604020202020204" pitchFamily="34" charset="0"/>
              <a:buChar char="•"/>
            </a:pPr>
            <a:r>
              <a:rPr lang="en-US" sz="1200" b="0">
                <a:solidFill>
                  <a:srgbClr val="282828"/>
                </a:solidFill>
                <a:latin typeface="+mn-lt"/>
              </a:rPr>
              <a:t>50% average customer size growth </a:t>
            </a:r>
          </a:p>
        </p:txBody>
      </p:sp>
      <p:sp>
        <p:nvSpPr>
          <p:cNvPr id="11" name="Title 10">
            <a:extLst>
              <a:ext uri="{FF2B5EF4-FFF2-40B4-BE49-F238E27FC236}">
                <a16:creationId xmlns:a16="http://schemas.microsoft.com/office/drawing/2014/main" id="{CFFE55ED-0462-4057-B8CD-49E69A5D2C32}"/>
              </a:ext>
            </a:extLst>
          </p:cNvPr>
          <p:cNvSpPr>
            <a:spLocks noGrp="1"/>
          </p:cNvSpPr>
          <p:nvPr>
            <p:ph type="title"/>
          </p:nvPr>
        </p:nvSpPr>
        <p:spPr/>
        <p:txBody>
          <a:bodyPr/>
          <a:lstStyle/>
          <a:p>
            <a:r>
              <a:rPr lang="en-US"/>
              <a:t>Partner example: </a:t>
            </a:r>
          </a:p>
        </p:txBody>
      </p:sp>
      <p:sp>
        <p:nvSpPr>
          <p:cNvPr id="17" name="Text Placeholder 16">
            <a:extLst>
              <a:ext uri="{FF2B5EF4-FFF2-40B4-BE49-F238E27FC236}">
                <a16:creationId xmlns:a16="http://schemas.microsoft.com/office/drawing/2014/main" id="{D64A5527-CB2C-4831-A878-30C4AF6136A8}"/>
              </a:ext>
            </a:extLst>
          </p:cNvPr>
          <p:cNvSpPr>
            <a:spLocks noGrp="1"/>
          </p:cNvSpPr>
          <p:nvPr>
            <p:ph type="body" sz="quarter" idx="17"/>
          </p:nvPr>
        </p:nvSpPr>
        <p:spPr>
          <a:xfrm>
            <a:off x="460061" y="1162494"/>
            <a:ext cx="5494012" cy="777200"/>
          </a:xfrm>
        </p:spPr>
        <p:txBody>
          <a:bodyPr/>
          <a:lstStyle/>
          <a:p>
            <a:pPr lvl="0" defTabSz="932509">
              <a:lnSpc>
                <a:spcPct val="107000"/>
              </a:lnSpc>
              <a:spcAft>
                <a:spcPts val="800"/>
              </a:spcAft>
              <a:buSzTx/>
              <a:defRPr/>
            </a:pPr>
            <a:r>
              <a:rPr lang="en-US" sz="1400" i="1">
                <a:solidFill>
                  <a:schemeClr val="tx1"/>
                </a:solidFill>
                <a:ea typeface="Calibri" panose="020F0502020204030204" pitchFamily="34" charset="0"/>
                <a:cs typeface="Arial" panose="020B0604020202020204" pitchFamily="34" charset="0"/>
              </a:rPr>
              <a:t>“We could never have attracted the larger customers we’re seeing now without </a:t>
            </a:r>
            <a:r>
              <a:rPr lang="en-US" sz="1400" b="1" i="1">
                <a:solidFill>
                  <a:schemeClr val="tx1"/>
                </a:solidFill>
                <a:ea typeface="Calibri" panose="020F0502020204030204" pitchFamily="34" charset="0"/>
                <a:cs typeface="Arial" panose="020B0604020202020204" pitchFamily="34" charset="0"/>
              </a:rPr>
              <a:t>Microsoft 365 Business</a:t>
            </a:r>
            <a:r>
              <a:rPr lang="en-US" sz="1400" i="1">
                <a:solidFill>
                  <a:schemeClr val="tx1"/>
                </a:solidFill>
                <a:ea typeface="Calibri" panose="020F0502020204030204" pitchFamily="34" charset="0"/>
                <a:cs typeface="Arial" panose="020B0604020202020204" pitchFamily="34" charset="0"/>
              </a:rPr>
              <a:t> and our IP and services.“</a:t>
            </a:r>
          </a:p>
          <a:p>
            <a:pPr lvl="0" defTabSz="932509">
              <a:lnSpc>
                <a:spcPct val="107000"/>
              </a:lnSpc>
              <a:spcAft>
                <a:spcPts val="800"/>
              </a:spcAft>
              <a:buSzTx/>
              <a:defRPr/>
            </a:pPr>
            <a:r>
              <a:rPr lang="en-US" sz="1400">
                <a:solidFill>
                  <a:schemeClr val="tx1"/>
                </a:solidFill>
                <a:ea typeface="Calibri" panose="020F0502020204030204" pitchFamily="34" charset="0"/>
                <a:cs typeface="Arial" panose="020B0604020202020204" pitchFamily="34" charset="0"/>
              </a:rPr>
              <a:t>Pe Liljenberg, Founder </a:t>
            </a:r>
            <a:r>
              <a:rPr lang="en-US" sz="1400" err="1">
                <a:solidFill>
                  <a:schemeClr val="tx1"/>
                </a:solidFill>
                <a:ea typeface="Calibri" panose="020F0502020204030204" pitchFamily="34" charset="0"/>
                <a:cs typeface="Arial" panose="020B0604020202020204" pitchFamily="34" charset="0"/>
              </a:rPr>
              <a:t>WeSafe</a:t>
            </a:r>
            <a:r>
              <a:rPr lang="en-US" sz="1400">
                <a:solidFill>
                  <a:schemeClr val="tx1"/>
                </a:solidFill>
                <a:ea typeface="Calibri" panose="020F0502020204030204" pitchFamily="34" charset="0"/>
                <a:cs typeface="Arial" panose="020B0604020202020204" pitchFamily="34" charset="0"/>
              </a:rPr>
              <a:t> IT</a:t>
            </a:r>
          </a:p>
        </p:txBody>
      </p:sp>
      <p:sp>
        <p:nvSpPr>
          <p:cNvPr id="31" name="TextBox 30">
            <a:extLst>
              <a:ext uri="{FF2B5EF4-FFF2-40B4-BE49-F238E27FC236}">
                <a16:creationId xmlns:a16="http://schemas.microsoft.com/office/drawing/2014/main" id="{18350B4A-5C21-486F-94BC-9ECF55D34C6A}"/>
              </a:ext>
            </a:extLst>
          </p:cNvPr>
          <p:cNvSpPr txBox="1"/>
          <p:nvPr/>
        </p:nvSpPr>
        <p:spPr>
          <a:xfrm>
            <a:off x="7011914" y="6469074"/>
            <a:ext cx="3627519" cy="286306"/>
          </a:xfrm>
          <a:prstGeom prst="rect">
            <a:avLst/>
          </a:prstGeom>
          <a:noFill/>
        </p:spPr>
        <p:txBody>
          <a:bodyPr wrap="square" lIns="0" rtlCol="0">
            <a:spAutoFit/>
          </a:bodyPr>
          <a:lstStyle/>
          <a:p>
            <a:r>
              <a:rPr lang="en-US" sz="1224">
                <a:hlinkClick r:id="rId3"/>
              </a:rPr>
              <a:t>https://www.wesafe.se/</a:t>
            </a:r>
            <a:r>
              <a:rPr lang="en-US" sz="1224"/>
              <a:t> </a:t>
            </a:r>
          </a:p>
        </p:txBody>
      </p:sp>
      <p:sp>
        <p:nvSpPr>
          <p:cNvPr id="32" name="Rectangle 2">
            <a:extLst>
              <a:ext uri="{FF2B5EF4-FFF2-40B4-BE49-F238E27FC236}">
                <a16:creationId xmlns:a16="http://schemas.microsoft.com/office/drawing/2014/main" id="{58DFAA8C-04D2-4B74-8DAA-951138607355}"/>
              </a:ext>
            </a:extLst>
          </p:cNvPr>
          <p:cNvSpPr>
            <a:spLocks noChangeArrowheads="1"/>
          </p:cNvSpPr>
          <p:nvPr/>
        </p:nvSpPr>
        <p:spPr bwMode="auto">
          <a:xfrm>
            <a:off x="7166429" y="1273393"/>
            <a:ext cx="2284911" cy="2302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03590" numCol="1" anchor="ctr" anchorCtr="0" compatLnSpc="1">
            <a:prstTxWarp prst="textNoShape">
              <a:avLst/>
            </a:prstTxWarp>
            <a:spAutoFit/>
          </a:bodyPr>
          <a:lstStyle/>
          <a:p>
            <a:pPr defTabSz="932597" eaLnBrk="0" fontAlgn="base" hangingPunct="0">
              <a:spcBef>
                <a:spcPct val="0"/>
              </a:spcBef>
              <a:spcAft>
                <a:spcPct val="0"/>
              </a:spcAft>
            </a:pPr>
            <a:r>
              <a:rPr lang="en-US" altLang="en-US" sz="1428" b="1">
                <a:solidFill>
                  <a:srgbClr val="2B2A2F"/>
                </a:solidFill>
                <a:ea typeface="Times New Roman" panose="02020603050405020304" pitchFamily="18" charset="0"/>
                <a:cs typeface="Arial" panose="020B0604020202020204" pitchFamily="34" charset="0"/>
              </a:rPr>
              <a:t>Why GDPR Hub?</a:t>
            </a:r>
            <a:endParaRPr lang="en-US" altLang="en-US" sz="1428">
              <a:solidFill>
                <a:srgbClr val="2B2A2F"/>
              </a:solidFill>
            </a:endParaRPr>
          </a:p>
          <a:p>
            <a:pPr defTabSz="932597" eaLnBrk="0" fontAlgn="base" hangingPunct="0">
              <a:spcBef>
                <a:spcPct val="0"/>
              </a:spcBef>
              <a:spcAft>
                <a:spcPct val="0"/>
              </a:spcAft>
            </a:pPr>
            <a:r>
              <a:rPr lang="en-US" altLang="en-US" sz="1122">
                <a:solidFill>
                  <a:srgbClr val="2B2A2F"/>
                </a:solidFill>
                <a:ea typeface="Times New Roman" panose="02020603050405020304" pitchFamily="18" charset="0"/>
                <a:cs typeface="Arial" panose="020B0604020202020204" pitchFamily="34" charset="0"/>
              </a:rPr>
              <a:t>The GDPR hub provides a long-term solution for the mapping, handling and documentation of personal data you are processing. You will have access to the structure, expertise, support material and processes to continuously manage the four key areas of GDPR: </a:t>
            </a:r>
            <a:br>
              <a:rPr lang="en-US" altLang="en-US" sz="1122">
                <a:solidFill>
                  <a:srgbClr val="000000"/>
                </a:solidFill>
                <a:ea typeface="Times New Roman" panose="02020603050405020304" pitchFamily="18" charset="0"/>
                <a:cs typeface="Arial" panose="020B0604020202020204" pitchFamily="34" charset="0"/>
              </a:rPr>
            </a:br>
            <a:r>
              <a:rPr lang="en-US" altLang="en-US" sz="1122" b="1">
                <a:solidFill>
                  <a:srgbClr val="2B2A2F"/>
                </a:solidFill>
                <a:ea typeface="Times New Roman" panose="02020603050405020304" pitchFamily="18" charset="0"/>
                <a:cs typeface="Arial" panose="020B0604020202020204" pitchFamily="34" charset="0"/>
              </a:rPr>
              <a:t>Identify, Manage, Protect,</a:t>
            </a:r>
            <a:r>
              <a:rPr lang="en-US" altLang="en-US" sz="1122">
                <a:solidFill>
                  <a:srgbClr val="2B2A2F"/>
                </a:solidFill>
                <a:ea typeface="Times New Roman" panose="02020603050405020304" pitchFamily="18" charset="0"/>
                <a:cs typeface="Arial" panose="020B0604020202020204" pitchFamily="34" charset="0"/>
              </a:rPr>
              <a:t> </a:t>
            </a:r>
            <a:r>
              <a:rPr lang="en-US" altLang="en-US" sz="1122" b="1">
                <a:solidFill>
                  <a:srgbClr val="2B2A2F"/>
                </a:solidFill>
                <a:ea typeface="Times New Roman" panose="02020603050405020304" pitchFamily="18" charset="0"/>
                <a:cs typeface="Arial" panose="020B0604020202020204" pitchFamily="34" charset="0"/>
              </a:rPr>
              <a:t>Report</a:t>
            </a:r>
            <a:r>
              <a:rPr lang="en-US" altLang="en-US" sz="1122">
                <a:solidFill>
                  <a:srgbClr val="2B2A2F"/>
                </a:solidFill>
                <a:ea typeface="Times New Roman" panose="02020603050405020304" pitchFamily="18" charset="0"/>
                <a:cs typeface="Arial" panose="020B0604020202020204" pitchFamily="34" charset="0"/>
              </a:rPr>
              <a:t>.</a:t>
            </a:r>
            <a:endParaRPr lang="en-US" altLang="en-US" sz="408">
              <a:solidFill>
                <a:srgbClr val="2B2A2F"/>
              </a:solidFill>
            </a:endParaRPr>
          </a:p>
          <a:p>
            <a:pPr defTabSz="932597" eaLnBrk="0" fontAlgn="base" hangingPunct="0">
              <a:spcBef>
                <a:spcPct val="0"/>
              </a:spcBef>
              <a:spcAft>
                <a:spcPct val="0"/>
              </a:spcAft>
            </a:pPr>
            <a:endParaRPr lang="en-US" altLang="en-US" sz="1632"/>
          </a:p>
        </p:txBody>
      </p:sp>
      <p:sp>
        <p:nvSpPr>
          <p:cNvPr id="33" name="Rectangle 32">
            <a:extLst>
              <a:ext uri="{FF2B5EF4-FFF2-40B4-BE49-F238E27FC236}">
                <a16:creationId xmlns:a16="http://schemas.microsoft.com/office/drawing/2014/main" id="{40D04A8D-D768-4099-83A7-C14CCE012242}"/>
              </a:ext>
            </a:extLst>
          </p:cNvPr>
          <p:cNvSpPr/>
          <p:nvPr/>
        </p:nvSpPr>
        <p:spPr bwMode="auto">
          <a:xfrm>
            <a:off x="9620894" y="1231328"/>
            <a:ext cx="2156586" cy="2097163"/>
          </a:xfrm>
          <a:prstGeom prst="rect">
            <a:avLst/>
          </a:prstGeom>
          <a:solidFill>
            <a:schemeClr val="tx1">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err="1">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a:extLst>
              <a:ext uri="{FF2B5EF4-FFF2-40B4-BE49-F238E27FC236}">
                <a16:creationId xmlns:a16="http://schemas.microsoft.com/office/drawing/2014/main" id="{F1E010D9-19B5-4D4F-85E5-C7AA09884760}"/>
              </a:ext>
            </a:extLst>
          </p:cNvPr>
          <p:cNvSpPr/>
          <p:nvPr/>
        </p:nvSpPr>
        <p:spPr>
          <a:xfrm>
            <a:off x="9620893" y="1322168"/>
            <a:ext cx="1515892" cy="284606"/>
          </a:xfrm>
          <a:prstGeom prst="rect">
            <a:avLst/>
          </a:prstGeom>
        </p:spPr>
        <p:txBody>
          <a:bodyPr wrap="none" lIns="93260">
            <a:spAutoFit/>
          </a:bodyPr>
          <a:lstStyle/>
          <a:p>
            <a:pPr>
              <a:lnSpc>
                <a:spcPct val="107000"/>
              </a:lnSpc>
              <a:spcBef>
                <a:spcPts val="2142"/>
              </a:spcBef>
              <a:spcAft>
                <a:spcPts val="612"/>
              </a:spcAft>
            </a:pPr>
            <a:r>
              <a:rPr lang="en-US" sz="1224" b="1">
                <a:solidFill>
                  <a:srgbClr val="84569B"/>
                </a:solidFill>
                <a:cs typeface="Arial" panose="020B0604020202020204" pitchFamily="34" charset="0"/>
              </a:rPr>
              <a:t>What is included?</a:t>
            </a:r>
          </a:p>
        </p:txBody>
      </p:sp>
      <p:sp>
        <p:nvSpPr>
          <p:cNvPr id="35" name="Rectangle 34">
            <a:extLst>
              <a:ext uri="{FF2B5EF4-FFF2-40B4-BE49-F238E27FC236}">
                <a16:creationId xmlns:a16="http://schemas.microsoft.com/office/drawing/2014/main" id="{CB531ADE-19B7-471B-AE9A-9F83695AE4A1}"/>
              </a:ext>
            </a:extLst>
          </p:cNvPr>
          <p:cNvSpPr/>
          <p:nvPr/>
        </p:nvSpPr>
        <p:spPr>
          <a:xfrm>
            <a:off x="9620893" y="1674220"/>
            <a:ext cx="2355521" cy="1673106"/>
          </a:xfrm>
          <a:prstGeom prst="rect">
            <a:avLst/>
          </a:prstGeom>
        </p:spPr>
        <p:txBody>
          <a:bodyPr wrap="square" lIns="93260">
            <a:spAutoFit/>
          </a:bodyPr>
          <a:lstStyle/>
          <a:p>
            <a:pPr>
              <a:lnSpc>
                <a:spcPct val="90000"/>
              </a:lnSpc>
              <a:spcBef>
                <a:spcPts val="1224"/>
              </a:spcBef>
              <a:buSzPts val="1000"/>
              <a:tabLst>
                <a:tab pos="466298" algn="l"/>
              </a:tabLst>
            </a:pPr>
            <a:r>
              <a:rPr lang="en-US" sz="1122">
                <a:solidFill>
                  <a:srgbClr val="84569B"/>
                </a:solidFill>
                <a:ea typeface="Times New Roman" panose="02020603050405020304" pitchFamily="18" charset="0"/>
                <a:cs typeface="Arial" panose="020B0604020202020204" pitchFamily="34" charset="0"/>
              </a:rPr>
              <a:t>Tests, analyzes &amp; reports</a:t>
            </a:r>
            <a:endParaRPr lang="en-US" sz="1071">
              <a:ea typeface="Calibri" panose="020F0502020204030204" pitchFamily="34" charset="0"/>
              <a:cs typeface="Times New Roman" panose="02020603050405020304" pitchFamily="18" charset="0"/>
            </a:endParaRPr>
          </a:p>
          <a:p>
            <a:pPr>
              <a:lnSpc>
                <a:spcPct val="90000"/>
              </a:lnSpc>
              <a:spcBef>
                <a:spcPts val="1224"/>
              </a:spcBef>
              <a:buSzPts val="1000"/>
              <a:tabLst>
                <a:tab pos="466298" algn="l"/>
              </a:tabLst>
            </a:pPr>
            <a:r>
              <a:rPr lang="en-US" sz="1122">
                <a:solidFill>
                  <a:srgbClr val="84569B"/>
                </a:solidFill>
                <a:ea typeface="Times New Roman" panose="02020603050405020304" pitchFamily="18" charset="0"/>
                <a:cs typeface="Arial" panose="020B0604020202020204" pitchFamily="34" charset="0"/>
              </a:rPr>
              <a:t>Support materials</a:t>
            </a:r>
            <a:endParaRPr lang="en-US" sz="1071">
              <a:ea typeface="Calibri" panose="020F0502020204030204" pitchFamily="34" charset="0"/>
              <a:cs typeface="Times New Roman" panose="02020603050405020304" pitchFamily="18" charset="0"/>
            </a:endParaRPr>
          </a:p>
          <a:p>
            <a:pPr>
              <a:lnSpc>
                <a:spcPct val="90000"/>
              </a:lnSpc>
              <a:spcBef>
                <a:spcPts val="1224"/>
              </a:spcBef>
              <a:buSzPts val="1000"/>
              <a:tabLst>
                <a:tab pos="466298" algn="l"/>
              </a:tabLst>
            </a:pPr>
            <a:r>
              <a:rPr lang="en-US" sz="1122">
                <a:solidFill>
                  <a:srgbClr val="84569B"/>
                </a:solidFill>
                <a:ea typeface="Times New Roman" panose="02020603050405020304" pitchFamily="18" charset="0"/>
                <a:cs typeface="Arial" panose="020B0604020202020204" pitchFamily="34" charset="0"/>
              </a:rPr>
              <a:t>Processes, flows &amp; automation</a:t>
            </a:r>
            <a:endParaRPr lang="en-US" sz="1071">
              <a:ea typeface="Calibri" panose="020F0502020204030204" pitchFamily="34" charset="0"/>
              <a:cs typeface="Times New Roman" panose="02020603050405020304" pitchFamily="18" charset="0"/>
            </a:endParaRPr>
          </a:p>
          <a:p>
            <a:pPr>
              <a:lnSpc>
                <a:spcPct val="90000"/>
              </a:lnSpc>
              <a:spcBef>
                <a:spcPts val="1224"/>
              </a:spcBef>
              <a:buSzPts val="1000"/>
              <a:tabLst>
                <a:tab pos="466298" algn="l"/>
              </a:tabLst>
            </a:pPr>
            <a:r>
              <a:rPr lang="en-US" sz="1122">
                <a:solidFill>
                  <a:srgbClr val="84569B"/>
                </a:solidFill>
                <a:ea typeface="Times New Roman" panose="02020603050405020304" pitchFamily="18" charset="0"/>
                <a:cs typeface="Arial" panose="020B0604020202020204" pitchFamily="34" charset="0"/>
              </a:rPr>
              <a:t>Business intelligence</a:t>
            </a:r>
            <a:endParaRPr lang="en-US" sz="1071">
              <a:ea typeface="Calibri" panose="020F0502020204030204" pitchFamily="34" charset="0"/>
              <a:cs typeface="Times New Roman" panose="02020603050405020304" pitchFamily="18" charset="0"/>
            </a:endParaRPr>
          </a:p>
          <a:p>
            <a:pPr>
              <a:lnSpc>
                <a:spcPct val="90000"/>
              </a:lnSpc>
              <a:spcBef>
                <a:spcPts val="1224"/>
              </a:spcBef>
            </a:pPr>
            <a:r>
              <a:rPr lang="en-US" sz="1122">
                <a:solidFill>
                  <a:srgbClr val="84569B"/>
                </a:solidFill>
                <a:ea typeface="Times New Roman" panose="02020603050405020304" pitchFamily="18" charset="0"/>
                <a:cs typeface="Arial" panose="020B0604020202020204" pitchFamily="34" charset="0"/>
              </a:rPr>
              <a:t>Advice &amp; action suggestions</a:t>
            </a:r>
            <a:br>
              <a:rPr lang="en-US" sz="1122">
                <a:solidFill>
                  <a:srgbClr val="84569B"/>
                </a:solidFill>
                <a:ea typeface="Times New Roman" panose="02020603050405020304" pitchFamily="18" charset="0"/>
                <a:cs typeface="Arial" panose="020B0604020202020204" pitchFamily="34" charset="0"/>
              </a:rPr>
            </a:br>
            <a:endParaRPr lang="en-US" sz="1122"/>
          </a:p>
        </p:txBody>
      </p:sp>
      <p:sp>
        <p:nvSpPr>
          <p:cNvPr id="36" name="Rectangle 35">
            <a:extLst>
              <a:ext uri="{FF2B5EF4-FFF2-40B4-BE49-F238E27FC236}">
                <a16:creationId xmlns:a16="http://schemas.microsoft.com/office/drawing/2014/main" id="{197FECCC-779D-4B52-B3B6-84365C78B328}"/>
              </a:ext>
            </a:extLst>
          </p:cNvPr>
          <p:cNvSpPr/>
          <p:nvPr/>
        </p:nvSpPr>
        <p:spPr>
          <a:xfrm>
            <a:off x="7166428" y="574194"/>
            <a:ext cx="4502100" cy="606488"/>
          </a:xfrm>
          <a:prstGeom prst="rect">
            <a:avLst/>
          </a:prstGeom>
        </p:spPr>
        <p:txBody>
          <a:bodyPr wrap="square" lIns="0">
            <a:spAutoFit/>
          </a:bodyPr>
          <a:lstStyle/>
          <a:p>
            <a:r>
              <a:rPr lang="en-US" altLang="en-US" sz="1632" b="1">
                <a:solidFill>
                  <a:srgbClr val="84569B"/>
                </a:solidFill>
                <a:ea typeface="Times New Roman" panose="02020603050405020304" pitchFamily="18" charset="0"/>
                <a:cs typeface="Arial" panose="020B0604020202020204" pitchFamily="34" charset="0"/>
              </a:rPr>
              <a:t>The GDPR Hub provides structure, control and overview of your data protection work</a:t>
            </a:r>
            <a:endParaRPr lang="en-US" sz="1632"/>
          </a:p>
        </p:txBody>
      </p:sp>
      <p:pic>
        <p:nvPicPr>
          <p:cNvPr id="37" name="Picture 1" descr="Image">
            <a:extLst>
              <a:ext uri="{FF2B5EF4-FFF2-40B4-BE49-F238E27FC236}">
                <a16:creationId xmlns:a16="http://schemas.microsoft.com/office/drawing/2014/main" id="{F17D7911-843A-481F-AEAD-3652DB06DF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2012" y="3369350"/>
            <a:ext cx="940736" cy="828136"/>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a:extLst>
              <a:ext uri="{FF2B5EF4-FFF2-40B4-BE49-F238E27FC236}">
                <a16:creationId xmlns:a16="http://schemas.microsoft.com/office/drawing/2014/main" id="{1674DB78-C7A7-4253-9FEB-EC3CCA38B0DF}"/>
              </a:ext>
            </a:extLst>
          </p:cNvPr>
          <p:cNvGrpSpPr/>
          <p:nvPr/>
        </p:nvGrpSpPr>
        <p:grpSpPr>
          <a:xfrm>
            <a:off x="7009451" y="4321397"/>
            <a:ext cx="4892730" cy="2152517"/>
            <a:chOff x="6442364" y="4118090"/>
            <a:chExt cx="5226635" cy="2299415"/>
          </a:xfrm>
        </p:grpSpPr>
        <p:pic>
          <p:nvPicPr>
            <p:cNvPr id="39" name="Picture 38">
              <a:extLst>
                <a:ext uri="{FF2B5EF4-FFF2-40B4-BE49-F238E27FC236}">
                  <a16:creationId xmlns:a16="http://schemas.microsoft.com/office/drawing/2014/main" id="{7BE56B1B-8D39-465B-B1BD-69ABB7A90716}"/>
                </a:ext>
              </a:extLst>
            </p:cNvPr>
            <p:cNvPicPr>
              <a:picLocks noChangeAspect="1"/>
            </p:cNvPicPr>
            <p:nvPr/>
          </p:nvPicPr>
          <p:blipFill rotWithShape="1">
            <a:blip r:embed="rId5"/>
            <a:srcRect l="2723" t="2918" r="1974" b="5055"/>
            <a:stretch/>
          </p:blipFill>
          <p:spPr>
            <a:xfrm>
              <a:off x="6442364" y="4118090"/>
              <a:ext cx="5226635" cy="2299415"/>
            </a:xfrm>
            <a:prstGeom prst="rect">
              <a:avLst/>
            </a:prstGeom>
          </p:spPr>
        </p:pic>
        <p:sp>
          <p:nvSpPr>
            <p:cNvPr id="40" name="Rectangle 39">
              <a:extLst>
                <a:ext uri="{FF2B5EF4-FFF2-40B4-BE49-F238E27FC236}">
                  <a16:creationId xmlns:a16="http://schemas.microsoft.com/office/drawing/2014/main" id="{09D32785-79A9-40EF-8DB2-04DE4467E2F6}"/>
                </a:ext>
              </a:extLst>
            </p:cNvPr>
            <p:cNvSpPr/>
            <p:nvPr/>
          </p:nvSpPr>
          <p:spPr>
            <a:xfrm>
              <a:off x="6639395" y="4698168"/>
              <a:ext cx="1055183" cy="15854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46630" rtlCol="0" anchor="t"/>
            <a:lstStyle/>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Access to surveys and tests to assess your GDPR readiness </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Ready-to-go visual reports</a:t>
              </a:r>
            </a:p>
          </p:txBody>
        </p:sp>
        <p:sp>
          <p:nvSpPr>
            <p:cNvPr id="41" name="Rectangle 40">
              <a:extLst>
                <a:ext uri="{FF2B5EF4-FFF2-40B4-BE49-F238E27FC236}">
                  <a16:creationId xmlns:a16="http://schemas.microsoft.com/office/drawing/2014/main" id="{66D1CE80-93A0-43FD-B5D9-CB7E05ED891B}"/>
                </a:ext>
              </a:extLst>
            </p:cNvPr>
            <p:cNvSpPr/>
            <p:nvPr/>
          </p:nvSpPr>
          <p:spPr>
            <a:xfrm>
              <a:off x="7900193" y="4698168"/>
              <a:ext cx="1055183" cy="1585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46630" rtlCol="0" anchor="t"/>
            <a:lstStyle/>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Support material to protect your data</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Online training </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Templates and work flows to protect your data</a:t>
              </a:r>
            </a:p>
          </p:txBody>
        </p:sp>
        <p:sp>
          <p:nvSpPr>
            <p:cNvPr id="42" name="Rectangle 41">
              <a:extLst>
                <a:ext uri="{FF2B5EF4-FFF2-40B4-BE49-F238E27FC236}">
                  <a16:creationId xmlns:a16="http://schemas.microsoft.com/office/drawing/2014/main" id="{A6EF1CB5-A2D9-45E4-911A-C2BE1DB388D6}"/>
                </a:ext>
              </a:extLst>
            </p:cNvPr>
            <p:cNvSpPr/>
            <p:nvPr/>
          </p:nvSpPr>
          <p:spPr>
            <a:xfrm>
              <a:off x="9151245" y="4698168"/>
              <a:ext cx="1055183" cy="1535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46630" rtlCol="0" anchor="t"/>
            <a:lstStyle/>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Consulting</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Advice and solution proposal</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Worldwide monitoring of GDPR</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Access to current documentation </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Access to FAQ bot</a:t>
              </a:r>
            </a:p>
            <a:p>
              <a:pPr marL="119813" indent="-119813">
                <a:lnSpc>
                  <a:spcPct val="90000"/>
                </a:lnSpc>
                <a:spcBef>
                  <a:spcPts val="612"/>
                </a:spcBef>
                <a:buFont typeface="Arial" panose="020B0604020202020204" pitchFamily="34" charset="0"/>
                <a:buChar char="•"/>
              </a:pPr>
              <a:endParaRPr lang="en-US" sz="714" spc="-31">
                <a:solidFill>
                  <a:srgbClr val="2B2A2F"/>
                </a:solidFill>
                <a:latin typeface="Segoe UI" panose="020B0502040204020203" pitchFamily="34" charset="0"/>
                <a:cs typeface="Segoe UI" panose="020B0502040204020203" pitchFamily="34" charset="0"/>
              </a:endParaRPr>
            </a:p>
            <a:p>
              <a:pPr marL="119813" indent="-119813">
                <a:lnSpc>
                  <a:spcPct val="90000"/>
                </a:lnSpc>
                <a:spcBef>
                  <a:spcPts val="612"/>
                </a:spcBef>
              </a:pPr>
              <a:endParaRPr lang="en-US" sz="714" spc="-31">
                <a:solidFill>
                  <a:srgbClr val="2B2A2F"/>
                </a:solidFill>
                <a:latin typeface="Segoe UI" panose="020B0502040204020203" pitchFamily="34" charset="0"/>
                <a:cs typeface="Segoe UI" panose="020B0502040204020203" pitchFamily="34" charset="0"/>
              </a:endParaRPr>
            </a:p>
          </p:txBody>
        </p:sp>
        <p:sp>
          <p:nvSpPr>
            <p:cNvPr id="43" name="Rectangle 42">
              <a:extLst>
                <a:ext uri="{FF2B5EF4-FFF2-40B4-BE49-F238E27FC236}">
                  <a16:creationId xmlns:a16="http://schemas.microsoft.com/office/drawing/2014/main" id="{E304E119-EAFA-4032-BB86-4331661B6066}"/>
                </a:ext>
              </a:extLst>
            </p:cNvPr>
            <p:cNvSpPr/>
            <p:nvPr/>
          </p:nvSpPr>
          <p:spPr>
            <a:xfrm>
              <a:off x="10402297" y="4695210"/>
              <a:ext cx="1055183" cy="15854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46630" rtlCol="0" anchor="t"/>
            <a:lstStyle/>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Support material on pre-built processes</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Digital lists</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Reports in Microsoft Power BI</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Automated internal sign-in</a:t>
              </a:r>
            </a:p>
            <a:p>
              <a:pPr marL="119813" indent="-119813">
                <a:lnSpc>
                  <a:spcPct val="90000"/>
                </a:lnSpc>
                <a:spcBef>
                  <a:spcPts val="612"/>
                </a:spcBef>
                <a:buFont typeface="Arial" panose="020B0604020202020204" pitchFamily="34" charset="0"/>
                <a:buChar char="•"/>
              </a:pPr>
              <a:r>
                <a:rPr lang="en-US" sz="714" spc="-31">
                  <a:solidFill>
                    <a:srgbClr val="2B2A2F"/>
                  </a:solidFill>
                  <a:latin typeface="Segoe UI" panose="020B0502040204020203" pitchFamily="34" charset="0"/>
                  <a:cs typeface="Segoe UI" panose="020B0502040204020203" pitchFamily="34" charset="0"/>
                </a:rPr>
                <a:t>Automated notification to data inspection</a:t>
              </a:r>
            </a:p>
          </p:txBody>
        </p:sp>
      </p:grpSp>
      <p:sp>
        <p:nvSpPr>
          <p:cNvPr id="44" name="Rectangle 43">
            <a:extLst>
              <a:ext uri="{FF2B5EF4-FFF2-40B4-BE49-F238E27FC236}">
                <a16:creationId xmlns:a16="http://schemas.microsoft.com/office/drawing/2014/main" id="{D468B4CE-EF1D-4866-88C3-48E5E64EC171}"/>
              </a:ext>
            </a:extLst>
          </p:cNvPr>
          <p:cNvSpPr/>
          <p:nvPr/>
        </p:nvSpPr>
        <p:spPr bwMode="auto">
          <a:xfrm>
            <a:off x="7009452" y="449264"/>
            <a:ext cx="4892730" cy="6009510"/>
          </a:xfrm>
          <a:prstGeom prst="rect">
            <a:avLst/>
          </a:prstGeom>
          <a:noFill/>
          <a:ln>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err="1">
              <a:gradFill>
                <a:gsLst>
                  <a:gs pos="0">
                    <a:srgbClr val="FFFFFF"/>
                  </a:gs>
                  <a:gs pos="100000">
                    <a:srgbClr val="FFFFFF"/>
                  </a:gs>
                </a:gsLst>
                <a:lin ang="5400000" scaled="0"/>
              </a:gradFill>
              <a:ea typeface="Segoe UI" pitchFamily="34" charset="0"/>
              <a:cs typeface="Segoe UI" pitchFamily="34" charset="0"/>
            </a:endParaRPr>
          </a:p>
        </p:txBody>
      </p:sp>
      <p:pic>
        <p:nvPicPr>
          <p:cNvPr id="45" name="Picture 44">
            <a:extLst>
              <a:ext uri="{FF2B5EF4-FFF2-40B4-BE49-F238E27FC236}">
                <a16:creationId xmlns:a16="http://schemas.microsoft.com/office/drawing/2014/main" id="{D32EF961-D5E0-4AE3-BDCC-9B59B6BF19FE}"/>
              </a:ext>
            </a:extLst>
          </p:cNvPr>
          <p:cNvPicPr>
            <a:picLocks noChangeAspect="1"/>
          </p:cNvPicPr>
          <p:nvPr/>
        </p:nvPicPr>
        <p:blipFill rotWithShape="1">
          <a:blip r:embed="rId6"/>
          <a:srcRect l="19002" t="17239" r="16766" b="40359"/>
          <a:stretch/>
        </p:blipFill>
        <p:spPr>
          <a:xfrm>
            <a:off x="3345212" y="595548"/>
            <a:ext cx="2811472" cy="411765"/>
          </a:xfrm>
          <a:prstGeom prst="rect">
            <a:avLst/>
          </a:prstGeom>
        </p:spPr>
      </p:pic>
      <p:sp>
        <p:nvSpPr>
          <p:cNvPr id="21" name="Rectangle 20">
            <a:extLst>
              <a:ext uri="{FF2B5EF4-FFF2-40B4-BE49-F238E27FC236}">
                <a16:creationId xmlns:a16="http://schemas.microsoft.com/office/drawing/2014/main" id="{118893A8-152B-0A46-B1A5-9438BF7B7C85}"/>
              </a:ext>
            </a:extLst>
          </p:cNvPr>
          <p:cNvSpPr/>
          <p:nvPr/>
        </p:nvSpPr>
        <p:spPr>
          <a:xfrm>
            <a:off x="434975" y="308905"/>
            <a:ext cx="718708" cy="280718"/>
          </a:xfrm>
          <a:prstGeom prst="rect">
            <a:avLst/>
          </a:prstGeom>
        </p:spPr>
        <p:txBody>
          <a:bodyPr wrap="square" lIns="0">
            <a:spAutoFit/>
          </a:bodyPr>
          <a:lstStyle/>
          <a:p>
            <a:r>
              <a:rPr lang="en-US" sz="1224">
                <a:solidFill>
                  <a:srgbClr val="292728"/>
                </a:solidFill>
              </a:rPr>
              <a:t>Sweden</a:t>
            </a:r>
          </a:p>
        </p:txBody>
      </p:sp>
    </p:spTree>
    <p:extLst>
      <p:ext uri="{BB962C8B-B14F-4D97-AF65-F5344CB8AC3E}">
        <p14:creationId xmlns:p14="http://schemas.microsoft.com/office/powerpoint/2010/main" val="341604503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C2039B3-AE2C-493A-A1D9-625AC16BFB20}"/>
              </a:ext>
            </a:extLst>
          </p:cNvPr>
          <p:cNvSpPr>
            <a:spLocks noGrp="1"/>
          </p:cNvSpPr>
          <p:nvPr>
            <p:ph type="title"/>
          </p:nvPr>
        </p:nvSpPr>
        <p:spPr>
          <a:xfrm>
            <a:off x="434975" y="449264"/>
            <a:ext cx="6102350" cy="773112"/>
          </a:xfrm>
        </p:spPr>
        <p:txBody>
          <a:bodyPr/>
          <a:lstStyle/>
          <a:p>
            <a:r>
              <a:rPr lang="en-US" dirty="0">
                <a:solidFill>
                  <a:schemeClr val="accent1"/>
                </a:solidFill>
              </a:rPr>
              <a:t>Path to success</a:t>
            </a:r>
          </a:p>
        </p:txBody>
      </p:sp>
      <p:sp>
        <p:nvSpPr>
          <p:cNvPr id="11" name="Text Placeholder 10">
            <a:extLst>
              <a:ext uri="{FF2B5EF4-FFF2-40B4-BE49-F238E27FC236}">
                <a16:creationId xmlns:a16="http://schemas.microsoft.com/office/drawing/2014/main" id="{0580772D-84A3-4DEB-A8FC-45460D6A69FD}"/>
              </a:ext>
            </a:extLst>
          </p:cNvPr>
          <p:cNvSpPr>
            <a:spLocks noGrp="1"/>
          </p:cNvSpPr>
          <p:nvPr>
            <p:ph type="body" sz="quarter" idx="12"/>
          </p:nvPr>
        </p:nvSpPr>
        <p:spPr>
          <a:xfrm>
            <a:off x="248097" y="1449698"/>
            <a:ext cx="5854253" cy="5644622"/>
          </a:xfrm>
        </p:spPr>
        <p:txBody>
          <a:bodyPr/>
          <a:lstStyle/>
          <a:p>
            <a:pPr marL="285750" lvl="1" indent="-285750">
              <a:lnSpc>
                <a:spcPct val="100000"/>
              </a:lnSpc>
              <a:spcAft>
                <a:spcPts val="1000"/>
              </a:spcAft>
              <a:buFont typeface="Wingdings" panose="05000000000000000000" pitchFamily="2" charset="2"/>
              <a:buChar char="§"/>
            </a:pPr>
            <a:r>
              <a:rPr lang="en-AU" sz="1600" dirty="0">
                <a:solidFill>
                  <a:schemeClr val="tx1"/>
                </a:solidFill>
              </a:rPr>
              <a:t>Use </a:t>
            </a:r>
            <a:r>
              <a:rPr lang="en-AU" sz="1600" dirty="0">
                <a:solidFill>
                  <a:schemeClr val="tx1"/>
                </a:solidFill>
                <a:hlinkClick r:id="rId3"/>
              </a:rPr>
              <a:t>Smart Partner Office</a:t>
            </a:r>
            <a:r>
              <a:rPr lang="en-AU" sz="1600" dirty="0">
                <a:solidFill>
                  <a:schemeClr val="tx1"/>
                </a:solidFill>
              </a:rPr>
              <a:t> to consolidate all your customers </a:t>
            </a:r>
            <a:r>
              <a:rPr lang="en-AU" sz="1600" dirty="0">
                <a:solidFill>
                  <a:schemeClr val="tx1"/>
                </a:solidFill>
                <a:hlinkClick r:id="rId4"/>
              </a:rPr>
              <a:t>SecureScore</a:t>
            </a:r>
            <a:r>
              <a:rPr lang="en-AU" sz="1600" dirty="0">
                <a:solidFill>
                  <a:schemeClr val="tx1"/>
                </a:solidFill>
              </a:rPr>
              <a:t>. Have a conversation 3 of your customers about their current score</a:t>
            </a:r>
          </a:p>
          <a:p>
            <a:pPr marL="285750" lvl="1" indent="-285750">
              <a:lnSpc>
                <a:spcPct val="100000"/>
              </a:lnSpc>
              <a:spcAft>
                <a:spcPts val="1000"/>
              </a:spcAft>
              <a:buFont typeface="Wingdings" panose="05000000000000000000" pitchFamily="2" charset="2"/>
              <a:buChar char="§"/>
            </a:pPr>
            <a:endParaRPr lang="en-AU" sz="1600" dirty="0">
              <a:solidFill>
                <a:schemeClr val="tx1"/>
              </a:solidFill>
            </a:endParaRPr>
          </a:p>
          <a:p>
            <a:pPr marL="285750" lvl="1" indent="-285750">
              <a:lnSpc>
                <a:spcPct val="100000"/>
              </a:lnSpc>
              <a:spcAft>
                <a:spcPts val="1000"/>
              </a:spcAft>
              <a:buFont typeface="Wingdings" panose="05000000000000000000" pitchFamily="2" charset="2"/>
              <a:buChar char="§"/>
            </a:pPr>
            <a:r>
              <a:rPr lang="en-AU" sz="1600" dirty="0">
                <a:solidFill>
                  <a:schemeClr val="tx1"/>
                </a:solidFill>
              </a:rPr>
              <a:t>Identify 3 high propensity security customers and use the hybrid </a:t>
            </a:r>
            <a:r>
              <a:rPr lang="en-AU" sz="1600" dirty="0">
                <a:solidFill>
                  <a:srgbClr val="0078D4"/>
                </a:solidFill>
                <a:hlinkClick r:id="rId5">
                  <a:extLst>
                    <a:ext uri="{A12FA001-AC4F-418D-AE19-62706E023703}">
                      <ahyp:hlinkClr xmlns:ahyp="http://schemas.microsoft.com/office/drawing/2018/hyperlinkcolor" val="tx"/>
                    </a:ext>
                  </a:extLst>
                </a:hlinkClick>
              </a:rPr>
              <a:t>Cyber Security Assesment Tool </a:t>
            </a:r>
            <a:r>
              <a:rPr lang="en-AU" sz="1600" dirty="0">
                <a:solidFill>
                  <a:schemeClr val="tx1"/>
                </a:solidFill>
              </a:rPr>
              <a:t>(CSAT) for a more comprehensive security assessment </a:t>
            </a:r>
          </a:p>
          <a:p>
            <a:pPr marL="285750" lvl="1" indent="-285750">
              <a:lnSpc>
                <a:spcPct val="100000"/>
              </a:lnSpc>
              <a:spcAft>
                <a:spcPts val="1000"/>
              </a:spcAft>
              <a:buFont typeface="Wingdings" panose="05000000000000000000" pitchFamily="2" charset="2"/>
              <a:buChar char="§"/>
            </a:pPr>
            <a:endParaRPr lang="en-AU" sz="1600" dirty="0">
              <a:solidFill>
                <a:schemeClr val="tx1"/>
              </a:solidFill>
            </a:endParaRPr>
          </a:p>
          <a:p>
            <a:pPr marL="285750" lvl="1" indent="-285750">
              <a:lnSpc>
                <a:spcPct val="100000"/>
              </a:lnSpc>
              <a:spcBef>
                <a:spcPts val="0"/>
              </a:spcBef>
              <a:spcAft>
                <a:spcPts val="1000"/>
              </a:spcAft>
              <a:buFont typeface="Wingdings" panose="05000000000000000000" pitchFamily="2" charset="2"/>
              <a:buChar char="§"/>
            </a:pPr>
            <a:r>
              <a:rPr lang="en-US" sz="1600" dirty="0">
                <a:solidFill>
                  <a:srgbClr val="2F2F2F"/>
                </a:solidFill>
              </a:rPr>
              <a:t>Win the deal and effectively deploy MFA, ATP and DLP to get started using the </a:t>
            </a:r>
            <a:r>
              <a:rPr lang="en-US" sz="1600" dirty="0">
                <a:solidFill>
                  <a:srgbClr val="2F2F2F"/>
                </a:solidFill>
                <a:hlinkClick r:id="rId6"/>
              </a:rPr>
              <a:t>Microsoft 365 Business Deployment Kit</a:t>
            </a:r>
            <a:endParaRPr lang="en-US" sz="1600" dirty="0">
              <a:solidFill>
                <a:srgbClr val="2F2F2F"/>
              </a:solidFill>
            </a:endParaRPr>
          </a:p>
          <a:p>
            <a:pPr marL="285750" lvl="1" indent="-285750">
              <a:lnSpc>
                <a:spcPct val="100000"/>
              </a:lnSpc>
              <a:spcBef>
                <a:spcPts val="0"/>
              </a:spcBef>
              <a:spcAft>
                <a:spcPts val="1000"/>
              </a:spcAft>
              <a:buFont typeface="Wingdings" panose="05000000000000000000" pitchFamily="2" charset="2"/>
              <a:buChar char="§"/>
            </a:pPr>
            <a:endParaRPr lang="en-US" sz="1600" dirty="0">
              <a:solidFill>
                <a:schemeClr val="tx1"/>
              </a:solidFill>
            </a:endParaRPr>
          </a:p>
          <a:p>
            <a:pPr marL="285750" lvl="1" indent="-285750">
              <a:lnSpc>
                <a:spcPct val="100000"/>
              </a:lnSpc>
              <a:spcBef>
                <a:spcPts val="0"/>
              </a:spcBef>
              <a:spcAft>
                <a:spcPts val="1000"/>
              </a:spcAft>
              <a:buFont typeface="Wingdings" panose="05000000000000000000" pitchFamily="2" charset="2"/>
              <a:buChar char="§"/>
            </a:pPr>
            <a:r>
              <a:rPr lang="en-US" sz="1600" dirty="0">
                <a:solidFill>
                  <a:schemeClr val="tx1"/>
                </a:solidFill>
              </a:rPr>
              <a:t>Start to monetize through developing a monitoring practice that you sell to all your customers</a:t>
            </a:r>
          </a:p>
          <a:p>
            <a:pPr marL="285750" lvl="1" indent="-285750">
              <a:lnSpc>
                <a:spcPct val="100000"/>
              </a:lnSpc>
              <a:spcBef>
                <a:spcPts val="0"/>
              </a:spcBef>
              <a:spcAft>
                <a:spcPts val="1000"/>
              </a:spcAft>
              <a:buFont typeface="Wingdings" panose="05000000000000000000" pitchFamily="2" charset="2"/>
              <a:buChar char="§"/>
            </a:pPr>
            <a:endParaRPr lang="en-US" sz="1600" dirty="0">
              <a:solidFill>
                <a:schemeClr val="tx1"/>
              </a:solidFill>
            </a:endParaRPr>
          </a:p>
          <a:p>
            <a:pPr marL="285750" lvl="1" indent="-285750">
              <a:lnSpc>
                <a:spcPct val="100000"/>
              </a:lnSpc>
              <a:spcBef>
                <a:spcPts val="0"/>
              </a:spcBef>
              <a:spcAft>
                <a:spcPts val="1000"/>
              </a:spcAft>
              <a:buFont typeface="Wingdings" panose="05000000000000000000" pitchFamily="2" charset="2"/>
              <a:buChar char="§"/>
            </a:pPr>
            <a:r>
              <a:rPr lang="en-US" sz="1600" dirty="0">
                <a:solidFill>
                  <a:schemeClr val="tx1"/>
                </a:solidFill>
              </a:rPr>
              <a:t>Develop an inhouse practice or partner with others to deliver remediation and compliance services </a:t>
            </a:r>
          </a:p>
          <a:p>
            <a:endParaRPr lang="en-US" dirty="0"/>
          </a:p>
        </p:txBody>
      </p:sp>
      <p:pic>
        <p:nvPicPr>
          <p:cNvPr id="13" name="Picture Placeholder 12">
            <a:extLst>
              <a:ext uri="{FF2B5EF4-FFF2-40B4-BE49-F238E27FC236}">
                <a16:creationId xmlns:a16="http://schemas.microsoft.com/office/drawing/2014/main" id="{A3979AB8-12B5-4673-84DF-BFD78636400F}"/>
              </a:ext>
            </a:extLst>
          </p:cNvPr>
          <p:cNvPicPr>
            <a:picLocks noGrp="1" noChangeAspect="1"/>
          </p:cNvPicPr>
          <p:nvPr>
            <p:ph type="pic" sz="quarter" idx="4294967295"/>
          </p:nvPr>
        </p:nvPicPr>
        <p:blipFill>
          <a:blip r:embed="rId7" cstate="screen">
            <a:extLst>
              <a:ext uri="{28A0092B-C50C-407E-A947-70E740481C1C}">
                <a14:useLocalDpi xmlns:a14="http://schemas.microsoft.com/office/drawing/2010/main"/>
              </a:ext>
            </a:extLst>
          </a:blip>
          <a:srcRect/>
          <a:stretch>
            <a:fillRect/>
          </a:stretch>
        </p:blipFill>
        <p:spPr>
          <a:xfrm>
            <a:off x="6334125" y="0"/>
            <a:ext cx="6102350" cy="6994525"/>
          </a:xfrm>
        </p:spPr>
      </p:pic>
    </p:spTree>
    <p:extLst>
      <p:ext uri="{BB962C8B-B14F-4D97-AF65-F5344CB8AC3E}">
        <p14:creationId xmlns:p14="http://schemas.microsoft.com/office/powerpoint/2010/main" val="378532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Thank you</a:t>
            </a:r>
          </a:p>
        </p:txBody>
      </p:sp>
      <p:sp>
        <p:nvSpPr>
          <p:cNvPr id="3" name="Text Box 3">
            <a:extLst>
              <a:ext uri="{FF2B5EF4-FFF2-40B4-BE49-F238E27FC236}">
                <a16:creationId xmlns:a16="http://schemas.microsoft.com/office/drawing/2014/main" id="{1AC31AAD-333F-4FEE-A9AE-5AEC8E8A9C20}"/>
              </a:ext>
            </a:extLst>
          </p:cNvPr>
          <p:cNvSpPr txBox="1">
            <a:spLocks noChangeArrowheads="1"/>
          </p:cNvSpPr>
          <p:nvPr/>
        </p:nvSpPr>
        <p:spPr bwMode="blackWhite">
          <a:xfrm>
            <a:off x="437086" y="6444246"/>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bg2"/>
                </a:solidFill>
                <a:cs typeface="Segoe UI" pitchFamily="34" charset="0"/>
              </a:rPr>
              <a:t>© Copyright Microsoft Corporation. All rights reserved. </a:t>
            </a:r>
          </a:p>
        </p:txBody>
      </p:sp>
    </p:spTree>
    <p:extLst>
      <p:ext uri="{BB962C8B-B14F-4D97-AF65-F5344CB8AC3E}">
        <p14:creationId xmlns:p14="http://schemas.microsoft.com/office/powerpoint/2010/main" val="63748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FF36F-C0B5-4F85-83AF-1E25DBA68D00}"/>
              </a:ext>
            </a:extLst>
          </p:cNvPr>
          <p:cNvSpPr>
            <a:spLocks noGrp="1"/>
          </p:cNvSpPr>
          <p:nvPr>
            <p:ph type="title"/>
          </p:nvPr>
        </p:nvSpPr>
        <p:spPr/>
        <p:txBody>
          <a:bodyPr/>
          <a:lstStyle/>
          <a:p>
            <a:r>
              <a:rPr lang="en-US"/>
              <a:t>Today’s SMB IT environment is challenging </a:t>
            </a:r>
          </a:p>
        </p:txBody>
      </p:sp>
      <p:sp>
        <p:nvSpPr>
          <p:cNvPr id="3" name="Text Placeholder 2">
            <a:extLst>
              <a:ext uri="{FF2B5EF4-FFF2-40B4-BE49-F238E27FC236}">
                <a16:creationId xmlns:a16="http://schemas.microsoft.com/office/drawing/2014/main" id="{C8DEBCB3-1DC4-40B5-9B6D-22861A4CA7B5}"/>
              </a:ext>
            </a:extLst>
          </p:cNvPr>
          <p:cNvSpPr>
            <a:spLocks noGrp="1"/>
          </p:cNvSpPr>
          <p:nvPr>
            <p:ph type="body" sz="quarter" idx="4294967295"/>
          </p:nvPr>
        </p:nvSpPr>
        <p:spPr>
          <a:xfrm>
            <a:off x="493989" y="1132892"/>
            <a:ext cx="11566525" cy="720197"/>
          </a:xfrm>
        </p:spPr>
        <p:txBody>
          <a:bodyPr/>
          <a:lstStyle/>
          <a:p>
            <a:r>
              <a:rPr lang="en-US" dirty="0"/>
              <a:t>Once a firewall, PC antivirus, email filtering, and </a:t>
            </a:r>
            <a:r>
              <a:rPr lang="en-US"/>
              <a:t>backup </a:t>
            </a:r>
            <a:br>
              <a:rPr lang="en-US"/>
            </a:br>
            <a:r>
              <a:rPr lang="en-US"/>
              <a:t>were </a:t>
            </a:r>
            <a:r>
              <a:rPr lang="en-US" dirty="0"/>
              <a:t>enough to protect your business</a:t>
            </a:r>
          </a:p>
        </p:txBody>
      </p:sp>
      <p:sp>
        <p:nvSpPr>
          <p:cNvPr id="62" name="TextBox 61">
            <a:extLst>
              <a:ext uri="{FF2B5EF4-FFF2-40B4-BE49-F238E27FC236}">
                <a16:creationId xmlns:a16="http://schemas.microsoft.com/office/drawing/2014/main" id="{A5CBCDC9-F480-496A-AC22-8DFC0426B7B7}"/>
              </a:ext>
            </a:extLst>
          </p:cNvPr>
          <p:cNvSpPr txBox="1"/>
          <p:nvPr/>
        </p:nvSpPr>
        <p:spPr>
          <a:xfrm>
            <a:off x="441823" y="5769016"/>
            <a:ext cx="10872519" cy="640363"/>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2040" b="1" i="0" u="none" strike="noStrike" kern="1200" cap="none" spc="0" normalizeH="0" baseline="0" noProof="0">
                <a:ln>
                  <a:noFill/>
                </a:ln>
                <a:solidFill>
                  <a:srgbClr val="282828"/>
                </a:solidFill>
                <a:effectLst/>
                <a:uLnTx/>
                <a:uFillTx/>
                <a:latin typeface="Segoe UI"/>
                <a:ea typeface="+mn-ea"/>
                <a:cs typeface="+mn-cs"/>
              </a:rPr>
              <a:t>With data moving to the cloud, increased mobile access, and cybercriminals getting more and more sophisticated, </a:t>
            </a:r>
            <a:r>
              <a:rPr kumimoji="0" lang="en-US" sz="2040" b="1" i="0" u="none" strike="noStrike" kern="1200" cap="none" spc="0" normalizeH="0" baseline="0" noProof="0">
                <a:ln>
                  <a:noFill/>
                </a:ln>
                <a:solidFill>
                  <a:srgbClr val="0078D4"/>
                </a:solidFill>
                <a:effectLst/>
                <a:uLnTx/>
                <a:uFillTx/>
                <a:latin typeface="Segoe UI"/>
                <a:ea typeface="+mn-ea"/>
                <a:cs typeface="+mn-cs"/>
              </a:rPr>
              <a:t>times have changed</a:t>
            </a:r>
            <a:r>
              <a:rPr kumimoji="0" lang="en-US" sz="2040" b="0" i="0" u="none" strike="noStrike" kern="1200" cap="none" spc="0" normalizeH="0" baseline="0" noProof="0">
                <a:ln>
                  <a:noFill/>
                </a:ln>
                <a:solidFill>
                  <a:srgbClr val="0078D4"/>
                </a:solidFill>
                <a:effectLst/>
                <a:uLnTx/>
                <a:uFillTx/>
                <a:latin typeface="Segoe UI Semibold"/>
                <a:ea typeface="+mn-ea"/>
                <a:cs typeface="+mn-cs"/>
              </a:rPr>
              <a:t>.</a:t>
            </a:r>
          </a:p>
        </p:txBody>
      </p:sp>
      <p:sp>
        <p:nvSpPr>
          <p:cNvPr id="184" name="Rectangle 183">
            <a:extLst>
              <a:ext uri="{FF2B5EF4-FFF2-40B4-BE49-F238E27FC236}">
                <a16:creationId xmlns:a16="http://schemas.microsoft.com/office/drawing/2014/main" id="{6F8484DF-9F93-DC4F-902A-524640D9B0F1}"/>
              </a:ext>
            </a:extLst>
          </p:cNvPr>
          <p:cNvSpPr/>
          <p:nvPr/>
        </p:nvSpPr>
        <p:spPr bwMode="auto">
          <a:xfrm>
            <a:off x="883" y="2373404"/>
            <a:ext cx="12434711" cy="3104163"/>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19425" tIns="175540" rIns="219425" bIns="175540" numCol="1" spcCol="0" rtlCol="0" fromWordArt="0" anchor="t" anchorCtr="0" forceAA="0" compatLnSpc="1">
            <a:prstTxWarp prst="textNoShape">
              <a:avLst/>
            </a:prstTxWarp>
            <a:noAutofit/>
          </a:bodyPr>
          <a:lstStyle/>
          <a:p>
            <a:pPr marL="0" marR="0" lvl="0" indent="0" algn="l" defTabSz="111879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85" name="Group 184">
            <a:extLst>
              <a:ext uri="{FF2B5EF4-FFF2-40B4-BE49-F238E27FC236}">
                <a16:creationId xmlns:a16="http://schemas.microsoft.com/office/drawing/2014/main" id="{3EE7FACF-A4E5-8748-8535-5AA8A75E7F4A}"/>
              </a:ext>
            </a:extLst>
          </p:cNvPr>
          <p:cNvGrpSpPr/>
          <p:nvPr/>
        </p:nvGrpSpPr>
        <p:grpSpPr>
          <a:xfrm>
            <a:off x="7511365" y="2507236"/>
            <a:ext cx="2745538" cy="477257"/>
            <a:chOff x="7943165" y="2507236"/>
            <a:chExt cx="2745538" cy="477257"/>
          </a:xfrm>
        </p:grpSpPr>
        <p:pic>
          <p:nvPicPr>
            <p:cNvPr id="186" name="Picture 185">
              <a:extLst>
                <a:ext uri="{FF2B5EF4-FFF2-40B4-BE49-F238E27FC236}">
                  <a16:creationId xmlns:a16="http://schemas.microsoft.com/office/drawing/2014/main" id="{3BAC19F6-F0AF-8E48-B2F7-565BE1DBCBC6}"/>
                </a:ext>
              </a:extLst>
            </p:cNvPr>
            <p:cNvPicPr>
              <a:picLocks noChangeAspect="1"/>
            </p:cNvPicPr>
            <p:nvPr/>
          </p:nvPicPr>
          <p:blipFill>
            <a:blip r:embed="rId3"/>
            <a:stretch>
              <a:fillRect/>
            </a:stretch>
          </p:blipFill>
          <p:spPr>
            <a:xfrm>
              <a:off x="7943165" y="2507236"/>
              <a:ext cx="477258" cy="477257"/>
            </a:xfrm>
            <a:prstGeom prst="rect">
              <a:avLst/>
            </a:prstGeom>
          </p:spPr>
        </p:pic>
        <p:sp>
          <p:nvSpPr>
            <p:cNvPr id="187" name="TextBox 186">
              <a:extLst>
                <a:ext uri="{FF2B5EF4-FFF2-40B4-BE49-F238E27FC236}">
                  <a16:creationId xmlns:a16="http://schemas.microsoft.com/office/drawing/2014/main" id="{805155D5-245A-EA40-8EB6-FF1D4C969CF5}"/>
                </a:ext>
              </a:extLst>
            </p:cNvPr>
            <p:cNvSpPr txBox="1"/>
            <p:nvPr/>
          </p:nvSpPr>
          <p:spPr>
            <a:xfrm>
              <a:off x="8552726" y="2651151"/>
              <a:ext cx="2135977" cy="251159"/>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dirty="0">
                  <a:ln>
                    <a:noFill/>
                  </a:ln>
                  <a:solidFill>
                    <a:srgbClr val="282828"/>
                  </a:solidFill>
                  <a:effectLst/>
                  <a:uLnTx/>
                  <a:uFillTx/>
                  <a:latin typeface="Segoe UI"/>
                  <a:ea typeface="+mn-ea"/>
                  <a:cs typeface="+mn-cs"/>
                </a:rPr>
                <a:t>More mobile devices</a:t>
              </a:r>
            </a:p>
          </p:txBody>
        </p:sp>
      </p:grpSp>
      <p:grpSp>
        <p:nvGrpSpPr>
          <p:cNvPr id="188" name="Group 187">
            <a:extLst>
              <a:ext uri="{FF2B5EF4-FFF2-40B4-BE49-F238E27FC236}">
                <a16:creationId xmlns:a16="http://schemas.microsoft.com/office/drawing/2014/main" id="{EEA8B02E-6929-6640-A8CD-2AC8BB268B1B}"/>
              </a:ext>
            </a:extLst>
          </p:cNvPr>
          <p:cNvGrpSpPr/>
          <p:nvPr/>
        </p:nvGrpSpPr>
        <p:grpSpPr>
          <a:xfrm>
            <a:off x="7461253" y="3333740"/>
            <a:ext cx="2630771" cy="577481"/>
            <a:chOff x="7893053" y="3333740"/>
            <a:chExt cx="2630771" cy="577481"/>
          </a:xfrm>
        </p:grpSpPr>
        <p:pic>
          <p:nvPicPr>
            <p:cNvPr id="189" name="Picture 188">
              <a:extLst>
                <a:ext uri="{FF2B5EF4-FFF2-40B4-BE49-F238E27FC236}">
                  <a16:creationId xmlns:a16="http://schemas.microsoft.com/office/drawing/2014/main" id="{06E9AAC8-5993-C54B-9178-4F348C89EBAB}"/>
                </a:ext>
              </a:extLst>
            </p:cNvPr>
            <p:cNvPicPr>
              <a:picLocks noChangeAspect="1"/>
            </p:cNvPicPr>
            <p:nvPr/>
          </p:nvPicPr>
          <p:blipFill>
            <a:blip r:embed="rId4"/>
            <a:stretch>
              <a:fillRect/>
            </a:stretch>
          </p:blipFill>
          <p:spPr>
            <a:xfrm>
              <a:off x="7893053" y="3333740"/>
              <a:ext cx="577482" cy="577481"/>
            </a:xfrm>
            <a:prstGeom prst="rect">
              <a:avLst/>
            </a:prstGeom>
          </p:spPr>
        </p:pic>
        <p:sp>
          <p:nvSpPr>
            <p:cNvPr id="190" name="TextBox 189">
              <a:extLst>
                <a:ext uri="{FF2B5EF4-FFF2-40B4-BE49-F238E27FC236}">
                  <a16:creationId xmlns:a16="http://schemas.microsoft.com/office/drawing/2014/main" id="{E69CFE96-1DC2-8746-B5E2-60A8439861D0}"/>
                </a:ext>
              </a:extLst>
            </p:cNvPr>
            <p:cNvSpPr txBox="1"/>
            <p:nvPr/>
          </p:nvSpPr>
          <p:spPr>
            <a:xfrm>
              <a:off x="8552726" y="3349236"/>
              <a:ext cx="1971098" cy="502317"/>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Employees working from more places</a:t>
              </a:r>
            </a:p>
          </p:txBody>
        </p:sp>
      </p:grpSp>
      <p:grpSp>
        <p:nvGrpSpPr>
          <p:cNvPr id="191" name="Group 190">
            <a:extLst>
              <a:ext uri="{FF2B5EF4-FFF2-40B4-BE49-F238E27FC236}">
                <a16:creationId xmlns:a16="http://schemas.microsoft.com/office/drawing/2014/main" id="{9A35C575-EABB-4F4B-8A8C-77C1A16B587E}"/>
              </a:ext>
            </a:extLst>
          </p:cNvPr>
          <p:cNvGrpSpPr/>
          <p:nvPr/>
        </p:nvGrpSpPr>
        <p:grpSpPr>
          <a:xfrm>
            <a:off x="7429397" y="4291717"/>
            <a:ext cx="3019026" cy="956553"/>
            <a:chOff x="8295323" y="3459019"/>
            <a:chExt cx="2960098" cy="937882"/>
          </a:xfrm>
        </p:grpSpPr>
        <p:sp>
          <p:nvSpPr>
            <p:cNvPr id="192" name="TextBox 191">
              <a:extLst>
                <a:ext uri="{FF2B5EF4-FFF2-40B4-BE49-F238E27FC236}">
                  <a16:creationId xmlns:a16="http://schemas.microsoft.com/office/drawing/2014/main" id="{C63A082C-E684-CF46-8CE3-05BF2B7DCB07}"/>
                </a:ext>
              </a:extLst>
            </p:cNvPr>
            <p:cNvSpPr txBox="1"/>
            <p:nvPr/>
          </p:nvSpPr>
          <p:spPr>
            <a:xfrm>
              <a:off x="9554634" y="3558628"/>
              <a:ext cx="1700787" cy="753476"/>
            </a:xfrm>
            <a:prstGeom prst="rect">
              <a:avLst/>
            </a:prstGeom>
            <a:noFill/>
          </p:spPr>
          <p:txBody>
            <a:bodyPr wrap="non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Phishing</a:t>
              </a:r>
            </a:p>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Ransomware</a:t>
              </a:r>
            </a:p>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Social engineering</a:t>
              </a:r>
            </a:p>
          </p:txBody>
        </p:sp>
        <p:grpSp>
          <p:nvGrpSpPr>
            <p:cNvPr id="193" name="Group 192">
              <a:extLst>
                <a:ext uri="{FF2B5EF4-FFF2-40B4-BE49-F238E27FC236}">
                  <a16:creationId xmlns:a16="http://schemas.microsoft.com/office/drawing/2014/main" id="{9A1F1CCF-C9BD-F94F-BD85-7BC0DA9EC04A}"/>
                </a:ext>
              </a:extLst>
            </p:cNvPr>
            <p:cNvGrpSpPr/>
            <p:nvPr/>
          </p:nvGrpSpPr>
          <p:grpSpPr>
            <a:xfrm>
              <a:off x="8295323" y="3459019"/>
              <a:ext cx="1026362" cy="937882"/>
              <a:chOff x="11027544" y="3386326"/>
              <a:chExt cx="704850" cy="644087"/>
            </a:xfrm>
          </p:grpSpPr>
          <p:sp>
            <p:nvSpPr>
              <p:cNvPr id="194" name="Freeform 21">
                <a:extLst>
                  <a:ext uri="{FF2B5EF4-FFF2-40B4-BE49-F238E27FC236}">
                    <a16:creationId xmlns:a16="http://schemas.microsoft.com/office/drawing/2014/main" id="{DBD30F3C-E09E-B04E-8AB8-DFB1C459C87A}"/>
                  </a:ext>
                </a:extLst>
              </p:cNvPr>
              <p:cNvSpPr>
                <a:spLocks/>
              </p:cNvSpPr>
              <p:nvPr/>
            </p:nvSpPr>
            <p:spPr bwMode="auto">
              <a:xfrm>
                <a:off x="11027544" y="3538233"/>
                <a:ext cx="704850" cy="401035"/>
              </a:xfrm>
              <a:custGeom>
                <a:avLst/>
                <a:gdLst>
                  <a:gd name="T0" fmla="*/ 165 w 374"/>
                  <a:gd name="T1" fmla="*/ 166 h 213"/>
                  <a:gd name="T2" fmla="*/ 165 w 374"/>
                  <a:gd name="T3" fmla="*/ 166 h 213"/>
                  <a:gd name="T4" fmla="*/ 160 w 374"/>
                  <a:gd name="T5" fmla="*/ 131 h 213"/>
                  <a:gd name="T6" fmla="*/ 160 w 374"/>
                  <a:gd name="T7" fmla="*/ 74 h 213"/>
                  <a:gd name="T8" fmla="*/ 200 w 374"/>
                  <a:gd name="T9" fmla="*/ 69 h 213"/>
                  <a:gd name="T10" fmla="*/ 237 w 374"/>
                  <a:gd name="T11" fmla="*/ 53 h 213"/>
                  <a:gd name="T12" fmla="*/ 258 w 374"/>
                  <a:gd name="T13" fmla="*/ 43 h 213"/>
                  <a:gd name="T14" fmla="*/ 280 w 374"/>
                  <a:gd name="T15" fmla="*/ 40 h 213"/>
                  <a:gd name="T16" fmla="*/ 303 w 374"/>
                  <a:gd name="T17" fmla="*/ 43 h 213"/>
                  <a:gd name="T18" fmla="*/ 323 w 374"/>
                  <a:gd name="T19" fmla="*/ 53 h 213"/>
                  <a:gd name="T20" fmla="*/ 360 w 374"/>
                  <a:gd name="T21" fmla="*/ 69 h 213"/>
                  <a:gd name="T22" fmla="*/ 374 w 374"/>
                  <a:gd name="T23" fmla="*/ 72 h 213"/>
                  <a:gd name="T24" fmla="*/ 374 w 374"/>
                  <a:gd name="T25" fmla="*/ 0 h 213"/>
                  <a:gd name="T26" fmla="*/ 0 w 374"/>
                  <a:gd name="T27" fmla="*/ 0 h 213"/>
                  <a:gd name="T28" fmla="*/ 0 w 374"/>
                  <a:gd name="T29" fmla="*/ 213 h 213"/>
                  <a:gd name="T30" fmla="*/ 187 w 374"/>
                  <a:gd name="T31" fmla="*/ 213 h 213"/>
                  <a:gd name="T32" fmla="*/ 178 w 374"/>
                  <a:gd name="T33" fmla="*/ 198 h 213"/>
                  <a:gd name="T34" fmla="*/ 165 w 374"/>
                  <a:gd name="T35" fmla="*/ 16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4" h="213">
                    <a:moveTo>
                      <a:pt x="165" y="166"/>
                    </a:moveTo>
                    <a:lnTo>
                      <a:pt x="165" y="166"/>
                    </a:lnTo>
                    <a:cubicBezTo>
                      <a:pt x="162" y="155"/>
                      <a:pt x="160" y="143"/>
                      <a:pt x="160" y="131"/>
                    </a:cubicBezTo>
                    <a:lnTo>
                      <a:pt x="160" y="74"/>
                    </a:lnTo>
                    <a:cubicBezTo>
                      <a:pt x="174" y="74"/>
                      <a:pt x="187" y="72"/>
                      <a:pt x="200" y="69"/>
                    </a:cubicBezTo>
                    <a:cubicBezTo>
                      <a:pt x="213" y="66"/>
                      <a:pt x="225" y="60"/>
                      <a:pt x="237" y="53"/>
                    </a:cubicBezTo>
                    <a:cubicBezTo>
                      <a:pt x="244" y="48"/>
                      <a:pt x="251" y="45"/>
                      <a:pt x="258" y="43"/>
                    </a:cubicBezTo>
                    <a:cubicBezTo>
                      <a:pt x="264" y="41"/>
                      <a:pt x="272" y="40"/>
                      <a:pt x="280" y="40"/>
                    </a:cubicBezTo>
                    <a:cubicBezTo>
                      <a:pt x="289" y="40"/>
                      <a:pt x="296" y="41"/>
                      <a:pt x="303" y="43"/>
                    </a:cubicBezTo>
                    <a:cubicBezTo>
                      <a:pt x="309" y="45"/>
                      <a:pt x="316" y="48"/>
                      <a:pt x="323" y="53"/>
                    </a:cubicBezTo>
                    <a:cubicBezTo>
                      <a:pt x="335" y="60"/>
                      <a:pt x="347" y="66"/>
                      <a:pt x="360" y="69"/>
                    </a:cubicBezTo>
                    <a:cubicBezTo>
                      <a:pt x="364" y="70"/>
                      <a:pt x="369" y="71"/>
                      <a:pt x="374" y="72"/>
                    </a:cubicBezTo>
                    <a:lnTo>
                      <a:pt x="374" y="0"/>
                    </a:lnTo>
                    <a:lnTo>
                      <a:pt x="0" y="0"/>
                    </a:lnTo>
                    <a:lnTo>
                      <a:pt x="0" y="213"/>
                    </a:lnTo>
                    <a:lnTo>
                      <a:pt x="187" y="213"/>
                    </a:lnTo>
                    <a:cubicBezTo>
                      <a:pt x="184" y="208"/>
                      <a:pt x="181" y="203"/>
                      <a:pt x="178" y="198"/>
                    </a:cubicBezTo>
                    <a:cubicBezTo>
                      <a:pt x="173" y="188"/>
                      <a:pt x="168" y="177"/>
                      <a:pt x="165" y="166"/>
                    </a:cubicBezTo>
                    <a:close/>
                  </a:path>
                </a:pathLst>
              </a:custGeom>
              <a:solidFill>
                <a:srgbClr val="000000"/>
              </a:solidFill>
              <a:ln w="0">
                <a:noFill/>
                <a:prstDash val="solid"/>
                <a:round/>
                <a:headEnd/>
                <a:tailEnd/>
              </a:ln>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195" name="Freeform 22">
                <a:extLst>
                  <a:ext uri="{FF2B5EF4-FFF2-40B4-BE49-F238E27FC236}">
                    <a16:creationId xmlns:a16="http://schemas.microsoft.com/office/drawing/2014/main" id="{14DF0001-2D16-BF42-81F9-6109A9489274}"/>
                  </a:ext>
                </a:extLst>
              </p:cNvPr>
              <p:cNvSpPr>
                <a:spLocks/>
              </p:cNvSpPr>
              <p:nvPr/>
            </p:nvSpPr>
            <p:spPr bwMode="auto">
              <a:xfrm>
                <a:off x="11027544" y="3386326"/>
                <a:ext cx="704850" cy="100259"/>
              </a:xfrm>
              <a:custGeom>
                <a:avLst/>
                <a:gdLst>
                  <a:gd name="T0" fmla="*/ 373 w 373"/>
                  <a:gd name="T1" fmla="*/ 0 h 53"/>
                  <a:gd name="T2" fmla="*/ 373 w 373"/>
                  <a:gd name="T3" fmla="*/ 0 h 53"/>
                  <a:gd name="T4" fmla="*/ 0 w 373"/>
                  <a:gd name="T5" fmla="*/ 0 h 53"/>
                  <a:gd name="T6" fmla="*/ 0 w 373"/>
                  <a:gd name="T7" fmla="*/ 53 h 53"/>
                  <a:gd name="T8" fmla="*/ 373 w 373"/>
                  <a:gd name="T9" fmla="*/ 53 h 53"/>
                  <a:gd name="T10" fmla="*/ 373 w 373"/>
                  <a:gd name="T11" fmla="*/ 0 h 53"/>
                </a:gdLst>
                <a:ahLst/>
                <a:cxnLst>
                  <a:cxn ang="0">
                    <a:pos x="T0" y="T1"/>
                  </a:cxn>
                  <a:cxn ang="0">
                    <a:pos x="T2" y="T3"/>
                  </a:cxn>
                  <a:cxn ang="0">
                    <a:pos x="T4" y="T5"/>
                  </a:cxn>
                  <a:cxn ang="0">
                    <a:pos x="T6" y="T7"/>
                  </a:cxn>
                  <a:cxn ang="0">
                    <a:pos x="T8" y="T9"/>
                  </a:cxn>
                  <a:cxn ang="0">
                    <a:pos x="T10" y="T11"/>
                  </a:cxn>
                </a:cxnLst>
                <a:rect l="0" t="0" r="r" b="b"/>
                <a:pathLst>
                  <a:path w="373" h="53">
                    <a:moveTo>
                      <a:pt x="373" y="0"/>
                    </a:moveTo>
                    <a:lnTo>
                      <a:pt x="373" y="0"/>
                    </a:lnTo>
                    <a:lnTo>
                      <a:pt x="0" y="0"/>
                    </a:lnTo>
                    <a:lnTo>
                      <a:pt x="0" y="53"/>
                    </a:lnTo>
                    <a:lnTo>
                      <a:pt x="373" y="53"/>
                    </a:lnTo>
                    <a:lnTo>
                      <a:pt x="373" y="0"/>
                    </a:lnTo>
                    <a:close/>
                  </a:path>
                </a:pathLst>
              </a:custGeom>
              <a:solidFill>
                <a:schemeClr val="accent1"/>
              </a:solidFill>
              <a:ln w="0">
                <a:noFill/>
                <a:prstDash val="solid"/>
                <a:round/>
                <a:headEnd/>
                <a:tailEnd/>
              </a:ln>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196" name="Freeform 23">
                <a:extLst>
                  <a:ext uri="{FF2B5EF4-FFF2-40B4-BE49-F238E27FC236}">
                    <a16:creationId xmlns:a16="http://schemas.microsoft.com/office/drawing/2014/main" id="{6311565B-5BA8-7F49-B8E9-D6474FAAF845}"/>
                  </a:ext>
                </a:extLst>
              </p:cNvPr>
              <p:cNvSpPr>
                <a:spLocks/>
              </p:cNvSpPr>
              <p:nvPr/>
            </p:nvSpPr>
            <p:spPr bwMode="auto">
              <a:xfrm>
                <a:off x="11379969" y="3662797"/>
                <a:ext cx="352425" cy="367616"/>
              </a:xfrm>
              <a:custGeom>
                <a:avLst/>
                <a:gdLst>
                  <a:gd name="T0" fmla="*/ 121 w 186"/>
                  <a:gd name="T1" fmla="*/ 8 h 195"/>
                  <a:gd name="T2" fmla="*/ 121 w 186"/>
                  <a:gd name="T3" fmla="*/ 8 h 195"/>
                  <a:gd name="T4" fmla="*/ 93 w 186"/>
                  <a:gd name="T5" fmla="*/ 0 h 195"/>
                  <a:gd name="T6" fmla="*/ 65 w 186"/>
                  <a:gd name="T7" fmla="*/ 8 h 195"/>
                  <a:gd name="T8" fmla="*/ 34 w 186"/>
                  <a:gd name="T9" fmla="*/ 24 h 195"/>
                  <a:gd name="T10" fmla="*/ 0 w 186"/>
                  <a:gd name="T11" fmla="*/ 32 h 195"/>
                  <a:gd name="T12" fmla="*/ 0 w 186"/>
                  <a:gd name="T13" fmla="*/ 64 h 195"/>
                  <a:gd name="T14" fmla="*/ 8 w 186"/>
                  <a:gd name="T15" fmla="*/ 105 h 195"/>
                  <a:gd name="T16" fmla="*/ 29 w 186"/>
                  <a:gd name="T17" fmla="*/ 141 h 195"/>
                  <a:gd name="T18" fmla="*/ 59 w 186"/>
                  <a:gd name="T19" fmla="*/ 171 h 195"/>
                  <a:gd name="T20" fmla="*/ 93 w 186"/>
                  <a:gd name="T21" fmla="*/ 195 h 195"/>
                  <a:gd name="T22" fmla="*/ 127 w 186"/>
                  <a:gd name="T23" fmla="*/ 171 h 195"/>
                  <a:gd name="T24" fmla="*/ 157 w 186"/>
                  <a:gd name="T25" fmla="*/ 141 h 195"/>
                  <a:gd name="T26" fmla="*/ 178 w 186"/>
                  <a:gd name="T27" fmla="*/ 105 h 195"/>
                  <a:gd name="T28" fmla="*/ 186 w 186"/>
                  <a:gd name="T29" fmla="*/ 64 h 195"/>
                  <a:gd name="T30" fmla="*/ 186 w 186"/>
                  <a:gd name="T31" fmla="*/ 32 h 195"/>
                  <a:gd name="T32" fmla="*/ 152 w 186"/>
                  <a:gd name="T33" fmla="*/ 24 h 195"/>
                  <a:gd name="T34" fmla="*/ 121 w 186"/>
                  <a:gd name="T35" fmla="*/ 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6" h="195">
                    <a:moveTo>
                      <a:pt x="121" y="8"/>
                    </a:moveTo>
                    <a:lnTo>
                      <a:pt x="121" y="8"/>
                    </a:lnTo>
                    <a:cubicBezTo>
                      <a:pt x="113" y="2"/>
                      <a:pt x="103" y="0"/>
                      <a:pt x="93" y="0"/>
                    </a:cubicBezTo>
                    <a:cubicBezTo>
                      <a:pt x="83" y="0"/>
                      <a:pt x="74" y="2"/>
                      <a:pt x="65" y="8"/>
                    </a:cubicBezTo>
                    <a:cubicBezTo>
                      <a:pt x="56" y="14"/>
                      <a:pt x="45" y="20"/>
                      <a:pt x="34" y="24"/>
                    </a:cubicBezTo>
                    <a:cubicBezTo>
                      <a:pt x="23" y="27"/>
                      <a:pt x="11" y="30"/>
                      <a:pt x="0" y="32"/>
                    </a:cubicBezTo>
                    <a:lnTo>
                      <a:pt x="0" y="64"/>
                    </a:lnTo>
                    <a:cubicBezTo>
                      <a:pt x="0" y="78"/>
                      <a:pt x="3" y="92"/>
                      <a:pt x="8" y="105"/>
                    </a:cubicBezTo>
                    <a:cubicBezTo>
                      <a:pt x="13" y="118"/>
                      <a:pt x="20" y="130"/>
                      <a:pt x="29" y="141"/>
                    </a:cubicBezTo>
                    <a:cubicBezTo>
                      <a:pt x="38" y="152"/>
                      <a:pt x="48" y="162"/>
                      <a:pt x="59" y="171"/>
                    </a:cubicBezTo>
                    <a:cubicBezTo>
                      <a:pt x="70" y="180"/>
                      <a:pt x="82" y="188"/>
                      <a:pt x="93" y="195"/>
                    </a:cubicBezTo>
                    <a:cubicBezTo>
                      <a:pt x="105" y="188"/>
                      <a:pt x="116" y="180"/>
                      <a:pt x="127" y="171"/>
                    </a:cubicBezTo>
                    <a:cubicBezTo>
                      <a:pt x="138" y="162"/>
                      <a:pt x="148" y="152"/>
                      <a:pt x="157" y="141"/>
                    </a:cubicBezTo>
                    <a:cubicBezTo>
                      <a:pt x="166" y="130"/>
                      <a:pt x="173" y="118"/>
                      <a:pt x="178" y="105"/>
                    </a:cubicBezTo>
                    <a:cubicBezTo>
                      <a:pt x="184" y="92"/>
                      <a:pt x="186" y="78"/>
                      <a:pt x="186" y="64"/>
                    </a:cubicBezTo>
                    <a:lnTo>
                      <a:pt x="186" y="32"/>
                    </a:lnTo>
                    <a:cubicBezTo>
                      <a:pt x="175" y="30"/>
                      <a:pt x="164" y="27"/>
                      <a:pt x="152" y="24"/>
                    </a:cubicBezTo>
                    <a:cubicBezTo>
                      <a:pt x="141" y="20"/>
                      <a:pt x="131" y="14"/>
                      <a:pt x="121" y="8"/>
                    </a:cubicBezTo>
                    <a:close/>
                  </a:path>
                </a:pathLst>
              </a:custGeom>
              <a:solidFill>
                <a:srgbClr val="0078D4"/>
              </a:solidFill>
              <a:ln w="0">
                <a:noFill/>
                <a:prstDash val="solid"/>
                <a:round/>
                <a:headEnd/>
                <a:tailEnd/>
              </a:ln>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197" name="LightningBolt_E945" title="Icon of a lightning bolt">
                <a:extLst>
                  <a:ext uri="{FF2B5EF4-FFF2-40B4-BE49-F238E27FC236}">
                    <a16:creationId xmlns:a16="http://schemas.microsoft.com/office/drawing/2014/main" id="{1156923F-8B29-CA42-8225-19172E975648}"/>
                  </a:ext>
                </a:extLst>
              </p:cNvPr>
              <p:cNvSpPr>
                <a:spLocks noChangeAspect="1"/>
              </p:cNvSpPr>
              <p:nvPr/>
            </p:nvSpPr>
            <p:spPr bwMode="auto">
              <a:xfrm>
                <a:off x="11476622" y="3733100"/>
                <a:ext cx="159118" cy="210894"/>
              </a:xfrm>
              <a:custGeom>
                <a:avLst/>
                <a:gdLst>
                  <a:gd name="T0" fmla="*/ 481 w 2961"/>
                  <a:gd name="T1" fmla="*/ 4132 h 4132"/>
                  <a:gd name="T2" fmla="*/ 2961 w 2961"/>
                  <a:gd name="T3" fmla="*/ 1653 h 4132"/>
                  <a:gd name="T4" fmla="*/ 1652 w 2961"/>
                  <a:gd name="T5" fmla="*/ 1653 h 4132"/>
                  <a:gd name="T6" fmla="*/ 2479 w 2961"/>
                  <a:gd name="T7" fmla="*/ 0 h 4132"/>
                  <a:gd name="T8" fmla="*/ 1239 w 2961"/>
                  <a:gd name="T9" fmla="*/ 0 h 4132"/>
                  <a:gd name="T10" fmla="*/ 0 w 2961"/>
                  <a:gd name="T11" fmla="*/ 2479 h 4132"/>
                  <a:gd name="T12" fmla="*/ 964 w 2961"/>
                  <a:gd name="T13" fmla="*/ 2479 h 4132"/>
                  <a:gd name="T14" fmla="*/ 137 w 2961"/>
                  <a:gd name="T15" fmla="*/ 4132 h 4132"/>
                  <a:gd name="T16" fmla="*/ 481 w 2961"/>
                  <a:gd name="T17" fmla="*/ 4132 h 4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1" h="4132">
                    <a:moveTo>
                      <a:pt x="481" y="4132"/>
                    </a:moveTo>
                    <a:lnTo>
                      <a:pt x="2961" y="1653"/>
                    </a:lnTo>
                    <a:lnTo>
                      <a:pt x="1652" y="1653"/>
                    </a:lnTo>
                    <a:lnTo>
                      <a:pt x="2479" y="0"/>
                    </a:lnTo>
                    <a:lnTo>
                      <a:pt x="1239" y="0"/>
                    </a:lnTo>
                    <a:lnTo>
                      <a:pt x="0" y="2479"/>
                    </a:lnTo>
                    <a:lnTo>
                      <a:pt x="964" y="2479"/>
                    </a:lnTo>
                    <a:lnTo>
                      <a:pt x="137" y="4132"/>
                    </a:lnTo>
                    <a:lnTo>
                      <a:pt x="481" y="4132"/>
                    </a:lnTo>
                    <a:close/>
                  </a:path>
                </a:pathLst>
              </a:custGeom>
              <a:solidFill>
                <a:schemeClr val="bg2"/>
              </a:solidFill>
              <a:ln w="19050" cap="sq">
                <a:noFill/>
                <a:prstDash val="solid"/>
                <a:miter lim="800000"/>
                <a:headEnd/>
                <a:tailEnd/>
              </a:ln>
            </p:spPr>
            <p:txBody>
              <a:bodyPr vert="horz" wrap="square" lIns="60483" tIns="30240" rIns="60483" bIns="30240" numCol="1" anchor="t" anchorCtr="0" compatLnSpc="1">
                <a:prstTxWarp prst="textNoShape">
                  <a:avLst/>
                </a:prstTxWarp>
              </a:bodyPr>
              <a:lstStyle/>
              <a:p>
                <a:pPr marL="0" marR="0" lvl="0" indent="0" algn="l" defTabSz="616875" rtl="0" eaLnBrk="1" fontAlgn="auto" latinLnBrk="0" hangingPunct="1">
                  <a:lnSpc>
                    <a:spcPct val="100000"/>
                  </a:lnSpc>
                  <a:spcBef>
                    <a:spcPts val="0"/>
                  </a:spcBef>
                  <a:spcAft>
                    <a:spcPts val="0"/>
                  </a:spcAft>
                  <a:buClrTx/>
                  <a:buSzTx/>
                  <a:buFontTx/>
                  <a:buNone/>
                  <a:tabLst/>
                  <a:defRPr/>
                </a:pPr>
                <a:endParaRPr kumimoji="0" lang="en-US" sz="742"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grpSp>
      <p:cxnSp>
        <p:nvCxnSpPr>
          <p:cNvPr id="198" name="Straight Connector 197">
            <a:extLst>
              <a:ext uri="{FF2B5EF4-FFF2-40B4-BE49-F238E27FC236}">
                <a16:creationId xmlns:a16="http://schemas.microsoft.com/office/drawing/2014/main" id="{02A95F43-9A92-8249-A738-11E1A1500942}"/>
              </a:ext>
            </a:extLst>
          </p:cNvPr>
          <p:cNvCxnSpPr>
            <a:cxnSpLocks/>
          </p:cNvCxnSpPr>
          <p:nvPr/>
        </p:nvCxnSpPr>
        <p:spPr>
          <a:xfrm>
            <a:off x="6602925" y="2600746"/>
            <a:ext cx="0" cy="2685473"/>
          </a:xfrm>
          <a:prstGeom prst="line">
            <a:avLst/>
          </a:prstGeom>
          <a:ln w="19050">
            <a:solidFill>
              <a:schemeClr val="accent3">
                <a:lumMod val="60000"/>
                <a:lumOff val="4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99" name="Group 198">
            <a:extLst>
              <a:ext uri="{FF2B5EF4-FFF2-40B4-BE49-F238E27FC236}">
                <a16:creationId xmlns:a16="http://schemas.microsoft.com/office/drawing/2014/main" id="{783DF51B-962B-8644-A501-75C2CF1E05A7}"/>
              </a:ext>
            </a:extLst>
          </p:cNvPr>
          <p:cNvGrpSpPr/>
          <p:nvPr/>
        </p:nvGrpSpPr>
        <p:grpSpPr>
          <a:xfrm>
            <a:off x="1491712" y="2493878"/>
            <a:ext cx="4211311" cy="2884772"/>
            <a:chOff x="1923512" y="2417678"/>
            <a:chExt cx="4211311" cy="2884772"/>
          </a:xfrm>
        </p:grpSpPr>
        <p:sp>
          <p:nvSpPr>
            <p:cNvPr id="200" name="Rectangle 199">
              <a:extLst>
                <a:ext uri="{FF2B5EF4-FFF2-40B4-BE49-F238E27FC236}">
                  <a16:creationId xmlns:a16="http://schemas.microsoft.com/office/drawing/2014/main" id="{487226C5-9C27-A54C-9DE1-AFA3F67B4141}"/>
                </a:ext>
              </a:extLst>
            </p:cNvPr>
            <p:cNvSpPr/>
            <p:nvPr/>
          </p:nvSpPr>
          <p:spPr bwMode="auto">
            <a:xfrm>
              <a:off x="2461001" y="3375331"/>
              <a:ext cx="3303795" cy="1927119"/>
            </a:xfrm>
            <a:prstGeom prst="rect">
              <a:avLst/>
            </a:prstGeom>
            <a:solidFill>
              <a:schemeClr val="bg1"/>
            </a:solidFill>
            <a:ln w="28575">
              <a:solidFill>
                <a:schemeClr val="accent4">
                  <a:lumMod val="20000"/>
                  <a:lumOff val="8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rtl="0" eaLnBrk="1" fontAlgn="base" latinLnBrk="0" hangingPunct="1">
                <a:lnSpc>
                  <a:spcPct val="100000"/>
                </a:lnSpc>
                <a:spcBef>
                  <a:spcPct val="0"/>
                </a:spcBef>
                <a:spcAft>
                  <a:spcPct val="0"/>
                </a:spcAft>
                <a:buClrTx/>
                <a:buSzTx/>
                <a:buFontTx/>
                <a:buNone/>
                <a:tabLst/>
                <a:defRPr/>
              </a:pPr>
              <a:endParaRPr kumimoji="0" lang="en-US" sz="1632" b="0" i="0" u="none" strike="noStrike" kern="1200" cap="none" spc="0" normalizeH="0" baseline="0" noProof="0">
                <a:ln>
                  <a:noFill/>
                </a:ln>
                <a:gradFill>
                  <a:gsLst>
                    <a:gs pos="40075">
                      <a:srgbClr val="FFFFFF"/>
                    </a:gs>
                    <a:gs pos="30000">
                      <a:srgbClr val="FFFFFF"/>
                    </a:gs>
                  </a:gsLst>
                  <a:lin ang="5400000" scaled="0"/>
                </a:gradFill>
                <a:effectLst/>
                <a:uLnTx/>
                <a:uFillTx/>
                <a:latin typeface="Segoe UI"/>
                <a:ea typeface="+mn-ea"/>
                <a:cs typeface="+mn-cs"/>
              </a:endParaRPr>
            </a:p>
          </p:txBody>
        </p:sp>
        <p:sp>
          <p:nvSpPr>
            <p:cNvPr id="201" name="TextBox 200">
              <a:extLst>
                <a:ext uri="{FF2B5EF4-FFF2-40B4-BE49-F238E27FC236}">
                  <a16:creationId xmlns:a16="http://schemas.microsoft.com/office/drawing/2014/main" id="{CA346DE5-2524-904A-AFDE-87808DEEED7A}"/>
                </a:ext>
              </a:extLst>
            </p:cNvPr>
            <p:cNvSpPr txBox="1"/>
            <p:nvPr/>
          </p:nvSpPr>
          <p:spPr>
            <a:xfrm>
              <a:off x="1923512" y="3324732"/>
              <a:ext cx="1142253" cy="256159"/>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Firewall</a:t>
              </a:r>
            </a:p>
          </p:txBody>
        </p:sp>
        <p:pic>
          <p:nvPicPr>
            <p:cNvPr id="202" name="Picture 201">
              <a:extLst>
                <a:ext uri="{FF2B5EF4-FFF2-40B4-BE49-F238E27FC236}">
                  <a16:creationId xmlns:a16="http://schemas.microsoft.com/office/drawing/2014/main" id="{D4E3BB34-EEB1-8640-98D3-6F6463695624}"/>
                </a:ext>
              </a:extLst>
            </p:cNvPr>
            <p:cNvPicPr>
              <a:picLocks noChangeAspect="1"/>
            </p:cNvPicPr>
            <p:nvPr/>
          </p:nvPicPr>
          <p:blipFill>
            <a:blip r:embed="rId5"/>
            <a:stretch>
              <a:fillRect/>
            </a:stretch>
          </p:blipFill>
          <p:spPr>
            <a:xfrm>
              <a:off x="2750784" y="3110111"/>
              <a:ext cx="629962" cy="629962"/>
            </a:xfrm>
            <a:prstGeom prst="rect">
              <a:avLst/>
            </a:prstGeom>
          </p:spPr>
        </p:pic>
        <p:pic>
          <p:nvPicPr>
            <p:cNvPr id="203" name="Picture 202">
              <a:extLst>
                <a:ext uri="{FF2B5EF4-FFF2-40B4-BE49-F238E27FC236}">
                  <a16:creationId xmlns:a16="http://schemas.microsoft.com/office/drawing/2014/main" id="{970B5686-AEE6-FC42-8E06-E84E2A4C4151}"/>
                </a:ext>
              </a:extLst>
            </p:cNvPr>
            <p:cNvPicPr>
              <a:picLocks noChangeAspect="1"/>
            </p:cNvPicPr>
            <p:nvPr/>
          </p:nvPicPr>
          <p:blipFill>
            <a:blip r:embed="rId6"/>
            <a:stretch>
              <a:fillRect/>
            </a:stretch>
          </p:blipFill>
          <p:spPr>
            <a:xfrm>
              <a:off x="4503413" y="3149334"/>
              <a:ext cx="514313" cy="514313"/>
            </a:xfrm>
            <a:prstGeom prst="rect">
              <a:avLst/>
            </a:prstGeom>
          </p:spPr>
        </p:pic>
        <p:pic>
          <p:nvPicPr>
            <p:cNvPr id="204" name="Picture 203">
              <a:extLst>
                <a:ext uri="{FF2B5EF4-FFF2-40B4-BE49-F238E27FC236}">
                  <a16:creationId xmlns:a16="http://schemas.microsoft.com/office/drawing/2014/main" id="{1A5CC432-53C7-5348-A9A6-C15CAF5E6926}"/>
                </a:ext>
              </a:extLst>
            </p:cNvPr>
            <p:cNvPicPr>
              <a:picLocks noChangeAspect="1"/>
            </p:cNvPicPr>
            <p:nvPr/>
          </p:nvPicPr>
          <p:blipFill>
            <a:blip r:embed="rId7"/>
            <a:stretch>
              <a:fillRect/>
            </a:stretch>
          </p:blipFill>
          <p:spPr>
            <a:xfrm>
              <a:off x="3659160" y="2417678"/>
              <a:ext cx="514313" cy="514313"/>
            </a:xfrm>
            <a:prstGeom prst="rect">
              <a:avLst/>
            </a:prstGeom>
          </p:spPr>
        </p:pic>
        <p:sp>
          <p:nvSpPr>
            <p:cNvPr id="205" name="TextBox 204">
              <a:extLst>
                <a:ext uri="{FF2B5EF4-FFF2-40B4-BE49-F238E27FC236}">
                  <a16:creationId xmlns:a16="http://schemas.microsoft.com/office/drawing/2014/main" id="{BCCEA6E2-DD07-B240-8094-B632BAAB4503}"/>
                </a:ext>
              </a:extLst>
            </p:cNvPr>
            <p:cNvSpPr txBox="1"/>
            <p:nvPr/>
          </p:nvSpPr>
          <p:spPr>
            <a:xfrm>
              <a:off x="5228872" y="3155368"/>
              <a:ext cx="905951" cy="512317"/>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Email filtering</a:t>
              </a:r>
            </a:p>
          </p:txBody>
        </p:sp>
        <p:sp>
          <p:nvSpPr>
            <p:cNvPr id="206" name="TextBox 205">
              <a:extLst>
                <a:ext uri="{FF2B5EF4-FFF2-40B4-BE49-F238E27FC236}">
                  <a16:creationId xmlns:a16="http://schemas.microsoft.com/office/drawing/2014/main" id="{7850D8A6-C7B5-0146-A159-F7F612F75882}"/>
                </a:ext>
              </a:extLst>
            </p:cNvPr>
            <p:cNvSpPr txBox="1"/>
            <p:nvPr/>
          </p:nvSpPr>
          <p:spPr>
            <a:xfrm>
              <a:off x="4221509" y="2493560"/>
              <a:ext cx="1142253" cy="256159"/>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Internet</a:t>
              </a:r>
            </a:p>
          </p:txBody>
        </p:sp>
        <p:pic>
          <p:nvPicPr>
            <p:cNvPr id="207" name="Picture 206">
              <a:extLst>
                <a:ext uri="{FF2B5EF4-FFF2-40B4-BE49-F238E27FC236}">
                  <a16:creationId xmlns:a16="http://schemas.microsoft.com/office/drawing/2014/main" id="{2E3462A8-CF19-9348-9B25-CF44C08034ED}"/>
                </a:ext>
              </a:extLst>
            </p:cNvPr>
            <p:cNvPicPr>
              <a:picLocks noChangeAspect="1"/>
            </p:cNvPicPr>
            <p:nvPr/>
          </p:nvPicPr>
          <p:blipFill>
            <a:blip r:embed="rId8"/>
            <a:stretch>
              <a:fillRect/>
            </a:stretch>
          </p:blipFill>
          <p:spPr>
            <a:xfrm>
              <a:off x="3637745" y="4298267"/>
              <a:ext cx="414490" cy="414490"/>
            </a:xfrm>
            <a:prstGeom prst="rect">
              <a:avLst/>
            </a:prstGeom>
          </p:spPr>
        </p:pic>
        <p:pic>
          <p:nvPicPr>
            <p:cNvPr id="208" name="Picture 207">
              <a:extLst>
                <a:ext uri="{FF2B5EF4-FFF2-40B4-BE49-F238E27FC236}">
                  <a16:creationId xmlns:a16="http://schemas.microsoft.com/office/drawing/2014/main" id="{99005810-C0DB-6B44-AD31-A815E37DA47C}"/>
                </a:ext>
              </a:extLst>
            </p:cNvPr>
            <p:cNvPicPr>
              <a:picLocks noChangeAspect="1"/>
            </p:cNvPicPr>
            <p:nvPr/>
          </p:nvPicPr>
          <p:blipFill>
            <a:blip r:embed="rId8"/>
            <a:stretch>
              <a:fillRect/>
            </a:stretch>
          </p:blipFill>
          <p:spPr>
            <a:xfrm>
              <a:off x="3367159" y="4781549"/>
              <a:ext cx="414490" cy="414490"/>
            </a:xfrm>
            <a:prstGeom prst="rect">
              <a:avLst/>
            </a:prstGeom>
          </p:spPr>
        </p:pic>
        <p:pic>
          <p:nvPicPr>
            <p:cNvPr id="209" name="Picture 208">
              <a:extLst>
                <a:ext uri="{FF2B5EF4-FFF2-40B4-BE49-F238E27FC236}">
                  <a16:creationId xmlns:a16="http://schemas.microsoft.com/office/drawing/2014/main" id="{919FEB71-D27F-B24E-B79E-7AFD6DCA85F3}"/>
                </a:ext>
              </a:extLst>
            </p:cNvPr>
            <p:cNvPicPr>
              <a:picLocks noChangeAspect="1"/>
            </p:cNvPicPr>
            <p:nvPr/>
          </p:nvPicPr>
          <p:blipFill>
            <a:blip r:embed="rId8"/>
            <a:stretch>
              <a:fillRect/>
            </a:stretch>
          </p:blipFill>
          <p:spPr>
            <a:xfrm>
              <a:off x="4036343" y="4670038"/>
              <a:ext cx="414490" cy="414490"/>
            </a:xfrm>
            <a:prstGeom prst="rect">
              <a:avLst/>
            </a:prstGeom>
          </p:spPr>
        </p:pic>
        <p:pic>
          <p:nvPicPr>
            <p:cNvPr id="210" name="Picture 209">
              <a:extLst>
                <a:ext uri="{FF2B5EF4-FFF2-40B4-BE49-F238E27FC236}">
                  <a16:creationId xmlns:a16="http://schemas.microsoft.com/office/drawing/2014/main" id="{D1C289F7-ACA6-6D4A-B34A-2302F46882E8}"/>
                </a:ext>
              </a:extLst>
            </p:cNvPr>
            <p:cNvPicPr>
              <a:picLocks noChangeAspect="1"/>
            </p:cNvPicPr>
            <p:nvPr/>
          </p:nvPicPr>
          <p:blipFill>
            <a:blip r:embed="rId8"/>
            <a:stretch>
              <a:fillRect/>
            </a:stretch>
          </p:blipFill>
          <p:spPr>
            <a:xfrm>
              <a:off x="4262465" y="4209954"/>
              <a:ext cx="414490" cy="414490"/>
            </a:xfrm>
            <a:prstGeom prst="rect">
              <a:avLst/>
            </a:prstGeom>
          </p:spPr>
        </p:pic>
        <p:pic>
          <p:nvPicPr>
            <p:cNvPr id="211" name="Picture 210">
              <a:extLst>
                <a:ext uri="{FF2B5EF4-FFF2-40B4-BE49-F238E27FC236}">
                  <a16:creationId xmlns:a16="http://schemas.microsoft.com/office/drawing/2014/main" id="{19808C11-D865-5343-B7AB-AFDC9CF08F8A}"/>
                </a:ext>
              </a:extLst>
            </p:cNvPr>
            <p:cNvPicPr>
              <a:picLocks noChangeAspect="1"/>
            </p:cNvPicPr>
            <p:nvPr/>
          </p:nvPicPr>
          <p:blipFill>
            <a:blip r:embed="rId8"/>
            <a:stretch>
              <a:fillRect/>
            </a:stretch>
          </p:blipFill>
          <p:spPr>
            <a:xfrm>
              <a:off x="3065765" y="4106934"/>
              <a:ext cx="414490" cy="414490"/>
            </a:xfrm>
            <a:prstGeom prst="rect">
              <a:avLst/>
            </a:prstGeom>
          </p:spPr>
        </p:pic>
        <p:grpSp>
          <p:nvGrpSpPr>
            <p:cNvPr id="212" name="Group 211">
              <a:extLst>
                <a:ext uri="{FF2B5EF4-FFF2-40B4-BE49-F238E27FC236}">
                  <a16:creationId xmlns:a16="http://schemas.microsoft.com/office/drawing/2014/main" id="{9308ABA2-BFEB-CE4B-87AB-C80BDF829C25}"/>
                </a:ext>
              </a:extLst>
            </p:cNvPr>
            <p:cNvGrpSpPr/>
            <p:nvPr/>
          </p:nvGrpSpPr>
          <p:grpSpPr>
            <a:xfrm>
              <a:off x="3589071" y="3497558"/>
              <a:ext cx="926268" cy="741041"/>
              <a:chOff x="4830486" y="2531958"/>
              <a:chExt cx="753602" cy="602904"/>
            </a:xfrm>
          </p:grpSpPr>
          <p:pic>
            <p:nvPicPr>
              <p:cNvPr id="223" name="Picture 222">
                <a:extLst>
                  <a:ext uri="{FF2B5EF4-FFF2-40B4-BE49-F238E27FC236}">
                    <a16:creationId xmlns:a16="http://schemas.microsoft.com/office/drawing/2014/main" id="{4D5402B5-6256-A845-A37C-778194DD77F7}"/>
                  </a:ext>
                </a:extLst>
              </p:cNvPr>
              <p:cNvPicPr>
                <a:picLocks noChangeAspect="1"/>
              </p:cNvPicPr>
              <p:nvPr/>
            </p:nvPicPr>
            <p:blipFill>
              <a:blip r:embed="rId8"/>
              <a:stretch>
                <a:fillRect/>
              </a:stretch>
            </p:blipFill>
            <p:spPr>
              <a:xfrm>
                <a:off x="4830486" y="2531958"/>
                <a:ext cx="602904" cy="602904"/>
              </a:xfrm>
              <a:prstGeom prst="rect">
                <a:avLst/>
              </a:prstGeom>
            </p:spPr>
          </p:pic>
          <p:sp>
            <p:nvSpPr>
              <p:cNvPr id="224" name="Freeform 5">
                <a:extLst>
                  <a:ext uri="{FF2B5EF4-FFF2-40B4-BE49-F238E27FC236}">
                    <a16:creationId xmlns:a16="http://schemas.microsoft.com/office/drawing/2014/main" id="{18B52FA7-CD0D-524A-87E3-F70B228D2767}"/>
                  </a:ext>
                </a:extLst>
              </p:cNvPr>
              <p:cNvSpPr>
                <a:spLocks/>
              </p:cNvSpPr>
              <p:nvPr/>
            </p:nvSpPr>
            <p:spPr bwMode="auto">
              <a:xfrm>
                <a:off x="5251741" y="2674837"/>
                <a:ext cx="332347" cy="353070"/>
              </a:xfrm>
              <a:custGeom>
                <a:avLst/>
                <a:gdLst>
                  <a:gd name="T0" fmla="*/ 180 w 373"/>
                  <a:gd name="T1" fmla="*/ 393 h 397"/>
                  <a:gd name="T2" fmla="*/ 180 w 373"/>
                  <a:gd name="T3" fmla="*/ 393 h 397"/>
                  <a:gd name="T4" fmla="*/ 137 w 373"/>
                  <a:gd name="T5" fmla="*/ 365 h 397"/>
                  <a:gd name="T6" fmla="*/ 95 w 373"/>
                  <a:gd name="T7" fmla="*/ 332 h 397"/>
                  <a:gd name="T8" fmla="*/ 58 w 373"/>
                  <a:gd name="T9" fmla="*/ 294 h 397"/>
                  <a:gd name="T10" fmla="*/ 28 w 373"/>
                  <a:gd name="T11" fmla="*/ 250 h 397"/>
                  <a:gd name="T12" fmla="*/ 8 w 373"/>
                  <a:gd name="T13" fmla="*/ 201 h 397"/>
                  <a:gd name="T14" fmla="*/ 0 w 373"/>
                  <a:gd name="T15" fmla="*/ 146 h 397"/>
                  <a:gd name="T16" fmla="*/ 0 w 373"/>
                  <a:gd name="T17" fmla="*/ 53 h 397"/>
                  <a:gd name="T18" fmla="*/ 13 w 373"/>
                  <a:gd name="T19" fmla="*/ 52 h 397"/>
                  <a:gd name="T20" fmla="*/ 69 w 373"/>
                  <a:gd name="T21" fmla="*/ 43 h 397"/>
                  <a:gd name="T22" fmla="*/ 120 w 373"/>
                  <a:gd name="T23" fmla="*/ 19 h 397"/>
                  <a:gd name="T24" fmla="*/ 152 w 373"/>
                  <a:gd name="T25" fmla="*/ 4 h 397"/>
                  <a:gd name="T26" fmla="*/ 187 w 373"/>
                  <a:gd name="T27" fmla="*/ 0 h 397"/>
                  <a:gd name="T28" fmla="*/ 222 w 373"/>
                  <a:gd name="T29" fmla="*/ 4 h 397"/>
                  <a:gd name="T30" fmla="*/ 253 w 373"/>
                  <a:gd name="T31" fmla="*/ 19 h 397"/>
                  <a:gd name="T32" fmla="*/ 304 w 373"/>
                  <a:gd name="T33" fmla="*/ 43 h 397"/>
                  <a:gd name="T34" fmla="*/ 361 w 373"/>
                  <a:gd name="T35" fmla="*/ 52 h 397"/>
                  <a:gd name="T36" fmla="*/ 373 w 373"/>
                  <a:gd name="T37" fmla="*/ 53 h 397"/>
                  <a:gd name="T38" fmla="*/ 373 w 373"/>
                  <a:gd name="T39" fmla="*/ 146 h 397"/>
                  <a:gd name="T40" fmla="*/ 366 w 373"/>
                  <a:gd name="T41" fmla="*/ 201 h 397"/>
                  <a:gd name="T42" fmla="*/ 346 w 373"/>
                  <a:gd name="T43" fmla="*/ 250 h 397"/>
                  <a:gd name="T44" fmla="*/ 316 w 373"/>
                  <a:gd name="T45" fmla="*/ 294 h 397"/>
                  <a:gd name="T46" fmla="*/ 278 w 373"/>
                  <a:gd name="T47" fmla="*/ 332 h 397"/>
                  <a:gd name="T48" fmla="*/ 237 w 373"/>
                  <a:gd name="T49" fmla="*/ 365 h 397"/>
                  <a:gd name="T50" fmla="*/ 194 w 373"/>
                  <a:gd name="T51" fmla="*/ 393 h 397"/>
                  <a:gd name="T52" fmla="*/ 187 w 373"/>
                  <a:gd name="T53" fmla="*/ 397 h 397"/>
                  <a:gd name="T54" fmla="*/ 180 w 373"/>
                  <a:gd name="T55" fmla="*/ 39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3" h="397">
                    <a:moveTo>
                      <a:pt x="180" y="393"/>
                    </a:moveTo>
                    <a:lnTo>
                      <a:pt x="180" y="393"/>
                    </a:lnTo>
                    <a:cubicBezTo>
                      <a:pt x="166" y="385"/>
                      <a:pt x="151" y="375"/>
                      <a:pt x="137" y="365"/>
                    </a:cubicBezTo>
                    <a:cubicBezTo>
                      <a:pt x="122" y="355"/>
                      <a:pt x="108" y="344"/>
                      <a:pt x="95" y="332"/>
                    </a:cubicBezTo>
                    <a:cubicBezTo>
                      <a:pt x="82" y="320"/>
                      <a:pt x="70" y="307"/>
                      <a:pt x="58" y="294"/>
                    </a:cubicBezTo>
                    <a:cubicBezTo>
                      <a:pt x="46" y="280"/>
                      <a:pt x="36" y="265"/>
                      <a:pt x="28" y="250"/>
                    </a:cubicBezTo>
                    <a:cubicBezTo>
                      <a:pt x="19" y="234"/>
                      <a:pt x="13" y="218"/>
                      <a:pt x="8" y="201"/>
                    </a:cubicBezTo>
                    <a:cubicBezTo>
                      <a:pt x="3" y="183"/>
                      <a:pt x="0" y="165"/>
                      <a:pt x="0" y="146"/>
                    </a:cubicBezTo>
                    <a:lnTo>
                      <a:pt x="0" y="53"/>
                    </a:lnTo>
                    <a:lnTo>
                      <a:pt x="13" y="52"/>
                    </a:lnTo>
                    <a:cubicBezTo>
                      <a:pt x="32" y="51"/>
                      <a:pt x="51" y="48"/>
                      <a:pt x="69" y="43"/>
                    </a:cubicBezTo>
                    <a:cubicBezTo>
                      <a:pt x="87" y="38"/>
                      <a:pt x="104" y="30"/>
                      <a:pt x="120" y="19"/>
                    </a:cubicBezTo>
                    <a:cubicBezTo>
                      <a:pt x="131" y="13"/>
                      <a:pt x="141" y="8"/>
                      <a:pt x="152" y="4"/>
                    </a:cubicBezTo>
                    <a:cubicBezTo>
                      <a:pt x="163" y="1"/>
                      <a:pt x="174" y="0"/>
                      <a:pt x="187" y="0"/>
                    </a:cubicBezTo>
                    <a:cubicBezTo>
                      <a:pt x="199" y="0"/>
                      <a:pt x="211" y="1"/>
                      <a:pt x="222" y="4"/>
                    </a:cubicBezTo>
                    <a:cubicBezTo>
                      <a:pt x="232" y="8"/>
                      <a:pt x="243" y="13"/>
                      <a:pt x="253" y="19"/>
                    </a:cubicBezTo>
                    <a:cubicBezTo>
                      <a:pt x="270" y="30"/>
                      <a:pt x="287" y="38"/>
                      <a:pt x="304" y="43"/>
                    </a:cubicBezTo>
                    <a:cubicBezTo>
                      <a:pt x="322" y="48"/>
                      <a:pt x="341" y="51"/>
                      <a:pt x="361" y="52"/>
                    </a:cubicBezTo>
                    <a:lnTo>
                      <a:pt x="373" y="53"/>
                    </a:lnTo>
                    <a:lnTo>
                      <a:pt x="373" y="146"/>
                    </a:lnTo>
                    <a:cubicBezTo>
                      <a:pt x="373" y="165"/>
                      <a:pt x="371" y="183"/>
                      <a:pt x="366" y="201"/>
                    </a:cubicBezTo>
                    <a:cubicBezTo>
                      <a:pt x="361" y="218"/>
                      <a:pt x="354" y="234"/>
                      <a:pt x="346" y="250"/>
                    </a:cubicBezTo>
                    <a:cubicBezTo>
                      <a:pt x="337" y="265"/>
                      <a:pt x="327" y="280"/>
                      <a:pt x="316" y="294"/>
                    </a:cubicBezTo>
                    <a:cubicBezTo>
                      <a:pt x="304" y="307"/>
                      <a:pt x="292" y="320"/>
                      <a:pt x="278" y="332"/>
                    </a:cubicBezTo>
                    <a:cubicBezTo>
                      <a:pt x="265" y="344"/>
                      <a:pt x="251" y="355"/>
                      <a:pt x="237" y="365"/>
                    </a:cubicBezTo>
                    <a:cubicBezTo>
                      <a:pt x="223" y="375"/>
                      <a:pt x="208" y="385"/>
                      <a:pt x="194" y="393"/>
                    </a:cubicBezTo>
                    <a:lnTo>
                      <a:pt x="187" y="397"/>
                    </a:lnTo>
                    <a:lnTo>
                      <a:pt x="180" y="393"/>
                    </a:lnTo>
                    <a:close/>
                  </a:path>
                </a:pathLst>
              </a:custGeom>
              <a:solidFill>
                <a:schemeClr val="accent1"/>
              </a:solidFill>
              <a:ln w="38100" cap="sq">
                <a:solidFill>
                  <a:schemeClr val="bg2">
                    <a:lumMod val="95000"/>
                  </a:schemeClr>
                </a:solidFill>
                <a:prstDash val="solid"/>
                <a:miter lim="800000"/>
                <a:headEnd/>
                <a:tailEnd/>
              </a:ln>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pic>
          <p:nvPicPr>
            <p:cNvPr id="213" name="Picture 212">
              <a:extLst>
                <a:ext uri="{FF2B5EF4-FFF2-40B4-BE49-F238E27FC236}">
                  <a16:creationId xmlns:a16="http://schemas.microsoft.com/office/drawing/2014/main" id="{D4C2FE0B-8AE3-1A46-842A-ECD39F71FAFE}"/>
                </a:ext>
              </a:extLst>
            </p:cNvPr>
            <p:cNvPicPr>
              <a:picLocks noChangeAspect="1"/>
            </p:cNvPicPr>
            <p:nvPr/>
          </p:nvPicPr>
          <p:blipFill>
            <a:blip r:embed="rId8"/>
            <a:stretch>
              <a:fillRect/>
            </a:stretch>
          </p:blipFill>
          <p:spPr>
            <a:xfrm>
              <a:off x="2824657" y="4572060"/>
              <a:ext cx="414490" cy="414490"/>
            </a:xfrm>
            <a:prstGeom prst="rect">
              <a:avLst/>
            </a:prstGeom>
          </p:spPr>
        </p:pic>
        <p:grpSp>
          <p:nvGrpSpPr>
            <p:cNvPr id="214" name="Group 213">
              <a:extLst>
                <a:ext uri="{FF2B5EF4-FFF2-40B4-BE49-F238E27FC236}">
                  <a16:creationId xmlns:a16="http://schemas.microsoft.com/office/drawing/2014/main" id="{B2AC449F-40E9-3040-AE76-787BF54E3FBE}"/>
                </a:ext>
              </a:extLst>
            </p:cNvPr>
            <p:cNvGrpSpPr/>
            <p:nvPr/>
          </p:nvGrpSpPr>
          <p:grpSpPr>
            <a:xfrm>
              <a:off x="5247962" y="4572060"/>
              <a:ext cx="302773" cy="605544"/>
              <a:chOff x="2715391" y="2892425"/>
              <a:chExt cx="296863" cy="593725"/>
            </a:xfrm>
          </p:grpSpPr>
          <p:sp>
            <p:nvSpPr>
              <p:cNvPr id="219" name="Rectangle 5">
                <a:extLst>
                  <a:ext uri="{FF2B5EF4-FFF2-40B4-BE49-F238E27FC236}">
                    <a16:creationId xmlns:a16="http://schemas.microsoft.com/office/drawing/2014/main" id="{039FB565-FF71-0545-8C7B-8CE19154014F}"/>
                  </a:ext>
                </a:extLst>
              </p:cNvPr>
              <p:cNvSpPr>
                <a:spLocks noChangeArrowheads="1"/>
              </p:cNvSpPr>
              <p:nvPr/>
            </p:nvSpPr>
            <p:spPr bwMode="auto">
              <a:xfrm>
                <a:off x="2715391" y="2892425"/>
                <a:ext cx="296863" cy="593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220" name="Rectangle 6">
                <a:extLst>
                  <a:ext uri="{FF2B5EF4-FFF2-40B4-BE49-F238E27FC236}">
                    <a16:creationId xmlns:a16="http://schemas.microsoft.com/office/drawing/2014/main" id="{BAFE628E-3958-A440-A31F-D39197C5DDED}"/>
                  </a:ext>
                </a:extLst>
              </p:cNvPr>
              <p:cNvSpPr>
                <a:spLocks noChangeArrowheads="1"/>
              </p:cNvSpPr>
              <p:nvPr/>
            </p:nvSpPr>
            <p:spPr bwMode="auto">
              <a:xfrm>
                <a:off x="2751904" y="3319463"/>
                <a:ext cx="223838" cy="36513"/>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221" name="Rectangle 7">
                <a:extLst>
                  <a:ext uri="{FF2B5EF4-FFF2-40B4-BE49-F238E27FC236}">
                    <a16:creationId xmlns:a16="http://schemas.microsoft.com/office/drawing/2014/main" id="{458D6AB9-F3B3-8444-A265-399F623CC660}"/>
                  </a:ext>
                </a:extLst>
              </p:cNvPr>
              <p:cNvSpPr>
                <a:spLocks noChangeArrowheads="1"/>
              </p:cNvSpPr>
              <p:nvPr/>
            </p:nvSpPr>
            <p:spPr bwMode="auto">
              <a:xfrm>
                <a:off x="2751904" y="2947988"/>
                <a:ext cx="223838" cy="36513"/>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sp>
            <p:nvSpPr>
              <p:cNvPr id="222" name="Rectangle 8">
                <a:extLst>
                  <a:ext uri="{FF2B5EF4-FFF2-40B4-BE49-F238E27FC236}">
                    <a16:creationId xmlns:a16="http://schemas.microsoft.com/office/drawing/2014/main" id="{132BB4E4-7694-664E-A952-C180CD1D1C88}"/>
                  </a:ext>
                </a:extLst>
              </p:cNvPr>
              <p:cNvSpPr>
                <a:spLocks noChangeArrowheads="1"/>
              </p:cNvSpPr>
              <p:nvPr/>
            </p:nvSpPr>
            <p:spPr bwMode="auto">
              <a:xfrm>
                <a:off x="2751904" y="3394075"/>
                <a:ext cx="223838" cy="36513"/>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73" b="0" i="0" u="none" strike="noStrike" kern="1200" cap="none" spc="0" normalizeH="0" baseline="0" noProof="0">
                  <a:ln>
                    <a:noFill/>
                  </a:ln>
                  <a:solidFill>
                    <a:srgbClr val="282828"/>
                  </a:solidFill>
                  <a:effectLst/>
                  <a:uLnTx/>
                  <a:uFillTx/>
                  <a:latin typeface="Segoe UI"/>
                  <a:ea typeface="+mn-ea"/>
                  <a:cs typeface="+mn-cs"/>
                </a:endParaRPr>
              </a:p>
            </p:txBody>
          </p:sp>
        </p:grpSp>
        <p:sp>
          <p:nvSpPr>
            <p:cNvPr id="215" name="TextBox 214">
              <a:extLst>
                <a:ext uri="{FF2B5EF4-FFF2-40B4-BE49-F238E27FC236}">
                  <a16:creationId xmlns:a16="http://schemas.microsoft.com/office/drawing/2014/main" id="{99FA4223-88FD-DE4D-985D-53C278C6A2F3}"/>
                </a:ext>
              </a:extLst>
            </p:cNvPr>
            <p:cNvSpPr txBox="1"/>
            <p:nvPr/>
          </p:nvSpPr>
          <p:spPr>
            <a:xfrm>
              <a:off x="5059524" y="4321652"/>
              <a:ext cx="679649" cy="256159"/>
            </a:xfrm>
            <a:prstGeom prst="rect">
              <a:avLst/>
            </a:prstGeom>
            <a:noFill/>
          </p:spPr>
          <p:txBody>
            <a:bodyPr wrap="square" lIns="0" tIns="0" rIns="0" bIns="0" rtlCol="0">
              <a:spAutoFit/>
            </a:bodyPr>
            <a:lstStyle/>
            <a:p>
              <a:pPr marL="0" marR="0" lvl="0" indent="0" algn="ctr"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Backup</a:t>
              </a:r>
            </a:p>
          </p:txBody>
        </p:sp>
        <p:sp>
          <p:nvSpPr>
            <p:cNvPr id="216" name="TextBox 215">
              <a:extLst>
                <a:ext uri="{FF2B5EF4-FFF2-40B4-BE49-F238E27FC236}">
                  <a16:creationId xmlns:a16="http://schemas.microsoft.com/office/drawing/2014/main" id="{BF0620B8-2DB3-8540-92A6-60734E241AB2}"/>
                </a:ext>
              </a:extLst>
            </p:cNvPr>
            <p:cNvSpPr txBox="1"/>
            <p:nvPr/>
          </p:nvSpPr>
          <p:spPr>
            <a:xfrm>
              <a:off x="4515339" y="3763007"/>
              <a:ext cx="1142253" cy="256159"/>
            </a:xfrm>
            <a:prstGeom prst="rect">
              <a:avLst/>
            </a:prstGeom>
            <a:noFill/>
          </p:spPr>
          <p:txBody>
            <a:bodyPr wrap="square" lIns="0" tIns="0" rIns="0" bIns="0" rtlCol="0">
              <a:spAutoFit/>
            </a:bodyPr>
            <a:lstStyle/>
            <a:p>
              <a:pPr marL="0" marR="0" lvl="0" indent="0" algn="l" defTabSz="932688" rtl="0" eaLnBrk="1" fontAlgn="auto" latinLnBrk="0" hangingPunct="1">
                <a:lnSpc>
                  <a:spcPct val="100000"/>
                </a:lnSpc>
                <a:spcBef>
                  <a:spcPts val="0"/>
                </a:spcBef>
                <a:spcAft>
                  <a:spcPts val="0"/>
                </a:spcAft>
                <a:buClrTx/>
                <a:buSzTx/>
                <a:buFontTx/>
                <a:buNone/>
                <a:tabLst/>
                <a:defRPr/>
              </a:pPr>
              <a:r>
                <a:rPr kumimoji="0" lang="en-US" sz="1632" b="0" i="0" u="none" strike="noStrike" kern="1200" cap="none" spc="0" normalizeH="0" baseline="0" noProof="0">
                  <a:ln>
                    <a:noFill/>
                  </a:ln>
                  <a:solidFill>
                    <a:srgbClr val="282828"/>
                  </a:solidFill>
                  <a:effectLst/>
                  <a:uLnTx/>
                  <a:uFillTx/>
                  <a:latin typeface="Segoe UI"/>
                  <a:ea typeface="+mn-ea"/>
                  <a:cs typeface="+mn-cs"/>
                </a:rPr>
                <a:t>Antivirus</a:t>
              </a:r>
            </a:p>
          </p:txBody>
        </p:sp>
        <p:cxnSp>
          <p:nvCxnSpPr>
            <p:cNvPr id="217" name="Straight Connector 216">
              <a:extLst>
                <a:ext uri="{FF2B5EF4-FFF2-40B4-BE49-F238E27FC236}">
                  <a16:creationId xmlns:a16="http://schemas.microsoft.com/office/drawing/2014/main" id="{1257F7B7-B3CD-9742-AFBE-9E2054652C35}"/>
                </a:ext>
              </a:extLst>
            </p:cNvPr>
            <p:cNvCxnSpPr>
              <a:cxnSpLocks/>
            </p:cNvCxnSpPr>
            <p:nvPr/>
          </p:nvCxnSpPr>
          <p:spPr>
            <a:xfrm flipH="1">
              <a:off x="3271482" y="2909598"/>
              <a:ext cx="223693" cy="182046"/>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93EE6E6F-8FEC-654F-9BA3-CECB09EF4538}"/>
                </a:ext>
              </a:extLst>
            </p:cNvPr>
            <p:cNvCxnSpPr>
              <a:cxnSpLocks/>
            </p:cNvCxnSpPr>
            <p:nvPr/>
          </p:nvCxnSpPr>
          <p:spPr>
            <a:xfrm flipH="1" flipV="1">
              <a:off x="4292267" y="2884379"/>
              <a:ext cx="324554" cy="211689"/>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134274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wipe(left)">
                                      <p:cBhvr>
                                        <p:cTn id="7" dur="500"/>
                                        <p:tgtEl>
                                          <p:spTgt spid="18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9"/>
                                        </p:tgtEl>
                                        <p:attrNameLst>
                                          <p:attrName>style.visibility</p:attrName>
                                        </p:attrNameLst>
                                      </p:cBhvr>
                                      <p:to>
                                        <p:strVal val="visible"/>
                                      </p:to>
                                    </p:set>
                                    <p:animEffect transition="in" filter="fade">
                                      <p:cBhvr>
                                        <p:cTn id="11" dur="500"/>
                                        <p:tgtEl>
                                          <p:spTgt spid="199"/>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 calcmode="lin" valueType="num">
                                      <p:cBhvr additive="base">
                                        <p:cTn id="15" dur="500" fill="hold"/>
                                        <p:tgtEl>
                                          <p:spTgt spid="185"/>
                                        </p:tgtEl>
                                        <p:attrNameLst>
                                          <p:attrName>ppt_x</p:attrName>
                                        </p:attrNameLst>
                                      </p:cBhvr>
                                      <p:tavLst>
                                        <p:tav tm="0">
                                          <p:val>
                                            <p:strVal val="1+#ppt_w/2"/>
                                          </p:val>
                                        </p:tav>
                                        <p:tav tm="100000">
                                          <p:val>
                                            <p:strVal val="#ppt_x"/>
                                          </p:val>
                                        </p:tav>
                                      </p:tavLst>
                                    </p:anim>
                                    <p:anim calcmode="lin" valueType="num">
                                      <p:cBhvr additive="base">
                                        <p:cTn id="16" dur="500" fill="hold"/>
                                        <p:tgtEl>
                                          <p:spTgt spid="185"/>
                                        </p:tgtEl>
                                        <p:attrNameLst>
                                          <p:attrName>ppt_y</p:attrName>
                                        </p:attrNameLst>
                                      </p:cBhvr>
                                      <p:tavLst>
                                        <p:tav tm="0">
                                          <p:val>
                                            <p:strVal val="#ppt_y"/>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198"/>
                                        </p:tgtEl>
                                        <p:attrNameLst>
                                          <p:attrName>style.visibility</p:attrName>
                                        </p:attrNameLst>
                                      </p:cBhvr>
                                      <p:to>
                                        <p:strVal val="visible"/>
                                      </p:to>
                                    </p:set>
                                    <p:animEffect transition="in" filter="wipe(up)">
                                      <p:cBhvr>
                                        <p:cTn id="19" dur="500"/>
                                        <p:tgtEl>
                                          <p:spTgt spid="198"/>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188"/>
                                        </p:tgtEl>
                                        <p:attrNameLst>
                                          <p:attrName>style.visibility</p:attrName>
                                        </p:attrNameLst>
                                      </p:cBhvr>
                                      <p:to>
                                        <p:strVal val="visible"/>
                                      </p:to>
                                    </p:set>
                                    <p:anim calcmode="lin" valueType="num">
                                      <p:cBhvr additive="base">
                                        <p:cTn id="23" dur="500" fill="hold"/>
                                        <p:tgtEl>
                                          <p:spTgt spid="188"/>
                                        </p:tgtEl>
                                        <p:attrNameLst>
                                          <p:attrName>ppt_x</p:attrName>
                                        </p:attrNameLst>
                                      </p:cBhvr>
                                      <p:tavLst>
                                        <p:tav tm="0">
                                          <p:val>
                                            <p:strVal val="1+#ppt_w/2"/>
                                          </p:val>
                                        </p:tav>
                                        <p:tav tm="100000">
                                          <p:val>
                                            <p:strVal val="#ppt_x"/>
                                          </p:val>
                                        </p:tav>
                                      </p:tavLst>
                                    </p:anim>
                                    <p:anim calcmode="lin" valueType="num">
                                      <p:cBhvr additive="base">
                                        <p:cTn id="24" dur="500" fill="hold"/>
                                        <p:tgtEl>
                                          <p:spTgt spid="18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decel="100000" fill="hold" nodeType="afterEffect">
                                  <p:stCondLst>
                                    <p:cond delay="0"/>
                                  </p:stCondLst>
                                  <p:childTnLst>
                                    <p:set>
                                      <p:cBhvr>
                                        <p:cTn id="27" dur="1" fill="hold">
                                          <p:stCondLst>
                                            <p:cond delay="0"/>
                                          </p:stCondLst>
                                        </p:cTn>
                                        <p:tgtEl>
                                          <p:spTgt spid="191"/>
                                        </p:tgtEl>
                                        <p:attrNameLst>
                                          <p:attrName>style.visibility</p:attrName>
                                        </p:attrNameLst>
                                      </p:cBhvr>
                                      <p:to>
                                        <p:strVal val="visible"/>
                                      </p:to>
                                    </p:set>
                                    <p:anim calcmode="lin" valueType="num">
                                      <p:cBhvr additive="base">
                                        <p:cTn id="28" dur="750" fill="hold"/>
                                        <p:tgtEl>
                                          <p:spTgt spid="191"/>
                                        </p:tgtEl>
                                        <p:attrNameLst>
                                          <p:attrName>ppt_x</p:attrName>
                                        </p:attrNameLst>
                                      </p:cBhvr>
                                      <p:tavLst>
                                        <p:tav tm="0">
                                          <p:val>
                                            <p:strVal val="1+#ppt_w/2"/>
                                          </p:val>
                                        </p:tav>
                                        <p:tav tm="100000">
                                          <p:val>
                                            <p:strVal val="#ppt_x"/>
                                          </p:val>
                                        </p:tav>
                                      </p:tavLst>
                                    </p:anim>
                                    <p:anim calcmode="lin" valueType="num">
                                      <p:cBhvr additive="base">
                                        <p:cTn id="29" dur="750" fill="hold"/>
                                        <p:tgtEl>
                                          <p:spTgt spid="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A4E2791-0DB1-3246-9D4E-7DAADC359CF4}"/>
              </a:ext>
            </a:extLst>
          </p:cNvPr>
          <p:cNvSpPr>
            <a:spLocks noGrp="1"/>
          </p:cNvSpPr>
          <p:nvPr>
            <p:ph type="title"/>
          </p:nvPr>
        </p:nvSpPr>
        <p:spPr>
          <a:xfrm>
            <a:off x="434975" y="449264"/>
            <a:ext cx="11563350" cy="754061"/>
          </a:xfrm>
        </p:spPr>
        <p:txBody>
          <a:bodyPr/>
          <a:lstStyle/>
          <a:p>
            <a:r>
              <a:rPr lang="en-US">
                <a:solidFill>
                  <a:schemeClr val="accent1"/>
                </a:solidFill>
              </a:rPr>
              <a:t>Build your business </a:t>
            </a:r>
            <a:r>
              <a:rPr lang="en-US"/>
              <a:t>around cloud security</a:t>
            </a:r>
            <a:br>
              <a:rPr lang="en-US"/>
            </a:br>
            <a:endParaRPr lang="en-US"/>
          </a:p>
        </p:txBody>
      </p:sp>
      <p:grpSp>
        <p:nvGrpSpPr>
          <p:cNvPr id="19" name="Group 18">
            <a:extLst>
              <a:ext uri="{FF2B5EF4-FFF2-40B4-BE49-F238E27FC236}">
                <a16:creationId xmlns:a16="http://schemas.microsoft.com/office/drawing/2014/main" id="{B934E454-B6FA-B24E-8E49-3BE3706A6D79}"/>
              </a:ext>
            </a:extLst>
          </p:cNvPr>
          <p:cNvGrpSpPr/>
          <p:nvPr/>
        </p:nvGrpSpPr>
        <p:grpSpPr>
          <a:xfrm>
            <a:off x="678977" y="2110098"/>
            <a:ext cx="3587136" cy="4047897"/>
            <a:chOff x="4480182" y="2110098"/>
            <a:chExt cx="3587136" cy="4047897"/>
          </a:xfrm>
        </p:grpSpPr>
        <p:sp>
          <p:nvSpPr>
            <p:cNvPr id="20" name="Rectangle 19">
              <a:extLst>
                <a:ext uri="{FF2B5EF4-FFF2-40B4-BE49-F238E27FC236}">
                  <a16:creationId xmlns:a16="http://schemas.microsoft.com/office/drawing/2014/main" id="{144A36B3-5DB2-9749-9A99-B8500DC673D4}"/>
                </a:ext>
              </a:extLst>
            </p:cNvPr>
            <p:cNvSpPr/>
            <p:nvPr/>
          </p:nvSpPr>
          <p:spPr bwMode="auto">
            <a:xfrm>
              <a:off x="4480184" y="2110098"/>
              <a:ext cx="3587134" cy="3598700"/>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Isosceles Triangle 1">
              <a:extLst>
                <a:ext uri="{FF2B5EF4-FFF2-40B4-BE49-F238E27FC236}">
                  <a16:creationId xmlns:a16="http://schemas.microsoft.com/office/drawing/2014/main" id="{C9872374-BC37-4F44-A13C-7B1A91D2BFBB}"/>
                </a:ext>
              </a:extLst>
            </p:cNvPr>
            <p:cNvSpPr/>
            <p:nvPr/>
          </p:nvSpPr>
          <p:spPr bwMode="auto">
            <a:xfrm rot="10800000">
              <a:off x="4480182" y="5708798"/>
              <a:ext cx="809728" cy="449197"/>
            </a:xfrm>
            <a:prstGeom prst="triangle">
              <a:avLst>
                <a:gd name="adj" fmla="val 0"/>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rtl="0" eaLnBrk="1" fontAlgn="base" latinLnBrk="0" hangingPunct="1">
                <a:lnSpc>
                  <a:spcPct val="90000"/>
                </a:lnSpc>
                <a:spcBef>
                  <a:spcPct val="0"/>
                </a:spcBef>
                <a:spcAft>
                  <a:spcPct val="0"/>
                </a:spcAft>
                <a:buClrTx/>
                <a:buSzTx/>
                <a:buFontTx/>
                <a:buNone/>
                <a:tabLst/>
                <a:defRPr/>
              </a:pPr>
              <a:endParaRPr kumimoji="0" lang="en-US" sz="2448"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4" name="Group 23">
            <a:extLst>
              <a:ext uri="{FF2B5EF4-FFF2-40B4-BE49-F238E27FC236}">
                <a16:creationId xmlns:a16="http://schemas.microsoft.com/office/drawing/2014/main" id="{8341885E-7F77-3448-9957-3CFE83C55A4A}"/>
              </a:ext>
            </a:extLst>
          </p:cNvPr>
          <p:cNvGrpSpPr/>
          <p:nvPr/>
        </p:nvGrpSpPr>
        <p:grpSpPr>
          <a:xfrm>
            <a:off x="8696689" y="2622680"/>
            <a:ext cx="2272866" cy="2452821"/>
            <a:chOff x="8556661" y="2286764"/>
            <a:chExt cx="2273511" cy="2453517"/>
          </a:xfrm>
        </p:grpSpPr>
        <p:sp>
          <p:nvSpPr>
            <p:cNvPr id="25" name="Rectangle 24">
              <a:extLst>
                <a:ext uri="{FF2B5EF4-FFF2-40B4-BE49-F238E27FC236}">
                  <a16:creationId xmlns:a16="http://schemas.microsoft.com/office/drawing/2014/main" id="{4C74D017-9F86-9946-A6CD-051E8507DDC5}"/>
                </a:ext>
              </a:extLst>
            </p:cNvPr>
            <p:cNvSpPr/>
            <p:nvPr/>
          </p:nvSpPr>
          <p:spPr>
            <a:xfrm>
              <a:off x="8556661" y="4385789"/>
              <a:ext cx="2273511" cy="354492"/>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What to do next</a:t>
              </a:r>
            </a:p>
          </p:txBody>
        </p:sp>
        <p:pic>
          <p:nvPicPr>
            <p:cNvPr id="26" name="Picture 25">
              <a:extLst>
                <a:ext uri="{FF2B5EF4-FFF2-40B4-BE49-F238E27FC236}">
                  <a16:creationId xmlns:a16="http://schemas.microsoft.com/office/drawing/2014/main" id="{7F3D1814-AFCF-3340-BC44-726A06E9613D}"/>
                </a:ext>
              </a:extLst>
            </p:cNvPr>
            <p:cNvPicPr>
              <a:picLocks noChangeAspect="1"/>
            </p:cNvPicPr>
            <p:nvPr/>
          </p:nvPicPr>
          <p:blipFill>
            <a:blip r:embed="rId3"/>
            <a:stretch>
              <a:fillRect/>
            </a:stretch>
          </p:blipFill>
          <p:spPr>
            <a:xfrm>
              <a:off x="9088163" y="2286764"/>
              <a:ext cx="1210498" cy="1210498"/>
            </a:xfrm>
            <a:prstGeom prst="rect">
              <a:avLst/>
            </a:prstGeom>
          </p:spPr>
        </p:pic>
        <p:cxnSp>
          <p:nvCxnSpPr>
            <p:cNvPr id="30" name="Straight Connector 29">
              <a:extLst>
                <a:ext uri="{FF2B5EF4-FFF2-40B4-BE49-F238E27FC236}">
                  <a16:creationId xmlns:a16="http://schemas.microsoft.com/office/drawing/2014/main" id="{FF4556A3-98B5-E24C-9278-D3D791142B74}"/>
                </a:ext>
              </a:extLst>
            </p:cNvPr>
            <p:cNvCxnSpPr/>
            <p:nvPr/>
          </p:nvCxnSpPr>
          <p:spPr>
            <a:xfrm>
              <a:off x="8743346"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8FCA28C-E8E6-FE42-BCBD-FE8BD8F459AE}"/>
              </a:ext>
            </a:extLst>
          </p:cNvPr>
          <p:cNvGrpSpPr/>
          <p:nvPr/>
        </p:nvGrpSpPr>
        <p:grpSpPr>
          <a:xfrm>
            <a:off x="4900801" y="2569207"/>
            <a:ext cx="2796920" cy="2762775"/>
            <a:chOff x="4651253" y="2233277"/>
            <a:chExt cx="2797712" cy="2763558"/>
          </a:xfrm>
        </p:grpSpPr>
        <p:sp>
          <p:nvSpPr>
            <p:cNvPr id="36" name="Rectangle 35">
              <a:extLst>
                <a:ext uri="{FF2B5EF4-FFF2-40B4-BE49-F238E27FC236}">
                  <a16:creationId xmlns:a16="http://schemas.microsoft.com/office/drawing/2014/main" id="{4027DF64-43DF-BB46-A08E-9477B3A09FD0}"/>
                </a:ext>
              </a:extLst>
            </p:cNvPr>
            <p:cNvSpPr/>
            <p:nvPr/>
          </p:nvSpPr>
          <p:spPr>
            <a:xfrm>
              <a:off x="4651253" y="4385789"/>
              <a:ext cx="2797712" cy="611046"/>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Why add Advanced </a:t>
              </a:r>
              <a:br>
                <a:rPr kumimoji="0" lang="en-US" sz="2400" b="0" i="0" u="none" strike="noStrike" kern="1200" cap="none" spc="0" normalizeH="0" baseline="0" noProof="0">
                  <a:ln>
                    <a:noFill/>
                  </a:ln>
                  <a:solidFill>
                    <a:srgbClr val="282828"/>
                  </a:solidFill>
                  <a:effectLst/>
                  <a:uLnTx/>
                  <a:uFillTx/>
                  <a:latin typeface="Segoe UI Semibold"/>
                  <a:ea typeface="+mn-ea"/>
                  <a:cs typeface="+mn-cs"/>
                </a:rPr>
              </a:br>
              <a:r>
                <a:rPr kumimoji="0" lang="en-US" sz="2400" b="0" i="0" u="none" strike="noStrike" kern="1200" cap="none" spc="0" normalizeH="0" baseline="0" noProof="0">
                  <a:ln>
                    <a:noFill/>
                  </a:ln>
                  <a:solidFill>
                    <a:srgbClr val="282828"/>
                  </a:solidFill>
                  <a:effectLst/>
                  <a:uLnTx/>
                  <a:uFillTx/>
                  <a:latin typeface="Segoe UI Semibold"/>
                  <a:ea typeface="+mn-ea"/>
                  <a:cs typeface="+mn-cs"/>
                </a:rPr>
                <a:t>Security services?</a:t>
              </a:r>
            </a:p>
          </p:txBody>
        </p:sp>
        <p:pic>
          <p:nvPicPr>
            <p:cNvPr id="37" name="Picture 36">
              <a:extLst>
                <a:ext uri="{FF2B5EF4-FFF2-40B4-BE49-F238E27FC236}">
                  <a16:creationId xmlns:a16="http://schemas.microsoft.com/office/drawing/2014/main" id="{C26ED2EE-7456-5A49-91FE-54FC5D10AE13}"/>
                </a:ext>
              </a:extLst>
            </p:cNvPr>
            <p:cNvPicPr>
              <a:picLocks noChangeAspect="1"/>
            </p:cNvPicPr>
            <p:nvPr/>
          </p:nvPicPr>
          <p:blipFill>
            <a:blip r:embed="rId4"/>
            <a:stretch>
              <a:fillRect/>
            </a:stretch>
          </p:blipFill>
          <p:spPr>
            <a:xfrm>
              <a:off x="5216021" y="2233277"/>
              <a:ext cx="1340622" cy="1340622"/>
            </a:xfrm>
            <a:prstGeom prst="rect">
              <a:avLst/>
            </a:prstGeom>
          </p:spPr>
        </p:pic>
        <p:cxnSp>
          <p:nvCxnSpPr>
            <p:cNvPr id="38" name="Straight Connector 37">
              <a:extLst>
                <a:ext uri="{FF2B5EF4-FFF2-40B4-BE49-F238E27FC236}">
                  <a16:creationId xmlns:a16="http://schemas.microsoft.com/office/drawing/2014/main" id="{5BFD3BA6-7EF7-324C-81DA-4F8F89FC7E75}"/>
                </a:ext>
              </a:extLst>
            </p:cNvPr>
            <p:cNvCxnSpPr/>
            <p:nvPr/>
          </p:nvCxnSpPr>
          <p:spPr>
            <a:xfrm>
              <a:off x="5100453"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64A60061-135E-5B4E-AFDC-E04D1CA50664}"/>
              </a:ext>
            </a:extLst>
          </p:cNvPr>
          <p:cNvGrpSpPr/>
          <p:nvPr/>
        </p:nvGrpSpPr>
        <p:grpSpPr>
          <a:xfrm>
            <a:off x="1190519" y="2622680"/>
            <a:ext cx="2568011" cy="2709304"/>
            <a:chOff x="1075849" y="2286764"/>
            <a:chExt cx="2568739" cy="2710072"/>
          </a:xfrm>
        </p:grpSpPr>
        <p:sp>
          <p:nvSpPr>
            <p:cNvPr id="40" name="Rectangle 39">
              <a:extLst>
                <a:ext uri="{FF2B5EF4-FFF2-40B4-BE49-F238E27FC236}">
                  <a16:creationId xmlns:a16="http://schemas.microsoft.com/office/drawing/2014/main" id="{27C8D2FD-D647-2240-AC33-54325E786139}"/>
                </a:ext>
              </a:extLst>
            </p:cNvPr>
            <p:cNvSpPr/>
            <p:nvPr/>
          </p:nvSpPr>
          <p:spPr>
            <a:xfrm>
              <a:off x="1075849" y="4385790"/>
              <a:ext cx="2568739" cy="611046"/>
            </a:xfrm>
            <a:prstGeom prst="rect">
              <a:avLst/>
            </a:prstGeom>
          </p:spPr>
          <p:txBody>
            <a:bodyPr wrap="none" lIns="0" rIns="0">
              <a:spAutoFit/>
            </a:bodyPr>
            <a:lstStyle/>
            <a:p>
              <a:pPr marL="0" marR="0" lvl="0" indent="0" algn="ctr" defTabSz="931972" rtl="0" eaLnBrk="1" fontAlgn="base" latinLnBrk="0" hangingPunct="1">
                <a:lnSpc>
                  <a:spcPts val="2000"/>
                </a:lnSpc>
                <a:spcBef>
                  <a:spcPct val="0"/>
                </a:spcBef>
                <a:spcAft>
                  <a:spcPts val="612"/>
                </a:spcAft>
                <a:buClrTx/>
                <a:buSzTx/>
                <a:buFontTx/>
                <a:buNone/>
                <a:tabLst/>
                <a:defRPr/>
              </a:pPr>
              <a:r>
                <a:rPr kumimoji="0" lang="en-US" sz="2400" b="0" i="0" u="none" strike="noStrike" kern="1200" cap="none" spc="0" normalizeH="0" baseline="0" noProof="0">
                  <a:ln>
                    <a:noFill/>
                  </a:ln>
                  <a:solidFill>
                    <a:srgbClr val="282828"/>
                  </a:solidFill>
                  <a:effectLst/>
                  <a:uLnTx/>
                  <a:uFillTx/>
                  <a:latin typeface="Segoe UI Semibold"/>
                  <a:ea typeface="+mn-ea"/>
                  <a:cs typeface="+mn-cs"/>
                </a:rPr>
                <a:t>How will this help </a:t>
              </a:r>
              <a:br>
                <a:rPr kumimoji="0" lang="en-US" sz="2400" b="0" i="0" u="none" strike="noStrike" kern="1200" cap="none" spc="0" normalizeH="0" baseline="0" noProof="0">
                  <a:ln>
                    <a:noFill/>
                  </a:ln>
                  <a:solidFill>
                    <a:srgbClr val="282828"/>
                  </a:solidFill>
                  <a:effectLst/>
                  <a:uLnTx/>
                  <a:uFillTx/>
                  <a:latin typeface="Segoe UI Semibold"/>
                  <a:ea typeface="+mn-ea"/>
                  <a:cs typeface="+mn-cs"/>
                </a:rPr>
              </a:br>
              <a:r>
                <a:rPr kumimoji="0" lang="en-US" sz="2400" b="0" i="0" u="none" strike="noStrike" kern="1200" cap="none" spc="0" normalizeH="0" baseline="0" noProof="0">
                  <a:ln>
                    <a:noFill/>
                  </a:ln>
                  <a:solidFill>
                    <a:srgbClr val="282828"/>
                  </a:solidFill>
                  <a:effectLst/>
                  <a:uLnTx/>
                  <a:uFillTx/>
                  <a:latin typeface="Segoe UI Semibold"/>
                  <a:ea typeface="+mn-ea"/>
                  <a:cs typeface="+mn-cs"/>
                </a:rPr>
                <a:t>your customers?</a:t>
              </a:r>
            </a:p>
          </p:txBody>
        </p:sp>
        <p:pic>
          <p:nvPicPr>
            <p:cNvPr id="41" name="Picture 40">
              <a:extLst>
                <a:ext uri="{FF2B5EF4-FFF2-40B4-BE49-F238E27FC236}">
                  <a16:creationId xmlns:a16="http://schemas.microsoft.com/office/drawing/2014/main" id="{497BE02A-1B97-4147-B80D-598254D857F5}"/>
                </a:ext>
              </a:extLst>
            </p:cNvPr>
            <p:cNvPicPr>
              <a:picLocks noChangeAspect="1"/>
            </p:cNvPicPr>
            <p:nvPr/>
          </p:nvPicPr>
          <p:blipFill>
            <a:blip r:embed="rId5"/>
            <a:stretch>
              <a:fillRect/>
            </a:stretch>
          </p:blipFill>
          <p:spPr>
            <a:xfrm>
              <a:off x="1754960" y="2286764"/>
              <a:ext cx="1210498" cy="1210498"/>
            </a:xfrm>
            <a:prstGeom prst="rect">
              <a:avLst/>
            </a:prstGeom>
          </p:spPr>
        </p:pic>
        <p:cxnSp>
          <p:nvCxnSpPr>
            <p:cNvPr id="42" name="Straight Connector 41">
              <a:extLst>
                <a:ext uri="{FF2B5EF4-FFF2-40B4-BE49-F238E27FC236}">
                  <a16:creationId xmlns:a16="http://schemas.microsoft.com/office/drawing/2014/main" id="{E404D302-42A8-C242-898E-47ECF47C51FF}"/>
                </a:ext>
              </a:extLst>
            </p:cNvPr>
            <p:cNvCxnSpPr/>
            <p:nvPr/>
          </p:nvCxnSpPr>
          <p:spPr>
            <a:xfrm>
              <a:off x="1410564" y="3936464"/>
              <a:ext cx="1899291"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86098695"/>
      </p:ext>
    </p:extLst>
  </p:cSld>
  <p:clrMapOvr>
    <a:masterClrMapping/>
  </p:clrMapOvr>
  <p:transition advTm="70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100000"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Microsoft is a scale security provider</a:t>
            </a:r>
            <a:br>
              <a:rPr lang="en-US" dirty="0"/>
            </a:br>
            <a:r>
              <a:rPr lang="en-US" sz="2000" spc="0" dirty="0">
                <a:solidFill>
                  <a:schemeClr val="tx1"/>
                </a:solidFill>
                <a:latin typeface="Segoe UI" panose="020B0502040204020203" pitchFamily="34" charset="0"/>
              </a:rPr>
              <a:t>Securing SMBs with unique insights, informed by trillions of signals</a:t>
            </a:r>
            <a:endParaRPr lang="en-US" spc="0" dirty="0">
              <a:solidFill>
                <a:schemeClr val="tx1"/>
              </a:solidFill>
              <a:latin typeface="Segoe UI" panose="020B0502040204020203" pitchFamily="34" charset="0"/>
            </a:endParaRPr>
          </a:p>
        </p:txBody>
      </p:sp>
      <p:sp>
        <p:nvSpPr>
          <p:cNvPr id="204" name="Freeform: Shape 203">
            <a:extLst>
              <a:ext uri="{FF2B5EF4-FFF2-40B4-BE49-F238E27FC236}">
                <a16:creationId xmlns:a16="http://schemas.microsoft.com/office/drawing/2014/main" id="{3B8EDC95-4213-4920-9671-230409DDFFA2}"/>
              </a:ext>
            </a:extLst>
          </p:cNvPr>
          <p:cNvSpPr/>
          <p:nvPr/>
        </p:nvSpPr>
        <p:spPr bwMode="auto">
          <a:xfrm flipH="1" flipV="1">
            <a:off x="8046778" y="3040128"/>
            <a:ext cx="152378" cy="91427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05" name="Freeform: Shape 204">
            <a:extLst>
              <a:ext uri="{FF2B5EF4-FFF2-40B4-BE49-F238E27FC236}">
                <a16:creationId xmlns:a16="http://schemas.microsoft.com/office/drawing/2014/main" id="{E2227237-FF60-4006-BCEB-6E503681BC68}"/>
              </a:ext>
            </a:extLst>
          </p:cNvPr>
          <p:cNvSpPr/>
          <p:nvPr/>
        </p:nvSpPr>
        <p:spPr bwMode="auto">
          <a:xfrm>
            <a:off x="1457077" y="2386626"/>
            <a:ext cx="578028" cy="48480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06" name="Freeform: Shape 205">
            <a:extLst>
              <a:ext uri="{FF2B5EF4-FFF2-40B4-BE49-F238E27FC236}">
                <a16:creationId xmlns:a16="http://schemas.microsoft.com/office/drawing/2014/main" id="{E72C1E61-2A40-45F9-800D-6EFC50BAE7E1}"/>
              </a:ext>
            </a:extLst>
          </p:cNvPr>
          <p:cNvSpPr/>
          <p:nvPr/>
        </p:nvSpPr>
        <p:spPr bwMode="auto">
          <a:xfrm>
            <a:off x="1761176" y="3893289"/>
            <a:ext cx="96815" cy="72696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07" name="Freeform: Shape 206">
            <a:extLst>
              <a:ext uri="{FF2B5EF4-FFF2-40B4-BE49-F238E27FC236}">
                <a16:creationId xmlns:a16="http://schemas.microsoft.com/office/drawing/2014/main" id="{0ADC33F2-41B1-4A14-A5AF-1CC2E83D8DE7}"/>
              </a:ext>
            </a:extLst>
          </p:cNvPr>
          <p:cNvSpPr/>
          <p:nvPr/>
        </p:nvSpPr>
        <p:spPr bwMode="auto">
          <a:xfrm>
            <a:off x="2387376" y="4212330"/>
            <a:ext cx="538510" cy="63566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08" name="Freeform: Shape 207">
            <a:extLst>
              <a:ext uri="{FF2B5EF4-FFF2-40B4-BE49-F238E27FC236}">
                <a16:creationId xmlns:a16="http://schemas.microsoft.com/office/drawing/2014/main" id="{4527FA86-E941-4B22-8EBA-07CD6BA999F5}"/>
              </a:ext>
            </a:extLst>
          </p:cNvPr>
          <p:cNvSpPr/>
          <p:nvPr/>
        </p:nvSpPr>
        <p:spPr bwMode="auto">
          <a:xfrm flipH="1">
            <a:off x="997018" y="3893290"/>
            <a:ext cx="334703" cy="71287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09" name="Freeform: Shape 208">
            <a:extLst>
              <a:ext uri="{FF2B5EF4-FFF2-40B4-BE49-F238E27FC236}">
                <a16:creationId xmlns:a16="http://schemas.microsoft.com/office/drawing/2014/main" id="{D21A1652-B8FA-4650-B35C-AC292AF935B3}"/>
              </a:ext>
            </a:extLst>
          </p:cNvPr>
          <p:cNvSpPr/>
          <p:nvPr/>
        </p:nvSpPr>
        <p:spPr bwMode="auto">
          <a:xfrm>
            <a:off x="4123789" y="2293397"/>
            <a:ext cx="753995" cy="52878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0" name="Freeform: Shape 209">
            <a:extLst>
              <a:ext uri="{FF2B5EF4-FFF2-40B4-BE49-F238E27FC236}">
                <a16:creationId xmlns:a16="http://schemas.microsoft.com/office/drawing/2014/main" id="{90CA5B84-E972-44A3-9EE8-0F0D95C0C46D}"/>
              </a:ext>
            </a:extLst>
          </p:cNvPr>
          <p:cNvSpPr/>
          <p:nvPr/>
        </p:nvSpPr>
        <p:spPr bwMode="auto">
          <a:xfrm flipV="1">
            <a:off x="4263220" y="3507965"/>
            <a:ext cx="1176747" cy="324620"/>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1" name="Freeform: Shape 210">
            <a:extLst>
              <a:ext uri="{FF2B5EF4-FFF2-40B4-BE49-F238E27FC236}">
                <a16:creationId xmlns:a16="http://schemas.microsoft.com/office/drawing/2014/main" id="{1F4ADE8E-3519-4F06-8A3E-3E657F56670D}"/>
              </a:ext>
            </a:extLst>
          </p:cNvPr>
          <p:cNvSpPr/>
          <p:nvPr/>
        </p:nvSpPr>
        <p:spPr bwMode="auto">
          <a:xfrm flipH="1" flipV="1">
            <a:off x="4244015" y="5249412"/>
            <a:ext cx="166796" cy="481682"/>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2" name="Freeform: Shape 211">
            <a:extLst>
              <a:ext uri="{FF2B5EF4-FFF2-40B4-BE49-F238E27FC236}">
                <a16:creationId xmlns:a16="http://schemas.microsoft.com/office/drawing/2014/main" id="{8F08C684-CB31-4D46-89EF-C03803C143E4}"/>
              </a:ext>
            </a:extLst>
          </p:cNvPr>
          <p:cNvSpPr/>
          <p:nvPr/>
        </p:nvSpPr>
        <p:spPr bwMode="auto">
          <a:xfrm flipH="1">
            <a:off x="3459438" y="5310884"/>
            <a:ext cx="262017" cy="454594"/>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3" name="Freeform: Shape 212">
            <a:extLst>
              <a:ext uri="{FF2B5EF4-FFF2-40B4-BE49-F238E27FC236}">
                <a16:creationId xmlns:a16="http://schemas.microsoft.com/office/drawing/2014/main" id="{1224EC56-1F6E-434A-BD7B-643028AA460E}"/>
              </a:ext>
            </a:extLst>
          </p:cNvPr>
          <p:cNvSpPr/>
          <p:nvPr/>
        </p:nvSpPr>
        <p:spPr bwMode="auto">
          <a:xfrm>
            <a:off x="4680420" y="4813113"/>
            <a:ext cx="983859" cy="1143152"/>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4" name="Freeform: Shape 213">
            <a:extLst>
              <a:ext uri="{FF2B5EF4-FFF2-40B4-BE49-F238E27FC236}">
                <a16:creationId xmlns:a16="http://schemas.microsoft.com/office/drawing/2014/main" id="{7520AE34-47A8-4CD3-9F9E-849763420FD7}"/>
              </a:ext>
            </a:extLst>
          </p:cNvPr>
          <p:cNvSpPr/>
          <p:nvPr/>
        </p:nvSpPr>
        <p:spPr bwMode="auto">
          <a:xfrm>
            <a:off x="5664879" y="4921049"/>
            <a:ext cx="317454" cy="595545"/>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5" name="Freeform: Shape 214">
            <a:extLst>
              <a:ext uri="{FF2B5EF4-FFF2-40B4-BE49-F238E27FC236}">
                <a16:creationId xmlns:a16="http://schemas.microsoft.com/office/drawing/2014/main" id="{BC4D60F1-C81B-49F0-B417-5CCB318619A2}"/>
              </a:ext>
            </a:extLst>
          </p:cNvPr>
          <p:cNvSpPr/>
          <p:nvPr/>
        </p:nvSpPr>
        <p:spPr bwMode="auto">
          <a:xfrm flipH="1">
            <a:off x="6268041" y="4863906"/>
            <a:ext cx="51915" cy="60025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6" name="Freeform: Shape 215">
            <a:extLst>
              <a:ext uri="{FF2B5EF4-FFF2-40B4-BE49-F238E27FC236}">
                <a16:creationId xmlns:a16="http://schemas.microsoft.com/office/drawing/2014/main" id="{5AAF843C-966A-45D2-B3CA-58A81D068894}"/>
              </a:ext>
            </a:extLst>
          </p:cNvPr>
          <p:cNvSpPr/>
          <p:nvPr/>
        </p:nvSpPr>
        <p:spPr bwMode="auto">
          <a:xfrm>
            <a:off x="6274672" y="2183805"/>
            <a:ext cx="64199" cy="909485"/>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7" name="Freeform: Shape 216">
            <a:extLst>
              <a:ext uri="{FF2B5EF4-FFF2-40B4-BE49-F238E27FC236}">
                <a16:creationId xmlns:a16="http://schemas.microsoft.com/office/drawing/2014/main" id="{39F755E0-B779-4ED6-8212-15AF5FC8E78D}"/>
              </a:ext>
            </a:extLst>
          </p:cNvPr>
          <p:cNvSpPr/>
          <p:nvPr/>
        </p:nvSpPr>
        <p:spPr bwMode="auto">
          <a:xfrm>
            <a:off x="6817355" y="2499501"/>
            <a:ext cx="241786" cy="617597"/>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8" name="Freeform: Shape 217">
            <a:extLst>
              <a:ext uri="{FF2B5EF4-FFF2-40B4-BE49-F238E27FC236}">
                <a16:creationId xmlns:a16="http://schemas.microsoft.com/office/drawing/2014/main" id="{31002484-9E5D-4F81-877C-8E988E0B5BDB}"/>
              </a:ext>
            </a:extLst>
          </p:cNvPr>
          <p:cNvSpPr/>
          <p:nvPr/>
        </p:nvSpPr>
        <p:spPr bwMode="auto">
          <a:xfrm flipV="1">
            <a:off x="6908703" y="4165505"/>
            <a:ext cx="2679320" cy="673004"/>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19" name="Freeform: Shape 218">
            <a:extLst>
              <a:ext uri="{FF2B5EF4-FFF2-40B4-BE49-F238E27FC236}">
                <a16:creationId xmlns:a16="http://schemas.microsoft.com/office/drawing/2014/main" id="{DF4C8715-23FC-479E-B1E0-A44205050776}"/>
              </a:ext>
            </a:extLst>
          </p:cNvPr>
          <p:cNvSpPr/>
          <p:nvPr/>
        </p:nvSpPr>
        <p:spPr bwMode="auto">
          <a:xfrm>
            <a:off x="8616470" y="4813113"/>
            <a:ext cx="867955" cy="56791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0" name="Freeform: Shape 219">
            <a:extLst>
              <a:ext uri="{FF2B5EF4-FFF2-40B4-BE49-F238E27FC236}">
                <a16:creationId xmlns:a16="http://schemas.microsoft.com/office/drawing/2014/main" id="{AC8C9231-0A50-4960-8BBC-4F3E8FADD7CD}"/>
              </a:ext>
            </a:extLst>
          </p:cNvPr>
          <p:cNvSpPr/>
          <p:nvPr/>
        </p:nvSpPr>
        <p:spPr bwMode="auto">
          <a:xfrm flipH="1">
            <a:off x="8685881" y="2666451"/>
            <a:ext cx="773127" cy="824169"/>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1" name="Freeform: Shape 220">
            <a:extLst>
              <a:ext uri="{FF2B5EF4-FFF2-40B4-BE49-F238E27FC236}">
                <a16:creationId xmlns:a16="http://schemas.microsoft.com/office/drawing/2014/main" id="{29584BBD-8E8B-4E1B-8895-9F1BDF17ABA0}"/>
              </a:ext>
            </a:extLst>
          </p:cNvPr>
          <p:cNvSpPr/>
          <p:nvPr/>
        </p:nvSpPr>
        <p:spPr bwMode="auto">
          <a:xfrm>
            <a:off x="10289293" y="2419776"/>
            <a:ext cx="373151" cy="917443"/>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2" name="Freeform: Shape 221">
            <a:extLst>
              <a:ext uri="{FF2B5EF4-FFF2-40B4-BE49-F238E27FC236}">
                <a16:creationId xmlns:a16="http://schemas.microsoft.com/office/drawing/2014/main" id="{0EAC06D8-3E45-4AD3-9258-D1AD4DB568A7}"/>
              </a:ext>
            </a:extLst>
          </p:cNvPr>
          <p:cNvSpPr/>
          <p:nvPr/>
        </p:nvSpPr>
        <p:spPr bwMode="auto">
          <a:xfrm flipH="1">
            <a:off x="10442457" y="4813408"/>
            <a:ext cx="139199" cy="710805"/>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3" name="Freeform: Shape 222">
            <a:extLst>
              <a:ext uri="{FF2B5EF4-FFF2-40B4-BE49-F238E27FC236}">
                <a16:creationId xmlns:a16="http://schemas.microsoft.com/office/drawing/2014/main" id="{861F383F-FD7F-4EC2-B02F-29080064CA10}"/>
              </a:ext>
            </a:extLst>
          </p:cNvPr>
          <p:cNvSpPr/>
          <p:nvPr/>
        </p:nvSpPr>
        <p:spPr bwMode="auto">
          <a:xfrm flipH="1">
            <a:off x="8504029" y="5583853"/>
            <a:ext cx="668127" cy="79805"/>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4" name="Freeform: Shape 223">
            <a:extLst>
              <a:ext uri="{FF2B5EF4-FFF2-40B4-BE49-F238E27FC236}">
                <a16:creationId xmlns:a16="http://schemas.microsoft.com/office/drawing/2014/main" id="{9022DB66-AD0B-4179-B66B-88BD889B3DA6}"/>
              </a:ext>
            </a:extLst>
          </p:cNvPr>
          <p:cNvSpPr/>
          <p:nvPr/>
        </p:nvSpPr>
        <p:spPr bwMode="auto">
          <a:xfrm flipH="1">
            <a:off x="8619785" y="6181345"/>
            <a:ext cx="574229" cy="373961"/>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5" name="Freeform: Shape 224">
            <a:extLst>
              <a:ext uri="{FF2B5EF4-FFF2-40B4-BE49-F238E27FC236}">
                <a16:creationId xmlns:a16="http://schemas.microsoft.com/office/drawing/2014/main" id="{18B4A349-210A-4250-AABF-2D333ABA1693}"/>
              </a:ext>
            </a:extLst>
          </p:cNvPr>
          <p:cNvSpPr/>
          <p:nvPr/>
        </p:nvSpPr>
        <p:spPr bwMode="auto">
          <a:xfrm>
            <a:off x="11315392" y="5539960"/>
            <a:ext cx="345823" cy="300454"/>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6" name="Freeform: Shape 225">
            <a:extLst>
              <a:ext uri="{FF2B5EF4-FFF2-40B4-BE49-F238E27FC236}">
                <a16:creationId xmlns:a16="http://schemas.microsoft.com/office/drawing/2014/main" id="{8B4DA06A-43B3-4309-A25A-A70CA5BF5E30}"/>
              </a:ext>
            </a:extLst>
          </p:cNvPr>
          <p:cNvSpPr/>
          <p:nvPr/>
        </p:nvSpPr>
        <p:spPr bwMode="auto">
          <a:xfrm flipH="1" flipV="1">
            <a:off x="10921333" y="3855669"/>
            <a:ext cx="660305" cy="117846"/>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7" name="Freeform: Shape 226">
            <a:extLst>
              <a:ext uri="{FF2B5EF4-FFF2-40B4-BE49-F238E27FC236}">
                <a16:creationId xmlns:a16="http://schemas.microsoft.com/office/drawing/2014/main" id="{15F0EBDF-D127-46E1-89C3-8B4F04545613}"/>
              </a:ext>
            </a:extLst>
          </p:cNvPr>
          <p:cNvSpPr/>
          <p:nvPr/>
        </p:nvSpPr>
        <p:spPr bwMode="auto">
          <a:xfrm flipH="1" flipV="1">
            <a:off x="8781407" y="1009429"/>
            <a:ext cx="596033" cy="721433"/>
          </a:xfrm>
          <a:custGeom>
            <a:avLst/>
            <a:gdLst>
              <a:gd name="connsiteX0" fmla="*/ 0 w 442913"/>
              <a:gd name="connsiteY0" fmla="*/ 371475 h 371475"/>
              <a:gd name="connsiteX1" fmla="*/ 0 w 442913"/>
              <a:gd name="connsiteY1" fmla="*/ 371475 h 371475"/>
              <a:gd name="connsiteX2" fmla="*/ 442913 w 442913"/>
              <a:gd name="connsiteY2" fmla="*/ 0 h 371475"/>
            </a:gdLst>
            <a:ahLst/>
            <a:cxnLst>
              <a:cxn ang="0">
                <a:pos x="connsiteX0" y="connsiteY0"/>
              </a:cxn>
              <a:cxn ang="0">
                <a:pos x="connsiteX1" y="connsiteY1"/>
              </a:cxn>
              <a:cxn ang="0">
                <a:pos x="connsiteX2" y="connsiteY2"/>
              </a:cxn>
            </a:cxnLst>
            <a:rect l="l" t="t" r="r" b="b"/>
            <a:pathLst>
              <a:path w="442913" h="371475">
                <a:moveTo>
                  <a:pt x="0" y="371475"/>
                </a:moveTo>
                <a:lnTo>
                  <a:pt x="0" y="371475"/>
                </a:lnTo>
                <a:lnTo>
                  <a:pt x="442913" y="0"/>
                </a:lnTo>
              </a:path>
            </a:pathLst>
          </a:custGeom>
          <a:noFill/>
          <a:ln w="12700" cap="flat" cmpd="sng" algn="ctr">
            <a:solidFill>
              <a:srgbClr val="0078D7"/>
            </a:solidFill>
            <a:prstDash val="sysDot"/>
            <a:headEnd type="none" w="med" len="med"/>
            <a:tailEnd type="none" w="med" len="med"/>
          </a:ln>
          <a:effectLst/>
        </p:spPr>
        <p:txBody>
          <a:bodyPr rtlCol="0" anchor="ctr"/>
          <a:lstStyle/>
          <a:p>
            <a:pPr marL="0" marR="0" lvl="0" indent="0" algn="ctr"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sp>
        <p:nvSpPr>
          <p:cNvPr id="228" name="03R">
            <a:extLst>
              <a:ext uri="{FF2B5EF4-FFF2-40B4-BE49-F238E27FC236}">
                <a16:creationId xmlns:a16="http://schemas.microsoft.com/office/drawing/2014/main" id="{EF0FC225-AAFB-4C93-8EC8-8673F8E02E0E}"/>
              </a:ext>
            </a:extLst>
          </p:cNvPr>
          <p:cNvSpPr/>
          <p:nvPr/>
        </p:nvSpPr>
        <p:spPr bwMode="auto">
          <a:xfrm>
            <a:off x="9753099" y="5362136"/>
            <a:ext cx="1925008" cy="1925008"/>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24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630B </a:t>
            </a:r>
            <a:br>
              <a:rPr kumimoji="0" lang="en-US" sz="1399" b="0" i="0" u="none" strike="noStrike" kern="0" cap="none" spc="-31" normalizeH="0" baseline="0" noProof="0">
                <a:ln>
                  <a:noFill/>
                </a:ln>
                <a:gradFill>
                  <a:gsLst>
                    <a:gs pos="0">
                      <a:srgbClr val="505050"/>
                    </a:gs>
                    <a:gs pos="100000">
                      <a:srgbClr val="505050"/>
                    </a:gs>
                  </a:gsLst>
                  <a:lin ang="5400000" scaled="0"/>
                </a:gradFill>
                <a:effectLst/>
                <a:uLnTx/>
                <a:uFillTx/>
                <a:latin typeface="Segoe UI"/>
                <a:ea typeface="Segoe UI" pitchFamily="34" charset="0"/>
                <a:cs typeface="Segoe UI Semilight" panose="020B0402040204020203"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monthly </a:t>
            </a:r>
            <a:b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authentications</a:t>
            </a:r>
          </a:p>
        </p:txBody>
      </p:sp>
      <p:sp>
        <p:nvSpPr>
          <p:cNvPr id="229" name="06R">
            <a:extLst>
              <a:ext uri="{FF2B5EF4-FFF2-40B4-BE49-F238E27FC236}">
                <a16:creationId xmlns:a16="http://schemas.microsoft.com/office/drawing/2014/main" id="{F79B0986-EF36-4BCC-9439-06133E64CE9B}"/>
              </a:ext>
            </a:extLst>
          </p:cNvPr>
          <p:cNvSpPr/>
          <p:nvPr/>
        </p:nvSpPr>
        <p:spPr bwMode="auto">
          <a:xfrm>
            <a:off x="6806863" y="4775020"/>
            <a:ext cx="2019537" cy="2019537"/>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20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18B+</a:t>
            </a: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 Bing web pages scanned</a:t>
            </a:r>
          </a:p>
        </p:txBody>
      </p:sp>
      <p:sp>
        <p:nvSpPr>
          <p:cNvPr id="230" name="04R">
            <a:extLst>
              <a:ext uri="{FF2B5EF4-FFF2-40B4-BE49-F238E27FC236}">
                <a16:creationId xmlns:a16="http://schemas.microsoft.com/office/drawing/2014/main" id="{D4BA3689-1B98-431A-8C9D-AA17F259AF9F}"/>
              </a:ext>
            </a:extLst>
          </p:cNvPr>
          <p:cNvSpPr/>
          <p:nvPr/>
        </p:nvSpPr>
        <p:spPr bwMode="auto">
          <a:xfrm>
            <a:off x="3197179" y="5550950"/>
            <a:ext cx="1777742" cy="1777742"/>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3199"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1B+</a:t>
            </a:r>
          </a:p>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Azure user accounts</a:t>
            </a:r>
          </a:p>
        </p:txBody>
      </p:sp>
      <p:sp>
        <p:nvSpPr>
          <p:cNvPr id="231" name="04R">
            <a:extLst>
              <a:ext uri="{FF2B5EF4-FFF2-40B4-BE49-F238E27FC236}">
                <a16:creationId xmlns:a16="http://schemas.microsoft.com/office/drawing/2014/main" id="{8F99FA2C-605F-4647-8853-87ADF5576BB1}"/>
              </a:ext>
            </a:extLst>
          </p:cNvPr>
          <p:cNvSpPr/>
          <p:nvPr/>
        </p:nvSpPr>
        <p:spPr bwMode="auto">
          <a:xfrm>
            <a:off x="537836" y="4444867"/>
            <a:ext cx="2248713" cy="2248713"/>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Enterprise security for </a:t>
            </a:r>
            <a:r>
              <a:rPr kumimoji="0" lang="en-US" sz="28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90%</a:t>
            </a: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 of Fortune 500</a:t>
            </a:r>
          </a:p>
        </p:txBody>
      </p:sp>
      <p:sp>
        <p:nvSpPr>
          <p:cNvPr id="232" name="04R">
            <a:extLst>
              <a:ext uri="{FF2B5EF4-FFF2-40B4-BE49-F238E27FC236}">
                <a16:creationId xmlns:a16="http://schemas.microsoft.com/office/drawing/2014/main" id="{A58C6751-B1AC-4EFC-8B9C-427B7E59F1AB}"/>
              </a:ext>
            </a:extLst>
          </p:cNvPr>
          <p:cNvSpPr/>
          <p:nvPr/>
        </p:nvSpPr>
        <p:spPr bwMode="auto">
          <a:xfrm>
            <a:off x="7391104" y="1401957"/>
            <a:ext cx="1845956" cy="1845956"/>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24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5B </a:t>
            </a:r>
            <a:br>
              <a:rPr kumimoji="0" lang="en-US" sz="2000" b="0" i="0" u="none" strike="noStrike" kern="0" cap="none" spc="-31" normalizeH="0" baseline="0" noProof="0">
                <a:ln>
                  <a:noFill/>
                </a:ln>
                <a:gradFill>
                  <a:gsLst>
                    <a:gs pos="0">
                      <a:srgbClr val="505050"/>
                    </a:gs>
                    <a:gs pos="100000">
                      <a:srgbClr val="505050"/>
                    </a:gs>
                  </a:gsLst>
                  <a:lin ang="5400000" scaled="0"/>
                </a:gradFill>
                <a:effectLst/>
                <a:uLnTx/>
                <a:uFillTx/>
                <a:latin typeface="Segoe UI Semibold" panose="020B0702040204020203" pitchFamily="34" charset="0"/>
                <a:ea typeface="+mn-ea"/>
                <a:cs typeface="Segoe UI Semibold" panose="020B0702040204020203"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threats detected on devices every month</a:t>
            </a:r>
          </a:p>
        </p:txBody>
      </p:sp>
      <p:sp>
        <p:nvSpPr>
          <p:cNvPr id="233" name="04R">
            <a:extLst>
              <a:ext uri="{FF2B5EF4-FFF2-40B4-BE49-F238E27FC236}">
                <a16:creationId xmlns:a16="http://schemas.microsoft.com/office/drawing/2014/main" id="{B2DC99B7-8932-4A69-9297-6FC927B5CDC8}"/>
              </a:ext>
            </a:extLst>
          </p:cNvPr>
          <p:cNvSpPr/>
          <p:nvPr/>
        </p:nvSpPr>
        <p:spPr bwMode="auto">
          <a:xfrm>
            <a:off x="9727842" y="268878"/>
            <a:ext cx="2411582" cy="2411582"/>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Shared threat data from partners, researchers, and law enforcement worldwide</a:t>
            </a:r>
          </a:p>
        </p:txBody>
      </p:sp>
      <p:sp>
        <p:nvSpPr>
          <p:cNvPr id="234" name="04R">
            <a:extLst>
              <a:ext uri="{FF2B5EF4-FFF2-40B4-BE49-F238E27FC236}">
                <a16:creationId xmlns:a16="http://schemas.microsoft.com/office/drawing/2014/main" id="{79D84D63-037B-462F-8041-7D27F0C8C7F2}"/>
              </a:ext>
            </a:extLst>
          </p:cNvPr>
          <p:cNvSpPr/>
          <p:nvPr/>
        </p:nvSpPr>
        <p:spPr bwMode="auto">
          <a:xfrm>
            <a:off x="9048350" y="3078359"/>
            <a:ext cx="2122327" cy="2122329"/>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Botnet data from Microsoft Digital Crimes Unit</a:t>
            </a:r>
          </a:p>
        </p:txBody>
      </p:sp>
      <p:sp>
        <p:nvSpPr>
          <p:cNvPr id="235" name="02R">
            <a:extLst>
              <a:ext uri="{FF2B5EF4-FFF2-40B4-BE49-F238E27FC236}">
                <a16:creationId xmlns:a16="http://schemas.microsoft.com/office/drawing/2014/main" id="{B049F960-8E3E-4931-A28A-033FB2B70B03}"/>
              </a:ext>
            </a:extLst>
          </p:cNvPr>
          <p:cNvSpPr/>
          <p:nvPr/>
        </p:nvSpPr>
        <p:spPr bwMode="auto">
          <a:xfrm>
            <a:off x="2387975" y="2294123"/>
            <a:ext cx="2168632" cy="2167073"/>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3199"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6.5T </a:t>
            </a:r>
            <a:br>
              <a:rPr kumimoji="0" lang="en-US" sz="1399" b="0" i="0" u="none" strike="noStrike" kern="0" cap="none" spc="-31" normalizeH="0" baseline="0" noProof="0">
                <a:ln>
                  <a:noFill/>
                </a:ln>
                <a:gradFill>
                  <a:gsLst>
                    <a:gs pos="0">
                      <a:srgbClr val="505050"/>
                    </a:gs>
                    <a:gs pos="100000">
                      <a:srgbClr val="505050"/>
                    </a:gs>
                  </a:gsLst>
                  <a:lin ang="5400000" scaled="0"/>
                </a:gradFill>
                <a:effectLst/>
                <a:uLnTx/>
                <a:uFillTx/>
                <a:latin typeface="Segoe UI"/>
                <a:ea typeface="Segoe UI" pitchFamily="34" charset="0"/>
                <a:cs typeface="Segoe UI Semilight" panose="020B0402040204020203"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threat signals analyzed daily</a:t>
            </a:r>
          </a:p>
        </p:txBody>
      </p:sp>
      <p:sp>
        <p:nvSpPr>
          <p:cNvPr id="236" name="04R">
            <a:extLst>
              <a:ext uri="{FF2B5EF4-FFF2-40B4-BE49-F238E27FC236}">
                <a16:creationId xmlns:a16="http://schemas.microsoft.com/office/drawing/2014/main" id="{4114A99D-C7BF-4137-BA8B-1CFB3ADAB347}"/>
              </a:ext>
            </a:extLst>
          </p:cNvPr>
          <p:cNvSpPr/>
          <p:nvPr/>
        </p:nvSpPr>
        <p:spPr bwMode="auto">
          <a:xfrm>
            <a:off x="-130764" y="2330616"/>
            <a:ext cx="1765979" cy="1765979"/>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24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470B </a:t>
            </a:r>
            <a:br>
              <a:rPr kumimoji="0" lang="en-US" sz="2400"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emails </a:t>
            </a:r>
            <a:b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analyzed</a:t>
            </a:r>
            <a:endParaRPr kumimoji="0" lang="en-US" sz="2400"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endParaRPr>
          </a:p>
        </p:txBody>
      </p:sp>
      <p:sp>
        <p:nvSpPr>
          <p:cNvPr id="237" name="01R">
            <a:extLst>
              <a:ext uri="{FF2B5EF4-FFF2-40B4-BE49-F238E27FC236}">
                <a16:creationId xmlns:a16="http://schemas.microsoft.com/office/drawing/2014/main" id="{772CDE00-3D97-42AE-BFC4-C103F2F3688B}"/>
              </a:ext>
            </a:extLst>
          </p:cNvPr>
          <p:cNvSpPr/>
          <p:nvPr/>
        </p:nvSpPr>
        <p:spPr bwMode="auto">
          <a:xfrm>
            <a:off x="5135389" y="2806797"/>
            <a:ext cx="2260096" cy="2260096"/>
          </a:xfrm>
          <a:prstGeom prst="ellipse">
            <a:avLst/>
          </a:prstGeom>
          <a:solidFill>
            <a:srgbClr val="FFFFFF"/>
          </a:solidFill>
          <a:ln w="9525" cap="flat" cmpd="sng" algn="ctr">
            <a:solidFill>
              <a:srgbClr val="0078D7"/>
            </a:solidFill>
            <a:prstDash val="solid"/>
            <a:headEnd type="none" w="med" len="med"/>
            <a:tailEnd type="none" w="med" len="me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32114" rtl="0" eaLnBrk="1" fontAlgn="base" latinLnBrk="0" hangingPunct="1">
              <a:lnSpc>
                <a:spcPct val="90000"/>
              </a:lnSpc>
              <a:spcBef>
                <a:spcPct val="0"/>
              </a:spcBef>
              <a:spcAft>
                <a:spcPct val="0"/>
              </a:spcAft>
              <a:buClrTx/>
              <a:buSzTx/>
              <a:buFontTx/>
              <a:buNone/>
              <a:tabLst/>
              <a:defRPr/>
            </a:pPr>
            <a:r>
              <a:rPr kumimoji="0" lang="en-US" sz="3199" b="1" i="0" u="none" strike="noStrike" kern="0" cap="none" spc="30" normalizeH="0" baseline="0" noProof="0">
                <a:ln>
                  <a:noFill/>
                </a:ln>
                <a:gradFill>
                  <a:gsLst>
                    <a:gs pos="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rPr>
              <a:t>200+ </a:t>
            </a:r>
            <a:br>
              <a:rPr kumimoji="0" lang="en-US" sz="1399" b="0" i="0" u="none" strike="noStrike" kern="0" cap="none" spc="-31" normalizeH="0" baseline="0" noProof="0">
                <a:ln>
                  <a:noFill/>
                </a:ln>
                <a:gradFill>
                  <a:gsLst>
                    <a:gs pos="0">
                      <a:srgbClr val="505050"/>
                    </a:gs>
                    <a:gs pos="100000">
                      <a:srgbClr val="505050"/>
                    </a:gs>
                  </a:gsLst>
                  <a:lin ang="5400000" scaled="0"/>
                </a:gradFill>
                <a:effectLst/>
                <a:uLnTx/>
                <a:uFillTx/>
                <a:latin typeface="Segoe UI"/>
                <a:ea typeface="Segoe UI" pitchFamily="34" charset="0"/>
                <a:cs typeface="Segoe UI Semilight" panose="020B0402040204020203"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global cloud consumer </a:t>
            </a:r>
            <a:b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and commercial</a:t>
            </a:r>
            <a:b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br>
            <a:r>
              <a:rPr kumimoji="0" lang="en-US" sz="13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services</a:t>
            </a:r>
          </a:p>
        </p:txBody>
      </p:sp>
      <p:sp>
        <p:nvSpPr>
          <p:cNvPr id="238" name="Oval 237">
            <a:extLst>
              <a:ext uri="{FF2B5EF4-FFF2-40B4-BE49-F238E27FC236}">
                <a16:creationId xmlns:a16="http://schemas.microsoft.com/office/drawing/2014/main" id="{FB860130-63D9-45B8-90DA-6F19CA53FD20}"/>
              </a:ext>
            </a:extLst>
          </p:cNvPr>
          <p:cNvSpPr/>
          <p:nvPr/>
        </p:nvSpPr>
        <p:spPr bwMode="auto">
          <a:xfrm>
            <a:off x="1716879" y="3740117"/>
            <a:ext cx="300781" cy="300781"/>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39" name="Oval 238">
            <a:extLst>
              <a:ext uri="{FF2B5EF4-FFF2-40B4-BE49-F238E27FC236}">
                <a16:creationId xmlns:a16="http://schemas.microsoft.com/office/drawing/2014/main" id="{602256A6-C151-4AB4-8536-2B11637B0C56}"/>
              </a:ext>
            </a:extLst>
          </p:cNvPr>
          <p:cNvSpPr/>
          <p:nvPr/>
        </p:nvSpPr>
        <p:spPr bwMode="auto">
          <a:xfrm>
            <a:off x="3226863" y="5055221"/>
            <a:ext cx="310265" cy="310265"/>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40" name="Oval 239">
            <a:extLst>
              <a:ext uri="{FF2B5EF4-FFF2-40B4-BE49-F238E27FC236}">
                <a16:creationId xmlns:a16="http://schemas.microsoft.com/office/drawing/2014/main" id="{52B6D628-F2F6-499C-A4DC-C555250EDCE6}"/>
              </a:ext>
            </a:extLst>
          </p:cNvPr>
          <p:cNvSpPr/>
          <p:nvPr/>
        </p:nvSpPr>
        <p:spPr bwMode="auto">
          <a:xfrm>
            <a:off x="9059983" y="6407903"/>
            <a:ext cx="317455" cy="317455"/>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41" name="Oval 240">
            <a:extLst>
              <a:ext uri="{FF2B5EF4-FFF2-40B4-BE49-F238E27FC236}">
                <a16:creationId xmlns:a16="http://schemas.microsoft.com/office/drawing/2014/main" id="{6541FD75-C3FA-4453-A892-AA6015E6064E}"/>
              </a:ext>
            </a:extLst>
          </p:cNvPr>
          <p:cNvSpPr/>
          <p:nvPr/>
        </p:nvSpPr>
        <p:spPr bwMode="auto">
          <a:xfrm>
            <a:off x="9186024" y="800483"/>
            <a:ext cx="382434" cy="382434"/>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505050"/>
                  </a:gs>
                  <a:gs pos="100000">
                    <a:srgbClr val="505050"/>
                  </a:gs>
                </a:gsLst>
                <a:lin ang="5400000" scaled="0"/>
              </a:gradFill>
              <a:effectLst/>
              <a:uLnTx/>
              <a:uFillTx/>
              <a:latin typeface="Segoe UI"/>
              <a:ea typeface="+mn-ea"/>
              <a:cs typeface="+mn-cs"/>
            </a:endParaRPr>
          </a:p>
        </p:txBody>
      </p:sp>
      <p:sp>
        <p:nvSpPr>
          <p:cNvPr id="242" name="Oval 241">
            <a:extLst>
              <a:ext uri="{FF2B5EF4-FFF2-40B4-BE49-F238E27FC236}">
                <a16:creationId xmlns:a16="http://schemas.microsoft.com/office/drawing/2014/main" id="{371D7040-87A2-421C-B660-11CC6044BADA}"/>
              </a:ext>
            </a:extLst>
          </p:cNvPr>
          <p:cNvSpPr/>
          <p:nvPr/>
        </p:nvSpPr>
        <p:spPr bwMode="auto">
          <a:xfrm>
            <a:off x="11457757" y="3708371"/>
            <a:ext cx="311371" cy="311371"/>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43" name="Oval 242">
            <a:extLst>
              <a:ext uri="{FF2B5EF4-FFF2-40B4-BE49-F238E27FC236}">
                <a16:creationId xmlns:a16="http://schemas.microsoft.com/office/drawing/2014/main" id="{B035253F-2899-48CC-B616-09F2031875EC}"/>
              </a:ext>
            </a:extLst>
          </p:cNvPr>
          <p:cNvSpPr/>
          <p:nvPr/>
        </p:nvSpPr>
        <p:spPr bwMode="auto">
          <a:xfrm>
            <a:off x="5459142" y="5422628"/>
            <a:ext cx="308469" cy="308469"/>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44" name="Oval 243">
            <a:extLst>
              <a:ext uri="{FF2B5EF4-FFF2-40B4-BE49-F238E27FC236}">
                <a16:creationId xmlns:a16="http://schemas.microsoft.com/office/drawing/2014/main" id="{4155D3AB-6A7E-49C4-A493-5FC2A00C7194}"/>
              </a:ext>
            </a:extLst>
          </p:cNvPr>
          <p:cNvSpPr/>
          <p:nvPr/>
        </p:nvSpPr>
        <p:spPr bwMode="auto">
          <a:xfrm>
            <a:off x="6899491" y="2407532"/>
            <a:ext cx="294782" cy="294782"/>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grpSp>
        <p:nvGrpSpPr>
          <p:cNvPr id="245" name="Group 244">
            <a:extLst>
              <a:ext uri="{FF2B5EF4-FFF2-40B4-BE49-F238E27FC236}">
                <a16:creationId xmlns:a16="http://schemas.microsoft.com/office/drawing/2014/main" id="{1B6370AD-559C-4E92-B3E2-DBB731639D08}"/>
              </a:ext>
            </a:extLst>
          </p:cNvPr>
          <p:cNvGrpSpPr/>
          <p:nvPr/>
        </p:nvGrpSpPr>
        <p:grpSpPr>
          <a:xfrm>
            <a:off x="5895700" y="1464662"/>
            <a:ext cx="865524" cy="1008946"/>
            <a:chOff x="1730712" y="1628155"/>
            <a:chExt cx="865647" cy="1009090"/>
          </a:xfrm>
        </p:grpSpPr>
        <p:sp>
          <p:nvSpPr>
            <p:cNvPr id="246" name="User log in text">
              <a:extLst>
                <a:ext uri="{FF2B5EF4-FFF2-40B4-BE49-F238E27FC236}">
                  <a16:creationId xmlns:a16="http://schemas.microsoft.com/office/drawing/2014/main" id="{81835A27-CA83-45DF-A782-4CB9E94F04D6}"/>
                </a:ext>
              </a:extLst>
            </p:cNvPr>
            <p:cNvSpPr/>
            <p:nvPr/>
          </p:nvSpPr>
          <p:spPr>
            <a:xfrm>
              <a:off x="1730712" y="1628155"/>
              <a:ext cx="865647"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OneDrive</a:t>
              </a:r>
            </a:p>
          </p:txBody>
        </p:sp>
        <p:grpSp>
          <p:nvGrpSpPr>
            <p:cNvPr id="247" name="Group 246">
              <a:extLst>
                <a:ext uri="{FF2B5EF4-FFF2-40B4-BE49-F238E27FC236}">
                  <a16:creationId xmlns:a16="http://schemas.microsoft.com/office/drawing/2014/main" id="{61E7AC55-25B9-40BC-9027-307560298A07}"/>
                </a:ext>
              </a:extLst>
            </p:cNvPr>
            <p:cNvGrpSpPr/>
            <p:nvPr/>
          </p:nvGrpSpPr>
          <p:grpSpPr>
            <a:xfrm>
              <a:off x="1788412" y="1903885"/>
              <a:ext cx="733360" cy="733360"/>
              <a:chOff x="1788412" y="1903885"/>
              <a:chExt cx="733360" cy="733360"/>
            </a:xfrm>
          </p:grpSpPr>
          <p:sp>
            <p:nvSpPr>
              <p:cNvPr id="248" name="Oval 247">
                <a:extLst>
                  <a:ext uri="{FF2B5EF4-FFF2-40B4-BE49-F238E27FC236}">
                    <a16:creationId xmlns:a16="http://schemas.microsoft.com/office/drawing/2014/main" id="{96B182B8-D9DE-426C-AE16-96C26BD52CEC}"/>
                  </a:ext>
                </a:extLst>
              </p:cNvPr>
              <p:cNvSpPr/>
              <p:nvPr/>
            </p:nvSpPr>
            <p:spPr bwMode="auto">
              <a:xfrm>
                <a:off x="1788412" y="1903885"/>
                <a:ext cx="733360" cy="733360"/>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49" name="Freeform 22">
                <a:extLst>
                  <a:ext uri="{FF2B5EF4-FFF2-40B4-BE49-F238E27FC236}">
                    <a16:creationId xmlns:a16="http://schemas.microsoft.com/office/drawing/2014/main" id="{46E1BF52-DEA5-4809-8DB4-D6DEAC94FC34}"/>
                  </a:ext>
                </a:extLst>
              </p:cNvPr>
              <p:cNvSpPr>
                <a:spLocks noChangeAspect="1" noEditPoints="1"/>
              </p:cNvSpPr>
              <p:nvPr/>
            </p:nvSpPr>
            <p:spPr bwMode="black">
              <a:xfrm>
                <a:off x="1937681" y="2134917"/>
                <a:ext cx="434822" cy="271296"/>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rgbClr val="FFFFFF"/>
              </a:solidFill>
              <a:ln>
                <a:noFill/>
              </a:ln>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grpSp>
      </p:grpSp>
      <p:grpSp>
        <p:nvGrpSpPr>
          <p:cNvPr id="250" name="Group 249">
            <a:extLst>
              <a:ext uri="{FF2B5EF4-FFF2-40B4-BE49-F238E27FC236}">
                <a16:creationId xmlns:a16="http://schemas.microsoft.com/office/drawing/2014/main" id="{5F342F09-3998-499B-901A-A1F6C2550786}"/>
              </a:ext>
            </a:extLst>
          </p:cNvPr>
          <p:cNvGrpSpPr/>
          <p:nvPr/>
        </p:nvGrpSpPr>
        <p:grpSpPr>
          <a:xfrm>
            <a:off x="5910927" y="5318379"/>
            <a:ext cx="882527" cy="1000046"/>
            <a:chOff x="5910882" y="5318639"/>
            <a:chExt cx="882652" cy="1000188"/>
          </a:xfrm>
        </p:grpSpPr>
        <p:sp>
          <p:nvSpPr>
            <p:cNvPr id="251" name="User log in text">
              <a:extLst>
                <a:ext uri="{FF2B5EF4-FFF2-40B4-BE49-F238E27FC236}">
                  <a16:creationId xmlns:a16="http://schemas.microsoft.com/office/drawing/2014/main" id="{8F087CDA-09CC-4E3A-B579-B49186507387}"/>
                </a:ext>
              </a:extLst>
            </p:cNvPr>
            <p:cNvSpPr/>
            <p:nvPr/>
          </p:nvSpPr>
          <p:spPr>
            <a:xfrm>
              <a:off x="5910882" y="6036404"/>
              <a:ext cx="882652"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Xbox Live</a:t>
              </a:r>
            </a:p>
          </p:txBody>
        </p:sp>
        <p:grpSp>
          <p:nvGrpSpPr>
            <p:cNvPr id="252" name="Group 251">
              <a:extLst>
                <a:ext uri="{FF2B5EF4-FFF2-40B4-BE49-F238E27FC236}">
                  <a16:creationId xmlns:a16="http://schemas.microsoft.com/office/drawing/2014/main" id="{10967FF4-04BB-43EA-9A23-069D4B291985}"/>
                </a:ext>
              </a:extLst>
            </p:cNvPr>
            <p:cNvGrpSpPr/>
            <p:nvPr/>
          </p:nvGrpSpPr>
          <p:grpSpPr>
            <a:xfrm>
              <a:off x="5978493" y="5318639"/>
              <a:ext cx="721710" cy="721710"/>
              <a:chOff x="5978493" y="5318639"/>
              <a:chExt cx="721710" cy="721710"/>
            </a:xfrm>
          </p:grpSpPr>
          <p:sp>
            <p:nvSpPr>
              <p:cNvPr id="253" name="Oval 252">
                <a:extLst>
                  <a:ext uri="{FF2B5EF4-FFF2-40B4-BE49-F238E27FC236}">
                    <a16:creationId xmlns:a16="http://schemas.microsoft.com/office/drawing/2014/main" id="{76F3B330-5EE0-4C02-B209-5ACDB0AAA797}"/>
                  </a:ext>
                </a:extLst>
              </p:cNvPr>
              <p:cNvSpPr/>
              <p:nvPr/>
            </p:nvSpPr>
            <p:spPr bwMode="auto">
              <a:xfrm>
                <a:off x="5978493" y="5318639"/>
                <a:ext cx="721710" cy="721710"/>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54" name="Freeform 112">
                <a:extLst>
                  <a:ext uri="{FF2B5EF4-FFF2-40B4-BE49-F238E27FC236}">
                    <a16:creationId xmlns:a16="http://schemas.microsoft.com/office/drawing/2014/main" id="{3C4F58E9-C8C6-4F5D-AEF6-6BBBF0BEBC13}"/>
                  </a:ext>
                </a:extLst>
              </p:cNvPr>
              <p:cNvSpPr>
                <a:spLocks noChangeAspect="1" noEditPoints="1"/>
              </p:cNvSpPr>
              <p:nvPr/>
            </p:nvSpPr>
            <p:spPr bwMode="black">
              <a:xfrm>
                <a:off x="6141437" y="5481731"/>
                <a:ext cx="395822" cy="395526"/>
              </a:xfrm>
              <a:custGeom>
                <a:avLst/>
                <a:gdLst>
                  <a:gd name="T0" fmla="*/ 890 w 1139"/>
                  <a:gd name="T1" fmla="*/ 99 h 1138"/>
                  <a:gd name="T2" fmla="*/ 867 w 1139"/>
                  <a:gd name="T3" fmla="*/ 90 h 1138"/>
                  <a:gd name="T4" fmla="*/ 727 w 1139"/>
                  <a:gd name="T5" fmla="*/ 113 h 1138"/>
                  <a:gd name="T6" fmla="*/ 571 w 1139"/>
                  <a:gd name="T7" fmla="*/ 193 h 1138"/>
                  <a:gd name="T8" fmla="*/ 571 w 1139"/>
                  <a:gd name="T9" fmla="*/ 193 h 1138"/>
                  <a:gd name="T10" fmla="*/ 413 w 1139"/>
                  <a:gd name="T11" fmla="*/ 112 h 1138"/>
                  <a:gd name="T12" fmla="*/ 274 w 1139"/>
                  <a:gd name="T13" fmla="*/ 89 h 1138"/>
                  <a:gd name="T14" fmla="*/ 247 w 1139"/>
                  <a:gd name="T15" fmla="*/ 101 h 1138"/>
                  <a:gd name="T16" fmla="*/ 570 w 1139"/>
                  <a:gd name="T17" fmla="*/ 0 h 1138"/>
                  <a:gd name="T18" fmla="*/ 890 w 1139"/>
                  <a:gd name="T19" fmla="*/ 99 h 1138"/>
                  <a:gd name="T20" fmla="*/ 249 w 1139"/>
                  <a:gd name="T21" fmla="*/ 155 h 1138"/>
                  <a:gd name="T22" fmla="*/ 220 w 1139"/>
                  <a:gd name="T23" fmla="*/ 144 h 1138"/>
                  <a:gd name="T24" fmla="*/ 218 w 1139"/>
                  <a:gd name="T25" fmla="*/ 143 h 1138"/>
                  <a:gd name="T26" fmla="*/ 204 w 1139"/>
                  <a:gd name="T27" fmla="*/ 142 h 1138"/>
                  <a:gd name="T28" fmla="*/ 190 w 1139"/>
                  <a:gd name="T29" fmla="*/ 145 h 1138"/>
                  <a:gd name="T30" fmla="*/ 0 w 1139"/>
                  <a:gd name="T31" fmla="*/ 569 h 1138"/>
                  <a:gd name="T32" fmla="*/ 136 w 1139"/>
                  <a:gd name="T33" fmla="*/ 936 h 1138"/>
                  <a:gd name="T34" fmla="*/ 179 w 1139"/>
                  <a:gd name="T35" fmla="*/ 683 h 1138"/>
                  <a:gd name="T36" fmla="*/ 242 w 1139"/>
                  <a:gd name="T37" fmla="*/ 572 h 1138"/>
                  <a:gd name="T38" fmla="*/ 435 w 1139"/>
                  <a:gd name="T39" fmla="*/ 313 h 1138"/>
                  <a:gd name="T40" fmla="*/ 249 w 1139"/>
                  <a:gd name="T41" fmla="*/ 155 h 1138"/>
                  <a:gd name="T42" fmla="*/ 990 w 1139"/>
                  <a:gd name="T43" fmla="*/ 943 h 1138"/>
                  <a:gd name="T44" fmla="*/ 989 w 1139"/>
                  <a:gd name="T45" fmla="*/ 934 h 1138"/>
                  <a:gd name="T46" fmla="*/ 785 w 1139"/>
                  <a:gd name="T47" fmla="*/ 635 h 1138"/>
                  <a:gd name="T48" fmla="*/ 571 w 1139"/>
                  <a:gd name="T49" fmla="*/ 437 h 1138"/>
                  <a:gd name="T50" fmla="*/ 571 w 1139"/>
                  <a:gd name="T51" fmla="*/ 437 h 1138"/>
                  <a:gd name="T52" fmla="*/ 570 w 1139"/>
                  <a:gd name="T53" fmla="*/ 438 h 1138"/>
                  <a:gd name="T54" fmla="*/ 358 w 1139"/>
                  <a:gd name="T55" fmla="*/ 634 h 1138"/>
                  <a:gd name="T56" fmla="*/ 153 w 1139"/>
                  <a:gd name="T57" fmla="*/ 942 h 1138"/>
                  <a:gd name="T58" fmla="*/ 153 w 1139"/>
                  <a:gd name="T59" fmla="*/ 944 h 1138"/>
                  <a:gd name="T60" fmla="*/ 154 w 1139"/>
                  <a:gd name="T61" fmla="*/ 951 h 1138"/>
                  <a:gd name="T62" fmla="*/ 154 w 1139"/>
                  <a:gd name="T63" fmla="*/ 953 h 1138"/>
                  <a:gd name="T64" fmla="*/ 156 w 1139"/>
                  <a:gd name="T65" fmla="*/ 958 h 1138"/>
                  <a:gd name="T66" fmla="*/ 570 w 1139"/>
                  <a:gd name="T67" fmla="*/ 1138 h 1138"/>
                  <a:gd name="T68" fmla="*/ 990 w 1139"/>
                  <a:gd name="T69" fmla="*/ 953 h 1138"/>
                  <a:gd name="T70" fmla="*/ 990 w 1139"/>
                  <a:gd name="T71" fmla="*/ 951 h 1138"/>
                  <a:gd name="T72" fmla="*/ 990 w 1139"/>
                  <a:gd name="T73" fmla="*/ 943 h 1138"/>
                  <a:gd name="T74" fmla="*/ 1139 w 1139"/>
                  <a:gd name="T75" fmla="*/ 569 h 1138"/>
                  <a:gd name="T76" fmla="*/ 947 w 1139"/>
                  <a:gd name="T77" fmla="*/ 143 h 1138"/>
                  <a:gd name="T78" fmla="*/ 937 w 1139"/>
                  <a:gd name="T79" fmla="*/ 142 h 1138"/>
                  <a:gd name="T80" fmla="*/ 923 w 1139"/>
                  <a:gd name="T81" fmla="*/ 143 h 1138"/>
                  <a:gd name="T82" fmla="*/ 921 w 1139"/>
                  <a:gd name="T83" fmla="*/ 143 h 1138"/>
                  <a:gd name="T84" fmla="*/ 917 w 1139"/>
                  <a:gd name="T85" fmla="*/ 144 h 1138"/>
                  <a:gd name="T86" fmla="*/ 708 w 1139"/>
                  <a:gd name="T87" fmla="*/ 310 h 1138"/>
                  <a:gd name="T88" fmla="*/ 902 w 1139"/>
                  <a:gd name="T89" fmla="*/ 570 h 1138"/>
                  <a:gd name="T90" fmla="*/ 963 w 1139"/>
                  <a:gd name="T91" fmla="*/ 681 h 1138"/>
                  <a:gd name="T92" fmla="*/ 1004 w 1139"/>
                  <a:gd name="T93" fmla="*/ 937 h 1138"/>
                  <a:gd name="T94" fmla="*/ 1139 w 1139"/>
                  <a:gd name="T95" fmla="*/ 569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138">
                    <a:moveTo>
                      <a:pt x="890" y="99"/>
                    </a:moveTo>
                    <a:cubicBezTo>
                      <a:pt x="884" y="95"/>
                      <a:pt x="876" y="92"/>
                      <a:pt x="867" y="90"/>
                    </a:cubicBezTo>
                    <a:cubicBezTo>
                      <a:pt x="825" y="82"/>
                      <a:pt x="770" y="96"/>
                      <a:pt x="727" y="113"/>
                    </a:cubicBezTo>
                    <a:cubicBezTo>
                      <a:pt x="659" y="140"/>
                      <a:pt x="596" y="177"/>
                      <a:pt x="571" y="193"/>
                    </a:cubicBezTo>
                    <a:cubicBezTo>
                      <a:pt x="571" y="193"/>
                      <a:pt x="571" y="193"/>
                      <a:pt x="571" y="193"/>
                    </a:cubicBezTo>
                    <a:cubicBezTo>
                      <a:pt x="547" y="177"/>
                      <a:pt x="481" y="138"/>
                      <a:pt x="413" y="112"/>
                    </a:cubicBezTo>
                    <a:cubicBezTo>
                      <a:pt x="363" y="93"/>
                      <a:pt x="305" y="82"/>
                      <a:pt x="274" y="89"/>
                    </a:cubicBezTo>
                    <a:cubicBezTo>
                      <a:pt x="263" y="92"/>
                      <a:pt x="254" y="96"/>
                      <a:pt x="247" y="101"/>
                    </a:cubicBezTo>
                    <a:cubicBezTo>
                      <a:pt x="338" y="37"/>
                      <a:pt x="450" y="0"/>
                      <a:pt x="570" y="0"/>
                    </a:cubicBezTo>
                    <a:cubicBezTo>
                      <a:pt x="689" y="0"/>
                      <a:pt x="799" y="37"/>
                      <a:pt x="890" y="99"/>
                    </a:cubicBezTo>
                    <a:close/>
                    <a:moveTo>
                      <a:pt x="249" y="155"/>
                    </a:moveTo>
                    <a:cubicBezTo>
                      <a:pt x="239" y="150"/>
                      <a:pt x="229" y="146"/>
                      <a:pt x="220" y="144"/>
                    </a:cubicBezTo>
                    <a:cubicBezTo>
                      <a:pt x="219" y="144"/>
                      <a:pt x="219" y="144"/>
                      <a:pt x="218" y="143"/>
                    </a:cubicBezTo>
                    <a:cubicBezTo>
                      <a:pt x="213" y="142"/>
                      <a:pt x="209" y="142"/>
                      <a:pt x="204" y="142"/>
                    </a:cubicBezTo>
                    <a:cubicBezTo>
                      <a:pt x="199" y="143"/>
                      <a:pt x="194" y="144"/>
                      <a:pt x="190" y="145"/>
                    </a:cubicBezTo>
                    <a:cubicBezTo>
                      <a:pt x="74" y="249"/>
                      <a:pt x="0" y="401"/>
                      <a:pt x="0" y="569"/>
                    </a:cubicBezTo>
                    <a:cubicBezTo>
                      <a:pt x="0" y="708"/>
                      <a:pt x="52" y="836"/>
                      <a:pt x="136" y="936"/>
                    </a:cubicBezTo>
                    <a:cubicBezTo>
                      <a:pt x="102" y="891"/>
                      <a:pt x="128" y="789"/>
                      <a:pt x="179" y="683"/>
                    </a:cubicBezTo>
                    <a:cubicBezTo>
                      <a:pt x="197" y="646"/>
                      <a:pt x="219" y="609"/>
                      <a:pt x="242" y="572"/>
                    </a:cubicBezTo>
                    <a:cubicBezTo>
                      <a:pt x="328" y="432"/>
                      <a:pt x="435" y="313"/>
                      <a:pt x="435" y="313"/>
                    </a:cubicBezTo>
                    <a:cubicBezTo>
                      <a:pt x="360" y="231"/>
                      <a:pt x="287" y="176"/>
                      <a:pt x="249" y="155"/>
                    </a:cubicBezTo>
                    <a:close/>
                    <a:moveTo>
                      <a:pt x="990" y="943"/>
                    </a:moveTo>
                    <a:cubicBezTo>
                      <a:pt x="990" y="940"/>
                      <a:pt x="990" y="937"/>
                      <a:pt x="989" y="934"/>
                    </a:cubicBezTo>
                    <a:cubicBezTo>
                      <a:pt x="980" y="854"/>
                      <a:pt x="883" y="742"/>
                      <a:pt x="785" y="635"/>
                    </a:cubicBezTo>
                    <a:cubicBezTo>
                      <a:pt x="696" y="539"/>
                      <a:pt x="618" y="477"/>
                      <a:pt x="571" y="437"/>
                    </a:cubicBezTo>
                    <a:cubicBezTo>
                      <a:pt x="571" y="437"/>
                      <a:pt x="571" y="437"/>
                      <a:pt x="571" y="437"/>
                    </a:cubicBezTo>
                    <a:cubicBezTo>
                      <a:pt x="571" y="438"/>
                      <a:pt x="570" y="438"/>
                      <a:pt x="570" y="438"/>
                    </a:cubicBezTo>
                    <a:cubicBezTo>
                      <a:pt x="542" y="458"/>
                      <a:pt x="448" y="538"/>
                      <a:pt x="358" y="634"/>
                    </a:cubicBezTo>
                    <a:cubicBezTo>
                      <a:pt x="257" y="744"/>
                      <a:pt x="157" y="861"/>
                      <a:pt x="153" y="942"/>
                    </a:cubicBezTo>
                    <a:cubicBezTo>
                      <a:pt x="153" y="942"/>
                      <a:pt x="153" y="943"/>
                      <a:pt x="153" y="944"/>
                    </a:cubicBezTo>
                    <a:cubicBezTo>
                      <a:pt x="153" y="946"/>
                      <a:pt x="153" y="948"/>
                      <a:pt x="154" y="951"/>
                    </a:cubicBezTo>
                    <a:cubicBezTo>
                      <a:pt x="154" y="951"/>
                      <a:pt x="154" y="952"/>
                      <a:pt x="154" y="953"/>
                    </a:cubicBezTo>
                    <a:cubicBezTo>
                      <a:pt x="154" y="954"/>
                      <a:pt x="156" y="957"/>
                      <a:pt x="156" y="958"/>
                    </a:cubicBezTo>
                    <a:cubicBezTo>
                      <a:pt x="260" y="1068"/>
                      <a:pt x="408" y="1138"/>
                      <a:pt x="570" y="1138"/>
                    </a:cubicBezTo>
                    <a:cubicBezTo>
                      <a:pt x="736" y="1138"/>
                      <a:pt x="886" y="1067"/>
                      <a:pt x="990" y="953"/>
                    </a:cubicBezTo>
                    <a:cubicBezTo>
                      <a:pt x="990" y="952"/>
                      <a:pt x="990" y="951"/>
                      <a:pt x="990" y="951"/>
                    </a:cubicBezTo>
                    <a:cubicBezTo>
                      <a:pt x="990" y="948"/>
                      <a:pt x="990" y="946"/>
                      <a:pt x="990" y="943"/>
                    </a:cubicBezTo>
                    <a:close/>
                    <a:moveTo>
                      <a:pt x="1139" y="569"/>
                    </a:moveTo>
                    <a:cubicBezTo>
                      <a:pt x="1139" y="400"/>
                      <a:pt x="1065" y="247"/>
                      <a:pt x="947" y="143"/>
                    </a:cubicBezTo>
                    <a:cubicBezTo>
                      <a:pt x="944" y="142"/>
                      <a:pt x="940" y="142"/>
                      <a:pt x="937" y="142"/>
                    </a:cubicBezTo>
                    <a:cubicBezTo>
                      <a:pt x="932" y="141"/>
                      <a:pt x="928" y="142"/>
                      <a:pt x="923" y="143"/>
                    </a:cubicBezTo>
                    <a:cubicBezTo>
                      <a:pt x="922" y="143"/>
                      <a:pt x="921" y="143"/>
                      <a:pt x="921" y="143"/>
                    </a:cubicBezTo>
                    <a:cubicBezTo>
                      <a:pt x="920" y="144"/>
                      <a:pt x="918" y="144"/>
                      <a:pt x="917" y="144"/>
                    </a:cubicBezTo>
                    <a:cubicBezTo>
                      <a:pt x="872" y="159"/>
                      <a:pt x="789" y="225"/>
                      <a:pt x="708" y="310"/>
                    </a:cubicBezTo>
                    <a:cubicBezTo>
                      <a:pt x="708" y="310"/>
                      <a:pt x="812" y="431"/>
                      <a:pt x="902" y="570"/>
                    </a:cubicBezTo>
                    <a:cubicBezTo>
                      <a:pt x="925" y="606"/>
                      <a:pt x="944" y="644"/>
                      <a:pt x="963" y="681"/>
                    </a:cubicBezTo>
                    <a:cubicBezTo>
                      <a:pt x="1011" y="774"/>
                      <a:pt x="1041" y="887"/>
                      <a:pt x="1004" y="937"/>
                    </a:cubicBezTo>
                    <a:cubicBezTo>
                      <a:pt x="1088" y="838"/>
                      <a:pt x="1139" y="709"/>
                      <a:pt x="1139" y="569"/>
                    </a:cubicBezTo>
                    <a:close/>
                  </a:path>
                </a:pathLst>
              </a:custGeom>
              <a:solidFill>
                <a:srgbClr val="FFFFFF"/>
              </a:solidFill>
              <a:ln>
                <a:noFill/>
              </a:ln>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grpSp>
      </p:grpSp>
      <p:grpSp>
        <p:nvGrpSpPr>
          <p:cNvPr id="255" name="Group 254">
            <a:extLst>
              <a:ext uri="{FF2B5EF4-FFF2-40B4-BE49-F238E27FC236}">
                <a16:creationId xmlns:a16="http://schemas.microsoft.com/office/drawing/2014/main" id="{51C0F4F7-019A-4059-98C1-2635A462E75C}"/>
              </a:ext>
            </a:extLst>
          </p:cNvPr>
          <p:cNvGrpSpPr/>
          <p:nvPr/>
        </p:nvGrpSpPr>
        <p:grpSpPr>
          <a:xfrm>
            <a:off x="11380800" y="4501132"/>
            <a:ext cx="880892" cy="1211427"/>
            <a:chOff x="11279180" y="2952751"/>
            <a:chExt cx="881016" cy="1211598"/>
          </a:xfrm>
        </p:grpSpPr>
        <p:sp>
          <p:nvSpPr>
            <p:cNvPr id="256" name="User log in text">
              <a:extLst>
                <a:ext uri="{FF2B5EF4-FFF2-40B4-BE49-F238E27FC236}">
                  <a16:creationId xmlns:a16="http://schemas.microsoft.com/office/drawing/2014/main" id="{1BEFDCC4-5403-44C6-94DE-35F2939E12A7}"/>
                </a:ext>
              </a:extLst>
            </p:cNvPr>
            <p:cNvSpPr/>
            <p:nvPr/>
          </p:nvSpPr>
          <p:spPr>
            <a:xfrm>
              <a:off x="11279180" y="2952751"/>
              <a:ext cx="881016" cy="470660"/>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Microsoft</a:t>
              </a:r>
              <a:b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b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accounts</a:t>
              </a:r>
            </a:p>
          </p:txBody>
        </p:sp>
        <p:grpSp>
          <p:nvGrpSpPr>
            <p:cNvPr id="257" name="Group 256">
              <a:extLst>
                <a:ext uri="{FF2B5EF4-FFF2-40B4-BE49-F238E27FC236}">
                  <a16:creationId xmlns:a16="http://schemas.microsoft.com/office/drawing/2014/main" id="{42CD6545-1F3D-4C21-BAEF-CD78B5A366BE}"/>
                </a:ext>
              </a:extLst>
            </p:cNvPr>
            <p:cNvGrpSpPr/>
            <p:nvPr/>
          </p:nvGrpSpPr>
          <p:grpSpPr>
            <a:xfrm>
              <a:off x="11339221" y="3420733"/>
              <a:ext cx="743616" cy="743616"/>
              <a:chOff x="11339221" y="3420733"/>
              <a:chExt cx="743616" cy="743616"/>
            </a:xfrm>
          </p:grpSpPr>
          <p:sp>
            <p:nvSpPr>
              <p:cNvPr id="258" name="Oval 257">
                <a:extLst>
                  <a:ext uri="{FF2B5EF4-FFF2-40B4-BE49-F238E27FC236}">
                    <a16:creationId xmlns:a16="http://schemas.microsoft.com/office/drawing/2014/main" id="{99070492-48B0-4128-A061-19EEF48E68AA}"/>
                  </a:ext>
                </a:extLst>
              </p:cNvPr>
              <p:cNvSpPr/>
              <p:nvPr/>
            </p:nvSpPr>
            <p:spPr bwMode="auto">
              <a:xfrm>
                <a:off x="11339221" y="3420733"/>
                <a:ext cx="743616" cy="743616"/>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grpSp>
            <p:nvGrpSpPr>
              <p:cNvPr id="259" name="5">
                <a:extLst>
                  <a:ext uri="{FF2B5EF4-FFF2-40B4-BE49-F238E27FC236}">
                    <a16:creationId xmlns:a16="http://schemas.microsoft.com/office/drawing/2014/main" id="{59E2133C-8AC1-4497-8EA2-DFC0E8A6AD48}"/>
                  </a:ext>
                </a:extLst>
              </p:cNvPr>
              <p:cNvGrpSpPr/>
              <p:nvPr/>
            </p:nvGrpSpPr>
            <p:grpSpPr>
              <a:xfrm>
                <a:off x="11491581" y="3573094"/>
                <a:ext cx="438896" cy="438894"/>
                <a:chOff x="6083429" y="835188"/>
                <a:chExt cx="547610" cy="547608"/>
              </a:xfrm>
            </p:grpSpPr>
            <p:sp>
              <p:nvSpPr>
                <p:cNvPr id="260" name="Freeform 7">
                  <a:extLst>
                    <a:ext uri="{FF2B5EF4-FFF2-40B4-BE49-F238E27FC236}">
                      <a16:creationId xmlns:a16="http://schemas.microsoft.com/office/drawing/2014/main" id="{56A42D90-E794-460B-8266-937240EAD01B}"/>
                    </a:ext>
                  </a:extLst>
                </p:cNvPr>
                <p:cNvSpPr>
                  <a:spLocks noEditPoints="1"/>
                </p:cNvSpPr>
                <p:nvPr/>
              </p:nvSpPr>
              <p:spPr bwMode="auto">
                <a:xfrm>
                  <a:off x="6168345" y="904132"/>
                  <a:ext cx="377779" cy="421604"/>
                </a:xfrm>
                <a:custGeom>
                  <a:avLst/>
                  <a:gdLst>
                    <a:gd name="T0" fmla="*/ 73 w 106"/>
                    <a:gd name="T1" fmla="*/ 68 h 118"/>
                    <a:gd name="T2" fmla="*/ 90 w 106"/>
                    <a:gd name="T3" fmla="*/ 37 h 118"/>
                    <a:gd name="T4" fmla="*/ 53 w 106"/>
                    <a:gd name="T5" fmla="*/ 0 h 118"/>
                    <a:gd name="T6" fmla="*/ 16 w 106"/>
                    <a:gd name="T7" fmla="*/ 37 h 118"/>
                    <a:gd name="T8" fmla="*/ 33 w 106"/>
                    <a:gd name="T9" fmla="*/ 68 h 118"/>
                    <a:gd name="T10" fmla="*/ 0 w 106"/>
                    <a:gd name="T11" fmla="*/ 117 h 118"/>
                    <a:gd name="T12" fmla="*/ 0 w 106"/>
                    <a:gd name="T13" fmla="*/ 118 h 118"/>
                    <a:gd name="T14" fmla="*/ 10 w 106"/>
                    <a:gd name="T15" fmla="*/ 118 h 118"/>
                    <a:gd name="T16" fmla="*/ 10 w 106"/>
                    <a:gd name="T17" fmla="*/ 117 h 118"/>
                    <a:gd name="T18" fmla="*/ 53 w 106"/>
                    <a:gd name="T19" fmla="*/ 74 h 118"/>
                    <a:gd name="T20" fmla="*/ 96 w 106"/>
                    <a:gd name="T21" fmla="*/ 117 h 118"/>
                    <a:gd name="T22" fmla="*/ 96 w 106"/>
                    <a:gd name="T23" fmla="*/ 118 h 118"/>
                    <a:gd name="T24" fmla="*/ 106 w 106"/>
                    <a:gd name="T25" fmla="*/ 118 h 118"/>
                    <a:gd name="T26" fmla="*/ 106 w 106"/>
                    <a:gd name="T27" fmla="*/ 117 h 118"/>
                    <a:gd name="T28" fmla="*/ 73 w 106"/>
                    <a:gd name="T29" fmla="*/ 68 h 118"/>
                    <a:gd name="T30" fmla="*/ 53 w 106"/>
                    <a:gd name="T31" fmla="*/ 10 h 118"/>
                    <a:gd name="T32" fmla="*/ 80 w 106"/>
                    <a:gd name="T33" fmla="*/ 37 h 118"/>
                    <a:gd name="T34" fmla="*/ 53 w 106"/>
                    <a:gd name="T35" fmla="*/ 64 h 118"/>
                    <a:gd name="T36" fmla="*/ 26 w 106"/>
                    <a:gd name="T37" fmla="*/ 37 h 118"/>
                    <a:gd name="T38" fmla="*/ 53 w 106"/>
                    <a:gd name="T39" fmla="*/ 1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118">
                      <a:moveTo>
                        <a:pt x="73" y="68"/>
                      </a:moveTo>
                      <a:cubicBezTo>
                        <a:pt x="84" y="61"/>
                        <a:pt x="90" y="50"/>
                        <a:pt x="90" y="37"/>
                      </a:cubicBezTo>
                      <a:cubicBezTo>
                        <a:pt x="90" y="17"/>
                        <a:pt x="73" y="0"/>
                        <a:pt x="53" y="0"/>
                      </a:cubicBezTo>
                      <a:cubicBezTo>
                        <a:pt x="33" y="0"/>
                        <a:pt x="16" y="17"/>
                        <a:pt x="16" y="37"/>
                      </a:cubicBezTo>
                      <a:cubicBezTo>
                        <a:pt x="16" y="50"/>
                        <a:pt x="22" y="61"/>
                        <a:pt x="33" y="68"/>
                      </a:cubicBezTo>
                      <a:cubicBezTo>
                        <a:pt x="13" y="76"/>
                        <a:pt x="0" y="96"/>
                        <a:pt x="0" y="117"/>
                      </a:cubicBezTo>
                      <a:cubicBezTo>
                        <a:pt x="0" y="118"/>
                        <a:pt x="0" y="118"/>
                        <a:pt x="0" y="118"/>
                      </a:cubicBezTo>
                      <a:cubicBezTo>
                        <a:pt x="10" y="118"/>
                        <a:pt x="10" y="118"/>
                        <a:pt x="10" y="118"/>
                      </a:cubicBezTo>
                      <a:cubicBezTo>
                        <a:pt x="10" y="117"/>
                        <a:pt x="10" y="117"/>
                        <a:pt x="10" y="117"/>
                      </a:cubicBezTo>
                      <a:cubicBezTo>
                        <a:pt x="10" y="93"/>
                        <a:pt x="29" y="74"/>
                        <a:pt x="53" y="74"/>
                      </a:cubicBezTo>
                      <a:cubicBezTo>
                        <a:pt x="77" y="74"/>
                        <a:pt x="96" y="93"/>
                        <a:pt x="96" y="117"/>
                      </a:cubicBezTo>
                      <a:cubicBezTo>
                        <a:pt x="96" y="118"/>
                        <a:pt x="96" y="118"/>
                        <a:pt x="96" y="118"/>
                      </a:cubicBezTo>
                      <a:cubicBezTo>
                        <a:pt x="106" y="118"/>
                        <a:pt x="106" y="118"/>
                        <a:pt x="106" y="118"/>
                      </a:cubicBezTo>
                      <a:cubicBezTo>
                        <a:pt x="106" y="117"/>
                        <a:pt x="106" y="117"/>
                        <a:pt x="106" y="117"/>
                      </a:cubicBezTo>
                      <a:cubicBezTo>
                        <a:pt x="106" y="96"/>
                        <a:pt x="93" y="76"/>
                        <a:pt x="73" y="68"/>
                      </a:cubicBezTo>
                      <a:close/>
                      <a:moveTo>
                        <a:pt x="53" y="10"/>
                      </a:moveTo>
                      <a:cubicBezTo>
                        <a:pt x="68" y="10"/>
                        <a:pt x="80" y="22"/>
                        <a:pt x="80" y="37"/>
                      </a:cubicBezTo>
                      <a:cubicBezTo>
                        <a:pt x="80" y="52"/>
                        <a:pt x="68" y="64"/>
                        <a:pt x="53" y="64"/>
                      </a:cubicBezTo>
                      <a:cubicBezTo>
                        <a:pt x="38" y="64"/>
                        <a:pt x="26" y="52"/>
                        <a:pt x="26" y="37"/>
                      </a:cubicBezTo>
                      <a:cubicBezTo>
                        <a:pt x="26" y="22"/>
                        <a:pt x="38" y="10"/>
                        <a:pt x="53" y="10"/>
                      </a:cubicBezTo>
                      <a:close/>
                    </a:path>
                  </a:pathLst>
                </a:custGeom>
                <a:solidFill>
                  <a:srgbClr val="FFFFFF"/>
                </a:solidFill>
                <a:ln cap="sq">
                  <a:solidFill>
                    <a:srgbClr val="0078D7"/>
                  </a:solidFill>
                  <a:miter lim="800000"/>
                </a:ln>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505050"/>
                    </a:solidFill>
                    <a:effectLst/>
                    <a:uLnTx/>
                    <a:uFillTx/>
                    <a:latin typeface="Segoe UI"/>
                    <a:ea typeface="+mn-ea"/>
                    <a:cs typeface="+mn-cs"/>
                  </a:endParaRPr>
                </a:p>
              </p:txBody>
            </p:sp>
            <p:sp>
              <p:nvSpPr>
                <p:cNvPr id="261" name="Oval 260">
                  <a:extLst>
                    <a:ext uri="{FF2B5EF4-FFF2-40B4-BE49-F238E27FC236}">
                      <a16:creationId xmlns:a16="http://schemas.microsoft.com/office/drawing/2014/main" id="{7CACEFEE-2C38-4E4F-8876-496D2E36DEC3}"/>
                    </a:ext>
                  </a:extLst>
                </p:cNvPr>
                <p:cNvSpPr/>
                <p:nvPr/>
              </p:nvSpPr>
              <p:spPr bwMode="auto">
                <a:xfrm>
                  <a:off x="6083429" y="835188"/>
                  <a:ext cx="547610" cy="547608"/>
                </a:xfrm>
                <a:prstGeom prst="ellipse">
                  <a:avLst/>
                </a:prstGeom>
                <a:noFill/>
                <a:ln w="19050" cap="flat" cmpd="sng" algn="ctr">
                  <a:solidFill>
                    <a:srgbClr val="FFFFFF"/>
                  </a:solidFill>
                  <a:prstDash val="solid"/>
                  <a:headEnd type="none" w="med" len="med"/>
                  <a:tailEnd type="none" w="med" len="med"/>
                </a:ln>
                <a:effectLst/>
              </p:spPr>
              <p:txBody>
                <a:bodyPr vert="horz" wrap="square" lIns="0" tIns="47558" rIns="0" bIns="47558"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204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grpSp>
        </p:grpSp>
      </p:grpSp>
      <p:grpSp>
        <p:nvGrpSpPr>
          <p:cNvPr id="262" name="Group 261">
            <a:extLst>
              <a:ext uri="{FF2B5EF4-FFF2-40B4-BE49-F238E27FC236}">
                <a16:creationId xmlns:a16="http://schemas.microsoft.com/office/drawing/2014/main" id="{3E0493D3-FB77-476E-9BF9-9C5755F5919F}"/>
              </a:ext>
            </a:extLst>
          </p:cNvPr>
          <p:cNvGrpSpPr/>
          <p:nvPr/>
        </p:nvGrpSpPr>
        <p:grpSpPr>
          <a:xfrm>
            <a:off x="9048347" y="5119312"/>
            <a:ext cx="616201" cy="901346"/>
            <a:chOff x="9048748" y="5119542"/>
            <a:chExt cx="616288" cy="901474"/>
          </a:xfrm>
        </p:grpSpPr>
        <p:sp>
          <p:nvSpPr>
            <p:cNvPr id="263" name="User log in text">
              <a:extLst>
                <a:ext uri="{FF2B5EF4-FFF2-40B4-BE49-F238E27FC236}">
                  <a16:creationId xmlns:a16="http://schemas.microsoft.com/office/drawing/2014/main" id="{513A7B22-14E7-4EC9-8107-6554A5949AC4}"/>
                </a:ext>
              </a:extLst>
            </p:cNvPr>
            <p:cNvSpPr/>
            <p:nvPr/>
          </p:nvSpPr>
          <p:spPr>
            <a:xfrm>
              <a:off x="9107319" y="5119542"/>
              <a:ext cx="511474"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Bing</a:t>
              </a:r>
            </a:p>
          </p:txBody>
        </p:sp>
        <p:grpSp>
          <p:nvGrpSpPr>
            <p:cNvPr id="264" name="Group 263">
              <a:extLst>
                <a:ext uri="{FF2B5EF4-FFF2-40B4-BE49-F238E27FC236}">
                  <a16:creationId xmlns:a16="http://schemas.microsoft.com/office/drawing/2014/main" id="{E7C945FD-2DA3-4154-B192-06D9B418A080}"/>
                </a:ext>
              </a:extLst>
            </p:cNvPr>
            <p:cNvGrpSpPr/>
            <p:nvPr/>
          </p:nvGrpSpPr>
          <p:grpSpPr>
            <a:xfrm>
              <a:off x="9048748" y="5404728"/>
              <a:ext cx="616288" cy="616288"/>
              <a:chOff x="9048748" y="5404728"/>
              <a:chExt cx="616288" cy="616288"/>
            </a:xfrm>
          </p:grpSpPr>
          <p:sp>
            <p:nvSpPr>
              <p:cNvPr id="265" name="Oval 264">
                <a:extLst>
                  <a:ext uri="{FF2B5EF4-FFF2-40B4-BE49-F238E27FC236}">
                    <a16:creationId xmlns:a16="http://schemas.microsoft.com/office/drawing/2014/main" id="{1AB3C0B8-5A8A-4EFF-9BD0-A6B566DEC576}"/>
                  </a:ext>
                </a:extLst>
              </p:cNvPr>
              <p:cNvSpPr/>
              <p:nvPr/>
            </p:nvSpPr>
            <p:spPr bwMode="auto">
              <a:xfrm>
                <a:off x="9048748" y="5404728"/>
                <a:ext cx="616288" cy="616288"/>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66" name="Freeform 17">
                <a:extLst>
                  <a:ext uri="{FF2B5EF4-FFF2-40B4-BE49-F238E27FC236}">
                    <a16:creationId xmlns:a16="http://schemas.microsoft.com/office/drawing/2014/main" id="{D4034991-AF86-4B0E-990B-96E8A09867DC}"/>
                  </a:ext>
                </a:extLst>
              </p:cNvPr>
              <p:cNvSpPr>
                <a:spLocks noChangeAspect="1" noEditPoints="1"/>
              </p:cNvSpPr>
              <p:nvPr/>
            </p:nvSpPr>
            <p:spPr bwMode="black">
              <a:xfrm>
                <a:off x="9218434" y="5540249"/>
                <a:ext cx="276916" cy="345246"/>
              </a:xfrm>
              <a:custGeom>
                <a:avLst/>
                <a:gdLst>
                  <a:gd name="T0" fmla="*/ 616 w 616"/>
                  <a:gd name="T1" fmla="*/ 320 h 768"/>
                  <a:gd name="T2" fmla="*/ 616 w 616"/>
                  <a:gd name="T3" fmla="*/ 505 h 768"/>
                  <a:gd name="T4" fmla="*/ 177 w 616"/>
                  <a:gd name="T5" fmla="*/ 768 h 768"/>
                  <a:gd name="T6" fmla="*/ 0 w 616"/>
                  <a:gd name="T7" fmla="*/ 646 h 768"/>
                  <a:gd name="T8" fmla="*/ 425 w 616"/>
                  <a:gd name="T9" fmla="*/ 422 h 768"/>
                  <a:gd name="T10" fmla="*/ 308 w 616"/>
                  <a:gd name="T11" fmla="*/ 367 h 768"/>
                  <a:gd name="T12" fmla="*/ 232 w 616"/>
                  <a:gd name="T13" fmla="*/ 200 h 768"/>
                  <a:gd name="T14" fmla="*/ 616 w 616"/>
                  <a:gd name="T15" fmla="*/ 320 h 768"/>
                  <a:gd name="T16" fmla="*/ 177 w 616"/>
                  <a:gd name="T17" fmla="*/ 55 h 768"/>
                  <a:gd name="T18" fmla="*/ 0 w 616"/>
                  <a:gd name="T19" fmla="*/ 0 h 768"/>
                  <a:gd name="T20" fmla="*/ 0 w 616"/>
                  <a:gd name="T21" fmla="*/ 646 h 768"/>
                  <a:gd name="T22" fmla="*/ 177 w 616"/>
                  <a:gd name="T23" fmla="*/ 486 h 768"/>
                  <a:gd name="T24" fmla="*/ 177 w 616"/>
                  <a:gd name="T25" fmla="*/ 55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6" h="768">
                    <a:moveTo>
                      <a:pt x="616" y="320"/>
                    </a:moveTo>
                    <a:lnTo>
                      <a:pt x="616" y="505"/>
                    </a:lnTo>
                    <a:lnTo>
                      <a:pt x="177" y="768"/>
                    </a:lnTo>
                    <a:lnTo>
                      <a:pt x="0" y="646"/>
                    </a:lnTo>
                    <a:lnTo>
                      <a:pt x="425" y="422"/>
                    </a:lnTo>
                    <a:lnTo>
                      <a:pt x="308" y="367"/>
                    </a:lnTo>
                    <a:lnTo>
                      <a:pt x="232" y="200"/>
                    </a:lnTo>
                    <a:lnTo>
                      <a:pt x="616" y="320"/>
                    </a:lnTo>
                    <a:close/>
                    <a:moveTo>
                      <a:pt x="177" y="55"/>
                    </a:moveTo>
                    <a:lnTo>
                      <a:pt x="0" y="0"/>
                    </a:lnTo>
                    <a:lnTo>
                      <a:pt x="0" y="646"/>
                    </a:lnTo>
                    <a:lnTo>
                      <a:pt x="177" y="486"/>
                    </a:lnTo>
                    <a:lnTo>
                      <a:pt x="177" y="55"/>
                    </a:lnTo>
                    <a:close/>
                  </a:path>
                </a:pathLst>
              </a:custGeom>
              <a:solidFill>
                <a:srgbClr val="FFFFFF"/>
              </a:solidFill>
              <a:ln>
                <a:noFill/>
              </a:ln>
            </p:spPr>
            <p:txBody>
              <a:bodyPr vert="horz" wrap="square" lIns="93247" tIns="46623" rIns="93247" bIns="46623" numCol="1" anchor="t" anchorCtr="0" compatLnSpc="1">
                <a:prstTxWarp prst="textNoShape">
                  <a:avLst/>
                </a:prstTxWarp>
              </a:bodyPr>
              <a:lstStyle/>
              <a:p>
                <a:pPr marL="0" marR="0" lvl="0" indent="0" algn="l" defTabSz="932418"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FFFFFF"/>
                  </a:solidFill>
                  <a:effectLst/>
                  <a:uLnTx/>
                  <a:uFillTx/>
                  <a:latin typeface="Segoe UI"/>
                  <a:ea typeface="+mn-ea"/>
                  <a:cs typeface="+mn-cs"/>
                </a:endParaRPr>
              </a:p>
            </p:txBody>
          </p:sp>
        </p:grpSp>
      </p:grpSp>
      <p:grpSp>
        <p:nvGrpSpPr>
          <p:cNvPr id="267" name="Group 266">
            <a:extLst>
              <a:ext uri="{FF2B5EF4-FFF2-40B4-BE49-F238E27FC236}">
                <a16:creationId xmlns:a16="http://schemas.microsoft.com/office/drawing/2014/main" id="{3C771C9B-697F-4657-BE3B-60A72F0C5B30}"/>
              </a:ext>
            </a:extLst>
          </p:cNvPr>
          <p:cNvGrpSpPr/>
          <p:nvPr/>
        </p:nvGrpSpPr>
        <p:grpSpPr>
          <a:xfrm>
            <a:off x="4130732" y="4322901"/>
            <a:ext cx="687223" cy="985126"/>
            <a:chOff x="3755857" y="4477255"/>
            <a:chExt cx="687320" cy="985265"/>
          </a:xfrm>
        </p:grpSpPr>
        <p:grpSp>
          <p:nvGrpSpPr>
            <p:cNvPr id="268" name="Group 267">
              <a:extLst>
                <a:ext uri="{FF2B5EF4-FFF2-40B4-BE49-F238E27FC236}">
                  <a16:creationId xmlns:a16="http://schemas.microsoft.com/office/drawing/2014/main" id="{067F2407-820A-479C-8D1E-C3734FFA70E0}"/>
                </a:ext>
              </a:extLst>
            </p:cNvPr>
            <p:cNvGrpSpPr/>
            <p:nvPr/>
          </p:nvGrpSpPr>
          <p:grpSpPr>
            <a:xfrm>
              <a:off x="3755857" y="4775200"/>
              <a:ext cx="687320" cy="687320"/>
              <a:chOff x="3755857" y="4775200"/>
              <a:chExt cx="687320" cy="687320"/>
            </a:xfrm>
          </p:grpSpPr>
          <p:sp>
            <p:nvSpPr>
              <p:cNvPr id="270" name="Oval 269">
                <a:extLst>
                  <a:ext uri="{FF2B5EF4-FFF2-40B4-BE49-F238E27FC236}">
                    <a16:creationId xmlns:a16="http://schemas.microsoft.com/office/drawing/2014/main" id="{AD3551D7-3786-42FB-AA46-A530F780A876}"/>
                  </a:ext>
                </a:extLst>
              </p:cNvPr>
              <p:cNvSpPr/>
              <p:nvPr/>
            </p:nvSpPr>
            <p:spPr bwMode="auto">
              <a:xfrm>
                <a:off x="3755857" y="4775200"/>
                <a:ext cx="687320" cy="687320"/>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pic>
            <p:nvPicPr>
              <p:cNvPr id="271" name="Picture 270">
                <a:extLst>
                  <a:ext uri="{FF2B5EF4-FFF2-40B4-BE49-F238E27FC236}">
                    <a16:creationId xmlns:a16="http://schemas.microsoft.com/office/drawing/2014/main" id="{DFEDCFFC-2EE5-48F1-952F-3234128071D9}"/>
                  </a:ext>
                </a:extLst>
              </p:cNvPr>
              <p:cNvPicPr>
                <a:picLocks noChangeAspect="1"/>
              </p:cNvPicPr>
              <p:nvPr/>
            </p:nvPicPr>
            <p:blipFill>
              <a:blip r:embed="rId3"/>
              <a:stretch>
                <a:fillRect/>
              </a:stretch>
            </p:blipFill>
            <p:spPr>
              <a:xfrm>
                <a:off x="3869158" y="4911321"/>
                <a:ext cx="460718" cy="357928"/>
              </a:xfrm>
              <a:prstGeom prst="rect">
                <a:avLst/>
              </a:prstGeom>
            </p:spPr>
          </p:pic>
        </p:grpSp>
        <p:sp>
          <p:nvSpPr>
            <p:cNvPr id="269" name="User log in text">
              <a:extLst>
                <a:ext uri="{FF2B5EF4-FFF2-40B4-BE49-F238E27FC236}">
                  <a16:creationId xmlns:a16="http://schemas.microsoft.com/office/drawing/2014/main" id="{4DDC5356-584A-4486-B624-FFF8495E8ABF}"/>
                </a:ext>
              </a:extLst>
            </p:cNvPr>
            <p:cNvSpPr/>
            <p:nvPr/>
          </p:nvSpPr>
          <p:spPr>
            <a:xfrm>
              <a:off x="3806007" y="4477255"/>
              <a:ext cx="603696"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Azure</a:t>
              </a:r>
            </a:p>
          </p:txBody>
        </p:sp>
      </p:grpSp>
      <p:sp>
        <p:nvSpPr>
          <p:cNvPr id="272" name="Oval 271">
            <a:extLst>
              <a:ext uri="{FF2B5EF4-FFF2-40B4-BE49-F238E27FC236}">
                <a16:creationId xmlns:a16="http://schemas.microsoft.com/office/drawing/2014/main" id="{877396D6-ED93-4233-894E-BCE747C6DD68}"/>
              </a:ext>
            </a:extLst>
          </p:cNvPr>
          <p:cNvSpPr/>
          <p:nvPr/>
        </p:nvSpPr>
        <p:spPr bwMode="auto">
          <a:xfrm>
            <a:off x="4776736" y="2118865"/>
            <a:ext cx="294782" cy="294782"/>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grpSp>
        <p:nvGrpSpPr>
          <p:cNvPr id="273" name="Group 272">
            <a:extLst>
              <a:ext uri="{FF2B5EF4-FFF2-40B4-BE49-F238E27FC236}">
                <a16:creationId xmlns:a16="http://schemas.microsoft.com/office/drawing/2014/main" id="{1361F926-787D-4489-9627-E836DD9437AA}"/>
              </a:ext>
            </a:extLst>
          </p:cNvPr>
          <p:cNvGrpSpPr/>
          <p:nvPr/>
        </p:nvGrpSpPr>
        <p:grpSpPr>
          <a:xfrm>
            <a:off x="1712729" y="1641620"/>
            <a:ext cx="774949" cy="1008946"/>
            <a:chOff x="1712090" y="1641356"/>
            <a:chExt cx="775060" cy="1009090"/>
          </a:xfrm>
        </p:grpSpPr>
        <p:sp>
          <p:nvSpPr>
            <p:cNvPr id="274" name="User log in text">
              <a:extLst>
                <a:ext uri="{FF2B5EF4-FFF2-40B4-BE49-F238E27FC236}">
                  <a16:creationId xmlns:a16="http://schemas.microsoft.com/office/drawing/2014/main" id="{525EBFFA-F3A8-4130-B4C0-3AFDEC43CFAF}"/>
                </a:ext>
              </a:extLst>
            </p:cNvPr>
            <p:cNvSpPr/>
            <p:nvPr/>
          </p:nvSpPr>
          <p:spPr>
            <a:xfrm>
              <a:off x="1712090" y="1641356"/>
              <a:ext cx="775060"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Outlook</a:t>
              </a:r>
            </a:p>
          </p:txBody>
        </p:sp>
        <p:sp>
          <p:nvSpPr>
            <p:cNvPr id="275" name="Oval 274">
              <a:extLst>
                <a:ext uri="{FF2B5EF4-FFF2-40B4-BE49-F238E27FC236}">
                  <a16:creationId xmlns:a16="http://schemas.microsoft.com/office/drawing/2014/main" id="{29C64989-A000-4E3B-84DD-1AB9E6A1DEDF}"/>
                </a:ext>
              </a:extLst>
            </p:cNvPr>
            <p:cNvSpPr/>
            <p:nvPr/>
          </p:nvSpPr>
          <p:spPr bwMode="auto">
            <a:xfrm>
              <a:off x="1725321" y="1917086"/>
              <a:ext cx="733360" cy="733360"/>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76" name="Freeform 9">
              <a:extLst>
                <a:ext uri="{FF2B5EF4-FFF2-40B4-BE49-F238E27FC236}">
                  <a16:creationId xmlns:a16="http://schemas.microsoft.com/office/drawing/2014/main" id="{A80672CA-5E29-4320-A894-291ADF220F74}"/>
                </a:ext>
              </a:extLst>
            </p:cNvPr>
            <p:cNvSpPr>
              <a:spLocks noChangeAspect="1" noEditPoints="1"/>
            </p:cNvSpPr>
            <p:nvPr/>
          </p:nvSpPr>
          <p:spPr bwMode="black">
            <a:xfrm>
              <a:off x="1927887" y="2126865"/>
              <a:ext cx="313802" cy="313802"/>
            </a:xfrm>
            <a:custGeom>
              <a:avLst/>
              <a:gdLst>
                <a:gd name="T0" fmla="*/ 246 w 415"/>
                <a:gd name="T1" fmla="*/ 99 h 415"/>
                <a:gd name="T2" fmla="*/ 0 w 415"/>
                <a:gd name="T3" fmla="*/ 42 h 415"/>
                <a:gd name="T4" fmla="*/ 246 w 415"/>
                <a:gd name="T5" fmla="*/ 415 h 415"/>
                <a:gd name="T6" fmla="*/ 402 w 415"/>
                <a:gd name="T7" fmla="*/ 321 h 415"/>
                <a:gd name="T8" fmla="*/ 415 w 415"/>
                <a:gd name="T9" fmla="*/ 113 h 415"/>
                <a:gd name="T10" fmla="*/ 179 w 415"/>
                <a:gd name="T11" fmla="*/ 222 h 415"/>
                <a:gd name="T12" fmla="*/ 169 w 415"/>
                <a:gd name="T13" fmla="*/ 251 h 415"/>
                <a:gd name="T14" fmla="*/ 151 w 415"/>
                <a:gd name="T15" fmla="*/ 272 h 415"/>
                <a:gd name="T16" fmla="*/ 128 w 415"/>
                <a:gd name="T17" fmla="*/ 282 h 415"/>
                <a:gd name="T18" fmla="*/ 102 w 415"/>
                <a:gd name="T19" fmla="*/ 281 h 415"/>
                <a:gd name="T20" fmla="*/ 82 w 415"/>
                <a:gd name="T21" fmla="*/ 269 h 415"/>
                <a:gd name="T22" fmla="*/ 66 w 415"/>
                <a:gd name="T23" fmla="*/ 249 h 415"/>
                <a:gd name="T24" fmla="*/ 58 w 415"/>
                <a:gd name="T25" fmla="*/ 223 h 415"/>
                <a:gd name="T26" fmla="*/ 58 w 415"/>
                <a:gd name="T27" fmla="*/ 191 h 415"/>
                <a:gd name="T28" fmla="*/ 65 w 415"/>
                <a:gd name="T29" fmla="*/ 164 h 415"/>
                <a:gd name="T30" fmla="*/ 82 w 415"/>
                <a:gd name="T31" fmla="*/ 141 h 415"/>
                <a:gd name="T32" fmla="*/ 103 w 415"/>
                <a:gd name="T33" fmla="*/ 130 h 415"/>
                <a:gd name="T34" fmla="*/ 130 w 415"/>
                <a:gd name="T35" fmla="*/ 127 h 415"/>
                <a:gd name="T36" fmla="*/ 153 w 415"/>
                <a:gd name="T37" fmla="*/ 137 h 415"/>
                <a:gd name="T38" fmla="*/ 169 w 415"/>
                <a:gd name="T39" fmla="*/ 158 h 415"/>
                <a:gd name="T40" fmla="*/ 179 w 415"/>
                <a:gd name="T41" fmla="*/ 186 h 415"/>
                <a:gd name="T42" fmla="*/ 179 w 415"/>
                <a:gd name="T43" fmla="*/ 222 h 415"/>
                <a:gd name="T44" fmla="*/ 246 w 415"/>
                <a:gd name="T45" fmla="*/ 307 h 415"/>
                <a:gd name="T46" fmla="*/ 292 w 415"/>
                <a:gd name="T47" fmla="*/ 228 h 415"/>
                <a:gd name="T48" fmla="*/ 401 w 415"/>
                <a:gd name="T49" fmla="*/ 140 h 415"/>
                <a:gd name="T50" fmla="*/ 401 w 415"/>
                <a:gd name="T51" fmla="*/ 121 h 415"/>
                <a:gd name="T52" fmla="*/ 298 w 415"/>
                <a:gd name="T53" fmla="*/ 216 h 415"/>
                <a:gd name="T54" fmla="*/ 246 w 415"/>
                <a:gd name="T55" fmla="*/ 113 h 415"/>
                <a:gd name="T56" fmla="*/ 401 w 415"/>
                <a:gd name="T57" fmla="*/ 121 h 415"/>
                <a:gd name="T58" fmla="*/ 143 w 415"/>
                <a:gd name="T59" fmla="*/ 176 h 415"/>
                <a:gd name="T60" fmla="*/ 134 w 415"/>
                <a:gd name="T61" fmla="*/ 163 h 415"/>
                <a:gd name="T62" fmla="*/ 123 w 415"/>
                <a:gd name="T63" fmla="*/ 157 h 415"/>
                <a:gd name="T64" fmla="*/ 109 w 415"/>
                <a:gd name="T65" fmla="*/ 158 h 415"/>
                <a:gd name="T66" fmla="*/ 97 w 415"/>
                <a:gd name="T67" fmla="*/ 165 h 415"/>
                <a:gd name="T68" fmla="*/ 89 w 415"/>
                <a:gd name="T69" fmla="*/ 178 h 415"/>
                <a:gd name="T70" fmla="*/ 85 w 415"/>
                <a:gd name="T71" fmla="*/ 196 h 415"/>
                <a:gd name="T72" fmla="*/ 85 w 415"/>
                <a:gd name="T73" fmla="*/ 216 h 415"/>
                <a:gd name="T74" fmla="*/ 90 w 415"/>
                <a:gd name="T75" fmla="*/ 233 h 415"/>
                <a:gd name="T76" fmla="*/ 98 w 415"/>
                <a:gd name="T77" fmla="*/ 246 h 415"/>
                <a:gd name="T78" fmla="*/ 109 w 415"/>
                <a:gd name="T79" fmla="*/ 252 h 415"/>
                <a:gd name="T80" fmla="*/ 122 w 415"/>
                <a:gd name="T81" fmla="*/ 254 h 415"/>
                <a:gd name="T82" fmla="*/ 134 w 415"/>
                <a:gd name="T83" fmla="*/ 248 h 415"/>
                <a:gd name="T84" fmla="*/ 142 w 415"/>
                <a:gd name="T85" fmla="*/ 236 h 415"/>
                <a:gd name="T86" fmla="*/ 147 w 415"/>
                <a:gd name="T87" fmla="*/ 217 h 415"/>
                <a:gd name="T88" fmla="*/ 147 w 415"/>
                <a:gd name="T89" fmla="*/ 19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415">
                  <a:moveTo>
                    <a:pt x="401" y="99"/>
                  </a:moveTo>
                  <a:cubicBezTo>
                    <a:pt x="246" y="99"/>
                    <a:pt x="246" y="99"/>
                    <a:pt x="246" y="99"/>
                  </a:cubicBezTo>
                  <a:cubicBezTo>
                    <a:pt x="246" y="0"/>
                    <a:pt x="246" y="0"/>
                    <a:pt x="246" y="0"/>
                  </a:cubicBezTo>
                  <a:cubicBezTo>
                    <a:pt x="0" y="42"/>
                    <a:pt x="0" y="42"/>
                    <a:pt x="0" y="42"/>
                  </a:cubicBezTo>
                  <a:cubicBezTo>
                    <a:pt x="0" y="373"/>
                    <a:pt x="0" y="373"/>
                    <a:pt x="0" y="373"/>
                  </a:cubicBezTo>
                  <a:cubicBezTo>
                    <a:pt x="246" y="415"/>
                    <a:pt x="246" y="415"/>
                    <a:pt x="246" y="415"/>
                  </a:cubicBezTo>
                  <a:cubicBezTo>
                    <a:pt x="246" y="321"/>
                    <a:pt x="246" y="321"/>
                    <a:pt x="246" y="321"/>
                  </a:cubicBezTo>
                  <a:cubicBezTo>
                    <a:pt x="402" y="321"/>
                    <a:pt x="402" y="321"/>
                    <a:pt x="402" y="321"/>
                  </a:cubicBezTo>
                  <a:cubicBezTo>
                    <a:pt x="409" y="321"/>
                    <a:pt x="415" y="314"/>
                    <a:pt x="415" y="307"/>
                  </a:cubicBezTo>
                  <a:cubicBezTo>
                    <a:pt x="415" y="113"/>
                    <a:pt x="415" y="113"/>
                    <a:pt x="415" y="113"/>
                  </a:cubicBezTo>
                  <a:cubicBezTo>
                    <a:pt x="415" y="105"/>
                    <a:pt x="409" y="99"/>
                    <a:pt x="401" y="99"/>
                  </a:cubicBezTo>
                  <a:close/>
                  <a:moveTo>
                    <a:pt x="179" y="222"/>
                  </a:moveTo>
                  <a:cubicBezTo>
                    <a:pt x="177" y="228"/>
                    <a:pt x="176" y="232"/>
                    <a:pt x="175" y="237"/>
                  </a:cubicBezTo>
                  <a:cubicBezTo>
                    <a:pt x="174" y="243"/>
                    <a:pt x="172" y="248"/>
                    <a:pt x="169" y="251"/>
                  </a:cubicBezTo>
                  <a:cubicBezTo>
                    <a:pt x="167" y="256"/>
                    <a:pt x="164" y="259"/>
                    <a:pt x="161" y="263"/>
                  </a:cubicBezTo>
                  <a:cubicBezTo>
                    <a:pt x="157" y="266"/>
                    <a:pt x="155" y="270"/>
                    <a:pt x="151" y="272"/>
                  </a:cubicBezTo>
                  <a:cubicBezTo>
                    <a:pt x="148" y="275"/>
                    <a:pt x="144" y="277"/>
                    <a:pt x="140" y="278"/>
                  </a:cubicBezTo>
                  <a:cubicBezTo>
                    <a:pt x="136" y="281"/>
                    <a:pt x="133" y="282"/>
                    <a:pt x="128" y="282"/>
                  </a:cubicBezTo>
                  <a:cubicBezTo>
                    <a:pt x="124" y="283"/>
                    <a:pt x="120" y="283"/>
                    <a:pt x="115" y="283"/>
                  </a:cubicBezTo>
                  <a:cubicBezTo>
                    <a:pt x="110" y="283"/>
                    <a:pt x="107" y="282"/>
                    <a:pt x="102" y="281"/>
                  </a:cubicBezTo>
                  <a:cubicBezTo>
                    <a:pt x="98" y="279"/>
                    <a:pt x="95" y="278"/>
                    <a:pt x="91" y="276"/>
                  </a:cubicBezTo>
                  <a:cubicBezTo>
                    <a:pt x="88" y="275"/>
                    <a:pt x="84" y="272"/>
                    <a:pt x="82" y="269"/>
                  </a:cubicBezTo>
                  <a:cubicBezTo>
                    <a:pt x="78" y="266"/>
                    <a:pt x="76" y="264"/>
                    <a:pt x="72" y="261"/>
                  </a:cubicBezTo>
                  <a:cubicBezTo>
                    <a:pt x="70" y="257"/>
                    <a:pt x="68" y="252"/>
                    <a:pt x="66" y="249"/>
                  </a:cubicBezTo>
                  <a:cubicBezTo>
                    <a:pt x="64" y="245"/>
                    <a:pt x="62" y="241"/>
                    <a:pt x="61" y="236"/>
                  </a:cubicBezTo>
                  <a:cubicBezTo>
                    <a:pt x="59" y="232"/>
                    <a:pt x="58" y="228"/>
                    <a:pt x="58" y="223"/>
                  </a:cubicBezTo>
                  <a:cubicBezTo>
                    <a:pt x="57" y="217"/>
                    <a:pt x="57" y="212"/>
                    <a:pt x="57" y="207"/>
                  </a:cubicBezTo>
                  <a:cubicBezTo>
                    <a:pt x="57" y="202"/>
                    <a:pt x="57" y="196"/>
                    <a:pt x="58" y="191"/>
                  </a:cubicBezTo>
                  <a:cubicBezTo>
                    <a:pt x="58" y="186"/>
                    <a:pt x="59" y="180"/>
                    <a:pt x="61" y="177"/>
                  </a:cubicBezTo>
                  <a:cubicBezTo>
                    <a:pt x="62" y="172"/>
                    <a:pt x="64" y="167"/>
                    <a:pt x="65" y="164"/>
                  </a:cubicBezTo>
                  <a:cubicBezTo>
                    <a:pt x="68" y="159"/>
                    <a:pt x="70" y="156"/>
                    <a:pt x="72" y="152"/>
                  </a:cubicBezTo>
                  <a:cubicBezTo>
                    <a:pt x="75" y="148"/>
                    <a:pt x="78" y="145"/>
                    <a:pt x="82" y="141"/>
                  </a:cubicBezTo>
                  <a:cubicBezTo>
                    <a:pt x="84" y="139"/>
                    <a:pt x="88" y="137"/>
                    <a:pt x="91" y="134"/>
                  </a:cubicBezTo>
                  <a:cubicBezTo>
                    <a:pt x="95" y="132"/>
                    <a:pt x="99" y="131"/>
                    <a:pt x="103" y="130"/>
                  </a:cubicBezTo>
                  <a:cubicBezTo>
                    <a:pt x="108" y="128"/>
                    <a:pt x="112" y="127"/>
                    <a:pt x="117" y="127"/>
                  </a:cubicBezTo>
                  <a:cubicBezTo>
                    <a:pt x="121" y="127"/>
                    <a:pt x="125" y="127"/>
                    <a:pt x="130" y="127"/>
                  </a:cubicBezTo>
                  <a:cubicBezTo>
                    <a:pt x="134" y="128"/>
                    <a:pt x="137" y="130"/>
                    <a:pt x="142" y="131"/>
                  </a:cubicBezTo>
                  <a:cubicBezTo>
                    <a:pt x="146" y="133"/>
                    <a:pt x="149" y="134"/>
                    <a:pt x="153" y="137"/>
                  </a:cubicBezTo>
                  <a:cubicBezTo>
                    <a:pt x="155" y="140"/>
                    <a:pt x="159" y="143"/>
                    <a:pt x="162" y="146"/>
                  </a:cubicBezTo>
                  <a:cubicBezTo>
                    <a:pt x="164" y="150"/>
                    <a:pt x="167" y="153"/>
                    <a:pt x="169" y="158"/>
                  </a:cubicBezTo>
                  <a:cubicBezTo>
                    <a:pt x="172" y="161"/>
                    <a:pt x="174" y="166"/>
                    <a:pt x="175" y="171"/>
                  </a:cubicBezTo>
                  <a:cubicBezTo>
                    <a:pt x="176" y="176"/>
                    <a:pt x="177" y="182"/>
                    <a:pt x="179" y="186"/>
                  </a:cubicBezTo>
                  <a:cubicBezTo>
                    <a:pt x="180" y="192"/>
                    <a:pt x="180" y="198"/>
                    <a:pt x="180" y="204"/>
                  </a:cubicBezTo>
                  <a:cubicBezTo>
                    <a:pt x="180" y="210"/>
                    <a:pt x="180" y="216"/>
                    <a:pt x="179" y="222"/>
                  </a:cubicBezTo>
                  <a:close/>
                  <a:moveTo>
                    <a:pt x="401" y="307"/>
                  </a:moveTo>
                  <a:cubicBezTo>
                    <a:pt x="246" y="307"/>
                    <a:pt x="246" y="307"/>
                    <a:pt x="246" y="307"/>
                  </a:cubicBezTo>
                  <a:cubicBezTo>
                    <a:pt x="246" y="185"/>
                    <a:pt x="246" y="185"/>
                    <a:pt x="246" y="185"/>
                  </a:cubicBezTo>
                  <a:cubicBezTo>
                    <a:pt x="292" y="228"/>
                    <a:pt x="292" y="228"/>
                    <a:pt x="292" y="228"/>
                  </a:cubicBezTo>
                  <a:cubicBezTo>
                    <a:pt x="297" y="232"/>
                    <a:pt x="303" y="232"/>
                    <a:pt x="306" y="228"/>
                  </a:cubicBezTo>
                  <a:cubicBezTo>
                    <a:pt x="401" y="140"/>
                    <a:pt x="401" y="140"/>
                    <a:pt x="401" y="140"/>
                  </a:cubicBezTo>
                  <a:lnTo>
                    <a:pt x="401" y="307"/>
                  </a:lnTo>
                  <a:close/>
                  <a:moveTo>
                    <a:pt x="401" y="121"/>
                  </a:moveTo>
                  <a:cubicBezTo>
                    <a:pt x="300" y="216"/>
                    <a:pt x="300" y="216"/>
                    <a:pt x="300" y="216"/>
                  </a:cubicBezTo>
                  <a:cubicBezTo>
                    <a:pt x="300" y="217"/>
                    <a:pt x="299" y="217"/>
                    <a:pt x="298" y="216"/>
                  </a:cubicBezTo>
                  <a:cubicBezTo>
                    <a:pt x="246" y="167"/>
                    <a:pt x="246" y="167"/>
                    <a:pt x="246" y="167"/>
                  </a:cubicBezTo>
                  <a:cubicBezTo>
                    <a:pt x="246" y="113"/>
                    <a:pt x="246" y="113"/>
                    <a:pt x="246" y="113"/>
                  </a:cubicBezTo>
                  <a:cubicBezTo>
                    <a:pt x="401" y="113"/>
                    <a:pt x="401" y="113"/>
                    <a:pt x="401" y="113"/>
                  </a:cubicBezTo>
                  <a:lnTo>
                    <a:pt x="401" y="121"/>
                  </a:lnTo>
                  <a:close/>
                  <a:moveTo>
                    <a:pt x="146" y="184"/>
                  </a:moveTo>
                  <a:cubicBezTo>
                    <a:pt x="144" y="182"/>
                    <a:pt x="144" y="178"/>
                    <a:pt x="143" y="176"/>
                  </a:cubicBezTo>
                  <a:cubicBezTo>
                    <a:pt x="142" y="173"/>
                    <a:pt x="141" y="171"/>
                    <a:pt x="138" y="169"/>
                  </a:cubicBezTo>
                  <a:cubicBezTo>
                    <a:pt x="137" y="166"/>
                    <a:pt x="136" y="165"/>
                    <a:pt x="134" y="163"/>
                  </a:cubicBezTo>
                  <a:cubicBezTo>
                    <a:pt x="133" y="161"/>
                    <a:pt x="131" y="160"/>
                    <a:pt x="129" y="159"/>
                  </a:cubicBezTo>
                  <a:cubicBezTo>
                    <a:pt x="127" y="158"/>
                    <a:pt x="125" y="158"/>
                    <a:pt x="123" y="157"/>
                  </a:cubicBezTo>
                  <a:cubicBezTo>
                    <a:pt x="121" y="157"/>
                    <a:pt x="118" y="157"/>
                    <a:pt x="116" y="157"/>
                  </a:cubicBezTo>
                  <a:cubicBezTo>
                    <a:pt x="114" y="157"/>
                    <a:pt x="111" y="157"/>
                    <a:pt x="109" y="158"/>
                  </a:cubicBezTo>
                  <a:cubicBezTo>
                    <a:pt x="107" y="158"/>
                    <a:pt x="104" y="159"/>
                    <a:pt x="103" y="160"/>
                  </a:cubicBezTo>
                  <a:cubicBezTo>
                    <a:pt x="101" y="161"/>
                    <a:pt x="98" y="163"/>
                    <a:pt x="97" y="165"/>
                  </a:cubicBezTo>
                  <a:cubicBezTo>
                    <a:pt x="96" y="166"/>
                    <a:pt x="94" y="169"/>
                    <a:pt x="92" y="171"/>
                  </a:cubicBezTo>
                  <a:cubicBezTo>
                    <a:pt x="91" y="173"/>
                    <a:pt x="90" y="176"/>
                    <a:pt x="89" y="178"/>
                  </a:cubicBezTo>
                  <a:cubicBezTo>
                    <a:pt x="88" y="180"/>
                    <a:pt x="88" y="184"/>
                    <a:pt x="86" y="186"/>
                  </a:cubicBezTo>
                  <a:cubicBezTo>
                    <a:pt x="86" y="189"/>
                    <a:pt x="85" y="192"/>
                    <a:pt x="85" y="196"/>
                  </a:cubicBezTo>
                  <a:cubicBezTo>
                    <a:pt x="85" y="198"/>
                    <a:pt x="84" y="202"/>
                    <a:pt x="84" y="205"/>
                  </a:cubicBezTo>
                  <a:cubicBezTo>
                    <a:pt x="84" y="209"/>
                    <a:pt x="85" y="212"/>
                    <a:pt x="85" y="216"/>
                  </a:cubicBezTo>
                  <a:cubicBezTo>
                    <a:pt x="85" y="219"/>
                    <a:pt x="86" y="223"/>
                    <a:pt x="86" y="225"/>
                  </a:cubicBezTo>
                  <a:cubicBezTo>
                    <a:pt x="88" y="229"/>
                    <a:pt x="89" y="231"/>
                    <a:pt x="90" y="233"/>
                  </a:cubicBezTo>
                  <a:cubicBezTo>
                    <a:pt x="91" y="236"/>
                    <a:pt x="92" y="238"/>
                    <a:pt x="94" y="241"/>
                  </a:cubicBezTo>
                  <a:cubicBezTo>
                    <a:pt x="95" y="243"/>
                    <a:pt x="96" y="244"/>
                    <a:pt x="98" y="246"/>
                  </a:cubicBezTo>
                  <a:cubicBezTo>
                    <a:pt x="99" y="248"/>
                    <a:pt x="102" y="249"/>
                    <a:pt x="103" y="250"/>
                  </a:cubicBezTo>
                  <a:cubicBezTo>
                    <a:pt x="105" y="251"/>
                    <a:pt x="107" y="252"/>
                    <a:pt x="109" y="252"/>
                  </a:cubicBezTo>
                  <a:cubicBezTo>
                    <a:pt x="111" y="254"/>
                    <a:pt x="114" y="254"/>
                    <a:pt x="115" y="254"/>
                  </a:cubicBezTo>
                  <a:cubicBezTo>
                    <a:pt x="117" y="254"/>
                    <a:pt x="120" y="254"/>
                    <a:pt x="122" y="254"/>
                  </a:cubicBezTo>
                  <a:cubicBezTo>
                    <a:pt x="124" y="252"/>
                    <a:pt x="127" y="252"/>
                    <a:pt x="128" y="251"/>
                  </a:cubicBezTo>
                  <a:cubicBezTo>
                    <a:pt x="130" y="250"/>
                    <a:pt x="131" y="249"/>
                    <a:pt x="134" y="248"/>
                  </a:cubicBezTo>
                  <a:cubicBezTo>
                    <a:pt x="135" y="246"/>
                    <a:pt x="137" y="244"/>
                    <a:pt x="138" y="243"/>
                  </a:cubicBezTo>
                  <a:cubicBezTo>
                    <a:pt x="140" y="241"/>
                    <a:pt x="141" y="238"/>
                    <a:pt x="142" y="236"/>
                  </a:cubicBezTo>
                  <a:cubicBezTo>
                    <a:pt x="143" y="232"/>
                    <a:pt x="144" y="230"/>
                    <a:pt x="146" y="226"/>
                  </a:cubicBezTo>
                  <a:cubicBezTo>
                    <a:pt x="147" y="224"/>
                    <a:pt x="147" y="220"/>
                    <a:pt x="147" y="217"/>
                  </a:cubicBezTo>
                  <a:cubicBezTo>
                    <a:pt x="148" y="213"/>
                    <a:pt x="148" y="210"/>
                    <a:pt x="148" y="206"/>
                  </a:cubicBezTo>
                  <a:cubicBezTo>
                    <a:pt x="148" y="202"/>
                    <a:pt x="148" y="198"/>
                    <a:pt x="147" y="195"/>
                  </a:cubicBezTo>
                  <a:cubicBezTo>
                    <a:pt x="147" y="191"/>
                    <a:pt x="147" y="187"/>
                    <a:pt x="146" y="184"/>
                  </a:cubicBezTo>
                  <a:close/>
                </a:path>
              </a:pathLst>
            </a:custGeom>
            <a:solidFill>
              <a:srgbClr val="FFFFFF"/>
            </a:solidFill>
            <a:ln>
              <a:noFill/>
            </a:ln>
          </p:spPr>
          <p:txBody>
            <a:bodyPr vert="horz" wrap="square" lIns="91427" tIns="45713" rIns="91427" bIns="45713" numCol="1" anchor="t" anchorCtr="0" compatLnSpc="1">
              <a:prstTxWarp prst="textNoShape">
                <a:avLst/>
              </a:prstTxWarp>
            </a:bodyPr>
            <a:lstStyle/>
            <a:p>
              <a:pPr marL="0" marR="0" lvl="0" indent="0" algn="l"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505050"/>
                </a:solidFill>
                <a:effectLst/>
                <a:uLnTx/>
                <a:uFillTx/>
                <a:latin typeface="Segoe UI"/>
                <a:ea typeface="+mn-ea"/>
                <a:cs typeface="+mn-cs"/>
              </a:endParaRPr>
            </a:p>
          </p:txBody>
        </p:sp>
      </p:grpSp>
      <p:grpSp>
        <p:nvGrpSpPr>
          <p:cNvPr id="277" name="Group 276">
            <a:extLst>
              <a:ext uri="{FF2B5EF4-FFF2-40B4-BE49-F238E27FC236}">
                <a16:creationId xmlns:a16="http://schemas.microsoft.com/office/drawing/2014/main" id="{80410275-836C-46C3-AB21-224D192F82A6}"/>
              </a:ext>
            </a:extLst>
          </p:cNvPr>
          <p:cNvGrpSpPr/>
          <p:nvPr/>
        </p:nvGrpSpPr>
        <p:grpSpPr>
          <a:xfrm>
            <a:off x="7703008" y="3373672"/>
            <a:ext cx="851791" cy="1000046"/>
            <a:chOff x="7703222" y="3373655"/>
            <a:chExt cx="851912" cy="1000188"/>
          </a:xfrm>
        </p:grpSpPr>
        <p:sp>
          <p:nvSpPr>
            <p:cNvPr id="278" name="User log in text">
              <a:extLst>
                <a:ext uri="{FF2B5EF4-FFF2-40B4-BE49-F238E27FC236}">
                  <a16:creationId xmlns:a16="http://schemas.microsoft.com/office/drawing/2014/main" id="{E1BAFBB1-4538-4E6F-834C-8A3791B55D7B}"/>
                </a:ext>
              </a:extLst>
            </p:cNvPr>
            <p:cNvSpPr/>
            <p:nvPr/>
          </p:nvSpPr>
          <p:spPr>
            <a:xfrm>
              <a:off x="7703222" y="4091420"/>
              <a:ext cx="851912" cy="282423"/>
            </a:xfrm>
            <a:prstGeom prst="rect">
              <a:avLst/>
            </a:prstGeom>
          </p:spPr>
          <p:txBody>
            <a:bodyPr wrap="none">
              <a:spAutoFit/>
            </a:bodyPr>
            <a:lstStyle/>
            <a:p>
              <a:pPr marL="0" marR="0" lvl="0" indent="0" algn="l" defTabSz="913751" rtl="0" eaLnBrk="1" fontAlgn="base" latinLnBrk="0" hangingPunct="1">
                <a:lnSpc>
                  <a:spcPct val="100000"/>
                </a:lnSpc>
                <a:spcBef>
                  <a:spcPct val="0"/>
                </a:spcBef>
                <a:spcAft>
                  <a:spcPct val="0"/>
                </a:spcAft>
                <a:buClrTx/>
                <a:buSzTx/>
                <a:buFontTx/>
                <a:buNone/>
                <a:tabLst/>
                <a:defRPr/>
              </a:pPr>
              <a:r>
                <a:rPr kumimoji="0" lang="en-US" sz="1199" b="0" i="0" u="none" strike="noStrike" kern="0" cap="none" spc="30" normalizeH="0" baseline="0" noProof="0">
                  <a:ln>
                    <a:noFill/>
                  </a:ln>
                  <a:gradFill>
                    <a:gsLst>
                      <a:gs pos="0">
                        <a:srgbClr val="353535"/>
                      </a:gs>
                      <a:gs pos="100000">
                        <a:srgbClr val="353535"/>
                      </a:gs>
                    </a:gsLst>
                    <a:lin ang="5400000" scaled="0"/>
                  </a:gradFill>
                  <a:effectLst/>
                  <a:uLnTx/>
                  <a:uFillTx/>
                  <a:latin typeface="Segoe UI"/>
                  <a:ea typeface="+mn-ea"/>
                  <a:cs typeface="Segoe UI" pitchFamily="34" charset="0"/>
                </a:rPr>
                <a:t>Windows</a:t>
              </a:r>
            </a:p>
          </p:txBody>
        </p:sp>
        <p:sp>
          <p:nvSpPr>
            <p:cNvPr id="279" name="Oval 278">
              <a:extLst>
                <a:ext uri="{FF2B5EF4-FFF2-40B4-BE49-F238E27FC236}">
                  <a16:creationId xmlns:a16="http://schemas.microsoft.com/office/drawing/2014/main" id="{E52ACF8B-5B86-4450-8EC2-25C9B25F83CE}"/>
                </a:ext>
              </a:extLst>
            </p:cNvPr>
            <p:cNvSpPr/>
            <p:nvPr/>
          </p:nvSpPr>
          <p:spPr bwMode="auto">
            <a:xfrm>
              <a:off x="7760751" y="3373655"/>
              <a:ext cx="721710" cy="721710"/>
            </a:xfrm>
            <a:prstGeom prst="ellipse">
              <a:avLst/>
            </a:prstGeom>
            <a:solidFill>
              <a:srgbClr val="0078D7"/>
            </a:solidFill>
            <a:ln w="10795" cap="flat" cmpd="sng" algn="ctr">
              <a:noFill/>
              <a:prstDash val="soli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50846" rtl="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mn-ea"/>
                <a:cs typeface="+mn-cs"/>
              </a:endParaRPr>
            </a:p>
          </p:txBody>
        </p:sp>
        <p:sp>
          <p:nvSpPr>
            <p:cNvPr id="280" name="Freeform 15">
              <a:extLst>
                <a:ext uri="{FF2B5EF4-FFF2-40B4-BE49-F238E27FC236}">
                  <a16:creationId xmlns:a16="http://schemas.microsoft.com/office/drawing/2014/main" id="{A002FE1A-7EDE-4824-9CA1-8650A35F65E9}"/>
                </a:ext>
              </a:extLst>
            </p:cNvPr>
            <p:cNvSpPr>
              <a:spLocks noChangeAspect="1" noEditPoints="1"/>
            </p:cNvSpPr>
            <p:nvPr/>
          </p:nvSpPr>
          <p:spPr bwMode="black">
            <a:xfrm>
              <a:off x="7952292" y="3565884"/>
              <a:ext cx="338629" cy="337253"/>
            </a:xfrm>
            <a:custGeom>
              <a:avLst/>
              <a:gdLst>
                <a:gd name="T0" fmla="*/ 112 w 246"/>
                <a:gd name="T1" fmla="*/ 19 h 245"/>
                <a:gd name="T2" fmla="*/ 246 w 246"/>
                <a:gd name="T3" fmla="*/ 0 h 245"/>
                <a:gd name="T4" fmla="*/ 246 w 246"/>
                <a:gd name="T5" fmla="*/ 116 h 245"/>
                <a:gd name="T6" fmla="*/ 112 w 246"/>
                <a:gd name="T7" fmla="*/ 116 h 245"/>
                <a:gd name="T8" fmla="*/ 112 w 246"/>
                <a:gd name="T9" fmla="*/ 19 h 245"/>
                <a:gd name="T10" fmla="*/ 102 w 246"/>
                <a:gd name="T11" fmla="*/ 116 h 245"/>
                <a:gd name="T12" fmla="*/ 102 w 246"/>
                <a:gd name="T13" fmla="*/ 19 h 245"/>
                <a:gd name="T14" fmla="*/ 0 w 246"/>
                <a:gd name="T15" fmla="*/ 34 h 245"/>
                <a:gd name="T16" fmla="*/ 0 w 246"/>
                <a:gd name="T17" fmla="*/ 116 h 245"/>
                <a:gd name="T18" fmla="*/ 102 w 246"/>
                <a:gd name="T19" fmla="*/ 116 h 245"/>
                <a:gd name="T20" fmla="*/ 102 w 246"/>
                <a:gd name="T21" fmla="*/ 126 h 245"/>
                <a:gd name="T22" fmla="*/ 0 w 246"/>
                <a:gd name="T23" fmla="*/ 126 h 245"/>
                <a:gd name="T24" fmla="*/ 0 w 246"/>
                <a:gd name="T25" fmla="*/ 211 h 245"/>
                <a:gd name="T26" fmla="*/ 102 w 246"/>
                <a:gd name="T27" fmla="*/ 226 h 245"/>
                <a:gd name="T28" fmla="*/ 102 w 246"/>
                <a:gd name="T29" fmla="*/ 126 h 245"/>
                <a:gd name="T30" fmla="*/ 112 w 246"/>
                <a:gd name="T31" fmla="*/ 126 h 245"/>
                <a:gd name="T32" fmla="*/ 112 w 246"/>
                <a:gd name="T33" fmla="*/ 226 h 245"/>
                <a:gd name="T34" fmla="*/ 246 w 246"/>
                <a:gd name="T35" fmla="*/ 245 h 245"/>
                <a:gd name="T36" fmla="*/ 246 w 246"/>
                <a:gd name="T37" fmla="*/ 126 h 245"/>
                <a:gd name="T38" fmla="*/ 112 w 246"/>
                <a:gd name="T39"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6" h="245">
                  <a:moveTo>
                    <a:pt x="112" y="19"/>
                  </a:moveTo>
                  <a:lnTo>
                    <a:pt x="246" y="0"/>
                  </a:lnTo>
                  <a:lnTo>
                    <a:pt x="246" y="116"/>
                  </a:lnTo>
                  <a:lnTo>
                    <a:pt x="112" y="116"/>
                  </a:lnTo>
                  <a:lnTo>
                    <a:pt x="112" y="19"/>
                  </a:lnTo>
                  <a:close/>
                  <a:moveTo>
                    <a:pt x="102" y="116"/>
                  </a:moveTo>
                  <a:lnTo>
                    <a:pt x="102" y="19"/>
                  </a:lnTo>
                  <a:lnTo>
                    <a:pt x="0" y="34"/>
                  </a:lnTo>
                  <a:lnTo>
                    <a:pt x="0" y="116"/>
                  </a:lnTo>
                  <a:lnTo>
                    <a:pt x="102" y="116"/>
                  </a:lnTo>
                  <a:close/>
                  <a:moveTo>
                    <a:pt x="102" y="126"/>
                  </a:moveTo>
                  <a:lnTo>
                    <a:pt x="0" y="126"/>
                  </a:lnTo>
                  <a:lnTo>
                    <a:pt x="0" y="211"/>
                  </a:lnTo>
                  <a:lnTo>
                    <a:pt x="102" y="226"/>
                  </a:lnTo>
                  <a:lnTo>
                    <a:pt x="102" y="126"/>
                  </a:lnTo>
                  <a:close/>
                  <a:moveTo>
                    <a:pt x="112" y="126"/>
                  </a:moveTo>
                  <a:lnTo>
                    <a:pt x="112" y="226"/>
                  </a:lnTo>
                  <a:lnTo>
                    <a:pt x="246" y="245"/>
                  </a:lnTo>
                  <a:lnTo>
                    <a:pt x="246" y="126"/>
                  </a:lnTo>
                  <a:lnTo>
                    <a:pt x="112" y="126"/>
                  </a:lnTo>
                  <a:close/>
                </a:path>
              </a:pathLst>
            </a:custGeom>
            <a:solidFill>
              <a:srgbClr val="FFFFFF"/>
            </a:solidFill>
            <a:ln>
              <a:noFill/>
            </a:ln>
          </p:spPr>
          <p:txBody>
            <a:bodyPr vert="horz" wrap="square" lIns="91427" tIns="45713" rIns="91427" bIns="45713" numCol="1" anchor="t" anchorCtr="0" compatLnSpc="1">
              <a:prstTxWarp prst="textNoShape">
                <a:avLst/>
              </a:prstTxWarp>
            </a:bodyPr>
            <a:lstStyle/>
            <a:p>
              <a:pPr marL="0" marR="0" lvl="0" indent="0" algn="l" defTabSz="914224" rtl="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rgbClr val="505050"/>
                </a:solidFill>
                <a:effectLst/>
                <a:uLnTx/>
                <a:uFillTx/>
                <a:latin typeface="Segoe UI"/>
                <a:ea typeface="+mn-ea"/>
                <a:cs typeface="+mn-cs"/>
              </a:endParaRPr>
            </a:p>
          </p:txBody>
        </p:sp>
      </p:grpSp>
    </p:spTree>
    <p:extLst>
      <p:ext uri="{BB962C8B-B14F-4D97-AF65-F5344CB8AC3E}">
        <p14:creationId xmlns:p14="http://schemas.microsoft.com/office/powerpoint/2010/main" val="24165728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
                                  </p:stCondLst>
                                  <p:childTnLst>
                                    <p:set>
                                      <p:cBhvr>
                                        <p:cTn id="6" dur="1" fill="hold">
                                          <p:stCondLst>
                                            <p:cond delay="0"/>
                                          </p:stCondLst>
                                        </p:cTn>
                                        <p:tgtEl>
                                          <p:spTgt spid="236"/>
                                        </p:tgtEl>
                                        <p:attrNameLst>
                                          <p:attrName>style.visibility</p:attrName>
                                        </p:attrNameLst>
                                      </p:cBhvr>
                                      <p:to>
                                        <p:strVal val="visible"/>
                                      </p:to>
                                    </p:set>
                                  </p:childTnLst>
                                </p:cTn>
                              </p:par>
                              <p:par>
                                <p:cTn id="7" presetID="6" presetClass="emph" presetSubtype="0" accel="100000" autoRev="1" fill="hold" grpId="1" nodeType="withEffect">
                                  <p:stCondLst>
                                    <p:cond delay="0"/>
                                  </p:stCondLst>
                                  <p:childTnLst>
                                    <p:animScale>
                                      <p:cBhvr>
                                        <p:cTn id="8" dur="500" fill="hold"/>
                                        <p:tgtEl>
                                          <p:spTgt spid="236"/>
                                        </p:tgtEl>
                                      </p:cBhvr>
                                      <p:by x="0" y="0"/>
                                    </p:animScale>
                                  </p:childTnLst>
                                </p:cTn>
                              </p:par>
                              <p:par>
                                <p:cTn id="9" presetID="6" presetClass="emph" presetSubtype="0" decel="100000" fill="hold" grpId="2" nodeType="withEffect">
                                  <p:stCondLst>
                                    <p:cond delay="700"/>
                                  </p:stCondLst>
                                  <p:childTnLst>
                                    <p:animScale>
                                      <p:cBhvr>
                                        <p:cTn id="10" dur="500" fill="hold"/>
                                        <p:tgtEl>
                                          <p:spTgt spid="236"/>
                                        </p:tgtEl>
                                      </p:cBhvr>
                                      <p:by x="90000" y="90000"/>
                                    </p:animScale>
                                  </p:childTnLst>
                                </p:cTn>
                              </p:par>
                              <p:par>
                                <p:cTn id="11" presetID="1" presetClass="entr" presetSubtype="0" fill="hold" nodeType="withEffect">
                                  <p:stCondLst>
                                    <p:cond delay="500"/>
                                  </p:stCondLst>
                                  <p:childTnLst>
                                    <p:set>
                                      <p:cBhvr>
                                        <p:cTn id="12" dur="1" fill="hold">
                                          <p:stCondLst>
                                            <p:cond delay="0"/>
                                          </p:stCondLst>
                                        </p:cTn>
                                        <p:tgtEl>
                                          <p:spTgt spid="250"/>
                                        </p:tgtEl>
                                        <p:attrNameLst>
                                          <p:attrName>style.visibility</p:attrName>
                                        </p:attrNameLst>
                                      </p:cBhvr>
                                      <p:to>
                                        <p:strVal val="visible"/>
                                      </p:to>
                                    </p:set>
                                  </p:childTnLst>
                                </p:cTn>
                              </p:par>
                              <p:par>
                                <p:cTn id="13" presetID="6" presetClass="emph" presetSubtype="0" accel="100000" autoRev="1" fill="hold" nodeType="withEffect">
                                  <p:stCondLst>
                                    <p:cond delay="0"/>
                                  </p:stCondLst>
                                  <p:childTnLst>
                                    <p:animScale>
                                      <p:cBhvr>
                                        <p:cTn id="14" dur="500" fill="hold"/>
                                        <p:tgtEl>
                                          <p:spTgt spid="250"/>
                                        </p:tgtEl>
                                      </p:cBhvr>
                                      <p:by x="0" y="0"/>
                                    </p:animScale>
                                  </p:childTnLst>
                                </p:cTn>
                              </p:par>
                              <p:par>
                                <p:cTn id="15" presetID="6" presetClass="emph" presetSubtype="0" decel="100000" fill="hold" nodeType="withEffect">
                                  <p:stCondLst>
                                    <p:cond delay="700"/>
                                  </p:stCondLst>
                                  <p:childTnLst>
                                    <p:animScale>
                                      <p:cBhvr>
                                        <p:cTn id="16" dur="500" fill="hold"/>
                                        <p:tgtEl>
                                          <p:spTgt spid="250"/>
                                        </p:tgtEl>
                                      </p:cBhvr>
                                      <p:by x="90000" y="90000"/>
                                    </p:animScale>
                                  </p:childTnLst>
                                </p:cTn>
                              </p:par>
                              <p:par>
                                <p:cTn id="17" presetID="1" presetClass="entr" presetSubtype="0" fill="hold" grpId="0" nodeType="withEffect">
                                  <p:stCondLst>
                                    <p:cond delay="500"/>
                                  </p:stCondLst>
                                  <p:childTnLst>
                                    <p:set>
                                      <p:cBhvr>
                                        <p:cTn id="18" dur="1" fill="hold">
                                          <p:stCondLst>
                                            <p:cond delay="0"/>
                                          </p:stCondLst>
                                        </p:cTn>
                                        <p:tgtEl>
                                          <p:spTgt spid="233"/>
                                        </p:tgtEl>
                                        <p:attrNameLst>
                                          <p:attrName>style.visibility</p:attrName>
                                        </p:attrNameLst>
                                      </p:cBhvr>
                                      <p:to>
                                        <p:strVal val="visible"/>
                                      </p:to>
                                    </p:set>
                                  </p:childTnLst>
                                </p:cTn>
                              </p:par>
                              <p:par>
                                <p:cTn id="19" presetID="6" presetClass="emph" presetSubtype="0" accel="100000" autoRev="1" fill="hold" grpId="1" nodeType="withEffect">
                                  <p:stCondLst>
                                    <p:cond delay="0"/>
                                  </p:stCondLst>
                                  <p:childTnLst>
                                    <p:animScale>
                                      <p:cBhvr>
                                        <p:cTn id="20" dur="500" fill="hold"/>
                                        <p:tgtEl>
                                          <p:spTgt spid="233"/>
                                        </p:tgtEl>
                                      </p:cBhvr>
                                      <p:by x="0" y="0"/>
                                    </p:animScale>
                                  </p:childTnLst>
                                </p:cTn>
                              </p:par>
                              <p:par>
                                <p:cTn id="21" presetID="6" presetClass="emph" presetSubtype="0" decel="100000" fill="hold" grpId="2" nodeType="withEffect">
                                  <p:stCondLst>
                                    <p:cond delay="700"/>
                                  </p:stCondLst>
                                  <p:childTnLst>
                                    <p:animScale>
                                      <p:cBhvr>
                                        <p:cTn id="22" dur="500" fill="hold"/>
                                        <p:tgtEl>
                                          <p:spTgt spid="233"/>
                                        </p:tgtEl>
                                      </p:cBhvr>
                                      <p:by x="90000" y="90000"/>
                                    </p:animScale>
                                  </p:childTnLst>
                                </p:cTn>
                              </p:par>
                              <p:par>
                                <p:cTn id="23" presetID="1" presetClass="entr" presetSubtype="0" fill="hold" grpId="0" nodeType="withEffect">
                                  <p:stCondLst>
                                    <p:cond delay="600"/>
                                  </p:stCondLst>
                                  <p:childTnLst>
                                    <p:set>
                                      <p:cBhvr>
                                        <p:cTn id="24" dur="1" fill="hold">
                                          <p:stCondLst>
                                            <p:cond delay="0"/>
                                          </p:stCondLst>
                                        </p:cTn>
                                        <p:tgtEl>
                                          <p:spTgt spid="231"/>
                                        </p:tgtEl>
                                        <p:attrNameLst>
                                          <p:attrName>style.visibility</p:attrName>
                                        </p:attrNameLst>
                                      </p:cBhvr>
                                      <p:to>
                                        <p:strVal val="visible"/>
                                      </p:to>
                                    </p:set>
                                  </p:childTnLst>
                                </p:cTn>
                              </p:par>
                              <p:par>
                                <p:cTn id="25" presetID="6" presetClass="emph" presetSubtype="0" accel="100000" autoRev="1" fill="hold" grpId="1" nodeType="withEffect">
                                  <p:stCondLst>
                                    <p:cond delay="100"/>
                                  </p:stCondLst>
                                  <p:childTnLst>
                                    <p:animScale>
                                      <p:cBhvr>
                                        <p:cTn id="26" dur="500" fill="hold"/>
                                        <p:tgtEl>
                                          <p:spTgt spid="231"/>
                                        </p:tgtEl>
                                      </p:cBhvr>
                                      <p:by x="0" y="0"/>
                                    </p:animScale>
                                  </p:childTnLst>
                                </p:cTn>
                              </p:par>
                              <p:par>
                                <p:cTn id="27" presetID="6" presetClass="emph" presetSubtype="0" decel="100000" fill="hold" grpId="2" nodeType="withEffect">
                                  <p:stCondLst>
                                    <p:cond delay="800"/>
                                  </p:stCondLst>
                                  <p:childTnLst>
                                    <p:animScale>
                                      <p:cBhvr>
                                        <p:cTn id="28" dur="500" fill="hold"/>
                                        <p:tgtEl>
                                          <p:spTgt spid="231"/>
                                        </p:tgtEl>
                                      </p:cBhvr>
                                      <p:by x="90000" y="90000"/>
                                    </p:animScale>
                                  </p:childTnLst>
                                </p:cTn>
                              </p:par>
                              <p:par>
                                <p:cTn id="29" presetID="1" presetClass="entr" presetSubtype="0" fill="hold" grpId="0" nodeType="withEffect">
                                  <p:stCondLst>
                                    <p:cond delay="600"/>
                                  </p:stCondLst>
                                  <p:childTnLst>
                                    <p:set>
                                      <p:cBhvr>
                                        <p:cTn id="30" dur="1" fill="hold">
                                          <p:stCondLst>
                                            <p:cond delay="0"/>
                                          </p:stCondLst>
                                        </p:cTn>
                                        <p:tgtEl>
                                          <p:spTgt spid="232"/>
                                        </p:tgtEl>
                                        <p:attrNameLst>
                                          <p:attrName>style.visibility</p:attrName>
                                        </p:attrNameLst>
                                      </p:cBhvr>
                                      <p:to>
                                        <p:strVal val="visible"/>
                                      </p:to>
                                    </p:set>
                                  </p:childTnLst>
                                </p:cTn>
                              </p:par>
                              <p:par>
                                <p:cTn id="31" presetID="6" presetClass="emph" presetSubtype="0" accel="100000" autoRev="1" fill="hold" grpId="1" nodeType="withEffect">
                                  <p:stCondLst>
                                    <p:cond delay="100"/>
                                  </p:stCondLst>
                                  <p:childTnLst>
                                    <p:animScale>
                                      <p:cBhvr>
                                        <p:cTn id="32" dur="500" fill="hold"/>
                                        <p:tgtEl>
                                          <p:spTgt spid="232"/>
                                        </p:tgtEl>
                                      </p:cBhvr>
                                      <p:by x="0" y="0"/>
                                    </p:animScale>
                                  </p:childTnLst>
                                </p:cTn>
                              </p:par>
                              <p:par>
                                <p:cTn id="33" presetID="6" presetClass="emph" presetSubtype="0" decel="100000" fill="hold" grpId="2" nodeType="withEffect">
                                  <p:stCondLst>
                                    <p:cond delay="800"/>
                                  </p:stCondLst>
                                  <p:childTnLst>
                                    <p:animScale>
                                      <p:cBhvr>
                                        <p:cTn id="34" dur="500" fill="hold"/>
                                        <p:tgtEl>
                                          <p:spTgt spid="232"/>
                                        </p:tgtEl>
                                      </p:cBhvr>
                                      <p:by x="90000" y="90000"/>
                                    </p:animScale>
                                  </p:childTnLst>
                                </p:cTn>
                              </p:par>
                              <p:par>
                                <p:cTn id="35" presetID="1" presetClass="entr" presetSubtype="0" fill="hold" grpId="0" nodeType="withEffect">
                                  <p:stCondLst>
                                    <p:cond delay="600"/>
                                  </p:stCondLst>
                                  <p:childTnLst>
                                    <p:set>
                                      <p:cBhvr>
                                        <p:cTn id="36" dur="1" fill="hold">
                                          <p:stCondLst>
                                            <p:cond delay="0"/>
                                          </p:stCondLst>
                                        </p:cTn>
                                        <p:tgtEl>
                                          <p:spTgt spid="243"/>
                                        </p:tgtEl>
                                        <p:attrNameLst>
                                          <p:attrName>style.visibility</p:attrName>
                                        </p:attrNameLst>
                                      </p:cBhvr>
                                      <p:to>
                                        <p:strVal val="visible"/>
                                      </p:to>
                                    </p:set>
                                  </p:childTnLst>
                                </p:cTn>
                              </p:par>
                              <p:par>
                                <p:cTn id="37" presetID="6" presetClass="emph" presetSubtype="0" accel="100000" autoRev="1" fill="hold" grpId="1" nodeType="withEffect">
                                  <p:stCondLst>
                                    <p:cond delay="100"/>
                                  </p:stCondLst>
                                  <p:childTnLst>
                                    <p:animScale>
                                      <p:cBhvr>
                                        <p:cTn id="38" dur="500" fill="hold"/>
                                        <p:tgtEl>
                                          <p:spTgt spid="243"/>
                                        </p:tgtEl>
                                      </p:cBhvr>
                                      <p:by x="0" y="0"/>
                                    </p:animScale>
                                  </p:childTnLst>
                                </p:cTn>
                              </p:par>
                              <p:par>
                                <p:cTn id="39" presetID="6" presetClass="emph" presetSubtype="0" decel="100000" fill="hold" grpId="2" nodeType="withEffect">
                                  <p:stCondLst>
                                    <p:cond delay="800"/>
                                  </p:stCondLst>
                                  <p:childTnLst>
                                    <p:animScale>
                                      <p:cBhvr>
                                        <p:cTn id="40" dur="500" fill="hold"/>
                                        <p:tgtEl>
                                          <p:spTgt spid="243"/>
                                        </p:tgtEl>
                                      </p:cBhvr>
                                      <p:by x="90000" y="90000"/>
                                    </p:animScale>
                                  </p:childTnLst>
                                </p:cTn>
                              </p:par>
                              <p:par>
                                <p:cTn id="41" presetID="1" presetClass="entr" presetSubtype="0" fill="hold" grpId="0" nodeType="withEffect">
                                  <p:stCondLst>
                                    <p:cond delay="600"/>
                                  </p:stCondLst>
                                  <p:childTnLst>
                                    <p:set>
                                      <p:cBhvr>
                                        <p:cTn id="42" dur="1" fill="hold">
                                          <p:stCondLst>
                                            <p:cond delay="0"/>
                                          </p:stCondLst>
                                        </p:cTn>
                                        <p:tgtEl>
                                          <p:spTgt spid="242"/>
                                        </p:tgtEl>
                                        <p:attrNameLst>
                                          <p:attrName>style.visibility</p:attrName>
                                        </p:attrNameLst>
                                      </p:cBhvr>
                                      <p:to>
                                        <p:strVal val="visible"/>
                                      </p:to>
                                    </p:set>
                                  </p:childTnLst>
                                </p:cTn>
                              </p:par>
                              <p:par>
                                <p:cTn id="43" presetID="6" presetClass="emph" presetSubtype="0" accel="100000" autoRev="1" fill="hold" grpId="1" nodeType="withEffect">
                                  <p:stCondLst>
                                    <p:cond delay="100"/>
                                  </p:stCondLst>
                                  <p:childTnLst>
                                    <p:animScale>
                                      <p:cBhvr>
                                        <p:cTn id="44" dur="500" fill="hold"/>
                                        <p:tgtEl>
                                          <p:spTgt spid="242"/>
                                        </p:tgtEl>
                                      </p:cBhvr>
                                      <p:by x="0" y="0"/>
                                    </p:animScale>
                                  </p:childTnLst>
                                </p:cTn>
                              </p:par>
                              <p:par>
                                <p:cTn id="45" presetID="6" presetClass="emph" presetSubtype="0" decel="100000" fill="hold" grpId="2" nodeType="withEffect">
                                  <p:stCondLst>
                                    <p:cond delay="800"/>
                                  </p:stCondLst>
                                  <p:childTnLst>
                                    <p:animScale>
                                      <p:cBhvr>
                                        <p:cTn id="46" dur="500" fill="hold"/>
                                        <p:tgtEl>
                                          <p:spTgt spid="242"/>
                                        </p:tgtEl>
                                      </p:cBhvr>
                                      <p:by x="90000" y="90000"/>
                                    </p:animScale>
                                  </p:childTnLst>
                                </p:cTn>
                              </p:par>
                              <p:par>
                                <p:cTn id="47" presetID="1" presetClass="entr" presetSubtype="0" fill="hold" nodeType="withEffect">
                                  <p:stCondLst>
                                    <p:cond delay="700"/>
                                  </p:stCondLst>
                                  <p:childTnLst>
                                    <p:set>
                                      <p:cBhvr>
                                        <p:cTn id="48" dur="1" fill="hold">
                                          <p:stCondLst>
                                            <p:cond delay="0"/>
                                          </p:stCondLst>
                                        </p:cTn>
                                        <p:tgtEl>
                                          <p:spTgt spid="255"/>
                                        </p:tgtEl>
                                        <p:attrNameLst>
                                          <p:attrName>style.visibility</p:attrName>
                                        </p:attrNameLst>
                                      </p:cBhvr>
                                      <p:to>
                                        <p:strVal val="visible"/>
                                      </p:to>
                                    </p:set>
                                  </p:childTnLst>
                                </p:cTn>
                              </p:par>
                              <p:par>
                                <p:cTn id="49" presetID="6" presetClass="emph" presetSubtype="0" accel="100000" autoRev="1" fill="hold" nodeType="withEffect">
                                  <p:stCondLst>
                                    <p:cond delay="200"/>
                                  </p:stCondLst>
                                  <p:childTnLst>
                                    <p:animScale>
                                      <p:cBhvr>
                                        <p:cTn id="50" dur="500" fill="hold"/>
                                        <p:tgtEl>
                                          <p:spTgt spid="255"/>
                                        </p:tgtEl>
                                      </p:cBhvr>
                                      <p:by x="0" y="0"/>
                                    </p:animScale>
                                  </p:childTnLst>
                                </p:cTn>
                              </p:par>
                              <p:par>
                                <p:cTn id="51" presetID="6" presetClass="emph" presetSubtype="0" decel="100000" fill="hold" nodeType="withEffect">
                                  <p:stCondLst>
                                    <p:cond delay="900"/>
                                  </p:stCondLst>
                                  <p:childTnLst>
                                    <p:animScale>
                                      <p:cBhvr>
                                        <p:cTn id="52" dur="500" fill="hold"/>
                                        <p:tgtEl>
                                          <p:spTgt spid="255"/>
                                        </p:tgtEl>
                                      </p:cBhvr>
                                      <p:by x="90000" y="90000"/>
                                    </p:animScale>
                                  </p:childTnLst>
                                </p:cTn>
                              </p:par>
                              <p:par>
                                <p:cTn id="53" presetID="1" presetClass="entr" presetSubtype="0" fill="hold" grpId="0" nodeType="withEffect">
                                  <p:stCondLst>
                                    <p:cond delay="700"/>
                                  </p:stCondLst>
                                  <p:childTnLst>
                                    <p:set>
                                      <p:cBhvr>
                                        <p:cTn id="54" dur="1" fill="hold">
                                          <p:stCondLst>
                                            <p:cond delay="0"/>
                                          </p:stCondLst>
                                        </p:cTn>
                                        <p:tgtEl>
                                          <p:spTgt spid="237"/>
                                        </p:tgtEl>
                                        <p:attrNameLst>
                                          <p:attrName>style.visibility</p:attrName>
                                        </p:attrNameLst>
                                      </p:cBhvr>
                                      <p:to>
                                        <p:strVal val="visible"/>
                                      </p:to>
                                    </p:set>
                                  </p:childTnLst>
                                </p:cTn>
                              </p:par>
                              <p:par>
                                <p:cTn id="55" presetID="6" presetClass="emph" presetSubtype="0" accel="100000" autoRev="1" fill="hold" grpId="1" nodeType="withEffect">
                                  <p:stCondLst>
                                    <p:cond delay="200"/>
                                  </p:stCondLst>
                                  <p:childTnLst>
                                    <p:animScale>
                                      <p:cBhvr>
                                        <p:cTn id="56" dur="500" fill="hold"/>
                                        <p:tgtEl>
                                          <p:spTgt spid="237"/>
                                        </p:tgtEl>
                                      </p:cBhvr>
                                      <p:by x="0" y="0"/>
                                    </p:animScale>
                                  </p:childTnLst>
                                </p:cTn>
                              </p:par>
                              <p:par>
                                <p:cTn id="57" presetID="6" presetClass="emph" presetSubtype="0" decel="100000" fill="hold" grpId="2" nodeType="withEffect">
                                  <p:stCondLst>
                                    <p:cond delay="900"/>
                                  </p:stCondLst>
                                  <p:childTnLst>
                                    <p:animScale>
                                      <p:cBhvr>
                                        <p:cTn id="58" dur="500" fill="hold"/>
                                        <p:tgtEl>
                                          <p:spTgt spid="237"/>
                                        </p:tgtEl>
                                      </p:cBhvr>
                                      <p:by x="90000" y="90000"/>
                                    </p:animScale>
                                  </p:childTnLst>
                                </p:cTn>
                              </p:par>
                              <p:par>
                                <p:cTn id="59" presetID="1" presetClass="entr" presetSubtype="0" fill="hold" grpId="0" nodeType="withEffect">
                                  <p:stCondLst>
                                    <p:cond delay="800"/>
                                  </p:stCondLst>
                                  <p:childTnLst>
                                    <p:set>
                                      <p:cBhvr>
                                        <p:cTn id="60" dur="1" fill="hold">
                                          <p:stCondLst>
                                            <p:cond delay="0"/>
                                          </p:stCondLst>
                                        </p:cTn>
                                        <p:tgtEl>
                                          <p:spTgt spid="228"/>
                                        </p:tgtEl>
                                        <p:attrNameLst>
                                          <p:attrName>style.visibility</p:attrName>
                                        </p:attrNameLst>
                                      </p:cBhvr>
                                      <p:to>
                                        <p:strVal val="visible"/>
                                      </p:to>
                                    </p:set>
                                  </p:childTnLst>
                                </p:cTn>
                              </p:par>
                              <p:par>
                                <p:cTn id="61" presetID="6" presetClass="emph" presetSubtype="0" accel="100000" autoRev="1" fill="hold" grpId="1" nodeType="withEffect">
                                  <p:stCondLst>
                                    <p:cond delay="300"/>
                                  </p:stCondLst>
                                  <p:childTnLst>
                                    <p:animScale>
                                      <p:cBhvr>
                                        <p:cTn id="62" dur="500" fill="hold"/>
                                        <p:tgtEl>
                                          <p:spTgt spid="228"/>
                                        </p:tgtEl>
                                      </p:cBhvr>
                                      <p:by x="0" y="0"/>
                                    </p:animScale>
                                  </p:childTnLst>
                                </p:cTn>
                              </p:par>
                              <p:par>
                                <p:cTn id="63" presetID="6" presetClass="emph" presetSubtype="0" decel="100000" fill="hold" grpId="2" nodeType="withEffect">
                                  <p:stCondLst>
                                    <p:cond delay="1000"/>
                                  </p:stCondLst>
                                  <p:childTnLst>
                                    <p:animScale>
                                      <p:cBhvr>
                                        <p:cTn id="64" dur="500" fill="hold"/>
                                        <p:tgtEl>
                                          <p:spTgt spid="228"/>
                                        </p:tgtEl>
                                      </p:cBhvr>
                                      <p:by x="90000" y="90000"/>
                                    </p:animScale>
                                  </p:childTnLst>
                                </p:cTn>
                              </p:par>
                              <p:par>
                                <p:cTn id="65" presetID="1" presetClass="entr" presetSubtype="0" fill="hold" grpId="0" nodeType="withEffect">
                                  <p:stCondLst>
                                    <p:cond delay="800"/>
                                  </p:stCondLst>
                                  <p:childTnLst>
                                    <p:set>
                                      <p:cBhvr>
                                        <p:cTn id="66" dur="1" fill="hold">
                                          <p:stCondLst>
                                            <p:cond delay="0"/>
                                          </p:stCondLst>
                                        </p:cTn>
                                        <p:tgtEl>
                                          <p:spTgt spid="235"/>
                                        </p:tgtEl>
                                        <p:attrNameLst>
                                          <p:attrName>style.visibility</p:attrName>
                                        </p:attrNameLst>
                                      </p:cBhvr>
                                      <p:to>
                                        <p:strVal val="visible"/>
                                      </p:to>
                                    </p:set>
                                  </p:childTnLst>
                                </p:cTn>
                              </p:par>
                              <p:par>
                                <p:cTn id="67" presetID="6" presetClass="emph" presetSubtype="0" accel="100000" autoRev="1" fill="hold" grpId="1" nodeType="withEffect">
                                  <p:stCondLst>
                                    <p:cond delay="300"/>
                                  </p:stCondLst>
                                  <p:childTnLst>
                                    <p:animScale>
                                      <p:cBhvr>
                                        <p:cTn id="68" dur="500" fill="hold"/>
                                        <p:tgtEl>
                                          <p:spTgt spid="235"/>
                                        </p:tgtEl>
                                      </p:cBhvr>
                                      <p:by x="0" y="0"/>
                                    </p:animScale>
                                  </p:childTnLst>
                                </p:cTn>
                              </p:par>
                              <p:par>
                                <p:cTn id="69" presetID="6" presetClass="emph" presetSubtype="0" decel="100000" fill="hold" grpId="2" nodeType="withEffect">
                                  <p:stCondLst>
                                    <p:cond delay="1000"/>
                                  </p:stCondLst>
                                  <p:childTnLst>
                                    <p:animScale>
                                      <p:cBhvr>
                                        <p:cTn id="70" dur="500" fill="hold"/>
                                        <p:tgtEl>
                                          <p:spTgt spid="235"/>
                                        </p:tgtEl>
                                      </p:cBhvr>
                                      <p:by x="90000" y="90000"/>
                                    </p:animScale>
                                  </p:childTnLst>
                                </p:cTn>
                              </p:par>
                              <p:par>
                                <p:cTn id="71" presetID="1" presetClass="entr" presetSubtype="0" fill="hold" nodeType="withEffect">
                                  <p:stCondLst>
                                    <p:cond delay="800"/>
                                  </p:stCondLst>
                                  <p:childTnLst>
                                    <p:set>
                                      <p:cBhvr>
                                        <p:cTn id="72" dur="1" fill="hold">
                                          <p:stCondLst>
                                            <p:cond delay="0"/>
                                          </p:stCondLst>
                                        </p:cTn>
                                        <p:tgtEl>
                                          <p:spTgt spid="267"/>
                                        </p:tgtEl>
                                        <p:attrNameLst>
                                          <p:attrName>style.visibility</p:attrName>
                                        </p:attrNameLst>
                                      </p:cBhvr>
                                      <p:to>
                                        <p:strVal val="visible"/>
                                      </p:to>
                                    </p:set>
                                  </p:childTnLst>
                                </p:cTn>
                              </p:par>
                              <p:par>
                                <p:cTn id="73" presetID="6" presetClass="emph" presetSubtype="0" accel="100000" autoRev="1" fill="hold" nodeType="withEffect">
                                  <p:stCondLst>
                                    <p:cond delay="300"/>
                                  </p:stCondLst>
                                  <p:childTnLst>
                                    <p:animScale>
                                      <p:cBhvr>
                                        <p:cTn id="74" dur="500" fill="hold"/>
                                        <p:tgtEl>
                                          <p:spTgt spid="267"/>
                                        </p:tgtEl>
                                      </p:cBhvr>
                                      <p:by x="0" y="0"/>
                                    </p:animScale>
                                  </p:childTnLst>
                                </p:cTn>
                              </p:par>
                              <p:par>
                                <p:cTn id="75" presetID="6" presetClass="emph" presetSubtype="0" decel="100000" fill="hold" nodeType="withEffect">
                                  <p:stCondLst>
                                    <p:cond delay="1000"/>
                                  </p:stCondLst>
                                  <p:childTnLst>
                                    <p:animScale>
                                      <p:cBhvr>
                                        <p:cTn id="76" dur="500" fill="hold"/>
                                        <p:tgtEl>
                                          <p:spTgt spid="267"/>
                                        </p:tgtEl>
                                      </p:cBhvr>
                                      <p:by x="90000" y="90000"/>
                                    </p:animScale>
                                  </p:childTnLst>
                                </p:cTn>
                              </p:par>
                              <p:par>
                                <p:cTn id="77" presetID="1" presetClass="entr" presetSubtype="0" fill="hold" grpId="0" nodeType="withEffect">
                                  <p:stCondLst>
                                    <p:cond delay="900"/>
                                  </p:stCondLst>
                                  <p:childTnLst>
                                    <p:set>
                                      <p:cBhvr>
                                        <p:cTn id="78" dur="1" fill="hold">
                                          <p:stCondLst>
                                            <p:cond delay="0"/>
                                          </p:stCondLst>
                                        </p:cTn>
                                        <p:tgtEl>
                                          <p:spTgt spid="234"/>
                                        </p:tgtEl>
                                        <p:attrNameLst>
                                          <p:attrName>style.visibility</p:attrName>
                                        </p:attrNameLst>
                                      </p:cBhvr>
                                      <p:to>
                                        <p:strVal val="visible"/>
                                      </p:to>
                                    </p:set>
                                  </p:childTnLst>
                                </p:cTn>
                              </p:par>
                              <p:par>
                                <p:cTn id="79" presetID="6" presetClass="emph" presetSubtype="0" accel="100000" autoRev="1" fill="hold" grpId="1" nodeType="withEffect">
                                  <p:stCondLst>
                                    <p:cond delay="400"/>
                                  </p:stCondLst>
                                  <p:childTnLst>
                                    <p:animScale>
                                      <p:cBhvr>
                                        <p:cTn id="80" dur="500" fill="hold"/>
                                        <p:tgtEl>
                                          <p:spTgt spid="234"/>
                                        </p:tgtEl>
                                      </p:cBhvr>
                                      <p:by x="0" y="0"/>
                                    </p:animScale>
                                  </p:childTnLst>
                                </p:cTn>
                              </p:par>
                              <p:par>
                                <p:cTn id="81" presetID="6" presetClass="emph" presetSubtype="0" decel="100000" fill="hold" grpId="2" nodeType="withEffect">
                                  <p:stCondLst>
                                    <p:cond delay="1100"/>
                                  </p:stCondLst>
                                  <p:childTnLst>
                                    <p:animScale>
                                      <p:cBhvr>
                                        <p:cTn id="82" dur="500" fill="hold"/>
                                        <p:tgtEl>
                                          <p:spTgt spid="234"/>
                                        </p:tgtEl>
                                      </p:cBhvr>
                                      <p:by x="90000" y="90000"/>
                                    </p:animScale>
                                  </p:childTnLst>
                                </p:cTn>
                              </p:par>
                              <p:par>
                                <p:cTn id="83" presetID="1" presetClass="entr" presetSubtype="0" fill="hold" grpId="0" nodeType="withEffect">
                                  <p:stCondLst>
                                    <p:cond delay="900"/>
                                  </p:stCondLst>
                                  <p:childTnLst>
                                    <p:set>
                                      <p:cBhvr>
                                        <p:cTn id="84" dur="1" fill="hold">
                                          <p:stCondLst>
                                            <p:cond delay="0"/>
                                          </p:stCondLst>
                                        </p:cTn>
                                        <p:tgtEl>
                                          <p:spTgt spid="230"/>
                                        </p:tgtEl>
                                        <p:attrNameLst>
                                          <p:attrName>style.visibility</p:attrName>
                                        </p:attrNameLst>
                                      </p:cBhvr>
                                      <p:to>
                                        <p:strVal val="visible"/>
                                      </p:to>
                                    </p:set>
                                  </p:childTnLst>
                                </p:cTn>
                              </p:par>
                              <p:par>
                                <p:cTn id="85" presetID="6" presetClass="emph" presetSubtype="0" accel="100000" autoRev="1" fill="hold" grpId="1" nodeType="withEffect">
                                  <p:stCondLst>
                                    <p:cond delay="400"/>
                                  </p:stCondLst>
                                  <p:childTnLst>
                                    <p:animScale>
                                      <p:cBhvr>
                                        <p:cTn id="86" dur="500" fill="hold"/>
                                        <p:tgtEl>
                                          <p:spTgt spid="230"/>
                                        </p:tgtEl>
                                      </p:cBhvr>
                                      <p:by x="0" y="0"/>
                                    </p:animScale>
                                  </p:childTnLst>
                                </p:cTn>
                              </p:par>
                              <p:par>
                                <p:cTn id="87" presetID="6" presetClass="emph" presetSubtype="0" decel="100000" fill="hold" grpId="2" nodeType="withEffect">
                                  <p:stCondLst>
                                    <p:cond delay="1100"/>
                                  </p:stCondLst>
                                  <p:childTnLst>
                                    <p:animScale>
                                      <p:cBhvr>
                                        <p:cTn id="88" dur="500" fill="hold"/>
                                        <p:tgtEl>
                                          <p:spTgt spid="230"/>
                                        </p:tgtEl>
                                      </p:cBhvr>
                                      <p:by x="90000" y="90000"/>
                                    </p:animScale>
                                  </p:childTnLst>
                                </p:cTn>
                              </p:par>
                              <p:par>
                                <p:cTn id="89" presetID="1" presetClass="entr" presetSubtype="0" fill="hold" grpId="0" nodeType="withEffect">
                                  <p:stCondLst>
                                    <p:cond delay="900"/>
                                  </p:stCondLst>
                                  <p:childTnLst>
                                    <p:set>
                                      <p:cBhvr>
                                        <p:cTn id="90" dur="1" fill="hold">
                                          <p:stCondLst>
                                            <p:cond delay="0"/>
                                          </p:stCondLst>
                                        </p:cTn>
                                        <p:tgtEl>
                                          <p:spTgt spid="241"/>
                                        </p:tgtEl>
                                        <p:attrNameLst>
                                          <p:attrName>style.visibility</p:attrName>
                                        </p:attrNameLst>
                                      </p:cBhvr>
                                      <p:to>
                                        <p:strVal val="visible"/>
                                      </p:to>
                                    </p:set>
                                  </p:childTnLst>
                                </p:cTn>
                              </p:par>
                              <p:par>
                                <p:cTn id="91" presetID="6" presetClass="emph" presetSubtype="0" accel="100000" autoRev="1" fill="hold" grpId="1" nodeType="withEffect">
                                  <p:stCondLst>
                                    <p:cond delay="400"/>
                                  </p:stCondLst>
                                  <p:childTnLst>
                                    <p:animScale>
                                      <p:cBhvr>
                                        <p:cTn id="92" dur="500" fill="hold"/>
                                        <p:tgtEl>
                                          <p:spTgt spid="241"/>
                                        </p:tgtEl>
                                      </p:cBhvr>
                                      <p:by x="0" y="0"/>
                                    </p:animScale>
                                  </p:childTnLst>
                                </p:cTn>
                              </p:par>
                              <p:par>
                                <p:cTn id="93" presetID="6" presetClass="emph" presetSubtype="0" decel="100000" fill="hold" grpId="2" nodeType="withEffect">
                                  <p:stCondLst>
                                    <p:cond delay="1100"/>
                                  </p:stCondLst>
                                  <p:childTnLst>
                                    <p:animScale>
                                      <p:cBhvr>
                                        <p:cTn id="94" dur="500" fill="hold"/>
                                        <p:tgtEl>
                                          <p:spTgt spid="241"/>
                                        </p:tgtEl>
                                      </p:cBhvr>
                                      <p:by x="90000" y="90000"/>
                                    </p:animScale>
                                  </p:childTnLst>
                                </p:cTn>
                              </p:par>
                              <p:par>
                                <p:cTn id="95" presetID="1" presetClass="entr" presetSubtype="0" fill="hold" grpId="0" nodeType="withEffect">
                                  <p:stCondLst>
                                    <p:cond delay="1000"/>
                                  </p:stCondLst>
                                  <p:childTnLst>
                                    <p:set>
                                      <p:cBhvr>
                                        <p:cTn id="96" dur="1" fill="hold">
                                          <p:stCondLst>
                                            <p:cond delay="0"/>
                                          </p:stCondLst>
                                        </p:cTn>
                                        <p:tgtEl>
                                          <p:spTgt spid="240"/>
                                        </p:tgtEl>
                                        <p:attrNameLst>
                                          <p:attrName>style.visibility</p:attrName>
                                        </p:attrNameLst>
                                      </p:cBhvr>
                                      <p:to>
                                        <p:strVal val="visible"/>
                                      </p:to>
                                    </p:set>
                                  </p:childTnLst>
                                </p:cTn>
                              </p:par>
                              <p:par>
                                <p:cTn id="97" presetID="6" presetClass="emph" presetSubtype="0" accel="100000" autoRev="1" fill="hold" grpId="1" nodeType="withEffect">
                                  <p:stCondLst>
                                    <p:cond delay="500"/>
                                  </p:stCondLst>
                                  <p:childTnLst>
                                    <p:animScale>
                                      <p:cBhvr>
                                        <p:cTn id="98" dur="500" fill="hold"/>
                                        <p:tgtEl>
                                          <p:spTgt spid="240"/>
                                        </p:tgtEl>
                                      </p:cBhvr>
                                      <p:by x="0" y="0"/>
                                    </p:animScale>
                                  </p:childTnLst>
                                </p:cTn>
                              </p:par>
                              <p:par>
                                <p:cTn id="99" presetID="6" presetClass="emph" presetSubtype="0" decel="100000" fill="hold" grpId="2" nodeType="withEffect">
                                  <p:stCondLst>
                                    <p:cond delay="1200"/>
                                  </p:stCondLst>
                                  <p:childTnLst>
                                    <p:animScale>
                                      <p:cBhvr>
                                        <p:cTn id="100" dur="500" fill="hold"/>
                                        <p:tgtEl>
                                          <p:spTgt spid="240"/>
                                        </p:tgtEl>
                                      </p:cBhvr>
                                      <p:by x="90000" y="90000"/>
                                    </p:animScale>
                                  </p:childTnLst>
                                </p:cTn>
                              </p:par>
                              <p:par>
                                <p:cTn id="101" presetID="1" presetClass="entr" presetSubtype="0" fill="hold" grpId="0" nodeType="withEffect">
                                  <p:stCondLst>
                                    <p:cond delay="1000"/>
                                  </p:stCondLst>
                                  <p:childTnLst>
                                    <p:set>
                                      <p:cBhvr>
                                        <p:cTn id="102" dur="1" fill="hold">
                                          <p:stCondLst>
                                            <p:cond delay="0"/>
                                          </p:stCondLst>
                                        </p:cTn>
                                        <p:tgtEl>
                                          <p:spTgt spid="238"/>
                                        </p:tgtEl>
                                        <p:attrNameLst>
                                          <p:attrName>style.visibility</p:attrName>
                                        </p:attrNameLst>
                                      </p:cBhvr>
                                      <p:to>
                                        <p:strVal val="visible"/>
                                      </p:to>
                                    </p:set>
                                  </p:childTnLst>
                                </p:cTn>
                              </p:par>
                              <p:par>
                                <p:cTn id="103" presetID="6" presetClass="emph" presetSubtype="0" accel="100000" autoRev="1" fill="hold" grpId="1" nodeType="withEffect">
                                  <p:stCondLst>
                                    <p:cond delay="500"/>
                                  </p:stCondLst>
                                  <p:childTnLst>
                                    <p:animScale>
                                      <p:cBhvr>
                                        <p:cTn id="104" dur="500" fill="hold"/>
                                        <p:tgtEl>
                                          <p:spTgt spid="238"/>
                                        </p:tgtEl>
                                      </p:cBhvr>
                                      <p:by x="0" y="0"/>
                                    </p:animScale>
                                  </p:childTnLst>
                                </p:cTn>
                              </p:par>
                              <p:par>
                                <p:cTn id="105" presetID="6" presetClass="emph" presetSubtype="0" decel="100000" fill="hold" grpId="2" nodeType="withEffect">
                                  <p:stCondLst>
                                    <p:cond delay="1200"/>
                                  </p:stCondLst>
                                  <p:childTnLst>
                                    <p:animScale>
                                      <p:cBhvr>
                                        <p:cTn id="106" dur="500" fill="hold"/>
                                        <p:tgtEl>
                                          <p:spTgt spid="238"/>
                                        </p:tgtEl>
                                      </p:cBhvr>
                                      <p:by x="90000" y="90000"/>
                                    </p:animScale>
                                  </p:childTnLst>
                                </p:cTn>
                              </p:par>
                              <p:par>
                                <p:cTn id="107" presetID="1" presetClass="entr" presetSubtype="0" fill="hold" grpId="0" nodeType="withEffect">
                                  <p:stCondLst>
                                    <p:cond delay="1000"/>
                                  </p:stCondLst>
                                  <p:childTnLst>
                                    <p:set>
                                      <p:cBhvr>
                                        <p:cTn id="108" dur="1" fill="hold">
                                          <p:stCondLst>
                                            <p:cond delay="0"/>
                                          </p:stCondLst>
                                        </p:cTn>
                                        <p:tgtEl>
                                          <p:spTgt spid="244"/>
                                        </p:tgtEl>
                                        <p:attrNameLst>
                                          <p:attrName>style.visibility</p:attrName>
                                        </p:attrNameLst>
                                      </p:cBhvr>
                                      <p:to>
                                        <p:strVal val="visible"/>
                                      </p:to>
                                    </p:set>
                                  </p:childTnLst>
                                </p:cTn>
                              </p:par>
                              <p:par>
                                <p:cTn id="109" presetID="6" presetClass="emph" presetSubtype="0" accel="100000" autoRev="1" fill="hold" grpId="1" nodeType="withEffect">
                                  <p:stCondLst>
                                    <p:cond delay="500"/>
                                  </p:stCondLst>
                                  <p:childTnLst>
                                    <p:animScale>
                                      <p:cBhvr>
                                        <p:cTn id="110" dur="500" fill="hold"/>
                                        <p:tgtEl>
                                          <p:spTgt spid="244"/>
                                        </p:tgtEl>
                                      </p:cBhvr>
                                      <p:by x="0" y="0"/>
                                    </p:animScale>
                                  </p:childTnLst>
                                </p:cTn>
                              </p:par>
                              <p:par>
                                <p:cTn id="111" presetID="6" presetClass="emph" presetSubtype="0" decel="100000" fill="hold" grpId="2" nodeType="withEffect">
                                  <p:stCondLst>
                                    <p:cond delay="1200"/>
                                  </p:stCondLst>
                                  <p:childTnLst>
                                    <p:animScale>
                                      <p:cBhvr>
                                        <p:cTn id="112" dur="500" fill="hold"/>
                                        <p:tgtEl>
                                          <p:spTgt spid="244"/>
                                        </p:tgtEl>
                                      </p:cBhvr>
                                      <p:by x="90000" y="90000"/>
                                    </p:animScale>
                                  </p:childTnLst>
                                </p:cTn>
                              </p:par>
                              <p:par>
                                <p:cTn id="113" presetID="1" presetClass="entr" presetSubtype="0" fill="hold" nodeType="withEffect">
                                  <p:stCondLst>
                                    <p:cond delay="1100"/>
                                  </p:stCondLst>
                                  <p:childTnLst>
                                    <p:set>
                                      <p:cBhvr>
                                        <p:cTn id="114" dur="1" fill="hold">
                                          <p:stCondLst>
                                            <p:cond delay="0"/>
                                          </p:stCondLst>
                                        </p:cTn>
                                        <p:tgtEl>
                                          <p:spTgt spid="262"/>
                                        </p:tgtEl>
                                        <p:attrNameLst>
                                          <p:attrName>style.visibility</p:attrName>
                                        </p:attrNameLst>
                                      </p:cBhvr>
                                      <p:to>
                                        <p:strVal val="visible"/>
                                      </p:to>
                                    </p:set>
                                  </p:childTnLst>
                                </p:cTn>
                              </p:par>
                              <p:par>
                                <p:cTn id="115" presetID="6" presetClass="emph" presetSubtype="0" accel="100000" autoRev="1" fill="hold" nodeType="withEffect">
                                  <p:stCondLst>
                                    <p:cond delay="600"/>
                                  </p:stCondLst>
                                  <p:childTnLst>
                                    <p:animScale>
                                      <p:cBhvr>
                                        <p:cTn id="116" dur="500" fill="hold"/>
                                        <p:tgtEl>
                                          <p:spTgt spid="262"/>
                                        </p:tgtEl>
                                      </p:cBhvr>
                                      <p:by x="0" y="0"/>
                                    </p:animScale>
                                  </p:childTnLst>
                                </p:cTn>
                              </p:par>
                              <p:par>
                                <p:cTn id="117" presetID="6" presetClass="emph" presetSubtype="0" decel="100000" fill="hold" nodeType="withEffect">
                                  <p:stCondLst>
                                    <p:cond delay="1300"/>
                                  </p:stCondLst>
                                  <p:childTnLst>
                                    <p:animScale>
                                      <p:cBhvr>
                                        <p:cTn id="118" dur="500" fill="hold"/>
                                        <p:tgtEl>
                                          <p:spTgt spid="262"/>
                                        </p:tgtEl>
                                      </p:cBhvr>
                                      <p:by x="90000" y="90000"/>
                                    </p:animScale>
                                  </p:childTnLst>
                                </p:cTn>
                              </p:par>
                              <p:par>
                                <p:cTn id="119" presetID="1" presetClass="entr" presetSubtype="0" fill="hold" grpId="0" nodeType="withEffect">
                                  <p:stCondLst>
                                    <p:cond delay="1100"/>
                                  </p:stCondLst>
                                  <p:childTnLst>
                                    <p:set>
                                      <p:cBhvr>
                                        <p:cTn id="120" dur="1" fill="hold">
                                          <p:stCondLst>
                                            <p:cond delay="0"/>
                                          </p:stCondLst>
                                        </p:cTn>
                                        <p:tgtEl>
                                          <p:spTgt spid="239"/>
                                        </p:tgtEl>
                                        <p:attrNameLst>
                                          <p:attrName>style.visibility</p:attrName>
                                        </p:attrNameLst>
                                      </p:cBhvr>
                                      <p:to>
                                        <p:strVal val="visible"/>
                                      </p:to>
                                    </p:set>
                                  </p:childTnLst>
                                </p:cTn>
                              </p:par>
                              <p:par>
                                <p:cTn id="121" presetID="6" presetClass="emph" presetSubtype="0" accel="100000" autoRev="1" fill="hold" grpId="1" nodeType="withEffect">
                                  <p:stCondLst>
                                    <p:cond delay="600"/>
                                  </p:stCondLst>
                                  <p:childTnLst>
                                    <p:animScale>
                                      <p:cBhvr>
                                        <p:cTn id="122" dur="500" fill="hold"/>
                                        <p:tgtEl>
                                          <p:spTgt spid="239"/>
                                        </p:tgtEl>
                                      </p:cBhvr>
                                      <p:by x="0" y="0"/>
                                    </p:animScale>
                                  </p:childTnLst>
                                </p:cTn>
                              </p:par>
                              <p:par>
                                <p:cTn id="123" presetID="6" presetClass="emph" presetSubtype="0" decel="100000" fill="hold" grpId="2" nodeType="withEffect">
                                  <p:stCondLst>
                                    <p:cond delay="1300"/>
                                  </p:stCondLst>
                                  <p:childTnLst>
                                    <p:animScale>
                                      <p:cBhvr>
                                        <p:cTn id="124" dur="500" fill="hold"/>
                                        <p:tgtEl>
                                          <p:spTgt spid="239"/>
                                        </p:tgtEl>
                                      </p:cBhvr>
                                      <p:by x="90000" y="90000"/>
                                    </p:animScale>
                                  </p:childTnLst>
                                </p:cTn>
                              </p:par>
                              <p:par>
                                <p:cTn id="125" presetID="1" presetClass="entr" presetSubtype="0" fill="hold" grpId="0" nodeType="withEffect">
                                  <p:stCondLst>
                                    <p:cond delay="500"/>
                                  </p:stCondLst>
                                  <p:childTnLst>
                                    <p:set>
                                      <p:cBhvr>
                                        <p:cTn id="126" dur="1" fill="hold">
                                          <p:stCondLst>
                                            <p:cond delay="0"/>
                                          </p:stCondLst>
                                        </p:cTn>
                                        <p:tgtEl>
                                          <p:spTgt spid="229"/>
                                        </p:tgtEl>
                                        <p:attrNameLst>
                                          <p:attrName>style.visibility</p:attrName>
                                        </p:attrNameLst>
                                      </p:cBhvr>
                                      <p:to>
                                        <p:strVal val="visible"/>
                                      </p:to>
                                    </p:set>
                                  </p:childTnLst>
                                </p:cTn>
                              </p:par>
                              <p:par>
                                <p:cTn id="127" presetID="6" presetClass="emph" presetSubtype="0" accel="100000" autoRev="1" fill="hold" grpId="1" nodeType="withEffect">
                                  <p:stCondLst>
                                    <p:cond delay="0"/>
                                  </p:stCondLst>
                                  <p:childTnLst>
                                    <p:animScale>
                                      <p:cBhvr>
                                        <p:cTn id="128" dur="500" fill="hold"/>
                                        <p:tgtEl>
                                          <p:spTgt spid="229"/>
                                        </p:tgtEl>
                                      </p:cBhvr>
                                      <p:by x="0" y="0"/>
                                    </p:animScale>
                                  </p:childTnLst>
                                </p:cTn>
                              </p:par>
                              <p:par>
                                <p:cTn id="129" presetID="6" presetClass="emph" presetSubtype="0" decel="100000" fill="hold" grpId="2" nodeType="withEffect">
                                  <p:stCondLst>
                                    <p:cond delay="700"/>
                                  </p:stCondLst>
                                  <p:childTnLst>
                                    <p:animScale>
                                      <p:cBhvr>
                                        <p:cTn id="130" dur="500" fill="hold"/>
                                        <p:tgtEl>
                                          <p:spTgt spid="229"/>
                                        </p:tgtEl>
                                      </p:cBhvr>
                                      <p:by x="90000" y="90000"/>
                                    </p:animScale>
                                  </p:childTnLst>
                                </p:cTn>
                              </p:par>
                              <p:par>
                                <p:cTn id="131" presetID="22" presetClass="entr" presetSubtype="4" fill="hold" grpId="0" nodeType="withEffect">
                                  <p:stCondLst>
                                    <p:cond delay="700"/>
                                  </p:stCondLst>
                                  <p:childTnLst>
                                    <p:set>
                                      <p:cBhvr>
                                        <p:cTn id="132" dur="1" fill="hold">
                                          <p:stCondLst>
                                            <p:cond delay="0"/>
                                          </p:stCondLst>
                                        </p:cTn>
                                        <p:tgtEl>
                                          <p:spTgt spid="205"/>
                                        </p:tgtEl>
                                        <p:attrNameLst>
                                          <p:attrName>style.visibility</p:attrName>
                                        </p:attrNameLst>
                                      </p:cBhvr>
                                      <p:to>
                                        <p:strVal val="visible"/>
                                      </p:to>
                                    </p:set>
                                    <p:animEffect transition="in" filter="wipe(down)">
                                      <p:cBhvr>
                                        <p:cTn id="133" dur="250"/>
                                        <p:tgtEl>
                                          <p:spTgt spid="205"/>
                                        </p:tgtEl>
                                      </p:cBhvr>
                                    </p:animEffect>
                                  </p:childTnLst>
                                </p:cTn>
                              </p:par>
                              <p:par>
                                <p:cTn id="134" presetID="22" presetClass="entr" presetSubtype="4" fill="hold" grpId="0" nodeType="withEffect">
                                  <p:stCondLst>
                                    <p:cond delay="800"/>
                                  </p:stCondLst>
                                  <p:childTnLst>
                                    <p:set>
                                      <p:cBhvr>
                                        <p:cTn id="135" dur="1" fill="hold">
                                          <p:stCondLst>
                                            <p:cond delay="0"/>
                                          </p:stCondLst>
                                        </p:cTn>
                                        <p:tgtEl>
                                          <p:spTgt spid="208"/>
                                        </p:tgtEl>
                                        <p:attrNameLst>
                                          <p:attrName>style.visibility</p:attrName>
                                        </p:attrNameLst>
                                      </p:cBhvr>
                                      <p:to>
                                        <p:strVal val="visible"/>
                                      </p:to>
                                    </p:set>
                                    <p:animEffect transition="in" filter="wipe(down)">
                                      <p:cBhvr>
                                        <p:cTn id="136" dur="250"/>
                                        <p:tgtEl>
                                          <p:spTgt spid="208"/>
                                        </p:tgtEl>
                                      </p:cBhvr>
                                    </p:animEffect>
                                  </p:childTnLst>
                                </p:cTn>
                              </p:par>
                              <p:par>
                                <p:cTn id="137" presetID="22" presetClass="entr" presetSubtype="4" fill="hold" grpId="0" nodeType="withEffect">
                                  <p:stCondLst>
                                    <p:cond delay="900"/>
                                  </p:stCondLst>
                                  <p:childTnLst>
                                    <p:set>
                                      <p:cBhvr>
                                        <p:cTn id="138" dur="1" fill="hold">
                                          <p:stCondLst>
                                            <p:cond delay="0"/>
                                          </p:stCondLst>
                                        </p:cTn>
                                        <p:tgtEl>
                                          <p:spTgt spid="206"/>
                                        </p:tgtEl>
                                        <p:attrNameLst>
                                          <p:attrName>style.visibility</p:attrName>
                                        </p:attrNameLst>
                                      </p:cBhvr>
                                      <p:to>
                                        <p:strVal val="visible"/>
                                      </p:to>
                                    </p:set>
                                    <p:animEffect transition="in" filter="wipe(down)">
                                      <p:cBhvr>
                                        <p:cTn id="139" dur="250"/>
                                        <p:tgtEl>
                                          <p:spTgt spid="206"/>
                                        </p:tgtEl>
                                      </p:cBhvr>
                                    </p:animEffect>
                                  </p:childTnLst>
                                </p:cTn>
                              </p:par>
                              <p:par>
                                <p:cTn id="140" presetID="22" presetClass="entr" presetSubtype="4" fill="hold" grpId="0" nodeType="withEffect">
                                  <p:stCondLst>
                                    <p:cond delay="1000"/>
                                  </p:stCondLst>
                                  <p:childTnLst>
                                    <p:set>
                                      <p:cBhvr>
                                        <p:cTn id="141" dur="1" fill="hold">
                                          <p:stCondLst>
                                            <p:cond delay="0"/>
                                          </p:stCondLst>
                                        </p:cTn>
                                        <p:tgtEl>
                                          <p:spTgt spid="207"/>
                                        </p:tgtEl>
                                        <p:attrNameLst>
                                          <p:attrName>style.visibility</p:attrName>
                                        </p:attrNameLst>
                                      </p:cBhvr>
                                      <p:to>
                                        <p:strVal val="visible"/>
                                      </p:to>
                                    </p:set>
                                    <p:animEffect transition="in" filter="wipe(down)">
                                      <p:cBhvr>
                                        <p:cTn id="142" dur="250"/>
                                        <p:tgtEl>
                                          <p:spTgt spid="207"/>
                                        </p:tgtEl>
                                      </p:cBhvr>
                                    </p:animEffect>
                                  </p:childTnLst>
                                </p:cTn>
                              </p:par>
                              <p:par>
                                <p:cTn id="143" presetID="22" presetClass="entr" presetSubtype="4" fill="hold" grpId="0" nodeType="withEffect">
                                  <p:stCondLst>
                                    <p:cond delay="1100"/>
                                  </p:stCondLst>
                                  <p:childTnLst>
                                    <p:set>
                                      <p:cBhvr>
                                        <p:cTn id="144" dur="1" fill="hold">
                                          <p:stCondLst>
                                            <p:cond delay="0"/>
                                          </p:stCondLst>
                                        </p:cTn>
                                        <p:tgtEl>
                                          <p:spTgt spid="209"/>
                                        </p:tgtEl>
                                        <p:attrNameLst>
                                          <p:attrName>style.visibility</p:attrName>
                                        </p:attrNameLst>
                                      </p:cBhvr>
                                      <p:to>
                                        <p:strVal val="visible"/>
                                      </p:to>
                                    </p:set>
                                    <p:animEffect transition="in" filter="wipe(down)">
                                      <p:cBhvr>
                                        <p:cTn id="145" dur="250"/>
                                        <p:tgtEl>
                                          <p:spTgt spid="209"/>
                                        </p:tgtEl>
                                      </p:cBhvr>
                                    </p:animEffect>
                                  </p:childTnLst>
                                </p:cTn>
                              </p:par>
                              <p:par>
                                <p:cTn id="146" presetID="22" presetClass="entr" presetSubtype="1" fill="hold" grpId="0" nodeType="withEffect">
                                  <p:stCondLst>
                                    <p:cond delay="1200"/>
                                  </p:stCondLst>
                                  <p:childTnLst>
                                    <p:set>
                                      <p:cBhvr>
                                        <p:cTn id="147" dur="1" fill="hold">
                                          <p:stCondLst>
                                            <p:cond delay="0"/>
                                          </p:stCondLst>
                                        </p:cTn>
                                        <p:tgtEl>
                                          <p:spTgt spid="210"/>
                                        </p:tgtEl>
                                        <p:attrNameLst>
                                          <p:attrName>style.visibility</p:attrName>
                                        </p:attrNameLst>
                                      </p:cBhvr>
                                      <p:to>
                                        <p:strVal val="visible"/>
                                      </p:to>
                                    </p:set>
                                    <p:animEffect transition="in" filter="wipe(up)">
                                      <p:cBhvr>
                                        <p:cTn id="148" dur="250"/>
                                        <p:tgtEl>
                                          <p:spTgt spid="210"/>
                                        </p:tgtEl>
                                      </p:cBhvr>
                                    </p:animEffect>
                                  </p:childTnLst>
                                </p:cTn>
                              </p:par>
                              <p:par>
                                <p:cTn id="149" presetID="22" presetClass="entr" presetSubtype="4" fill="hold" grpId="0" nodeType="withEffect">
                                  <p:stCondLst>
                                    <p:cond delay="700"/>
                                  </p:stCondLst>
                                  <p:childTnLst>
                                    <p:set>
                                      <p:cBhvr>
                                        <p:cTn id="150" dur="1" fill="hold">
                                          <p:stCondLst>
                                            <p:cond delay="0"/>
                                          </p:stCondLst>
                                        </p:cTn>
                                        <p:tgtEl>
                                          <p:spTgt spid="216"/>
                                        </p:tgtEl>
                                        <p:attrNameLst>
                                          <p:attrName>style.visibility</p:attrName>
                                        </p:attrNameLst>
                                      </p:cBhvr>
                                      <p:to>
                                        <p:strVal val="visible"/>
                                      </p:to>
                                    </p:set>
                                    <p:animEffect transition="in" filter="wipe(down)">
                                      <p:cBhvr>
                                        <p:cTn id="151" dur="250"/>
                                        <p:tgtEl>
                                          <p:spTgt spid="216"/>
                                        </p:tgtEl>
                                      </p:cBhvr>
                                    </p:animEffect>
                                  </p:childTnLst>
                                </p:cTn>
                              </p:par>
                              <p:par>
                                <p:cTn id="152" presetID="22" presetClass="entr" presetSubtype="4" fill="hold" grpId="0" nodeType="withEffect">
                                  <p:stCondLst>
                                    <p:cond delay="800"/>
                                  </p:stCondLst>
                                  <p:childTnLst>
                                    <p:set>
                                      <p:cBhvr>
                                        <p:cTn id="153" dur="1" fill="hold">
                                          <p:stCondLst>
                                            <p:cond delay="0"/>
                                          </p:stCondLst>
                                        </p:cTn>
                                        <p:tgtEl>
                                          <p:spTgt spid="217"/>
                                        </p:tgtEl>
                                        <p:attrNameLst>
                                          <p:attrName>style.visibility</p:attrName>
                                        </p:attrNameLst>
                                      </p:cBhvr>
                                      <p:to>
                                        <p:strVal val="visible"/>
                                      </p:to>
                                    </p:set>
                                    <p:animEffect transition="in" filter="wipe(down)">
                                      <p:cBhvr>
                                        <p:cTn id="154" dur="250"/>
                                        <p:tgtEl>
                                          <p:spTgt spid="217"/>
                                        </p:tgtEl>
                                      </p:cBhvr>
                                    </p:animEffect>
                                  </p:childTnLst>
                                </p:cTn>
                              </p:par>
                              <p:par>
                                <p:cTn id="155" presetID="22" presetClass="entr" presetSubtype="4" fill="hold" grpId="0" nodeType="withEffect">
                                  <p:stCondLst>
                                    <p:cond delay="900"/>
                                  </p:stCondLst>
                                  <p:childTnLst>
                                    <p:set>
                                      <p:cBhvr>
                                        <p:cTn id="156" dur="1" fill="hold">
                                          <p:stCondLst>
                                            <p:cond delay="0"/>
                                          </p:stCondLst>
                                        </p:cTn>
                                        <p:tgtEl>
                                          <p:spTgt spid="220"/>
                                        </p:tgtEl>
                                        <p:attrNameLst>
                                          <p:attrName>style.visibility</p:attrName>
                                        </p:attrNameLst>
                                      </p:cBhvr>
                                      <p:to>
                                        <p:strVal val="visible"/>
                                      </p:to>
                                    </p:set>
                                    <p:animEffect transition="in" filter="wipe(down)">
                                      <p:cBhvr>
                                        <p:cTn id="157" dur="250"/>
                                        <p:tgtEl>
                                          <p:spTgt spid="220"/>
                                        </p:tgtEl>
                                      </p:cBhvr>
                                    </p:animEffect>
                                  </p:childTnLst>
                                </p:cTn>
                              </p:par>
                              <p:par>
                                <p:cTn id="158" presetID="22" presetClass="entr" presetSubtype="4" fill="hold" grpId="0" nodeType="withEffect">
                                  <p:stCondLst>
                                    <p:cond delay="1000"/>
                                  </p:stCondLst>
                                  <p:childTnLst>
                                    <p:set>
                                      <p:cBhvr>
                                        <p:cTn id="159" dur="1" fill="hold">
                                          <p:stCondLst>
                                            <p:cond delay="0"/>
                                          </p:stCondLst>
                                        </p:cTn>
                                        <p:tgtEl>
                                          <p:spTgt spid="227"/>
                                        </p:tgtEl>
                                        <p:attrNameLst>
                                          <p:attrName>style.visibility</p:attrName>
                                        </p:attrNameLst>
                                      </p:cBhvr>
                                      <p:to>
                                        <p:strVal val="visible"/>
                                      </p:to>
                                    </p:set>
                                    <p:animEffect transition="in" filter="wipe(down)">
                                      <p:cBhvr>
                                        <p:cTn id="160" dur="250"/>
                                        <p:tgtEl>
                                          <p:spTgt spid="227"/>
                                        </p:tgtEl>
                                      </p:cBhvr>
                                    </p:animEffect>
                                  </p:childTnLst>
                                </p:cTn>
                              </p:par>
                              <p:par>
                                <p:cTn id="161" presetID="22" presetClass="entr" presetSubtype="4" fill="hold" grpId="0" nodeType="withEffect">
                                  <p:stCondLst>
                                    <p:cond delay="1100"/>
                                  </p:stCondLst>
                                  <p:childTnLst>
                                    <p:set>
                                      <p:cBhvr>
                                        <p:cTn id="162" dur="1" fill="hold">
                                          <p:stCondLst>
                                            <p:cond delay="0"/>
                                          </p:stCondLst>
                                        </p:cTn>
                                        <p:tgtEl>
                                          <p:spTgt spid="221"/>
                                        </p:tgtEl>
                                        <p:attrNameLst>
                                          <p:attrName>style.visibility</p:attrName>
                                        </p:attrNameLst>
                                      </p:cBhvr>
                                      <p:to>
                                        <p:strVal val="visible"/>
                                      </p:to>
                                    </p:set>
                                    <p:animEffect transition="in" filter="wipe(down)">
                                      <p:cBhvr>
                                        <p:cTn id="163" dur="250"/>
                                        <p:tgtEl>
                                          <p:spTgt spid="221"/>
                                        </p:tgtEl>
                                      </p:cBhvr>
                                    </p:animEffect>
                                  </p:childTnLst>
                                </p:cTn>
                              </p:par>
                              <p:par>
                                <p:cTn id="164" presetID="22" presetClass="entr" presetSubtype="4" fill="hold" grpId="0" nodeType="withEffect">
                                  <p:stCondLst>
                                    <p:cond delay="1200"/>
                                  </p:stCondLst>
                                  <p:childTnLst>
                                    <p:set>
                                      <p:cBhvr>
                                        <p:cTn id="165" dur="1" fill="hold">
                                          <p:stCondLst>
                                            <p:cond delay="0"/>
                                          </p:stCondLst>
                                        </p:cTn>
                                        <p:tgtEl>
                                          <p:spTgt spid="226"/>
                                        </p:tgtEl>
                                        <p:attrNameLst>
                                          <p:attrName>style.visibility</p:attrName>
                                        </p:attrNameLst>
                                      </p:cBhvr>
                                      <p:to>
                                        <p:strVal val="visible"/>
                                      </p:to>
                                    </p:set>
                                    <p:animEffect transition="in" filter="wipe(down)">
                                      <p:cBhvr>
                                        <p:cTn id="166" dur="250"/>
                                        <p:tgtEl>
                                          <p:spTgt spid="226"/>
                                        </p:tgtEl>
                                      </p:cBhvr>
                                    </p:animEffect>
                                  </p:childTnLst>
                                </p:cTn>
                              </p:par>
                              <p:par>
                                <p:cTn id="167" presetID="22" presetClass="entr" presetSubtype="1" fill="hold" grpId="0" nodeType="withEffect">
                                  <p:stCondLst>
                                    <p:cond delay="700"/>
                                  </p:stCondLst>
                                  <p:childTnLst>
                                    <p:set>
                                      <p:cBhvr>
                                        <p:cTn id="168" dur="1" fill="hold">
                                          <p:stCondLst>
                                            <p:cond delay="0"/>
                                          </p:stCondLst>
                                        </p:cTn>
                                        <p:tgtEl>
                                          <p:spTgt spid="218"/>
                                        </p:tgtEl>
                                        <p:attrNameLst>
                                          <p:attrName>style.visibility</p:attrName>
                                        </p:attrNameLst>
                                      </p:cBhvr>
                                      <p:to>
                                        <p:strVal val="visible"/>
                                      </p:to>
                                    </p:set>
                                    <p:animEffect transition="in" filter="wipe(up)">
                                      <p:cBhvr>
                                        <p:cTn id="169" dur="250"/>
                                        <p:tgtEl>
                                          <p:spTgt spid="218"/>
                                        </p:tgtEl>
                                      </p:cBhvr>
                                    </p:animEffect>
                                  </p:childTnLst>
                                </p:cTn>
                              </p:par>
                              <p:par>
                                <p:cTn id="170" presetID="22" presetClass="entr" presetSubtype="4" fill="hold" grpId="0" nodeType="withEffect">
                                  <p:stCondLst>
                                    <p:cond delay="800"/>
                                  </p:stCondLst>
                                  <p:childTnLst>
                                    <p:set>
                                      <p:cBhvr>
                                        <p:cTn id="171" dur="1" fill="hold">
                                          <p:stCondLst>
                                            <p:cond delay="0"/>
                                          </p:stCondLst>
                                        </p:cTn>
                                        <p:tgtEl>
                                          <p:spTgt spid="215"/>
                                        </p:tgtEl>
                                        <p:attrNameLst>
                                          <p:attrName>style.visibility</p:attrName>
                                        </p:attrNameLst>
                                      </p:cBhvr>
                                      <p:to>
                                        <p:strVal val="visible"/>
                                      </p:to>
                                    </p:set>
                                    <p:animEffect transition="in" filter="wipe(down)">
                                      <p:cBhvr>
                                        <p:cTn id="172" dur="250"/>
                                        <p:tgtEl>
                                          <p:spTgt spid="215"/>
                                        </p:tgtEl>
                                      </p:cBhvr>
                                    </p:animEffect>
                                  </p:childTnLst>
                                </p:cTn>
                              </p:par>
                              <p:par>
                                <p:cTn id="173" presetID="22" presetClass="entr" presetSubtype="4" fill="hold" grpId="0" nodeType="withEffect">
                                  <p:stCondLst>
                                    <p:cond delay="900"/>
                                  </p:stCondLst>
                                  <p:childTnLst>
                                    <p:set>
                                      <p:cBhvr>
                                        <p:cTn id="174" dur="1" fill="hold">
                                          <p:stCondLst>
                                            <p:cond delay="0"/>
                                          </p:stCondLst>
                                        </p:cTn>
                                        <p:tgtEl>
                                          <p:spTgt spid="214"/>
                                        </p:tgtEl>
                                        <p:attrNameLst>
                                          <p:attrName>style.visibility</p:attrName>
                                        </p:attrNameLst>
                                      </p:cBhvr>
                                      <p:to>
                                        <p:strVal val="visible"/>
                                      </p:to>
                                    </p:set>
                                    <p:animEffect transition="in" filter="wipe(down)">
                                      <p:cBhvr>
                                        <p:cTn id="175" dur="250"/>
                                        <p:tgtEl>
                                          <p:spTgt spid="214"/>
                                        </p:tgtEl>
                                      </p:cBhvr>
                                    </p:animEffect>
                                  </p:childTnLst>
                                </p:cTn>
                              </p:par>
                              <p:par>
                                <p:cTn id="176" presetID="22" presetClass="entr" presetSubtype="4" fill="hold" grpId="0" nodeType="withEffect">
                                  <p:stCondLst>
                                    <p:cond delay="1000"/>
                                  </p:stCondLst>
                                  <p:childTnLst>
                                    <p:set>
                                      <p:cBhvr>
                                        <p:cTn id="177" dur="1" fill="hold">
                                          <p:stCondLst>
                                            <p:cond delay="0"/>
                                          </p:stCondLst>
                                        </p:cTn>
                                        <p:tgtEl>
                                          <p:spTgt spid="213"/>
                                        </p:tgtEl>
                                        <p:attrNameLst>
                                          <p:attrName>style.visibility</p:attrName>
                                        </p:attrNameLst>
                                      </p:cBhvr>
                                      <p:to>
                                        <p:strVal val="visible"/>
                                      </p:to>
                                    </p:set>
                                    <p:animEffect transition="in" filter="wipe(down)">
                                      <p:cBhvr>
                                        <p:cTn id="178" dur="250"/>
                                        <p:tgtEl>
                                          <p:spTgt spid="213"/>
                                        </p:tgtEl>
                                      </p:cBhvr>
                                    </p:animEffect>
                                  </p:childTnLst>
                                </p:cTn>
                              </p:par>
                              <p:par>
                                <p:cTn id="179" presetID="22" presetClass="entr" presetSubtype="4" fill="hold" grpId="0" nodeType="withEffect">
                                  <p:stCondLst>
                                    <p:cond delay="1100"/>
                                  </p:stCondLst>
                                  <p:childTnLst>
                                    <p:set>
                                      <p:cBhvr>
                                        <p:cTn id="180" dur="1" fill="hold">
                                          <p:stCondLst>
                                            <p:cond delay="0"/>
                                          </p:stCondLst>
                                        </p:cTn>
                                        <p:tgtEl>
                                          <p:spTgt spid="211"/>
                                        </p:tgtEl>
                                        <p:attrNameLst>
                                          <p:attrName>style.visibility</p:attrName>
                                        </p:attrNameLst>
                                      </p:cBhvr>
                                      <p:to>
                                        <p:strVal val="visible"/>
                                      </p:to>
                                    </p:set>
                                    <p:animEffect transition="in" filter="wipe(down)">
                                      <p:cBhvr>
                                        <p:cTn id="181" dur="250"/>
                                        <p:tgtEl>
                                          <p:spTgt spid="211"/>
                                        </p:tgtEl>
                                      </p:cBhvr>
                                    </p:animEffect>
                                  </p:childTnLst>
                                </p:cTn>
                              </p:par>
                              <p:par>
                                <p:cTn id="182" presetID="22" presetClass="entr" presetSubtype="4" fill="hold" grpId="0" nodeType="withEffect">
                                  <p:stCondLst>
                                    <p:cond delay="1200"/>
                                  </p:stCondLst>
                                  <p:childTnLst>
                                    <p:set>
                                      <p:cBhvr>
                                        <p:cTn id="183" dur="1" fill="hold">
                                          <p:stCondLst>
                                            <p:cond delay="0"/>
                                          </p:stCondLst>
                                        </p:cTn>
                                        <p:tgtEl>
                                          <p:spTgt spid="212"/>
                                        </p:tgtEl>
                                        <p:attrNameLst>
                                          <p:attrName>style.visibility</p:attrName>
                                        </p:attrNameLst>
                                      </p:cBhvr>
                                      <p:to>
                                        <p:strVal val="visible"/>
                                      </p:to>
                                    </p:set>
                                    <p:animEffect transition="in" filter="wipe(down)">
                                      <p:cBhvr>
                                        <p:cTn id="184" dur="250"/>
                                        <p:tgtEl>
                                          <p:spTgt spid="212"/>
                                        </p:tgtEl>
                                      </p:cBhvr>
                                    </p:animEffect>
                                  </p:childTnLst>
                                </p:cTn>
                              </p:par>
                              <p:par>
                                <p:cTn id="185" presetID="22" presetClass="entr" presetSubtype="1" fill="hold" grpId="0" nodeType="withEffect">
                                  <p:stCondLst>
                                    <p:cond delay="700"/>
                                  </p:stCondLst>
                                  <p:childTnLst>
                                    <p:set>
                                      <p:cBhvr>
                                        <p:cTn id="186" dur="1" fill="hold">
                                          <p:stCondLst>
                                            <p:cond delay="0"/>
                                          </p:stCondLst>
                                        </p:cTn>
                                        <p:tgtEl>
                                          <p:spTgt spid="224"/>
                                        </p:tgtEl>
                                        <p:attrNameLst>
                                          <p:attrName>style.visibility</p:attrName>
                                        </p:attrNameLst>
                                      </p:cBhvr>
                                      <p:to>
                                        <p:strVal val="visible"/>
                                      </p:to>
                                    </p:set>
                                    <p:animEffect transition="in" filter="wipe(up)">
                                      <p:cBhvr>
                                        <p:cTn id="187" dur="250"/>
                                        <p:tgtEl>
                                          <p:spTgt spid="224"/>
                                        </p:tgtEl>
                                      </p:cBhvr>
                                    </p:animEffect>
                                  </p:childTnLst>
                                </p:cTn>
                              </p:par>
                              <p:par>
                                <p:cTn id="188" presetID="22" presetClass="entr" presetSubtype="4" fill="hold" grpId="0" nodeType="withEffect">
                                  <p:stCondLst>
                                    <p:cond delay="800"/>
                                  </p:stCondLst>
                                  <p:childTnLst>
                                    <p:set>
                                      <p:cBhvr>
                                        <p:cTn id="189" dur="1" fill="hold">
                                          <p:stCondLst>
                                            <p:cond delay="0"/>
                                          </p:stCondLst>
                                        </p:cTn>
                                        <p:tgtEl>
                                          <p:spTgt spid="219"/>
                                        </p:tgtEl>
                                        <p:attrNameLst>
                                          <p:attrName>style.visibility</p:attrName>
                                        </p:attrNameLst>
                                      </p:cBhvr>
                                      <p:to>
                                        <p:strVal val="visible"/>
                                      </p:to>
                                    </p:set>
                                    <p:animEffect transition="in" filter="wipe(down)">
                                      <p:cBhvr>
                                        <p:cTn id="190" dur="250"/>
                                        <p:tgtEl>
                                          <p:spTgt spid="219"/>
                                        </p:tgtEl>
                                      </p:cBhvr>
                                    </p:animEffect>
                                  </p:childTnLst>
                                </p:cTn>
                              </p:par>
                              <p:par>
                                <p:cTn id="191" presetID="22" presetClass="entr" presetSubtype="4" fill="hold" grpId="0" nodeType="withEffect">
                                  <p:stCondLst>
                                    <p:cond delay="900"/>
                                  </p:stCondLst>
                                  <p:childTnLst>
                                    <p:set>
                                      <p:cBhvr>
                                        <p:cTn id="192" dur="1" fill="hold">
                                          <p:stCondLst>
                                            <p:cond delay="0"/>
                                          </p:stCondLst>
                                        </p:cTn>
                                        <p:tgtEl>
                                          <p:spTgt spid="222"/>
                                        </p:tgtEl>
                                        <p:attrNameLst>
                                          <p:attrName>style.visibility</p:attrName>
                                        </p:attrNameLst>
                                      </p:cBhvr>
                                      <p:to>
                                        <p:strVal val="visible"/>
                                      </p:to>
                                    </p:set>
                                    <p:animEffect transition="in" filter="wipe(down)">
                                      <p:cBhvr>
                                        <p:cTn id="193" dur="250"/>
                                        <p:tgtEl>
                                          <p:spTgt spid="222"/>
                                        </p:tgtEl>
                                      </p:cBhvr>
                                    </p:animEffect>
                                  </p:childTnLst>
                                </p:cTn>
                              </p:par>
                              <p:par>
                                <p:cTn id="194" presetID="22" presetClass="entr" presetSubtype="4" fill="hold" grpId="0" nodeType="withEffect">
                                  <p:stCondLst>
                                    <p:cond delay="1000"/>
                                  </p:stCondLst>
                                  <p:childTnLst>
                                    <p:set>
                                      <p:cBhvr>
                                        <p:cTn id="195" dur="1" fill="hold">
                                          <p:stCondLst>
                                            <p:cond delay="0"/>
                                          </p:stCondLst>
                                        </p:cTn>
                                        <p:tgtEl>
                                          <p:spTgt spid="225"/>
                                        </p:tgtEl>
                                        <p:attrNameLst>
                                          <p:attrName>style.visibility</p:attrName>
                                        </p:attrNameLst>
                                      </p:cBhvr>
                                      <p:to>
                                        <p:strVal val="visible"/>
                                      </p:to>
                                    </p:set>
                                    <p:animEffect transition="in" filter="wipe(down)">
                                      <p:cBhvr>
                                        <p:cTn id="196" dur="250"/>
                                        <p:tgtEl>
                                          <p:spTgt spid="225"/>
                                        </p:tgtEl>
                                      </p:cBhvr>
                                    </p:animEffect>
                                  </p:childTnLst>
                                </p:cTn>
                              </p:par>
                              <p:par>
                                <p:cTn id="197" presetID="22" presetClass="entr" presetSubtype="1" fill="hold" grpId="0" nodeType="withEffect">
                                  <p:stCondLst>
                                    <p:cond delay="1100"/>
                                  </p:stCondLst>
                                  <p:childTnLst>
                                    <p:set>
                                      <p:cBhvr>
                                        <p:cTn id="198" dur="1" fill="hold">
                                          <p:stCondLst>
                                            <p:cond delay="0"/>
                                          </p:stCondLst>
                                        </p:cTn>
                                        <p:tgtEl>
                                          <p:spTgt spid="223"/>
                                        </p:tgtEl>
                                        <p:attrNameLst>
                                          <p:attrName>style.visibility</p:attrName>
                                        </p:attrNameLst>
                                      </p:cBhvr>
                                      <p:to>
                                        <p:strVal val="visible"/>
                                      </p:to>
                                    </p:set>
                                    <p:animEffect transition="in" filter="wipe(up)">
                                      <p:cBhvr>
                                        <p:cTn id="199" dur="250"/>
                                        <p:tgtEl>
                                          <p:spTgt spid="223"/>
                                        </p:tgtEl>
                                      </p:cBhvr>
                                    </p:animEffect>
                                  </p:childTnLst>
                                </p:cTn>
                              </p:par>
                              <p:par>
                                <p:cTn id="200" presetID="1" presetClass="entr" presetSubtype="0" fill="hold" grpId="0" nodeType="withEffect">
                                  <p:stCondLst>
                                    <p:cond delay="800"/>
                                  </p:stCondLst>
                                  <p:childTnLst>
                                    <p:set>
                                      <p:cBhvr>
                                        <p:cTn id="201" dur="1" fill="hold">
                                          <p:stCondLst>
                                            <p:cond delay="0"/>
                                          </p:stCondLst>
                                        </p:cTn>
                                        <p:tgtEl>
                                          <p:spTgt spid="272"/>
                                        </p:tgtEl>
                                        <p:attrNameLst>
                                          <p:attrName>style.visibility</p:attrName>
                                        </p:attrNameLst>
                                      </p:cBhvr>
                                      <p:to>
                                        <p:strVal val="visible"/>
                                      </p:to>
                                    </p:set>
                                  </p:childTnLst>
                                </p:cTn>
                              </p:par>
                              <p:par>
                                <p:cTn id="202" presetID="6" presetClass="emph" presetSubtype="0" accel="100000" autoRev="1" fill="hold" grpId="1" nodeType="withEffect">
                                  <p:stCondLst>
                                    <p:cond delay="300"/>
                                  </p:stCondLst>
                                  <p:childTnLst>
                                    <p:animScale>
                                      <p:cBhvr>
                                        <p:cTn id="203" dur="500" fill="hold"/>
                                        <p:tgtEl>
                                          <p:spTgt spid="272"/>
                                        </p:tgtEl>
                                      </p:cBhvr>
                                      <p:by x="0" y="0"/>
                                    </p:animScale>
                                  </p:childTnLst>
                                </p:cTn>
                              </p:par>
                              <p:par>
                                <p:cTn id="204" presetID="6" presetClass="emph" presetSubtype="0" decel="100000" fill="hold" grpId="2" nodeType="withEffect">
                                  <p:stCondLst>
                                    <p:cond delay="1000"/>
                                  </p:stCondLst>
                                  <p:childTnLst>
                                    <p:animScale>
                                      <p:cBhvr>
                                        <p:cTn id="205" dur="500" fill="hold"/>
                                        <p:tgtEl>
                                          <p:spTgt spid="272"/>
                                        </p:tgtEl>
                                      </p:cBhvr>
                                      <p:by x="90000" y="90000"/>
                                    </p:animScale>
                                  </p:childTnLst>
                                </p:cTn>
                              </p:par>
                              <p:par>
                                <p:cTn id="206" presetID="22" presetClass="entr" presetSubtype="4" fill="hold" grpId="0" nodeType="withEffect">
                                  <p:stCondLst>
                                    <p:cond delay="800"/>
                                  </p:stCondLst>
                                  <p:childTnLst>
                                    <p:set>
                                      <p:cBhvr>
                                        <p:cTn id="207" dur="1" fill="hold">
                                          <p:stCondLst>
                                            <p:cond delay="0"/>
                                          </p:stCondLst>
                                        </p:cTn>
                                        <p:tgtEl>
                                          <p:spTgt spid="204"/>
                                        </p:tgtEl>
                                        <p:attrNameLst>
                                          <p:attrName>style.visibility</p:attrName>
                                        </p:attrNameLst>
                                      </p:cBhvr>
                                      <p:to>
                                        <p:strVal val="visible"/>
                                      </p:to>
                                    </p:set>
                                    <p:animEffect transition="in" filter="wipe(down)">
                                      <p:cBhvr>
                                        <p:cTn id="208" dur="250"/>
                                        <p:tgtEl>
                                          <p:spTgt spid="204"/>
                                        </p:tgtEl>
                                      </p:cBhvr>
                                    </p:animEffect>
                                  </p:childTnLst>
                                </p:cTn>
                              </p:par>
                              <p:par>
                                <p:cTn id="209" presetID="1" presetClass="entr" presetSubtype="0" fill="hold" nodeType="withEffect">
                                  <p:stCondLst>
                                    <p:cond delay="700"/>
                                  </p:stCondLst>
                                  <p:childTnLst>
                                    <p:set>
                                      <p:cBhvr>
                                        <p:cTn id="210" dur="1" fill="hold">
                                          <p:stCondLst>
                                            <p:cond delay="0"/>
                                          </p:stCondLst>
                                        </p:cTn>
                                        <p:tgtEl>
                                          <p:spTgt spid="277"/>
                                        </p:tgtEl>
                                        <p:attrNameLst>
                                          <p:attrName>style.visibility</p:attrName>
                                        </p:attrNameLst>
                                      </p:cBhvr>
                                      <p:to>
                                        <p:strVal val="visible"/>
                                      </p:to>
                                    </p:set>
                                  </p:childTnLst>
                                </p:cTn>
                              </p:par>
                              <p:par>
                                <p:cTn id="211" presetID="6" presetClass="emph" presetSubtype="0" accel="100000" autoRev="1" fill="hold" nodeType="withEffect">
                                  <p:stCondLst>
                                    <p:cond delay="200"/>
                                  </p:stCondLst>
                                  <p:childTnLst>
                                    <p:animScale>
                                      <p:cBhvr>
                                        <p:cTn id="212" dur="500" fill="hold"/>
                                        <p:tgtEl>
                                          <p:spTgt spid="277"/>
                                        </p:tgtEl>
                                      </p:cBhvr>
                                      <p:by x="0" y="0"/>
                                    </p:animScale>
                                  </p:childTnLst>
                                </p:cTn>
                              </p:par>
                              <p:par>
                                <p:cTn id="213" presetID="6" presetClass="emph" presetSubtype="0" decel="100000" fill="hold" nodeType="withEffect">
                                  <p:stCondLst>
                                    <p:cond delay="900"/>
                                  </p:stCondLst>
                                  <p:childTnLst>
                                    <p:animScale>
                                      <p:cBhvr>
                                        <p:cTn id="214" dur="500" fill="hold"/>
                                        <p:tgtEl>
                                          <p:spTgt spid="277"/>
                                        </p:tgtEl>
                                      </p:cBhvr>
                                      <p:by x="90000" y="90000"/>
                                    </p:animScale>
                                  </p:childTnLst>
                                </p:cTn>
                              </p:par>
                              <p:par>
                                <p:cTn id="215" presetID="1" presetClass="entr" presetSubtype="0" fill="hold" nodeType="withEffect">
                                  <p:stCondLst>
                                    <p:cond delay="1000"/>
                                  </p:stCondLst>
                                  <p:childTnLst>
                                    <p:set>
                                      <p:cBhvr>
                                        <p:cTn id="216" dur="1" fill="hold">
                                          <p:stCondLst>
                                            <p:cond delay="0"/>
                                          </p:stCondLst>
                                        </p:cTn>
                                        <p:tgtEl>
                                          <p:spTgt spid="245"/>
                                        </p:tgtEl>
                                        <p:attrNameLst>
                                          <p:attrName>style.visibility</p:attrName>
                                        </p:attrNameLst>
                                      </p:cBhvr>
                                      <p:to>
                                        <p:strVal val="visible"/>
                                      </p:to>
                                    </p:set>
                                  </p:childTnLst>
                                </p:cTn>
                              </p:par>
                              <p:par>
                                <p:cTn id="217" presetID="6" presetClass="emph" presetSubtype="0" accel="100000" autoRev="1" fill="hold" nodeType="withEffect">
                                  <p:stCondLst>
                                    <p:cond delay="500"/>
                                  </p:stCondLst>
                                  <p:childTnLst>
                                    <p:animScale>
                                      <p:cBhvr>
                                        <p:cTn id="218" dur="500" fill="hold"/>
                                        <p:tgtEl>
                                          <p:spTgt spid="245"/>
                                        </p:tgtEl>
                                      </p:cBhvr>
                                      <p:by x="0" y="0"/>
                                    </p:animScale>
                                  </p:childTnLst>
                                </p:cTn>
                              </p:par>
                              <p:par>
                                <p:cTn id="219" presetID="6" presetClass="emph" presetSubtype="0" decel="100000" fill="hold" nodeType="withEffect">
                                  <p:stCondLst>
                                    <p:cond delay="1200"/>
                                  </p:stCondLst>
                                  <p:childTnLst>
                                    <p:animScale>
                                      <p:cBhvr>
                                        <p:cTn id="220" dur="500" fill="hold"/>
                                        <p:tgtEl>
                                          <p:spTgt spid="245"/>
                                        </p:tgtEl>
                                      </p:cBhvr>
                                      <p:by x="90000" y="90000"/>
                                    </p:animScale>
                                  </p:childTnLst>
                                </p:cTn>
                              </p:par>
                              <p:par>
                                <p:cTn id="221" presetID="1" presetClass="entr" presetSubtype="0" fill="hold" nodeType="withEffect">
                                  <p:stCondLst>
                                    <p:cond delay="1100"/>
                                  </p:stCondLst>
                                  <p:childTnLst>
                                    <p:set>
                                      <p:cBhvr>
                                        <p:cTn id="222" dur="1" fill="hold">
                                          <p:stCondLst>
                                            <p:cond delay="0"/>
                                          </p:stCondLst>
                                        </p:cTn>
                                        <p:tgtEl>
                                          <p:spTgt spid="273"/>
                                        </p:tgtEl>
                                        <p:attrNameLst>
                                          <p:attrName>style.visibility</p:attrName>
                                        </p:attrNameLst>
                                      </p:cBhvr>
                                      <p:to>
                                        <p:strVal val="visible"/>
                                      </p:to>
                                    </p:set>
                                  </p:childTnLst>
                                </p:cTn>
                              </p:par>
                              <p:par>
                                <p:cTn id="223" presetID="6" presetClass="emph" presetSubtype="0" accel="100000" autoRev="1" fill="hold" nodeType="withEffect">
                                  <p:stCondLst>
                                    <p:cond delay="600"/>
                                  </p:stCondLst>
                                  <p:childTnLst>
                                    <p:animScale>
                                      <p:cBhvr>
                                        <p:cTn id="224" dur="500" fill="hold"/>
                                        <p:tgtEl>
                                          <p:spTgt spid="273"/>
                                        </p:tgtEl>
                                      </p:cBhvr>
                                      <p:by x="0" y="0"/>
                                    </p:animScale>
                                  </p:childTnLst>
                                </p:cTn>
                              </p:par>
                              <p:par>
                                <p:cTn id="225" presetID="6" presetClass="emph" presetSubtype="0" decel="100000" fill="hold" nodeType="withEffect">
                                  <p:stCondLst>
                                    <p:cond delay="1300"/>
                                  </p:stCondLst>
                                  <p:childTnLst>
                                    <p:animScale>
                                      <p:cBhvr>
                                        <p:cTn id="226" dur="500" fill="hold"/>
                                        <p:tgtEl>
                                          <p:spTgt spid="273"/>
                                        </p:tgtEl>
                                      </p:cBhvr>
                                      <p:by x="90000" y="9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8" grpId="1" animBg="1"/>
      <p:bldP spid="228" grpId="2" animBg="1"/>
      <p:bldP spid="229" grpId="0" animBg="1"/>
      <p:bldP spid="229" grpId="1" animBg="1"/>
      <p:bldP spid="229" grpId="2" animBg="1"/>
      <p:bldP spid="230" grpId="0" animBg="1"/>
      <p:bldP spid="230" grpId="1" animBg="1"/>
      <p:bldP spid="230" grpId="2" animBg="1"/>
      <p:bldP spid="231" grpId="0" animBg="1"/>
      <p:bldP spid="231" grpId="1" animBg="1"/>
      <p:bldP spid="231" grpId="2" animBg="1"/>
      <p:bldP spid="232" grpId="0" animBg="1"/>
      <p:bldP spid="232" grpId="1" animBg="1"/>
      <p:bldP spid="232" grpId="2" animBg="1"/>
      <p:bldP spid="233" grpId="0" animBg="1"/>
      <p:bldP spid="233" grpId="1" animBg="1"/>
      <p:bldP spid="233" grpId="2" animBg="1"/>
      <p:bldP spid="234" grpId="0" animBg="1"/>
      <p:bldP spid="234" grpId="1" animBg="1"/>
      <p:bldP spid="234" grpId="2" animBg="1"/>
      <p:bldP spid="235" grpId="0" animBg="1"/>
      <p:bldP spid="235" grpId="1" animBg="1"/>
      <p:bldP spid="235" grpId="2" animBg="1"/>
      <p:bldP spid="236" grpId="0" animBg="1"/>
      <p:bldP spid="236" grpId="1" animBg="1"/>
      <p:bldP spid="236" grpId="2" animBg="1"/>
      <p:bldP spid="237" grpId="0" animBg="1"/>
      <p:bldP spid="237" grpId="1" animBg="1"/>
      <p:bldP spid="237" grpId="2" animBg="1"/>
      <p:bldP spid="238" grpId="0" animBg="1"/>
      <p:bldP spid="238" grpId="1" animBg="1"/>
      <p:bldP spid="238" grpId="2" animBg="1"/>
      <p:bldP spid="239" grpId="0" animBg="1"/>
      <p:bldP spid="239" grpId="1" animBg="1"/>
      <p:bldP spid="239" grpId="2" animBg="1"/>
      <p:bldP spid="240" grpId="0" animBg="1"/>
      <p:bldP spid="240" grpId="1" animBg="1"/>
      <p:bldP spid="240" grpId="2" animBg="1"/>
      <p:bldP spid="241" grpId="0" animBg="1"/>
      <p:bldP spid="241" grpId="1" animBg="1"/>
      <p:bldP spid="241" grpId="2" animBg="1"/>
      <p:bldP spid="242" grpId="0" animBg="1"/>
      <p:bldP spid="242" grpId="1" animBg="1"/>
      <p:bldP spid="242" grpId="2" animBg="1"/>
      <p:bldP spid="243" grpId="0" animBg="1"/>
      <p:bldP spid="243" grpId="1" animBg="1"/>
      <p:bldP spid="243" grpId="2" animBg="1"/>
      <p:bldP spid="244" grpId="0" animBg="1"/>
      <p:bldP spid="244" grpId="1" animBg="1"/>
      <p:bldP spid="244" grpId="2" animBg="1"/>
      <p:bldP spid="272" grpId="0" animBg="1"/>
      <p:bldP spid="272" grpId="1" animBg="1"/>
      <p:bldP spid="272"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F435B6D-9DD5-4252-AAE2-F1C23EC8DEC1}"/>
              </a:ext>
            </a:extLst>
          </p:cNvPr>
          <p:cNvSpPr/>
          <p:nvPr/>
        </p:nvSpPr>
        <p:spPr>
          <a:xfrm>
            <a:off x="882" y="-1"/>
            <a:ext cx="3673646" cy="6994525"/>
          </a:xfrm>
          <a:prstGeom prst="rect">
            <a:avLst/>
          </a:prstGeom>
          <a:solidFill>
            <a:srgbClr val="00206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66298">
              <a:defRPr/>
            </a:pPr>
            <a:endParaRPr lang="en-US" sz="1836">
              <a:solidFill>
                <a:prstClr val="white"/>
              </a:solidFill>
              <a:latin typeface="Calibri" panose="020F0502020204030204"/>
            </a:endParaRPr>
          </a:p>
        </p:txBody>
      </p:sp>
      <p:sp>
        <p:nvSpPr>
          <p:cNvPr id="5" name="TextBox 4">
            <a:extLst>
              <a:ext uri="{FF2B5EF4-FFF2-40B4-BE49-F238E27FC236}">
                <a16:creationId xmlns:a16="http://schemas.microsoft.com/office/drawing/2014/main" id="{3E224D7D-BB3D-4A65-9604-1C3EEC26DCB1}"/>
              </a:ext>
            </a:extLst>
          </p:cNvPr>
          <p:cNvSpPr txBox="1"/>
          <p:nvPr/>
        </p:nvSpPr>
        <p:spPr>
          <a:xfrm>
            <a:off x="37758" y="-43025"/>
            <a:ext cx="3673645" cy="3295988"/>
          </a:xfrm>
          <a:prstGeom prst="rect">
            <a:avLst/>
          </a:prstGeom>
          <a:noFill/>
        </p:spPr>
        <p:txBody>
          <a:bodyPr wrap="square" rtlCol="0">
            <a:spAutoFit/>
          </a:bodyPr>
          <a:lstStyle/>
          <a:p>
            <a:pPr defTabSz="466298">
              <a:defRPr/>
            </a:pPr>
            <a:r>
              <a:rPr lang="en-US" sz="4080">
                <a:solidFill>
                  <a:prstClr val="white"/>
                </a:solidFill>
                <a:latin typeface="Segoe UI Light" panose="020B0502040204020203" pitchFamily="34" charset="0"/>
                <a:cs typeface="Segoe UI Light" panose="020B0502040204020203" pitchFamily="34" charset="0"/>
              </a:rPr>
              <a:t>Gartner Security &amp; Compliance Magic Quadrants</a:t>
            </a:r>
            <a:endParaRPr lang="en-US" sz="1836">
              <a:solidFill>
                <a:prstClr val="white"/>
              </a:solidFill>
              <a:latin typeface="Segoe UI Light" panose="020B0502040204020203" pitchFamily="34" charset="0"/>
              <a:cs typeface="Segoe UI Light" panose="020B0502040204020203" pitchFamily="34" charset="0"/>
            </a:endParaRPr>
          </a:p>
        </p:txBody>
      </p:sp>
      <p:sp>
        <p:nvSpPr>
          <p:cNvPr id="6" name="Rectangle 5">
            <a:extLst>
              <a:ext uri="{FF2B5EF4-FFF2-40B4-BE49-F238E27FC236}">
                <a16:creationId xmlns:a16="http://schemas.microsoft.com/office/drawing/2014/main" id="{8010D01C-0641-4022-948B-85C8C3E77A40}"/>
              </a:ext>
            </a:extLst>
          </p:cNvPr>
          <p:cNvSpPr/>
          <p:nvPr/>
        </p:nvSpPr>
        <p:spPr>
          <a:xfrm>
            <a:off x="129535" y="2743120"/>
            <a:ext cx="3356729" cy="3332137"/>
          </a:xfrm>
          <a:prstGeom prst="rect">
            <a:avLst/>
          </a:prstGeom>
          <a:solidFill>
            <a:srgbClr val="00206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66298">
              <a:defRPr/>
            </a:pPr>
            <a:r>
              <a:rPr lang="en-US" sz="1224" b="1">
                <a:solidFill>
                  <a:prstClr val="white"/>
                </a:solidFill>
                <a:latin typeface="Segoe UI Light" panose="020B0502040204020203" pitchFamily="34" charset="0"/>
                <a:cs typeface="Segoe UI Light" panose="020B0502040204020203" pitchFamily="34" charset="0"/>
              </a:rPr>
              <a:t>Full Report Links:</a:t>
            </a:r>
          </a:p>
          <a:p>
            <a:pPr marL="174862" indent="-174862" defTabSz="466298">
              <a:buFont typeface="Arial" panose="020B0604020202020204" pitchFamily="34" charset="0"/>
              <a:buChar char="•"/>
              <a:defRPr/>
            </a:pPr>
            <a:r>
              <a:rPr lang="en-US" sz="1122">
                <a:solidFill>
                  <a:prstClr val="white"/>
                </a:solidFill>
                <a:latin typeface="Segoe UI Light" panose="020B0502040204020203" pitchFamily="34" charset="0"/>
                <a:cs typeface="Segoe UI Light" panose="020B0502040204020203" pitchFamily="34" charset="0"/>
                <a:hlinkClick r:id="rId3">
                  <a:extLst>
                    <a:ext uri="{A12FA001-AC4F-418D-AE19-62706E023703}">
                      <ahyp:hlinkClr xmlns:ahyp="http://schemas.microsoft.com/office/drawing/2018/hyperlinkcolor" val="tx"/>
                    </a:ext>
                  </a:extLst>
                </a:hlinkClick>
              </a:rPr>
              <a:t>Access Management</a:t>
            </a:r>
            <a:endParaRPr lang="en-US" sz="1122">
              <a:solidFill>
                <a:prstClr val="white"/>
              </a:solidFill>
              <a:latin typeface="Segoe UI Light" panose="020B0502040204020203" pitchFamily="34" charset="0"/>
              <a:cs typeface="Segoe UI Light" panose="020B0502040204020203" pitchFamily="34" charset="0"/>
            </a:endParaRPr>
          </a:p>
          <a:p>
            <a:pPr marL="174862" indent="-174862" defTabSz="466298">
              <a:buFont typeface="Arial" panose="020B0604020202020204" pitchFamily="34" charset="0"/>
              <a:buChar char="•"/>
              <a:defRPr/>
            </a:pPr>
            <a:r>
              <a:rPr lang="en-US" sz="1122">
                <a:solidFill>
                  <a:prstClr val="white"/>
                </a:solidFill>
                <a:latin typeface="Segoe UI Light" panose="020B0502040204020203" pitchFamily="34" charset="0"/>
                <a:cs typeface="Segoe UI Light" panose="020B0502040204020203" pitchFamily="34" charset="0"/>
                <a:hlinkClick r:id="rId4">
                  <a:extLst>
                    <a:ext uri="{A12FA001-AC4F-418D-AE19-62706E023703}">
                      <ahyp:hlinkClr xmlns:ahyp="http://schemas.microsoft.com/office/drawing/2018/hyperlinkcolor" val="tx"/>
                    </a:ext>
                  </a:extLst>
                </a:hlinkClick>
              </a:rPr>
              <a:t>Enterprise Information Archiving</a:t>
            </a:r>
            <a:endParaRPr lang="en-US" sz="1122">
              <a:solidFill>
                <a:prstClr val="white"/>
              </a:solidFill>
              <a:latin typeface="Segoe UI Light" panose="020B0502040204020203" pitchFamily="34" charset="0"/>
              <a:cs typeface="Segoe UI Light" panose="020B0502040204020203" pitchFamily="34" charset="0"/>
            </a:endParaRPr>
          </a:p>
          <a:p>
            <a:pPr marL="174862" indent="-174862" defTabSz="466298">
              <a:buFont typeface="Arial" panose="020B0604020202020204" pitchFamily="34" charset="0"/>
              <a:buChar char="•"/>
              <a:defRPr/>
            </a:pPr>
            <a:r>
              <a:rPr lang="en-US" sz="1122">
                <a:solidFill>
                  <a:prstClr val="white"/>
                </a:solidFill>
                <a:latin typeface="Segoe UI Light" panose="020B0502040204020203" pitchFamily="34" charset="0"/>
                <a:cs typeface="Segoe UI Light" panose="020B0502040204020203" pitchFamily="34" charset="0"/>
                <a:hlinkClick r:id="rId5">
                  <a:extLst>
                    <a:ext uri="{A12FA001-AC4F-418D-AE19-62706E023703}">
                      <ahyp:hlinkClr xmlns:ahyp="http://schemas.microsoft.com/office/drawing/2018/hyperlinkcolor" val="tx"/>
                    </a:ext>
                  </a:extLst>
                </a:hlinkClick>
              </a:rPr>
              <a:t>Unified Endpoint Management Tools</a:t>
            </a:r>
            <a:endParaRPr lang="en-US" sz="1122">
              <a:solidFill>
                <a:prstClr val="white"/>
              </a:solidFill>
              <a:latin typeface="Segoe UI Light" panose="020B0502040204020203" pitchFamily="34" charset="0"/>
              <a:cs typeface="Segoe UI Light" panose="020B0502040204020203" pitchFamily="34" charset="0"/>
              <a:hlinkClick r:id="rId6">
                <a:extLst>
                  <a:ext uri="{A12FA001-AC4F-418D-AE19-62706E023703}">
                    <ahyp:hlinkClr xmlns:ahyp="http://schemas.microsoft.com/office/drawing/2018/hyperlinkcolor" val="tx"/>
                  </a:ext>
                </a:extLst>
              </a:hlinkClick>
            </a:endParaRPr>
          </a:p>
          <a:p>
            <a:pPr marL="174862" indent="-174862" defTabSz="466298">
              <a:buFont typeface="Arial" panose="020B0604020202020204" pitchFamily="34" charset="0"/>
              <a:buChar char="•"/>
              <a:defRPr/>
            </a:pPr>
            <a:r>
              <a:rPr lang="en-US" sz="1122">
                <a:solidFill>
                  <a:prstClr val="white"/>
                </a:solidFill>
                <a:latin typeface="Segoe UI Light" panose="020B0502040204020203" pitchFamily="34" charset="0"/>
                <a:cs typeface="Segoe UI Light" panose="020B0502040204020203" pitchFamily="34" charset="0"/>
                <a:hlinkClick r:id="rId7">
                  <a:extLst>
                    <a:ext uri="{A12FA001-AC4F-418D-AE19-62706E023703}">
                      <ahyp:hlinkClr xmlns:ahyp="http://schemas.microsoft.com/office/drawing/2018/hyperlinkcolor" val="tx"/>
                    </a:ext>
                  </a:extLst>
                </a:hlinkClick>
              </a:rPr>
              <a:t>Endpoint Protection Platforms</a:t>
            </a:r>
            <a:r>
              <a:rPr lang="en-US" sz="1122">
                <a:solidFill>
                  <a:prstClr val="white"/>
                </a:solidFill>
                <a:latin typeface="Segoe UI Light" panose="020B0502040204020203" pitchFamily="34" charset="0"/>
                <a:cs typeface="Segoe UI Light" panose="020B0502040204020203" pitchFamily="34" charset="0"/>
                <a:hlinkClick r:id="rId6">
                  <a:extLst>
                    <a:ext uri="{A12FA001-AC4F-418D-AE19-62706E023703}">
                      <ahyp:hlinkClr xmlns:ahyp="http://schemas.microsoft.com/office/drawing/2018/hyperlinkcolor" val="tx"/>
                    </a:ext>
                  </a:extLst>
                </a:hlinkClick>
              </a:rPr>
              <a:t> </a:t>
            </a:r>
            <a:endParaRPr lang="en-US" sz="1122">
              <a:solidFill>
                <a:prstClr val="white"/>
              </a:solidFill>
              <a:latin typeface="Segoe UI Light" panose="020B0502040204020203" pitchFamily="34" charset="0"/>
              <a:cs typeface="Segoe UI Light" panose="020B0502040204020203" pitchFamily="34" charset="0"/>
              <a:hlinkClick r:id="rId8"/>
            </a:endParaRPr>
          </a:p>
          <a:p>
            <a:pPr marL="174862" indent="-174862" defTabSz="466298">
              <a:buFont typeface="Arial" panose="020B0604020202020204" pitchFamily="34" charset="0"/>
              <a:buChar char="•"/>
              <a:defRPr/>
            </a:pPr>
            <a:r>
              <a:rPr lang="en-US" sz="1122">
                <a:solidFill>
                  <a:prstClr val="white"/>
                </a:solidFill>
                <a:latin typeface="Segoe UI Light" panose="020B0502040204020203" pitchFamily="34" charset="0"/>
                <a:cs typeface="Segoe UI Light" panose="020B0502040204020203" pitchFamily="34" charset="0"/>
                <a:hlinkClick r:id="rId8">
                  <a:extLst>
                    <a:ext uri="{A12FA001-AC4F-418D-AE19-62706E023703}">
                      <ahyp:hlinkClr xmlns:ahyp="http://schemas.microsoft.com/office/drawing/2018/hyperlinkcolor" val="tx"/>
                    </a:ext>
                  </a:extLst>
                </a:hlinkClick>
              </a:rPr>
              <a:t>Cloud App Security Brokers</a:t>
            </a:r>
            <a:endParaRPr lang="en-US" sz="1122">
              <a:solidFill>
                <a:prstClr val="white"/>
              </a:solidFill>
              <a:latin typeface="Segoe UI Light" panose="020B0502040204020203" pitchFamily="34" charset="0"/>
              <a:cs typeface="Segoe UI Light" panose="020B0502040204020203" pitchFamily="34" charset="0"/>
            </a:endParaRPr>
          </a:p>
          <a:p>
            <a:pPr defTabSz="466298">
              <a:defRPr/>
            </a:pPr>
            <a:endParaRPr lang="en-US" sz="1122">
              <a:solidFill>
                <a:prstClr val="white"/>
              </a:solidFill>
              <a:latin typeface="Segoe UI Light" panose="020B0502040204020203" pitchFamily="34" charset="0"/>
              <a:cs typeface="Segoe UI Light" panose="020B0502040204020203" pitchFamily="34" charset="0"/>
            </a:endParaRPr>
          </a:p>
        </p:txBody>
      </p:sp>
      <p:sp>
        <p:nvSpPr>
          <p:cNvPr id="8" name="TextBox 7">
            <a:extLst>
              <a:ext uri="{FF2B5EF4-FFF2-40B4-BE49-F238E27FC236}">
                <a16:creationId xmlns:a16="http://schemas.microsoft.com/office/drawing/2014/main" id="{C1C6FC21-3FA7-4BDB-8ED9-104D52B5A4E8}"/>
              </a:ext>
            </a:extLst>
          </p:cNvPr>
          <p:cNvSpPr txBox="1"/>
          <p:nvPr/>
        </p:nvSpPr>
        <p:spPr>
          <a:xfrm>
            <a:off x="4296537" y="676"/>
            <a:ext cx="1740628" cy="446397"/>
          </a:xfrm>
          <a:prstGeom prst="rect">
            <a:avLst/>
          </a:prstGeom>
          <a:noFill/>
        </p:spPr>
        <p:txBody>
          <a:bodyPr wrap="square" rtlCol="0">
            <a:spAutoFit/>
          </a:bodyPr>
          <a:lstStyle/>
          <a:p>
            <a:pPr algn="ctr" defTabSz="466298">
              <a:defRPr/>
            </a:pPr>
            <a:r>
              <a:rPr lang="en-US" sz="1122" b="1">
                <a:solidFill>
                  <a:srgbClr val="002060"/>
                </a:solidFill>
                <a:latin typeface="Segoe UI" panose="020B0502040204020203" pitchFamily="34" charset="0"/>
                <a:cs typeface="Segoe UI" panose="020B0502040204020203" pitchFamily="34" charset="0"/>
              </a:rPr>
              <a:t>ACCESS MANAGEMENT</a:t>
            </a:r>
          </a:p>
        </p:txBody>
      </p:sp>
      <p:sp>
        <p:nvSpPr>
          <p:cNvPr id="19" name="TextBox 18">
            <a:extLst>
              <a:ext uri="{FF2B5EF4-FFF2-40B4-BE49-F238E27FC236}">
                <a16:creationId xmlns:a16="http://schemas.microsoft.com/office/drawing/2014/main" id="{3E4AED79-9C9D-4232-8B74-0ACC53FAFAFE}"/>
              </a:ext>
            </a:extLst>
          </p:cNvPr>
          <p:cNvSpPr txBox="1"/>
          <p:nvPr/>
        </p:nvSpPr>
        <p:spPr>
          <a:xfrm>
            <a:off x="8492437" y="3501163"/>
            <a:ext cx="2175878" cy="446397"/>
          </a:xfrm>
          <a:prstGeom prst="rect">
            <a:avLst/>
          </a:prstGeom>
          <a:noFill/>
        </p:spPr>
        <p:txBody>
          <a:bodyPr wrap="square" rtlCol="0">
            <a:spAutoFit/>
          </a:bodyPr>
          <a:lstStyle/>
          <a:p>
            <a:pPr algn="ctr" defTabSz="466298">
              <a:defRPr/>
            </a:pPr>
            <a:r>
              <a:rPr lang="en-US" sz="1122" b="1">
                <a:solidFill>
                  <a:srgbClr val="002060"/>
                </a:solidFill>
                <a:latin typeface="Segoe UI" panose="020B0502040204020203" pitchFamily="34" charset="0"/>
                <a:cs typeface="Segoe UI" panose="020B0502040204020203" pitchFamily="34" charset="0"/>
              </a:rPr>
              <a:t>UNIFIED ENDPOINT MANAGEMENT TOOLS</a:t>
            </a:r>
          </a:p>
        </p:txBody>
      </p:sp>
      <p:pic>
        <p:nvPicPr>
          <p:cNvPr id="20" name="Picture 19">
            <a:extLst>
              <a:ext uri="{FF2B5EF4-FFF2-40B4-BE49-F238E27FC236}">
                <a16:creationId xmlns:a16="http://schemas.microsoft.com/office/drawing/2014/main" id="{C6C56AAE-D422-46C5-96E4-3EE8A88C7627}"/>
              </a:ext>
            </a:extLst>
          </p:cNvPr>
          <p:cNvPicPr>
            <a:picLocks noChangeAspect="1"/>
          </p:cNvPicPr>
          <p:nvPr/>
        </p:nvPicPr>
        <p:blipFill>
          <a:blip r:embed="rId9"/>
          <a:stretch>
            <a:fillRect/>
          </a:stretch>
        </p:blipFill>
        <p:spPr>
          <a:xfrm>
            <a:off x="4814210" y="3942686"/>
            <a:ext cx="2880329" cy="3013185"/>
          </a:xfrm>
          <a:prstGeom prst="rect">
            <a:avLst/>
          </a:prstGeom>
        </p:spPr>
      </p:pic>
      <p:sp>
        <p:nvSpPr>
          <p:cNvPr id="21" name="TextBox 20">
            <a:extLst>
              <a:ext uri="{FF2B5EF4-FFF2-40B4-BE49-F238E27FC236}">
                <a16:creationId xmlns:a16="http://schemas.microsoft.com/office/drawing/2014/main" id="{30302667-42CD-4BA7-BE61-26C3899A8A54}"/>
              </a:ext>
            </a:extLst>
          </p:cNvPr>
          <p:cNvSpPr txBox="1"/>
          <p:nvPr/>
        </p:nvSpPr>
        <p:spPr>
          <a:xfrm>
            <a:off x="5338956" y="3529491"/>
            <a:ext cx="2081173" cy="446397"/>
          </a:xfrm>
          <a:prstGeom prst="rect">
            <a:avLst/>
          </a:prstGeom>
          <a:noFill/>
        </p:spPr>
        <p:txBody>
          <a:bodyPr wrap="square" rtlCol="0">
            <a:spAutoFit/>
          </a:bodyPr>
          <a:lstStyle/>
          <a:p>
            <a:pPr algn="ctr" defTabSz="466298">
              <a:defRPr/>
            </a:pPr>
            <a:r>
              <a:rPr lang="en-US" sz="1122" b="1">
                <a:solidFill>
                  <a:srgbClr val="002060"/>
                </a:solidFill>
                <a:latin typeface="Segoe UI" panose="020B0502040204020203" pitchFamily="34" charset="0"/>
                <a:cs typeface="Segoe UI" panose="020B0502040204020203" pitchFamily="34" charset="0"/>
              </a:rPr>
              <a:t>ENTERPRISE INFORMATION ARCHIVING</a:t>
            </a:r>
          </a:p>
        </p:txBody>
      </p:sp>
      <p:sp>
        <p:nvSpPr>
          <p:cNvPr id="2" name="TextBox 1">
            <a:extLst>
              <a:ext uri="{FF2B5EF4-FFF2-40B4-BE49-F238E27FC236}">
                <a16:creationId xmlns:a16="http://schemas.microsoft.com/office/drawing/2014/main" id="{328B67AC-1F1C-49B0-A4DE-39682DEC1327}"/>
              </a:ext>
            </a:extLst>
          </p:cNvPr>
          <p:cNvSpPr txBox="1"/>
          <p:nvPr/>
        </p:nvSpPr>
        <p:spPr>
          <a:xfrm>
            <a:off x="114307" y="5984845"/>
            <a:ext cx="3560220" cy="1159805"/>
          </a:xfrm>
          <a:prstGeom prst="rect">
            <a:avLst/>
          </a:prstGeom>
          <a:noFill/>
        </p:spPr>
        <p:txBody>
          <a:bodyPr wrap="square" rtlCol="0">
            <a:spAutoFit/>
          </a:bodyPr>
          <a:lstStyle/>
          <a:p>
            <a:pPr defTabSz="466298">
              <a:defRPr/>
            </a:pPr>
            <a:r>
              <a:rPr lang="en-US" sz="612" i="1">
                <a:solidFill>
                  <a:prstClr val="white"/>
                </a:solidFill>
                <a:latin typeface="Calibri" panose="020F0502020204030204"/>
              </a:rPr>
              <a:t>This graphic was published by Gartner, Inc. as part of a larger research document and should be evaluated in the context of the entire document. The Gartner document is available upon request from Microsoft.</a:t>
            </a:r>
            <a:br>
              <a:rPr lang="en-US" sz="612">
                <a:solidFill>
                  <a:prstClr val="white"/>
                </a:solidFill>
                <a:latin typeface="Calibri" panose="020F0502020204030204"/>
              </a:rPr>
            </a:br>
            <a:br>
              <a:rPr lang="en-US" sz="612" i="1">
                <a:solidFill>
                  <a:prstClr val="white"/>
                </a:solidFill>
                <a:latin typeface="Calibri" panose="020F0502020204030204"/>
              </a:rPr>
            </a:br>
            <a:r>
              <a:rPr lang="en-US" sz="612" i="1">
                <a:solidFill>
                  <a:prstClr val="white"/>
                </a:solidFill>
                <a:latin typeface="Calibri" panose="020F0502020204030204"/>
              </a:rPr>
              <a:t>Gartner does not endorse any vendor, product or service depicted in its research publications, and does not advise technology users to select only those vendors with the highest ratings or other designation. Gartner research publications consist of the opinions of Gartner’s research organization and should not be construed as statements of fact. Gartner disclaims all warranties, expressed or implied, with respect to this research, including any warranties of merchantability or fitness for a particular purpose.</a:t>
            </a:r>
            <a:endParaRPr lang="en-US" sz="612">
              <a:solidFill>
                <a:prstClr val="white"/>
              </a:solidFill>
              <a:latin typeface="Calibri" panose="020F0502020204030204"/>
            </a:endParaRPr>
          </a:p>
          <a:p>
            <a:pPr defTabSz="466298">
              <a:defRPr/>
            </a:pPr>
            <a:endParaRPr lang="en-US" sz="2040">
              <a:solidFill>
                <a:prstClr val="black"/>
              </a:solidFill>
              <a:latin typeface="Calibri" panose="020F0502020204030204"/>
            </a:endParaRPr>
          </a:p>
        </p:txBody>
      </p:sp>
      <p:sp>
        <p:nvSpPr>
          <p:cNvPr id="24" name="TextBox 23">
            <a:extLst>
              <a:ext uri="{FF2B5EF4-FFF2-40B4-BE49-F238E27FC236}">
                <a16:creationId xmlns:a16="http://schemas.microsoft.com/office/drawing/2014/main" id="{9FCB67A5-95F7-44DC-A01C-D2617696E84F}"/>
              </a:ext>
            </a:extLst>
          </p:cNvPr>
          <p:cNvSpPr txBox="1"/>
          <p:nvPr/>
        </p:nvSpPr>
        <p:spPr>
          <a:xfrm>
            <a:off x="7171325" y="-10508"/>
            <a:ext cx="1740628" cy="446397"/>
          </a:xfrm>
          <a:prstGeom prst="rect">
            <a:avLst/>
          </a:prstGeom>
          <a:noFill/>
        </p:spPr>
        <p:txBody>
          <a:bodyPr wrap="square" rtlCol="0">
            <a:spAutoFit/>
          </a:bodyPr>
          <a:lstStyle/>
          <a:p>
            <a:pPr algn="ctr" defTabSz="466298">
              <a:defRPr/>
            </a:pPr>
            <a:r>
              <a:rPr lang="en-US" sz="1122" b="1">
                <a:solidFill>
                  <a:srgbClr val="002060"/>
                </a:solidFill>
                <a:latin typeface="Segoe UI" panose="020B0502040204020203" pitchFamily="34" charset="0"/>
                <a:cs typeface="Segoe UI" panose="020B0502040204020203" pitchFamily="34" charset="0"/>
              </a:rPr>
              <a:t>CLOUD ACCESS SECURITY BROKERS</a:t>
            </a:r>
          </a:p>
        </p:txBody>
      </p:sp>
      <p:pic>
        <p:nvPicPr>
          <p:cNvPr id="11" name="Picture 10">
            <a:extLst>
              <a:ext uri="{FF2B5EF4-FFF2-40B4-BE49-F238E27FC236}">
                <a16:creationId xmlns:a16="http://schemas.microsoft.com/office/drawing/2014/main" id="{DBF36684-BAD2-4978-A27E-4BCEDF9ED59B}"/>
              </a:ext>
            </a:extLst>
          </p:cNvPr>
          <p:cNvPicPr>
            <a:picLocks noChangeAspect="1"/>
          </p:cNvPicPr>
          <p:nvPr/>
        </p:nvPicPr>
        <p:blipFill>
          <a:blip r:embed="rId10"/>
          <a:stretch>
            <a:fillRect/>
          </a:stretch>
        </p:blipFill>
        <p:spPr>
          <a:xfrm>
            <a:off x="6591733" y="428957"/>
            <a:ext cx="2988644" cy="3050600"/>
          </a:xfrm>
          <a:prstGeom prst="rect">
            <a:avLst/>
          </a:prstGeom>
        </p:spPr>
      </p:pic>
      <p:sp>
        <p:nvSpPr>
          <p:cNvPr id="22" name="TextBox 21">
            <a:extLst>
              <a:ext uri="{FF2B5EF4-FFF2-40B4-BE49-F238E27FC236}">
                <a16:creationId xmlns:a16="http://schemas.microsoft.com/office/drawing/2014/main" id="{86D3A262-AB06-46D3-B3F3-2906559FF479}"/>
              </a:ext>
            </a:extLst>
          </p:cNvPr>
          <p:cNvSpPr txBox="1"/>
          <p:nvPr/>
        </p:nvSpPr>
        <p:spPr>
          <a:xfrm>
            <a:off x="9901327" y="23662"/>
            <a:ext cx="2082668" cy="446397"/>
          </a:xfrm>
          <a:prstGeom prst="rect">
            <a:avLst/>
          </a:prstGeom>
          <a:noFill/>
        </p:spPr>
        <p:txBody>
          <a:bodyPr wrap="square" rtlCol="0">
            <a:spAutoFit/>
          </a:bodyPr>
          <a:lstStyle/>
          <a:p>
            <a:pPr algn="ctr" defTabSz="466298">
              <a:defRPr/>
            </a:pPr>
            <a:r>
              <a:rPr lang="en-US" sz="1122" b="1">
                <a:solidFill>
                  <a:srgbClr val="002060"/>
                </a:solidFill>
                <a:latin typeface="Segoe UI" panose="020B0502040204020203" pitchFamily="34" charset="0"/>
                <a:cs typeface="Segoe UI" panose="020B0502040204020203" pitchFamily="34" charset="0"/>
              </a:rPr>
              <a:t>ENDPOINT PROTECTION PLATFORMS</a:t>
            </a:r>
          </a:p>
        </p:txBody>
      </p:sp>
      <p:pic>
        <p:nvPicPr>
          <p:cNvPr id="23" name="Picture 22" descr="A screenshot of a cell phone&#10;&#10;Description automatically generated">
            <a:extLst>
              <a:ext uri="{FF2B5EF4-FFF2-40B4-BE49-F238E27FC236}">
                <a16:creationId xmlns:a16="http://schemas.microsoft.com/office/drawing/2014/main" id="{3D3995F1-CC49-42FF-AA64-FA974A19DB7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086054" y="3953497"/>
            <a:ext cx="2804478" cy="2804478"/>
          </a:xfrm>
          <a:prstGeom prst="rect">
            <a:avLst/>
          </a:prstGeom>
        </p:spPr>
      </p:pic>
      <p:pic>
        <p:nvPicPr>
          <p:cNvPr id="26" name="Picture 25" descr="A screenshot of a cell phone&#10;&#10;Description automatically generated">
            <a:extLst>
              <a:ext uri="{FF2B5EF4-FFF2-40B4-BE49-F238E27FC236}">
                <a16:creationId xmlns:a16="http://schemas.microsoft.com/office/drawing/2014/main" id="{142CE3C2-5C8C-41DE-9C83-3B09BCD18E5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67290" y="463127"/>
            <a:ext cx="2913688" cy="2913688"/>
          </a:xfrm>
          <a:prstGeom prst="rect">
            <a:avLst/>
          </a:prstGeom>
        </p:spPr>
      </p:pic>
      <p:pic>
        <p:nvPicPr>
          <p:cNvPr id="28" name="Picture 27" descr="A screenshot of a cell phone&#10;&#10;Description automatically generated">
            <a:extLst>
              <a:ext uri="{FF2B5EF4-FFF2-40B4-BE49-F238E27FC236}">
                <a16:creationId xmlns:a16="http://schemas.microsoft.com/office/drawing/2014/main" id="{3E135A23-91C8-4807-8024-0EDB67DA475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526929" y="463128"/>
            <a:ext cx="2905642" cy="2905642"/>
          </a:xfrm>
          <a:prstGeom prst="rect">
            <a:avLst/>
          </a:prstGeom>
        </p:spPr>
      </p:pic>
    </p:spTree>
    <p:extLst>
      <p:ext uri="{BB962C8B-B14F-4D97-AF65-F5344CB8AC3E}">
        <p14:creationId xmlns:p14="http://schemas.microsoft.com/office/powerpoint/2010/main" val="2908577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066C48-FBF9-450C-99BA-06E6F0AB5A5E}"/>
              </a:ext>
            </a:extLst>
          </p:cNvPr>
          <p:cNvPicPr>
            <a:picLocks noChangeAspect="1"/>
          </p:cNvPicPr>
          <p:nvPr/>
        </p:nvPicPr>
        <p:blipFill>
          <a:blip r:embed="rId2"/>
          <a:stretch>
            <a:fillRect/>
          </a:stretch>
        </p:blipFill>
        <p:spPr>
          <a:xfrm>
            <a:off x="7281418" y="3801925"/>
            <a:ext cx="4132049" cy="2327332"/>
          </a:xfrm>
          <a:prstGeom prst="rect">
            <a:avLst/>
          </a:prstGeom>
          <a:effectLst>
            <a:outerShdw blurRad="50800" dist="38100" dir="5400000" algn="t" rotWithShape="0">
              <a:prstClr val="black">
                <a:alpha val="40000"/>
              </a:prstClr>
            </a:outerShdw>
          </a:effectLst>
        </p:spPr>
      </p:pic>
      <p:sp>
        <p:nvSpPr>
          <p:cNvPr id="2" name="Title 1">
            <a:extLst>
              <a:ext uri="{FF2B5EF4-FFF2-40B4-BE49-F238E27FC236}">
                <a16:creationId xmlns:a16="http://schemas.microsoft.com/office/drawing/2014/main" id="{09BE699A-8A01-4E1C-9783-CED2CDAB7E70}"/>
              </a:ext>
            </a:extLst>
          </p:cNvPr>
          <p:cNvSpPr>
            <a:spLocks noGrp="1"/>
          </p:cNvSpPr>
          <p:nvPr>
            <p:ph type="title"/>
          </p:nvPr>
        </p:nvSpPr>
        <p:spPr>
          <a:xfrm>
            <a:off x="198840" y="134373"/>
            <a:ext cx="10724938" cy="1351952"/>
          </a:xfrm>
        </p:spPr>
        <p:txBody>
          <a:bodyPr>
            <a:normAutofit/>
          </a:bodyPr>
          <a:lstStyle/>
          <a:p>
            <a:r>
              <a:rPr lang="en-US" sz="3264">
                <a:latin typeface="Segoe UI Semibold" panose="020B0702040204020203" pitchFamily="34" charset="0"/>
                <a:cs typeface="Segoe UI Semibold" panose="020B0702040204020203" pitchFamily="34" charset="0"/>
              </a:rPr>
              <a:t>Microsoft Defender consistently rated top AV</a:t>
            </a:r>
          </a:p>
        </p:txBody>
      </p:sp>
      <p:pic>
        <p:nvPicPr>
          <p:cNvPr id="4" name="Picture 3">
            <a:extLst>
              <a:ext uri="{FF2B5EF4-FFF2-40B4-BE49-F238E27FC236}">
                <a16:creationId xmlns:a16="http://schemas.microsoft.com/office/drawing/2014/main" id="{1A4528A6-0DB9-4E71-B919-1150CA4918C9}"/>
              </a:ext>
            </a:extLst>
          </p:cNvPr>
          <p:cNvPicPr>
            <a:picLocks noChangeAspect="1"/>
          </p:cNvPicPr>
          <p:nvPr/>
        </p:nvPicPr>
        <p:blipFill>
          <a:blip r:embed="rId3"/>
          <a:stretch>
            <a:fillRect/>
          </a:stretch>
        </p:blipFill>
        <p:spPr>
          <a:xfrm>
            <a:off x="6657036" y="2004981"/>
            <a:ext cx="5190905" cy="1497376"/>
          </a:xfrm>
          <a:prstGeom prst="rect">
            <a:avLst/>
          </a:prstGeom>
          <a:effectLst>
            <a:outerShdw blurRad="50800" dist="38100" dir="5400000" algn="t" rotWithShape="0">
              <a:prstClr val="black">
                <a:alpha val="40000"/>
              </a:prstClr>
            </a:outerShdw>
          </a:effectLst>
        </p:spPr>
      </p:pic>
      <p:sp>
        <p:nvSpPr>
          <p:cNvPr id="6" name="Rectangle 5">
            <a:extLst>
              <a:ext uri="{FF2B5EF4-FFF2-40B4-BE49-F238E27FC236}">
                <a16:creationId xmlns:a16="http://schemas.microsoft.com/office/drawing/2014/main" id="{C0888C11-E5D4-49AF-8486-9F1073F3A79B}"/>
              </a:ext>
            </a:extLst>
          </p:cNvPr>
          <p:cNvSpPr/>
          <p:nvPr/>
        </p:nvSpPr>
        <p:spPr>
          <a:xfrm>
            <a:off x="855768" y="1997844"/>
            <a:ext cx="4840446" cy="670445"/>
          </a:xfrm>
          <a:prstGeom prst="rect">
            <a:avLst/>
          </a:prstGeom>
        </p:spPr>
        <p:txBody>
          <a:bodyPr wrap="square">
            <a:spAutoFit/>
          </a:bodyPr>
          <a:lstStyle/>
          <a:p>
            <a:pPr defTabSz="932597"/>
            <a:r>
              <a:rPr lang="en-US" sz="1836">
                <a:solidFill>
                  <a:srgbClr val="000000"/>
                </a:solidFill>
                <a:latin typeface="Segoe UI (body)"/>
              </a:rPr>
              <a:t>AV-TEST: Protection score of 6.0/6.0 in the latest test</a:t>
            </a:r>
            <a:endParaRPr lang="en-US" sz="1836">
              <a:solidFill>
                <a:prstClr val="black"/>
              </a:solidFill>
              <a:latin typeface="Segoe UI (body)"/>
            </a:endParaRPr>
          </a:p>
        </p:txBody>
      </p:sp>
      <p:sp>
        <p:nvSpPr>
          <p:cNvPr id="7" name="Rectangle 6">
            <a:extLst>
              <a:ext uri="{FF2B5EF4-FFF2-40B4-BE49-F238E27FC236}">
                <a16:creationId xmlns:a16="http://schemas.microsoft.com/office/drawing/2014/main" id="{36FC85BA-F495-41B5-9225-0E368A4C8FCB}"/>
              </a:ext>
            </a:extLst>
          </p:cNvPr>
          <p:cNvSpPr/>
          <p:nvPr/>
        </p:nvSpPr>
        <p:spPr>
          <a:xfrm>
            <a:off x="889494" y="2962114"/>
            <a:ext cx="4320849" cy="670445"/>
          </a:xfrm>
          <a:prstGeom prst="rect">
            <a:avLst/>
          </a:prstGeom>
        </p:spPr>
        <p:txBody>
          <a:bodyPr wrap="square">
            <a:spAutoFit/>
          </a:bodyPr>
          <a:lstStyle/>
          <a:p>
            <a:pPr defTabSz="932597"/>
            <a:r>
              <a:rPr lang="en-US" sz="1836">
                <a:solidFill>
                  <a:srgbClr val="000000"/>
                </a:solidFill>
                <a:latin typeface="Segoe UI (body)"/>
              </a:rPr>
              <a:t>AV-Comparatives: Protection rating of 99.9% in the latest test</a:t>
            </a:r>
            <a:endParaRPr lang="en-US" sz="1836">
              <a:solidFill>
                <a:prstClr val="black"/>
              </a:solidFill>
              <a:latin typeface="Segoe UI (body)"/>
            </a:endParaRPr>
          </a:p>
        </p:txBody>
      </p:sp>
      <p:sp>
        <p:nvSpPr>
          <p:cNvPr id="8" name="Rectangle 7">
            <a:extLst>
              <a:ext uri="{FF2B5EF4-FFF2-40B4-BE49-F238E27FC236}">
                <a16:creationId xmlns:a16="http://schemas.microsoft.com/office/drawing/2014/main" id="{FA942A27-B420-4A85-B17A-96ED1BA0D36C}"/>
              </a:ext>
            </a:extLst>
          </p:cNvPr>
          <p:cNvSpPr/>
          <p:nvPr/>
        </p:nvSpPr>
        <p:spPr>
          <a:xfrm>
            <a:off x="855768" y="4139968"/>
            <a:ext cx="4598530" cy="382308"/>
          </a:xfrm>
          <a:prstGeom prst="rect">
            <a:avLst/>
          </a:prstGeom>
        </p:spPr>
        <p:txBody>
          <a:bodyPr wrap="square">
            <a:spAutoFit/>
          </a:bodyPr>
          <a:lstStyle/>
          <a:p>
            <a:pPr defTabSz="932597"/>
            <a:r>
              <a:rPr lang="en-US" sz="1836">
                <a:solidFill>
                  <a:srgbClr val="000000"/>
                </a:solidFill>
                <a:latin typeface="Segoe UI (body)"/>
              </a:rPr>
              <a:t>SE Labs: AAA award in the latest test</a:t>
            </a:r>
            <a:endParaRPr lang="en-US" sz="1836">
              <a:solidFill>
                <a:prstClr val="black"/>
              </a:solidFill>
              <a:latin typeface="Segoe UI (body)"/>
            </a:endParaRPr>
          </a:p>
        </p:txBody>
      </p:sp>
      <p:sp>
        <p:nvSpPr>
          <p:cNvPr id="9" name="Rectangle 8">
            <a:extLst>
              <a:ext uri="{FF2B5EF4-FFF2-40B4-BE49-F238E27FC236}">
                <a16:creationId xmlns:a16="http://schemas.microsoft.com/office/drawing/2014/main" id="{A3F76E5A-8EB4-4EF2-B3C2-46ABA770ABC2}"/>
              </a:ext>
            </a:extLst>
          </p:cNvPr>
          <p:cNvSpPr/>
          <p:nvPr/>
        </p:nvSpPr>
        <p:spPr>
          <a:xfrm>
            <a:off x="842930" y="5035310"/>
            <a:ext cx="5814106" cy="670445"/>
          </a:xfrm>
          <a:prstGeom prst="rect">
            <a:avLst/>
          </a:prstGeom>
        </p:spPr>
        <p:txBody>
          <a:bodyPr wrap="square">
            <a:spAutoFit/>
          </a:bodyPr>
          <a:lstStyle/>
          <a:p>
            <a:pPr defTabSz="932597"/>
            <a:r>
              <a:rPr lang="en-US" sz="1836">
                <a:solidFill>
                  <a:srgbClr val="000000"/>
                </a:solidFill>
                <a:latin typeface="Segoe UI (body)"/>
              </a:rPr>
              <a:t>MITRE: Industry-leading optics and detection capabilities</a:t>
            </a:r>
            <a:endParaRPr lang="en-US" sz="1836">
              <a:solidFill>
                <a:prstClr val="black"/>
              </a:solidFill>
              <a:latin typeface="Segoe UI (body)"/>
            </a:endParaRPr>
          </a:p>
        </p:txBody>
      </p:sp>
      <p:sp>
        <p:nvSpPr>
          <p:cNvPr id="10" name="Oval 9">
            <a:extLst>
              <a:ext uri="{FF2B5EF4-FFF2-40B4-BE49-F238E27FC236}">
                <a16:creationId xmlns:a16="http://schemas.microsoft.com/office/drawing/2014/main" id="{4AA2277B-7D66-4148-834A-D467344F6A3E}"/>
              </a:ext>
            </a:extLst>
          </p:cNvPr>
          <p:cNvSpPr>
            <a:spLocks noChangeAspect="1"/>
          </p:cNvSpPr>
          <p:nvPr/>
        </p:nvSpPr>
        <p:spPr bwMode="auto">
          <a:xfrm>
            <a:off x="149699" y="1997843"/>
            <a:ext cx="610827" cy="610827"/>
          </a:xfrm>
          <a:prstGeom prst="ellipse">
            <a:avLst/>
          </a:prstGeom>
          <a:solidFill>
            <a:schemeClr val="bg1"/>
          </a:solidFill>
          <a:ln>
            <a:noFill/>
            <a:headEnd type="none" w="med" len="med"/>
            <a:tailEnd type="none" w="med" len="med"/>
          </a:ln>
          <a:effectLst>
            <a:outerShdw blurRad="127000" dist="25400" dir="2700000" algn="tl"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defRPr/>
            </a:pPr>
            <a:r>
              <a:rPr lang="en-US" sz="2040">
                <a:solidFill>
                  <a:srgbClr val="0078D7"/>
                </a:solidFill>
                <a:latin typeface="Calibri Light" panose="020F0302020204030204"/>
                <a:ea typeface="Segoe UI" pitchFamily="34" charset="0"/>
                <a:cs typeface="Segoe UI" pitchFamily="34" charset="0"/>
              </a:rPr>
              <a:t>1</a:t>
            </a:r>
          </a:p>
        </p:txBody>
      </p:sp>
      <p:sp>
        <p:nvSpPr>
          <p:cNvPr id="11" name="Oval 10">
            <a:extLst>
              <a:ext uri="{FF2B5EF4-FFF2-40B4-BE49-F238E27FC236}">
                <a16:creationId xmlns:a16="http://schemas.microsoft.com/office/drawing/2014/main" id="{6A191D30-8077-49B7-9C31-1B97527C94AA}"/>
              </a:ext>
            </a:extLst>
          </p:cNvPr>
          <p:cNvSpPr>
            <a:spLocks noChangeAspect="1"/>
          </p:cNvSpPr>
          <p:nvPr/>
        </p:nvSpPr>
        <p:spPr bwMode="auto">
          <a:xfrm>
            <a:off x="149699" y="3010484"/>
            <a:ext cx="610827" cy="610827"/>
          </a:xfrm>
          <a:prstGeom prst="ellipse">
            <a:avLst/>
          </a:prstGeom>
          <a:solidFill>
            <a:schemeClr val="bg1"/>
          </a:solidFill>
          <a:ln>
            <a:noFill/>
            <a:headEnd type="none" w="med" len="med"/>
            <a:tailEnd type="none" w="med" len="med"/>
          </a:ln>
          <a:effectLst>
            <a:outerShdw blurRad="127000" dist="25400" dir="2700000" algn="tl"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defRPr/>
            </a:pPr>
            <a:r>
              <a:rPr lang="en-US" sz="2040">
                <a:solidFill>
                  <a:srgbClr val="0078D7"/>
                </a:solidFill>
                <a:latin typeface="Calibri Light" panose="020F0302020204030204"/>
                <a:ea typeface="Segoe UI" pitchFamily="34" charset="0"/>
                <a:cs typeface="Segoe UI" pitchFamily="34" charset="0"/>
              </a:rPr>
              <a:t>2</a:t>
            </a:r>
          </a:p>
        </p:txBody>
      </p:sp>
      <p:sp>
        <p:nvSpPr>
          <p:cNvPr id="12" name="Oval 11">
            <a:extLst>
              <a:ext uri="{FF2B5EF4-FFF2-40B4-BE49-F238E27FC236}">
                <a16:creationId xmlns:a16="http://schemas.microsoft.com/office/drawing/2014/main" id="{06DCCF8F-FADC-4C72-A5BD-95DC867DD615}"/>
              </a:ext>
            </a:extLst>
          </p:cNvPr>
          <p:cNvSpPr>
            <a:spLocks noChangeAspect="1"/>
          </p:cNvSpPr>
          <p:nvPr/>
        </p:nvSpPr>
        <p:spPr bwMode="auto">
          <a:xfrm>
            <a:off x="149699" y="4023126"/>
            <a:ext cx="610827" cy="610827"/>
          </a:xfrm>
          <a:prstGeom prst="ellipse">
            <a:avLst/>
          </a:prstGeom>
          <a:solidFill>
            <a:schemeClr val="bg1"/>
          </a:solidFill>
          <a:ln>
            <a:noFill/>
            <a:headEnd type="none" w="med" len="med"/>
            <a:tailEnd type="none" w="med" len="med"/>
          </a:ln>
          <a:effectLst>
            <a:outerShdw blurRad="127000" dist="25400" dir="2700000" algn="tl"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defRPr/>
            </a:pPr>
            <a:r>
              <a:rPr lang="en-US" sz="2040">
                <a:solidFill>
                  <a:srgbClr val="0078D7"/>
                </a:solidFill>
                <a:latin typeface="Calibri Light" panose="020F0302020204030204"/>
                <a:ea typeface="Segoe UI" pitchFamily="34" charset="0"/>
                <a:cs typeface="Segoe UI" pitchFamily="34" charset="0"/>
              </a:rPr>
              <a:t>3</a:t>
            </a:r>
          </a:p>
        </p:txBody>
      </p:sp>
      <p:sp>
        <p:nvSpPr>
          <p:cNvPr id="13" name="Oval 12">
            <a:extLst>
              <a:ext uri="{FF2B5EF4-FFF2-40B4-BE49-F238E27FC236}">
                <a16:creationId xmlns:a16="http://schemas.microsoft.com/office/drawing/2014/main" id="{DB8FF4DD-2BE6-4AEE-93B8-274327B7C6F0}"/>
              </a:ext>
            </a:extLst>
          </p:cNvPr>
          <p:cNvSpPr>
            <a:spLocks noChangeAspect="1"/>
          </p:cNvSpPr>
          <p:nvPr/>
        </p:nvSpPr>
        <p:spPr bwMode="auto">
          <a:xfrm>
            <a:off x="149699" y="5035768"/>
            <a:ext cx="610827" cy="610827"/>
          </a:xfrm>
          <a:prstGeom prst="ellipse">
            <a:avLst/>
          </a:prstGeom>
          <a:solidFill>
            <a:schemeClr val="bg1"/>
          </a:solidFill>
          <a:ln>
            <a:noFill/>
            <a:headEnd type="none" w="med" len="med"/>
            <a:tailEnd type="none" w="med" len="med"/>
          </a:ln>
          <a:effectLst>
            <a:outerShdw blurRad="127000" dist="25400" dir="2700000" algn="tl" rotWithShape="0">
              <a:prstClr val="black">
                <a:alpha val="3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51028" fontAlgn="base">
              <a:lnSpc>
                <a:spcPct val="90000"/>
              </a:lnSpc>
              <a:spcBef>
                <a:spcPct val="0"/>
              </a:spcBef>
              <a:spcAft>
                <a:spcPct val="0"/>
              </a:spcAft>
              <a:defRPr/>
            </a:pPr>
            <a:r>
              <a:rPr lang="en-US" sz="2040">
                <a:solidFill>
                  <a:srgbClr val="0078D7"/>
                </a:solidFill>
                <a:latin typeface="Calibri Light" panose="020F0302020204030204"/>
                <a:ea typeface="Segoe UI" pitchFamily="34" charset="0"/>
                <a:cs typeface="Segoe UI" pitchFamily="34" charset="0"/>
              </a:rPr>
              <a:t>4</a:t>
            </a:r>
          </a:p>
        </p:txBody>
      </p:sp>
      <p:sp>
        <p:nvSpPr>
          <p:cNvPr id="16" name="Rectangle 15">
            <a:extLst>
              <a:ext uri="{FF2B5EF4-FFF2-40B4-BE49-F238E27FC236}">
                <a16:creationId xmlns:a16="http://schemas.microsoft.com/office/drawing/2014/main" id="{7E70C6D7-6CCF-4556-BD85-68BF2F789525}"/>
              </a:ext>
            </a:extLst>
          </p:cNvPr>
          <p:cNvSpPr/>
          <p:nvPr/>
        </p:nvSpPr>
        <p:spPr>
          <a:xfrm>
            <a:off x="85180" y="6564008"/>
            <a:ext cx="7329605" cy="270285"/>
          </a:xfrm>
          <a:prstGeom prst="rect">
            <a:avLst/>
          </a:prstGeom>
        </p:spPr>
        <p:txBody>
          <a:bodyPr wrap="square">
            <a:spAutoFit/>
          </a:bodyPr>
          <a:lstStyle/>
          <a:p>
            <a:pPr defTabSz="932597"/>
            <a:r>
              <a:rPr lang="en-US" sz="1122">
                <a:solidFill>
                  <a:prstClr val="black"/>
                </a:solidFill>
                <a:latin typeface="Calibri" panose="020F0502020204030204"/>
                <a:hlinkClick r:id="rId4"/>
              </a:rPr>
              <a:t>https://docs.microsoft.com/en-us/windows/security/threat-protection/intelligence/top-scoring-industry-antivirus-tests</a:t>
            </a:r>
            <a:r>
              <a:rPr lang="en-US" sz="1122">
                <a:solidFill>
                  <a:prstClr val="black"/>
                </a:solidFill>
                <a:latin typeface="Calibri" panose="020F0502020204030204"/>
              </a:rPr>
              <a:t> </a:t>
            </a:r>
          </a:p>
        </p:txBody>
      </p:sp>
    </p:spTree>
    <p:extLst>
      <p:ext uri="{BB962C8B-B14F-4D97-AF65-F5344CB8AC3E}">
        <p14:creationId xmlns:p14="http://schemas.microsoft.com/office/powerpoint/2010/main" val="2951757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730CB187-60DF-428F-9F0B-FCCAB810D67B}"/>
              </a:ext>
            </a:extLst>
          </p:cNvPr>
          <p:cNvSpPr/>
          <p:nvPr/>
        </p:nvSpPr>
        <p:spPr bwMode="auto">
          <a:xfrm>
            <a:off x="883" y="2007594"/>
            <a:ext cx="12434711" cy="3469974"/>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19425" tIns="175540" rIns="219425" bIns="175540" numCol="1" spcCol="0" rtlCol="0" fromWordArt="0" anchor="t" anchorCtr="0" forceAA="0" compatLnSpc="1">
            <a:prstTxWarp prst="textNoShape">
              <a:avLst/>
            </a:prstTxWarp>
            <a:noAutofit/>
          </a:bodyPr>
          <a:lstStyle/>
          <a:p>
            <a:pPr marL="0" marR="0" lvl="0" indent="0" algn="l" defTabSz="111879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 name="Title 1">
            <a:extLst>
              <a:ext uri="{FF2B5EF4-FFF2-40B4-BE49-F238E27FC236}">
                <a16:creationId xmlns:a16="http://schemas.microsoft.com/office/drawing/2014/main" id="{19616708-9EDC-4E60-BF30-CDD2311CCDFE}"/>
              </a:ext>
            </a:extLst>
          </p:cNvPr>
          <p:cNvSpPr>
            <a:spLocks noGrp="1"/>
          </p:cNvSpPr>
          <p:nvPr>
            <p:ph type="title"/>
          </p:nvPr>
        </p:nvSpPr>
        <p:spPr/>
        <p:txBody>
          <a:bodyPr/>
          <a:lstStyle/>
          <a:p>
            <a:r>
              <a:rPr lang="en-US"/>
              <a:t>What is </a:t>
            </a:r>
            <a:r>
              <a:rPr lang="en-US">
                <a:solidFill>
                  <a:schemeClr val="accent1"/>
                </a:solidFill>
              </a:rPr>
              <a:t>Microsoft 365 Business</a:t>
            </a:r>
            <a:r>
              <a:rPr lang="en-US"/>
              <a:t>?</a:t>
            </a:r>
          </a:p>
        </p:txBody>
      </p:sp>
      <p:sp>
        <p:nvSpPr>
          <p:cNvPr id="2" name="Text Placeholder 1">
            <a:extLst>
              <a:ext uri="{FF2B5EF4-FFF2-40B4-BE49-F238E27FC236}">
                <a16:creationId xmlns:a16="http://schemas.microsoft.com/office/drawing/2014/main" id="{B11AE48E-508B-4E15-AC7A-365BC01253F0}"/>
              </a:ext>
            </a:extLst>
          </p:cNvPr>
          <p:cNvSpPr>
            <a:spLocks noGrp="1"/>
          </p:cNvSpPr>
          <p:nvPr>
            <p:ph type="body" sz="quarter" idx="4294967295"/>
          </p:nvPr>
        </p:nvSpPr>
        <p:spPr>
          <a:xfrm>
            <a:off x="436563" y="1068777"/>
            <a:ext cx="11999912" cy="360362"/>
          </a:xfrm>
        </p:spPr>
        <p:txBody>
          <a:bodyPr/>
          <a:lstStyle/>
          <a:p>
            <a:r>
              <a:rPr lang="en-US" dirty="0"/>
              <a:t>A comprehensive security solution that is integrated with Office 365</a:t>
            </a:r>
          </a:p>
        </p:txBody>
      </p:sp>
      <p:sp>
        <p:nvSpPr>
          <p:cNvPr id="3" name="Rectangle 2">
            <a:extLst>
              <a:ext uri="{FF2B5EF4-FFF2-40B4-BE49-F238E27FC236}">
                <a16:creationId xmlns:a16="http://schemas.microsoft.com/office/drawing/2014/main" id="{FFF42AC1-0092-4F84-976A-928C900B237C}"/>
              </a:ext>
            </a:extLst>
          </p:cNvPr>
          <p:cNvSpPr/>
          <p:nvPr/>
        </p:nvSpPr>
        <p:spPr>
          <a:xfrm>
            <a:off x="2175374" y="5862121"/>
            <a:ext cx="7679832" cy="646331"/>
          </a:xfrm>
          <a:prstGeom prst="rect">
            <a:avLst/>
          </a:prstGeom>
        </p:spPr>
        <p:txBody>
          <a:bodyPr wrap="square">
            <a:spAutoFit/>
          </a:bodyPr>
          <a:lstStyle/>
          <a:p>
            <a:pPr marL="0" marR="0" lvl="0" indent="0" algn="ctr" defTabSz="93259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78D4"/>
                </a:solidFill>
                <a:effectLst/>
                <a:uLnTx/>
                <a:uFillTx/>
                <a:latin typeface="Segoe UI Semibold"/>
                <a:ea typeface="+mn-ea"/>
                <a:cs typeface="+mn-cs"/>
              </a:rPr>
              <a:t>All the capabilities of Office 365 Business Premium, plus</a:t>
            </a:r>
            <a:br>
              <a:rPr kumimoji="0" lang="en-US" sz="1800" b="0" i="0" u="none" strike="noStrike" kern="1200" cap="none" spc="0" normalizeH="0" baseline="0" noProof="0">
                <a:ln>
                  <a:noFill/>
                </a:ln>
                <a:solidFill>
                  <a:srgbClr val="0078D4"/>
                </a:solidFill>
                <a:effectLst/>
                <a:uLnTx/>
                <a:uFillTx/>
                <a:latin typeface="Segoe UI Semibold"/>
                <a:ea typeface="+mn-ea"/>
                <a:cs typeface="+mn-cs"/>
              </a:rPr>
            </a:br>
            <a:r>
              <a:rPr kumimoji="0" lang="en-US" sz="1800" b="0" i="0" u="none" strike="noStrike" kern="1200" cap="none" spc="0" normalizeH="0" baseline="0" noProof="0">
                <a:ln>
                  <a:noFill/>
                </a:ln>
                <a:solidFill>
                  <a:srgbClr val="0078D4"/>
                </a:solidFill>
                <a:effectLst/>
                <a:uLnTx/>
                <a:uFillTx/>
                <a:latin typeface="Segoe UI Semibold"/>
                <a:ea typeface="+mn-ea"/>
                <a:cs typeface="+mn-cs"/>
              </a:rPr>
              <a:t> advanced cybersecurity, data protection, and device management </a:t>
            </a:r>
          </a:p>
        </p:txBody>
      </p:sp>
      <p:sp>
        <p:nvSpPr>
          <p:cNvPr id="22" name="TextBox 21">
            <a:extLst>
              <a:ext uri="{FF2B5EF4-FFF2-40B4-BE49-F238E27FC236}">
                <a16:creationId xmlns:a16="http://schemas.microsoft.com/office/drawing/2014/main" id="{9DB33AD4-DFF2-4BA4-BE5E-45A94D1DD4B0}"/>
              </a:ext>
            </a:extLst>
          </p:cNvPr>
          <p:cNvSpPr txBox="1"/>
          <p:nvPr/>
        </p:nvSpPr>
        <p:spPr>
          <a:xfrm>
            <a:off x="855842" y="3949824"/>
            <a:ext cx="2649179" cy="768409"/>
          </a:xfrm>
          <a:prstGeom prst="rect">
            <a:avLst/>
          </a:prstGeom>
          <a:noFill/>
        </p:spPr>
        <p:txBody>
          <a:bodyPr wrap="square" lIns="0" tIns="0" rIns="0" bIns="0" rtlCol="0">
            <a:spAutoFit/>
          </a:bodyPr>
          <a:lstStyle/>
          <a:p>
            <a:pPr marL="0" marR="0" lvl="0" indent="0" algn="ctr" defTabSz="932688" rtl="0" eaLnBrk="1" fontAlgn="auto" latinLnBrk="0" hangingPunct="1">
              <a:lnSpc>
                <a:spcPct val="100000"/>
              </a:lnSpc>
              <a:spcBef>
                <a:spcPts val="0"/>
              </a:spcBef>
              <a:spcAft>
                <a:spcPts val="0"/>
              </a:spcAft>
              <a:buClrTx/>
              <a:buSzTx/>
              <a:buFontTx/>
              <a:buNone/>
              <a:tabLst/>
              <a:defRPr/>
            </a:pPr>
            <a:r>
              <a:rPr kumimoji="0" lang="en-US" sz="2448" b="0" i="0" u="none" strike="noStrike" kern="1200" cap="none" spc="0" normalizeH="0" baseline="0" noProof="0">
                <a:ln>
                  <a:noFill/>
                </a:ln>
                <a:solidFill>
                  <a:srgbClr val="282828"/>
                </a:solidFill>
                <a:effectLst/>
                <a:uLnTx/>
                <a:uFillTx/>
                <a:latin typeface="Segoe UI Semibold"/>
                <a:ea typeface="+mn-ea"/>
                <a:cs typeface="+mn-cs"/>
              </a:rPr>
              <a:t>Defend against cyberthreats</a:t>
            </a:r>
          </a:p>
        </p:txBody>
      </p:sp>
      <p:sp>
        <p:nvSpPr>
          <p:cNvPr id="32" name="TextBox 31">
            <a:extLst>
              <a:ext uri="{FF2B5EF4-FFF2-40B4-BE49-F238E27FC236}">
                <a16:creationId xmlns:a16="http://schemas.microsoft.com/office/drawing/2014/main" id="{139D7AA4-CC85-4C9C-AB6D-72E5EBD40C20}"/>
              </a:ext>
            </a:extLst>
          </p:cNvPr>
          <p:cNvSpPr txBox="1"/>
          <p:nvPr/>
        </p:nvSpPr>
        <p:spPr>
          <a:xfrm>
            <a:off x="4893647" y="3919001"/>
            <a:ext cx="2649179" cy="768409"/>
          </a:xfrm>
          <a:prstGeom prst="rect">
            <a:avLst/>
          </a:prstGeom>
          <a:noFill/>
        </p:spPr>
        <p:txBody>
          <a:bodyPr wrap="square" lIns="0" tIns="0" rIns="0" bIns="0" rtlCol="0">
            <a:spAutoFit/>
          </a:bodyPr>
          <a:lstStyle/>
          <a:p>
            <a:pPr marL="0" marR="0" lvl="0" indent="0" algn="ctr" defTabSz="932688" rtl="0" eaLnBrk="1" fontAlgn="auto" latinLnBrk="0" hangingPunct="1">
              <a:lnSpc>
                <a:spcPct val="100000"/>
              </a:lnSpc>
              <a:spcBef>
                <a:spcPts val="0"/>
              </a:spcBef>
              <a:spcAft>
                <a:spcPts val="0"/>
              </a:spcAft>
              <a:buClrTx/>
              <a:buSzTx/>
              <a:buFontTx/>
              <a:buNone/>
              <a:tabLst/>
              <a:defRPr/>
            </a:pPr>
            <a:r>
              <a:rPr kumimoji="0" lang="en-US" sz="2448" b="0" i="0" u="none" strike="noStrike" kern="1200" cap="none" spc="0" normalizeH="0" baseline="0" noProof="0">
                <a:ln>
                  <a:noFill/>
                </a:ln>
                <a:solidFill>
                  <a:srgbClr val="282828"/>
                </a:solidFill>
                <a:effectLst/>
                <a:uLnTx/>
                <a:uFillTx/>
                <a:latin typeface="Segoe UI Semibold"/>
                <a:ea typeface="+mn-ea"/>
                <a:cs typeface="+mn-cs"/>
              </a:rPr>
              <a:t>Protect </a:t>
            </a:r>
            <a:br>
              <a:rPr kumimoji="0" lang="en-US" sz="2448" b="0" i="0" u="none" strike="noStrike" kern="1200" cap="none" spc="0" normalizeH="0" baseline="0" noProof="0">
                <a:ln>
                  <a:noFill/>
                </a:ln>
                <a:solidFill>
                  <a:srgbClr val="282828"/>
                </a:solidFill>
                <a:effectLst/>
                <a:uLnTx/>
                <a:uFillTx/>
                <a:latin typeface="Segoe UI Semibold"/>
                <a:ea typeface="+mn-ea"/>
                <a:cs typeface="+mn-cs"/>
              </a:rPr>
            </a:br>
            <a:r>
              <a:rPr kumimoji="0" lang="en-US" sz="2448" b="0" i="0" u="none" strike="noStrike" kern="1200" cap="none" spc="0" normalizeH="0" baseline="0" noProof="0">
                <a:ln>
                  <a:noFill/>
                </a:ln>
                <a:solidFill>
                  <a:srgbClr val="282828"/>
                </a:solidFill>
                <a:effectLst/>
                <a:uLnTx/>
                <a:uFillTx/>
                <a:latin typeface="Segoe UI Semibold"/>
                <a:ea typeface="+mn-ea"/>
                <a:cs typeface="+mn-cs"/>
              </a:rPr>
              <a:t>business data</a:t>
            </a:r>
          </a:p>
        </p:txBody>
      </p:sp>
      <p:sp>
        <p:nvSpPr>
          <p:cNvPr id="33" name="TextBox 32">
            <a:extLst>
              <a:ext uri="{FF2B5EF4-FFF2-40B4-BE49-F238E27FC236}">
                <a16:creationId xmlns:a16="http://schemas.microsoft.com/office/drawing/2014/main" id="{C13B68CF-E624-40A0-9DF8-7A0D606FE9E3}"/>
              </a:ext>
            </a:extLst>
          </p:cNvPr>
          <p:cNvSpPr txBox="1"/>
          <p:nvPr/>
        </p:nvSpPr>
        <p:spPr>
          <a:xfrm>
            <a:off x="8931454" y="3954539"/>
            <a:ext cx="2649179" cy="753411"/>
          </a:xfrm>
          <a:prstGeom prst="rect">
            <a:avLst/>
          </a:prstGeom>
          <a:noFill/>
        </p:spPr>
        <p:txBody>
          <a:bodyPr wrap="square" lIns="0" tIns="0" rIns="0" bIns="0" rtlCol="0">
            <a:spAutoFit/>
          </a:bodyPr>
          <a:lstStyle/>
          <a:p>
            <a:pPr marL="0" marR="0" lvl="0" indent="0" algn="ctr" defTabSz="932688" rtl="0" eaLnBrk="1" fontAlgn="auto" latinLnBrk="0" hangingPunct="1">
              <a:lnSpc>
                <a:spcPct val="100000"/>
              </a:lnSpc>
              <a:spcBef>
                <a:spcPts val="0"/>
              </a:spcBef>
              <a:spcAft>
                <a:spcPts val="0"/>
              </a:spcAft>
              <a:buClrTx/>
              <a:buSzTx/>
              <a:buFontTx/>
              <a:buNone/>
              <a:tabLst/>
              <a:defRPr/>
            </a:pPr>
            <a:r>
              <a:rPr kumimoji="0" lang="en-US" sz="2448" b="0" i="0" u="none" strike="noStrike" kern="1200" cap="none" spc="0" normalizeH="0" baseline="0" noProof="0" dirty="0">
                <a:ln>
                  <a:noFill/>
                </a:ln>
                <a:solidFill>
                  <a:srgbClr val="282828"/>
                </a:solidFill>
                <a:effectLst/>
                <a:uLnTx/>
                <a:uFillTx/>
                <a:latin typeface="Segoe UI Semibold"/>
                <a:ea typeface="+mn-ea"/>
                <a:cs typeface="+mn-cs"/>
              </a:rPr>
              <a:t>Secure </a:t>
            </a:r>
            <a:br>
              <a:rPr kumimoji="0" lang="en-US" sz="2448" b="0" i="0" u="none" strike="noStrike" kern="1200" cap="none" spc="0" normalizeH="0" baseline="0" noProof="0" dirty="0">
                <a:ln>
                  <a:noFill/>
                </a:ln>
                <a:solidFill>
                  <a:srgbClr val="282828"/>
                </a:solidFill>
                <a:effectLst/>
                <a:uLnTx/>
                <a:uFillTx/>
                <a:latin typeface="Segoe UI Semibold"/>
                <a:ea typeface="+mn-ea"/>
                <a:cs typeface="+mn-cs"/>
              </a:rPr>
            </a:br>
            <a:r>
              <a:rPr kumimoji="0" lang="en-US" sz="2448" b="0" i="0" u="none" strike="noStrike" kern="1200" cap="none" spc="0" normalizeH="0" baseline="0" noProof="0" dirty="0">
                <a:ln>
                  <a:noFill/>
                </a:ln>
                <a:solidFill>
                  <a:srgbClr val="282828"/>
                </a:solidFill>
                <a:effectLst/>
                <a:uLnTx/>
                <a:uFillTx/>
                <a:latin typeface="Segoe UI Semibold"/>
                <a:ea typeface="+mn-ea"/>
                <a:cs typeface="+mn-cs"/>
              </a:rPr>
              <a:t>your devices</a:t>
            </a:r>
          </a:p>
        </p:txBody>
      </p:sp>
      <p:sp>
        <p:nvSpPr>
          <p:cNvPr id="21" name="TextBox 20">
            <a:extLst>
              <a:ext uri="{FF2B5EF4-FFF2-40B4-BE49-F238E27FC236}">
                <a16:creationId xmlns:a16="http://schemas.microsoft.com/office/drawing/2014/main" id="{5E7EF543-60CA-45A5-A587-20E801B7BD28}"/>
              </a:ext>
            </a:extLst>
          </p:cNvPr>
          <p:cNvSpPr txBox="1"/>
          <p:nvPr/>
        </p:nvSpPr>
        <p:spPr>
          <a:xfrm>
            <a:off x="3768950" y="2622415"/>
            <a:ext cx="844978" cy="1245770"/>
          </a:xfrm>
          <a:prstGeom prst="rect">
            <a:avLst/>
          </a:prstGeom>
          <a:noFill/>
        </p:spPr>
        <p:txBody>
          <a:bodyPr wrap="none" rtlCol="0">
            <a:spAutoFit/>
          </a:bodyPr>
          <a:lstStyle/>
          <a:p>
            <a:pPr marL="0" marR="0" lvl="0" indent="0" algn="l" defTabSz="931702" rtl="0" eaLnBrk="1" fontAlgn="auto" latinLnBrk="0" hangingPunct="1">
              <a:lnSpc>
                <a:spcPct val="100000"/>
              </a:lnSpc>
              <a:spcBef>
                <a:spcPts val="0"/>
              </a:spcBef>
              <a:spcAft>
                <a:spcPts val="0"/>
              </a:spcAft>
              <a:buClrTx/>
              <a:buSzTx/>
              <a:buFontTx/>
              <a:buNone/>
              <a:tabLst/>
              <a:defRPr/>
            </a:pPr>
            <a:r>
              <a:rPr kumimoji="0" lang="en-AU" sz="7334" b="0" i="0" u="none" strike="noStrike" kern="1200" cap="none" spc="0" normalizeH="0" baseline="0" noProof="0">
                <a:ln>
                  <a:noFill/>
                </a:ln>
                <a:solidFill>
                  <a:srgbClr val="282828">
                    <a:lumMod val="25000"/>
                    <a:lumOff val="75000"/>
                  </a:srgbClr>
                </a:solidFill>
                <a:effectLst/>
                <a:uLnTx/>
                <a:uFillTx/>
                <a:latin typeface="Segoe UI" panose="020B0502040204020203" pitchFamily="34" charset="0"/>
                <a:ea typeface="+mn-ea"/>
                <a:cs typeface="Segoe UI" panose="020B0502040204020203" pitchFamily="34" charset="0"/>
              </a:rPr>
              <a:t>+</a:t>
            </a:r>
          </a:p>
        </p:txBody>
      </p:sp>
      <p:sp>
        <p:nvSpPr>
          <p:cNvPr id="23" name="TextBox 22">
            <a:extLst>
              <a:ext uri="{FF2B5EF4-FFF2-40B4-BE49-F238E27FC236}">
                <a16:creationId xmlns:a16="http://schemas.microsoft.com/office/drawing/2014/main" id="{3E95CE33-FBF1-4D97-8392-9E13B61982A9}"/>
              </a:ext>
            </a:extLst>
          </p:cNvPr>
          <p:cNvSpPr txBox="1"/>
          <p:nvPr/>
        </p:nvSpPr>
        <p:spPr>
          <a:xfrm>
            <a:off x="7803647" y="2622415"/>
            <a:ext cx="844978" cy="1245770"/>
          </a:xfrm>
          <a:prstGeom prst="rect">
            <a:avLst/>
          </a:prstGeom>
          <a:noFill/>
        </p:spPr>
        <p:txBody>
          <a:bodyPr wrap="none" rtlCol="0">
            <a:spAutoFit/>
          </a:bodyPr>
          <a:lstStyle/>
          <a:p>
            <a:pPr marL="0" marR="0" lvl="0" indent="0" algn="l" defTabSz="931702" rtl="0" eaLnBrk="1" fontAlgn="auto" latinLnBrk="0" hangingPunct="1">
              <a:lnSpc>
                <a:spcPct val="100000"/>
              </a:lnSpc>
              <a:spcBef>
                <a:spcPts val="0"/>
              </a:spcBef>
              <a:spcAft>
                <a:spcPts val="0"/>
              </a:spcAft>
              <a:buClrTx/>
              <a:buSzTx/>
              <a:buFontTx/>
              <a:buNone/>
              <a:tabLst/>
              <a:defRPr/>
            </a:pPr>
            <a:r>
              <a:rPr kumimoji="0" lang="en-AU" sz="7334" b="0" i="0" u="none" strike="noStrike" kern="1200" cap="none" spc="0" normalizeH="0" baseline="0" noProof="0">
                <a:ln>
                  <a:noFill/>
                </a:ln>
                <a:solidFill>
                  <a:srgbClr val="282828">
                    <a:lumMod val="25000"/>
                    <a:lumOff val="75000"/>
                  </a:srgbClr>
                </a:solidFill>
                <a:effectLst/>
                <a:uLnTx/>
                <a:uFillTx/>
                <a:latin typeface="Segoe UI" panose="020B0502040204020203" pitchFamily="34" charset="0"/>
                <a:ea typeface="+mn-ea"/>
                <a:cs typeface="Segoe UI" panose="020B0502040204020203" pitchFamily="34" charset="0"/>
              </a:rPr>
              <a:t>+</a:t>
            </a:r>
          </a:p>
        </p:txBody>
      </p:sp>
      <p:pic>
        <p:nvPicPr>
          <p:cNvPr id="24" name="Picture 23">
            <a:extLst>
              <a:ext uri="{FF2B5EF4-FFF2-40B4-BE49-F238E27FC236}">
                <a16:creationId xmlns:a16="http://schemas.microsoft.com/office/drawing/2014/main" id="{21436BA0-BE19-42A3-8932-A8763DFEB124}"/>
              </a:ext>
            </a:extLst>
          </p:cNvPr>
          <p:cNvPicPr>
            <a:picLocks noChangeAspect="1"/>
          </p:cNvPicPr>
          <p:nvPr/>
        </p:nvPicPr>
        <p:blipFill>
          <a:blip r:embed="rId3"/>
          <a:stretch>
            <a:fillRect/>
          </a:stretch>
        </p:blipFill>
        <p:spPr>
          <a:xfrm>
            <a:off x="1779014" y="2843883"/>
            <a:ext cx="802834" cy="802834"/>
          </a:xfrm>
          <a:prstGeom prst="rect">
            <a:avLst/>
          </a:prstGeom>
        </p:spPr>
      </p:pic>
      <p:pic>
        <p:nvPicPr>
          <p:cNvPr id="35" name="Picture 34">
            <a:extLst>
              <a:ext uri="{FF2B5EF4-FFF2-40B4-BE49-F238E27FC236}">
                <a16:creationId xmlns:a16="http://schemas.microsoft.com/office/drawing/2014/main" id="{7D4D59DE-2291-4E7D-8544-3B6F969CB94E}"/>
              </a:ext>
            </a:extLst>
          </p:cNvPr>
          <p:cNvPicPr>
            <a:picLocks noChangeAspect="1"/>
          </p:cNvPicPr>
          <p:nvPr/>
        </p:nvPicPr>
        <p:blipFill>
          <a:blip r:embed="rId4"/>
          <a:stretch>
            <a:fillRect/>
          </a:stretch>
        </p:blipFill>
        <p:spPr>
          <a:xfrm>
            <a:off x="5816819" y="2843883"/>
            <a:ext cx="802834" cy="802834"/>
          </a:xfrm>
          <a:prstGeom prst="rect">
            <a:avLst/>
          </a:prstGeom>
        </p:spPr>
      </p:pic>
      <p:grpSp>
        <p:nvGrpSpPr>
          <p:cNvPr id="5" name="Group 4">
            <a:extLst>
              <a:ext uri="{FF2B5EF4-FFF2-40B4-BE49-F238E27FC236}">
                <a16:creationId xmlns:a16="http://schemas.microsoft.com/office/drawing/2014/main" id="{FF32A63D-562F-46EA-A3A8-58B403D108EA}"/>
              </a:ext>
            </a:extLst>
          </p:cNvPr>
          <p:cNvGrpSpPr>
            <a:grpSpLocks noChangeAspect="1"/>
          </p:cNvGrpSpPr>
          <p:nvPr/>
        </p:nvGrpSpPr>
        <p:grpSpPr bwMode="auto">
          <a:xfrm>
            <a:off x="9855206" y="2836865"/>
            <a:ext cx="825501" cy="823913"/>
            <a:chOff x="6208" y="1787"/>
            <a:chExt cx="520" cy="519"/>
          </a:xfrm>
        </p:grpSpPr>
        <p:sp>
          <p:nvSpPr>
            <p:cNvPr id="8" name="Freeform 5">
              <a:extLst>
                <a:ext uri="{FF2B5EF4-FFF2-40B4-BE49-F238E27FC236}">
                  <a16:creationId xmlns:a16="http://schemas.microsoft.com/office/drawing/2014/main" id="{694A61A7-AF95-4C73-BF6E-13C7FDC0D512}"/>
                </a:ext>
              </a:extLst>
            </p:cNvPr>
            <p:cNvSpPr>
              <a:spLocks noEditPoints="1"/>
            </p:cNvSpPr>
            <p:nvPr/>
          </p:nvSpPr>
          <p:spPr bwMode="auto">
            <a:xfrm>
              <a:off x="6209" y="2068"/>
              <a:ext cx="98" cy="181"/>
            </a:xfrm>
            <a:custGeom>
              <a:avLst/>
              <a:gdLst>
                <a:gd name="T0" fmla="*/ 0 w 80"/>
                <a:gd name="T1" fmla="*/ 0 h 147"/>
                <a:gd name="T2" fmla="*/ 0 w 80"/>
                <a:gd name="T3" fmla="*/ 0 h 147"/>
                <a:gd name="T4" fmla="*/ 0 w 80"/>
                <a:gd name="T5" fmla="*/ 128 h 147"/>
                <a:gd name="T6" fmla="*/ 0 w 80"/>
                <a:gd name="T7" fmla="*/ 147 h 147"/>
                <a:gd name="T8" fmla="*/ 80 w 80"/>
                <a:gd name="T9" fmla="*/ 147 h 147"/>
                <a:gd name="T10" fmla="*/ 80 w 80"/>
                <a:gd name="T11" fmla="*/ 128 h 147"/>
                <a:gd name="T12" fmla="*/ 80 w 80"/>
                <a:gd name="T13" fmla="*/ 0 h 147"/>
                <a:gd name="T14" fmla="*/ 0 w 80"/>
                <a:gd name="T15" fmla="*/ 0 h 147"/>
                <a:gd name="T16" fmla="*/ 23 w 80"/>
                <a:gd name="T17" fmla="*/ 128 h 147"/>
                <a:gd name="T18" fmla="*/ 23 w 80"/>
                <a:gd name="T19" fmla="*/ 128 h 147"/>
                <a:gd name="T20" fmla="*/ 23 w 80"/>
                <a:gd name="T21" fmla="*/ 107 h 147"/>
                <a:gd name="T22" fmla="*/ 50 w 80"/>
                <a:gd name="T23" fmla="*/ 107 h 147"/>
                <a:gd name="T24" fmla="*/ 50 w 80"/>
                <a:gd name="T25" fmla="*/ 128 h 147"/>
                <a:gd name="T26" fmla="*/ 50 w 80"/>
                <a:gd name="T27" fmla="*/ 133 h 147"/>
                <a:gd name="T28" fmla="*/ 23 w 80"/>
                <a:gd name="T29" fmla="*/ 133 h 147"/>
                <a:gd name="T30" fmla="*/ 23 w 80"/>
                <a:gd name="T31" fmla="*/ 12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147">
                  <a:moveTo>
                    <a:pt x="0" y="0"/>
                  </a:moveTo>
                  <a:lnTo>
                    <a:pt x="0" y="0"/>
                  </a:lnTo>
                  <a:lnTo>
                    <a:pt x="0" y="128"/>
                  </a:lnTo>
                  <a:lnTo>
                    <a:pt x="0" y="147"/>
                  </a:lnTo>
                  <a:lnTo>
                    <a:pt x="80" y="147"/>
                  </a:lnTo>
                  <a:lnTo>
                    <a:pt x="80" y="128"/>
                  </a:lnTo>
                  <a:lnTo>
                    <a:pt x="80" y="0"/>
                  </a:lnTo>
                  <a:lnTo>
                    <a:pt x="0" y="0"/>
                  </a:lnTo>
                  <a:close/>
                  <a:moveTo>
                    <a:pt x="23" y="128"/>
                  </a:moveTo>
                  <a:lnTo>
                    <a:pt x="23" y="128"/>
                  </a:lnTo>
                  <a:lnTo>
                    <a:pt x="23" y="107"/>
                  </a:lnTo>
                  <a:lnTo>
                    <a:pt x="50" y="107"/>
                  </a:lnTo>
                  <a:lnTo>
                    <a:pt x="50" y="128"/>
                  </a:lnTo>
                  <a:lnTo>
                    <a:pt x="50" y="133"/>
                  </a:lnTo>
                  <a:lnTo>
                    <a:pt x="23" y="133"/>
                  </a:lnTo>
                  <a:lnTo>
                    <a:pt x="23" y="128"/>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9" name="Freeform 6">
              <a:extLst>
                <a:ext uri="{FF2B5EF4-FFF2-40B4-BE49-F238E27FC236}">
                  <a16:creationId xmlns:a16="http://schemas.microsoft.com/office/drawing/2014/main" id="{2496206D-A0E4-48B0-B77C-2C854E4608B0}"/>
                </a:ext>
              </a:extLst>
            </p:cNvPr>
            <p:cNvSpPr>
              <a:spLocks noEditPoints="1"/>
            </p:cNvSpPr>
            <p:nvPr/>
          </p:nvSpPr>
          <p:spPr bwMode="auto">
            <a:xfrm>
              <a:off x="6492" y="2078"/>
              <a:ext cx="229" cy="163"/>
            </a:xfrm>
            <a:custGeom>
              <a:avLst/>
              <a:gdLst>
                <a:gd name="T0" fmla="*/ 171 w 187"/>
                <a:gd name="T1" fmla="*/ 0 h 133"/>
                <a:gd name="T2" fmla="*/ 171 w 187"/>
                <a:gd name="T3" fmla="*/ 0 h 133"/>
                <a:gd name="T4" fmla="*/ 0 w 187"/>
                <a:gd name="T5" fmla="*/ 0 h 133"/>
                <a:gd name="T6" fmla="*/ 0 w 187"/>
                <a:gd name="T7" fmla="*/ 120 h 133"/>
                <a:gd name="T8" fmla="*/ 0 w 187"/>
                <a:gd name="T9" fmla="*/ 133 h 133"/>
                <a:gd name="T10" fmla="*/ 187 w 187"/>
                <a:gd name="T11" fmla="*/ 133 h 133"/>
                <a:gd name="T12" fmla="*/ 187 w 187"/>
                <a:gd name="T13" fmla="*/ 0 h 133"/>
                <a:gd name="T14" fmla="*/ 171 w 187"/>
                <a:gd name="T15" fmla="*/ 0 h 133"/>
                <a:gd name="T16" fmla="*/ 71 w 187"/>
                <a:gd name="T17" fmla="*/ 120 h 133"/>
                <a:gd name="T18" fmla="*/ 71 w 187"/>
                <a:gd name="T19" fmla="*/ 120 h 133"/>
                <a:gd name="T20" fmla="*/ 71 w 187"/>
                <a:gd name="T21" fmla="*/ 93 h 133"/>
                <a:gd name="T22" fmla="*/ 111 w 187"/>
                <a:gd name="T23" fmla="*/ 93 h 133"/>
                <a:gd name="T24" fmla="*/ 111 w 187"/>
                <a:gd name="T25" fmla="*/ 120 h 133"/>
                <a:gd name="T26" fmla="*/ 111 w 187"/>
                <a:gd name="T27" fmla="*/ 120 h 133"/>
                <a:gd name="T28" fmla="*/ 71 w 187"/>
                <a:gd name="T29" fmla="*/ 120 h 133"/>
                <a:gd name="T30" fmla="*/ 71 w 187"/>
                <a:gd name="T31" fmla="*/ 12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7" h="133">
                  <a:moveTo>
                    <a:pt x="171" y="0"/>
                  </a:moveTo>
                  <a:lnTo>
                    <a:pt x="171" y="0"/>
                  </a:lnTo>
                  <a:lnTo>
                    <a:pt x="0" y="0"/>
                  </a:lnTo>
                  <a:lnTo>
                    <a:pt x="0" y="120"/>
                  </a:lnTo>
                  <a:lnTo>
                    <a:pt x="0" y="133"/>
                  </a:lnTo>
                  <a:lnTo>
                    <a:pt x="187" y="133"/>
                  </a:lnTo>
                  <a:lnTo>
                    <a:pt x="187" y="0"/>
                  </a:lnTo>
                  <a:lnTo>
                    <a:pt x="171" y="0"/>
                  </a:lnTo>
                  <a:close/>
                  <a:moveTo>
                    <a:pt x="71" y="120"/>
                  </a:moveTo>
                  <a:lnTo>
                    <a:pt x="71" y="120"/>
                  </a:lnTo>
                  <a:lnTo>
                    <a:pt x="71" y="93"/>
                  </a:lnTo>
                  <a:lnTo>
                    <a:pt x="111" y="93"/>
                  </a:lnTo>
                  <a:lnTo>
                    <a:pt x="111" y="120"/>
                  </a:lnTo>
                  <a:lnTo>
                    <a:pt x="111" y="120"/>
                  </a:lnTo>
                  <a:lnTo>
                    <a:pt x="71" y="120"/>
                  </a:lnTo>
                  <a:lnTo>
                    <a:pt x="71" y="120"/>
                  </a:lnTo>
                  <a:close/>
                </a:path>
              </a:pathLst>
            </a:custGeom>
            <a:solidFill>
              <a:srgbClr val="D1D1D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10" name="Freeform 7">
              <a:extLst>
                <a:ext uri="{FF2B5EF4-FFF2-40B4-BE49-F238E27FC236}">
                  <a16:creationId xmlns:a16="http://schemas.microsoft.com/office/drawing/2014/main" id="{D509B7C4-9B1C-45B3-9EC9-7D338735C5AB}"/>
                </a:ext>
              </a:extLst>
            </p:cNvPr>
            <p:cNvSpPr>
              <a:spLocks noEditPoints="1"/>
            </p:cNvSpPr>
            <p:nvPr/>
          </p:nvSpPr>
          <p:spPr bwMode="auto">
            <a:xfrm>
              <a:off x="6528" y="1787"/>
              <a:ext cx="200" cy="200"/>
            </a:xfrm>
            <a:custGeom>
              <a:avLst/>
              <a:gdLst>
                <a:gd name="T0" fmla="*/ 41 w 164"/>
                <a:gd name="T1" fmla="*/ 77 h 163"/>
                <a:gd name="T2" fmla="*/ 41 w 164"/>
                <a:gd name="T3" fmla="*/ 77 h 163"/>
                <a:gd name="T4" fmla="*/ 64 w 164"/>
                <a:gd name="T5" fmla="*/ 100 h 163"/>
                <a:gd name="T6" fmla="*/ 123 w 164"/>
                <a:gd name="T7" fmla="*/ 40 h 163"/>
                <a:gd name="T8" fmla="*/ 137 w 164"/>
                <a:gd name="T9" fmla="*/ 55 h 163"/>
                <a:gd name="T10" fmla="*/ 64 w 164"/>
                <a:gd name="T11" fmla="*/ 128 h 163"/>
                <a:gd name="T12" fmla="*/ 27 w 164"/>
                <a:gd name="T13" fmla="*/ 91 h 163"/>
                <a:gd name="T14" fmla="*/ 41 w 164"/>
                <a:gd name="T15" fmla="*/ 77 h 163"/>
                <a:gd name="T16" fmla="*/ 82 w 164"/>
                <a:gd name="T17" fmla="*/ 163 h 163"/>
                <a:gd name="T18" fmla="*/ 82 w 164"/>
                <a:gd name="T19" fmla="*/ 163 h 163"/>
                <a:gd name="T20" fmla="*/ 164 w 164"/>
                <a:gd name="T21" fmla="*/ 81 h 163"/>
                <a:gd name="T22" fmla="*/ 82 w 164"/>
                <a:gd name="T23" fmla="*/ 0 h 163"/>
                <a:gd name="T24" fmla="*/ 0 w 164"/>
                <a:gd name="T25" fmla="*/ 81 h 163"/>
                <a:gd name="T26" fmla="*/ 82 w 164"/>
                <a:gd name="T27"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3">
                  <a:moveTo>
                    <a:pt x="41" y="77"/>
                  </a:moveTo>
                  <a:lnTo>
                    <a:pt x="41" y="77"/>
                  </a:lnTo>
                  <a:lnTo>
                    <a:pt x="64" y="100"/>
                  </a:lnTo>
                  <a:lnTo>
                    <a:pt x="123" y="40"/>
                  </a:lnTo>
                  <a:lnTo>
                    <a:pt x="137" y="55"/>
                  </a:lnTo>
                  <a:lnTo>
                    <a:pt x="64" y="128"/>
                  </a:lnTo>
                  <a:lnTo>
                    <a:pt x="27" y="91"/>
                  </a:lnTo>
                  <a:lnTo>
                    <a:pt x="41" y="77"/>
                  </a:lnTo>
                  <a:close/>
                  <a:moveTo>
                    <a:pt x="82" y="163"/>
                  </a:moveTo>
                  <a:lnTo>
                    <a:pt x="82" y="163"/>
                  </a:lnTo>
                  <a:cubicBezTo>
                    <a:pt x="128" y="163"/>
                    <a:pt x="164" y="126"/>
                    <a:pt x="164" y="81"/>
                  </a:cubicBezTo>
                  <a:cubicBezTo>
                    <a:pt x="164" y="36"/>
                    <a:pt x="128" y="0"/>
                    <a:pt x="82" y="0"/>
                  </a:cubicBezTo>
                  <a:cubicBezTo>
                    <a:pt x="37" y="0"/>
                    <a:pt x="0" y="36"/>
                    <a:pt x="0" y="81"/>
                  </a:cubicBezTo>
                  <a:cubicBezTo>
                    <a:pt x="0" y="126"/>
                    <a:pt x="37" y="163"/>
                    <a:pt x="82" y="163"/>
                  </a:cubicBezTo>
                  <a:close/>
                </a:path>
              </a:pathLst>
            </a:custGeom>
            <a:solidFill>
              <a:schemeClr val="tx1">
                <a:lumMod val="50000"/>
                <a:lumOff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11" name="Freeform 8">
              <a:extLst>
                <a:ext uri="{FF2B5EF4-FFF2-40B4-BE49-F238E27FC236}">
                  <a16:creationId xmlns:a16="http://schemas.microsoft.com/office/drawing/2014/main" id="{A18FF7BB-3DC6-4D0E-B61B-F5CF1DD4B1F7}"/>
                </a:ext>
              </a:extLst>
            </p:cNvPr>
            <p:cNvSpPr>
              <a:spLocks/>
            </p:cNvSpPr>
            <p:nvPr/>
          </p:nvSpPr>
          <p:spPr bwMode="auto">
            <a:xfrm>
              <a:off x="6208" y="1914"/>
              <a:ext cx="494" cy="392"/>
            </a:xfrm>
            <a:custGeom>
              <a:avLst/>
              <a:gdLst>
                <a:gd name="T0" fmla="*/ 0 w 403"/>
                <a:gd name="T1" fmla="*/ 99 h 320"/>
                <a:gd name="T2" fmla="*/ 0 w 403"/>
                <a:gd name="T3" fmla="*/ 99 h 320"/>
                <a:gd name="T4" fmla="*/ 1 w 403"/>
                <a:gd name="T5" fmla="*/ 99 h 320"/>
                <a:gd name="T6" fmla="*/ 81 w 403"/>
                <a:gd name="T7" fmla="*/ 99 h 320"/>
                <a:gd name="T8" fmla="*/ 108 w 403"/>
                <a:gd name="T9" fmla="*/ 126 h 320"/>
                <a:gd name="T10" fmla="*/ 108 w 403"/>
                <a:gd name="T11" fmla="*/ 254 h 320"/>
                <a:gd name="T12" fmla="*/ 189 w 403"/>
                <a:gd name="T13" fmla="*/ 254 h 320"/>
                <a:gd name="T14" fmla="*/ 189 w 403"/>
                <a:gd name="T15" fmla="*/ 294 h 320"/>
                <a:gd name="T16" fmla="*/ 136 w 403"/>
                <a:gd name="T17" fmla="*/ 294 h 320"/>
                <a:gd name="T18" fmla="*/ 136 w 403"/>
                <a:gd name="T19" fmla="*/ 320 h 320"/>
                <a:gd name="T20" fmla="*/ 269 w 403"/>
                <a:gd name="T21" fmla="*/ 320 h 320"/>
                <a:gd name="T22" fmla="*/ 269 w 403"/>
                <a:gd name="T23" fmla="*/ 294 h 320"/>
                <a:gd name="T24" fmla="*/ 232 w 403"/>
                <a:gd name="T25" fmla="*/ 294 h 320"/>
                <a:gd name="T26" fmla="*/ 228 w 403"/>
                <a:gd name="T27" fmla="*/ 294 h 320"/>
                <a:gd name="T28" fmla="*/ 216 w 403"/>
                <a:gd name="T29" fmla="*/ 288 h 320"/>
                <a:gd name="T30" fmla="*/ 206 w 403"/>
                <a:gd name="T31" fmla="*/ 267 h 320"/>
                <a:gd name="T32" fmla="*/ 206 w 403"/>
                <a:gd name="T33" fmla="*/ 254 h 320"/>
                <a:gd name="T34" fmla="*/ 206 w 403"/>
                <a:gd name="T35" fmla="*/ 134 h 320"/>
                <a:gd name="T36" fmla="*/ 232 w 403"/>
                <a:gd name="T37" fmla="*/ 107 h 320"/>
                <a:gd name="T38" fmla="*/ 403 w 403"/>
                <a:gd name="T39" fmla="*/ 107 h 320"/>
                <a:gd name="T40" fmla="*/ 403 w 403"/>
                <a:gd name="T41" fmla="*/ 71 h 320"/>
                <a:gd name="T42" fmla="*/ 343 w 403"/>
                <a:gd name="T43" fmla="*/ 89 h 320"/>
                <a:gd name="T44" fmla="*/ 235 w 403"/>
                <a:gd name="T45" fmla="*/ 0 h 320"/>
                <a:gd name="T46" fmla="*/ 107 w 403"/>
                <a:gd name="T47" fmla="*/ 0 h 320"/>
                <a:gd name="T48" fmla="*/ 0 w 403"/>
                <a:gd name="T49" fmla="*/ 0 h 320"/>
                <a:gd name="T50" fmla="*/ 0 w 403"/>
                <a:gd name="T51" fmla="*/ 9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3" h="320">
                  <a:moveTo>
                    <a:pt x="0" y="99"/>
                  </a:moveTo>
                  <a:lnTo>
                    <a:pt x="0" y="99"/>
                  </a:lnTo>
                  <a:cubicBezTo>
                    <a:pt x="1" y="99"/>
                    <a:pt x="1" y="99"/>
                    <a:pt x="1" y="99"/>
                  </a:cubicBezTo>
                  <a:lnTo>
                    <a:pt x="81" y="99"/>
                  </a:lnTo>
                  <a:cubicBezTo>
                    <a:pt x="96" y="99"/>
                    <a:pt x="108" y="111"/>
                    <a:pt x="108" y="126"/>
                  </a:cubicBezTo>
                  <a:lnTo>
                    <a:pt x="108" y="254"/>
                  </a:lnTo>
                  <a:lnTo>
                    <a:pt x="189" y="254"/>
                  </a:lnTo>
                  <a:lnTo>
                    <a:pt x="189" y="294"/>
                  </a:lnTo>
                  <a:lnTo>
                    <a:pt x="136" y="294"/>
                  </a:lnTo>
                  <a:lnTo>
                    <a:pt x="136" y="320"/>
                  </a:lnTo>
                  <a:lnTo>
                    <a:pt x="269" y="320"/>
                  </a:lnTo>
                  <a:lnTo>
                    <a:pt x="269" y="294"/>
                  </a:lnTo>
                  <a:lnTo>
                    <a:pt x="232" y="294"/>
                  </a:lnTo>
                  <a:cubicBezTo>
                    <a:pt x="231" y="294"/>
                    <a:pt x="229" y="294"/>
                    <a:pt x="228" y="294"/>
                  </a:cubicBezTo>
                  <a:cubicBezTo>
                    <a:pt x="223" y="293"/>
                    <a:pt x="219" y="291"/>
                    <a:pt x="216" y="288"/>
                  </a:cubicBezTo>
                  <a:cubicBezTo>
                    <a:pt x="210" y="283"/>
                    <a:pt x="206" y="276"/>
                    <a:pt x="206" y="267"/>
                  </a:cubicBezTo>
                  <a:lnTo>
                    <a:pt x="206" y="254"/>
                  </a:lnTo>
                  <a:lnTo>
                    <a:pt x="206" y="134"/>
                  </a:lnTo>
                  <a:cubicBezTo>
                    <a:pt x="206" y="119"/>
                    <a:pt x="218" y="107"/>
                    <a:pt x="232" y="107"/>
                  </a:cubicBezTo>
                  <a:lnTo>
                    <a:pt x="403" y="107"/>
                  </a:lnTo>
                  <a:lnTo>
                    <a:pt x="403" y="71"/>
                  </a:lnTo>
                  <a:cubicBezTo>
                    <a:pt x="385" y="82"/>
                    <a:pt x="365" y="89"/>
                    <a:pt x="343" y="89"/>
                  </a:cubicBezTo>
                  <a:cubicBezTo>
                    <a:pt x="290" y="89"/>
                    <a:pt x="245" y="51"/>
                    <a:pt x="235" y="0"/>
                  </a:cubicBezTo>
                  <a:lnTo>
                    <a:pt x="107" y="0"/>
                  </a:lnTo>
                  <a:lnTo>
                    <a:pt x="0" y="0"/>
                  </a:lnTo>
                  <a:lnTo>
                    <a:pt x="0" y="99"/>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spTree>
    <p:extLst>
      <p:ext uri="{BB962C8B-B14F-4D97-AF65-F5344CB8AC3E}">
        <p14:creationId xmlns:p14="http://schemas.microsoft.com/office/powerpoint/2010/main" val="417026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3.8|14.1"/>
</p:tagLst>
</file>

<file path=ppt/theme/theme1.xml><?xml version="1.0" encoding="utf-8"?>
<a:theme xmlns:a="http://schemas.openxmlformats.org/drawingml/2006/main" name="1_Microsoft 365 PPT Template - 2018">
  <a:themeElements>
    <a:clrScheme name="M365_2018">
      <a:dk1>
        <a:srgbClr val="000000"/>
      </a:dk1>
      <a:lt1>
        <a:srgbClr val="FFFFFF"/>
      </a:lt1>
      <a:dk2>
        <a:srgbClr val="0078D4"/>
      </a:dk2>
      <a:lt2>
        <a:srgbClr val="FFFFFF"/>
      </a:lt2>
      <a:accent1>
        <a:srgbClr val="0078D4"/>
      </a:accent1>
      <a:accent2>
        <a:srgbClr val="002050"/>
      </a:accent2>
      <a:accent3>
        <a:srgbClr val="2F2F2F"/>
      </a:accent3>
      <a:accent4>
        <a:srgbClr val="737373"/>
      </a:accent4>
      <a:accent5>
        <a:srgbClr val="D2D2D2"/>
      </a:accent5>
      <a:accent6>
        <a:srgbClr val="E6E6E6"/>
      </a:accent6>
      <a:hlink>
        <a:srgbClr val="0078D4"/>
      </a:hlink>
      <a:folHlink>
        <a:srgbClr val="0078D4"/>
      </a:folHlink>
    </a:clrScheme>
    <a:fontScheme name="Custom 4">
      <a:majorFont>
        <a:latin typeface="Segoe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8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3.xml><?xml version="1.0" encoding="utf-8"?>
<a:theme xmlns:a="http://schemas.openxmlformats.org/drawingml/2006/main" name="9-51052_Microsoft_Inspire_Template_Light">
  <a:themeElements>
    <a:clrScheme name="Inspire + Ready">
      <a:dk1>
        <a:srgbClr val="000000"/>
      </a:dk1>
      <a:lt1>
        <a:srgbClr val="FFFFFF"/>
      </a:lt1>
      <a:dk2>
        <a:srgbClr val="243A5E"/>
      </a:dk2>
      <a:lt2>
        <a:srgbClr val="E6E6E6"/>
      </a:lt2>
      <a:accent1>
        <a:srgbClr val="0078D4"/>
      </a:accent1>
      <a:accent2>
        <a:srgbClr val="243A5E"/>
      </a:accent2>
      <a:accent3>
        <a:srgbClr val="50E6FF"/>
      </a:accent3>
      <a:accent4>
        <a:srgbClr val="9BF00B"/>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nspire_Breakout_16x9_Template.potx" id="{94A5D6B2-7240-4A5C-AB37-83928CABDB39}" vid="{F8511A76-C58D-451D-A0C8-44AE0B792ECE}"/>
    </a:ext>
  </a:extLst>
</a:theme>
</file>

<file path=ppt/theme/theme4.xml><?xml version="1.0" encoding="utf-8"?>
<a:theme xmlns:a="http://schemas.openxmlformats.org/drawingml/2006/main" name="1_9-51052_Microsoft_Inspire_Template_Light">
  <a:themeElements>
    <a:clrScheme name="Inspire + Ready">
      <a:dk1>
        <a:srgbClr val="000000"/>
      </a:dk1>
      <a:lt1>
        <a:srgbClr val="FFFFFF"/>
      </a:lt1>
      <a:dk2>
        <a:srgbClr val="243A5E"/>
      </a:dk2>
      <a:lt2>
        <a:srgbClr val="E6E6E6"/>
      </a:lt2>
      <a:accent1>
        <a:srgbClr val="0078D4"/>
      </a:accent1>
      <a:accent2>
        <a:srgbClr val="243A5E"/>
      </a:accent2>
      <a:accent3>
        <a:srgbClr val="50E6FF"/>
      </a:accent3>
      <a:accent4>
        <a:srgbClr val="9BF00B"/>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nspire_Breakout_16x9_Template.potx" id="{94A5D6B2-7240-4A5C-AB37-83928CABDB39}" vid="{F8511A76-C58D-451D-A0C8-44AE0B792EC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0971047c-4c4b-47d6-9978-fe64b8df6ef8" xsi:nil="true"/>
    <Project_x0020_ID xmlns="0971047c-4c4b-47d6-9978-fe64b8df6ef8" xsi:nil="true"/>
    <_dlc_DocId xmlns="30c63ef3-9331-48f0-bec7-fd83b8c2ba2b">XN7JQW3N34YQ-163904256-161203</_dlc_DocId>
    <_dlc_DocIdUrl xmlns="30c63ef3-9331-48f0-bec7-fd83b8c2ba2b">
      <Url>https://ply.sharepoint.com/sites/TeamSYNNEXatYesler/_layouts/15/DocIdRedir.aspx?ID=XN7JQW3N34YQ-163904256-161203</Url>
      <Description>XN7JQW3N34YQ-163904256-161203</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FB353FC5CCB104D91CE7927B6B41B99" ma:contentTypeVersion="21" ma:contentTypeDescription="Create a new document." ma:contentTypeScope="" ma:versionID="2fbf5a1d5133dabe088f981ee9084ad6">
  <xsd:schema xmlns:xsd="http://www.w3.org/2001/XMLSchema" xmlns:xs="http://www.w3.org/2001/XMLSchema" xmlns:p="http://schemas.microsoft.com/office/2006/metadata/properties" xmlns:ns2="30c63ef3-9331-48f0-bec7-fd83b8c2ba2b" xmlns:ns3="0971047c-4c4b-47d6-9978-fe64b8df6ef8" targetNamespace="http://schemas.microsoft.com/office/2006/metadata/properties" ma:root="true" ma:fieldsID="0533378bfd96bbbb727c2794b950dc15" ns2:_="" ns3:_="">
    <xsd:import namespace="30c63ef3-9331-48f0-bec7-fd83b8c2ba2b"/>
    <xsd:import namespace="0971047c-4c4b-47d6-9978-fe64b8df6ef8"/>
    <xsd:element name="properties">
      <xsd:complexType>
        <xsd:sequence>
          <xsd:element name="documentManagement">
            <xsd:complexType>
              <xsd:all>
                <xsd:element ref="ns2:SharedWithUsers" minOccurs="0"/>
                <xsd:element ref="ns2:SharedWithDetails" minOccurs="0"/>
                <xsd:element ref="ns3:Project_x0020_ID" minOccurs="0"/>
                <xsd:element ref="ns3:MediaServiceMetadata" minOccurs="0"/>
                <xsd:element ref="ns3:MediaServiceFastMetadata" minOccurs="0"/>
                <xsd:element ref="ns3:MediaServiceDateTaken" minOccurs="0"/>
                <xsd:element ref="ns3:MediaServiceAutoTags" minOccurs="0"/>
                <xsd:element ref="ns2:_dlc_DocId" minOccurs="0"/>
                <xsd:element ref="ns2:_dlc_DocIdUrl" minOccurs="0"/>
                <xsd:element ref="ns2:_dlc_DocIdPersistId"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c63ef3-9331-48f0-bec7-fd83b8c2ba2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971047c-4c4b-47d6-9978-fe64b8df6ef8" elementFormDefault="qualified">
    <xsd:import namespace="http://schemas.microsoft.com/office/2006/documentManagement/types"/>
    <xsd:import namespace="http://schemas.microsoft.com/office/infopath/2007/PartnerControls"/>
    <xsd:element name="Project_x0020_ID" ma:index="10" nillable="true" ma:displayName="Project ID" ma:internalName="Project_x0020_ID">
      <xsd:simpleType>
        <xsd:restriction base="dms:Text">
          <xsd:maxLength value="255"/>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Location" ma:index="19" nillable="true" ma:displayName="MediaServiceLocation" ma:internalName="MediaServiceLocation"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B8CC7C-30AE-4E62-AC09-BE3708412B54}">
  <ds:schemaRefs>
    <ds:schemaRef ds:uri="http://schemas.microsoft.com/office/2006/metadata/properties"/>
    <ds:schemaRef ds:uri="http://schemas.microsoft.com/office/infopath/2007/PartnerControls"/>
    <ds:schemaRef ds:uri="0971047c-4c4b-47d6-9978-fe64b8df6ef8"/>
    <ds:schemaRef ds:uri="30c63ef3-9331-48f0-bec7-fd83b8c2ba2b"/>
  </ds:schemaRefs>
</ds:datastoreItem>
</file>

<file path=customXml/itemProps2.xml><?xml version="1.0" encoding="utf-8"?>
<ds:datastoreItem xmlns:ds="http://schemas.openxmlformats.org/officeDocument/2006/customXml" ds:itemID="{C6CFF1E3-6A43-4FC3-83AB-4DEB8B9D1B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c63ef3-9331-48f0-bec7-fd83b8c2ba2b"/>
    <ds:schemaRef ds:uri="0971047c-4c4b-47d6-9978-fe64b8df6e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D1A134-3533-4061-9A49-DC925856D764}">
  <ds:schemaRefs>
    <ds:schemaRef ds:uri="http://schemas.microsoft.com/sharepoint/events"/>
  </ds:schemaRefs>
</ds:datastoreItem>
</file>

<file path=customXml/itemProps4.xml><?xml version="1.0" encoding="utf-8"?>
<ds:datastoreItem xmlns:ds="http://schemas.openxmlformats.org/officeDocument/2006/customXml" ds:itemID="{4D0BD256-07F1-4799-B524-4043F842A4E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6910</Words>
  <Application>Microsoft Office PowerPoint</Application>
  <PresentationFormat>Custom</PresentationFormat>
  <Paragraphs>710</Paragraphs>
  <Slides>32</Slides>
  <Notes>28</Notes>
  <HiddenSlides>0</HiddenSlides>
  <MMClips>0</MMClips>
  <ScaleCrop>false</ScaleCrop>
  <HeadingPairs>
    <vt:vector size="4" baseType="variant">
      <vt:variant>
        <vt:lpstr>Theme</vt:lpstr>
      </vt:variant>
      <vt:variant>
        <vt:i4>5</vt:i4>
      </vt:variant>
      <vt:variant>
        <vt:lpstr>Slide Titles</vt:lpstr>
      </vt:variant>
      <vt:variant>
        <vt:i4>32</vt:i4>
      </vt:variant>
    </vt:vector>
  </HeadingPairs>
  <TitlesOfParts>
    <vt:vector size="37" baseType="lpstr">
      <vt:lpstr>1_Microsoft 365 PPT Template - 2018</vt:lpstr>
      <vt:lpstr>8_Microsoft 365 PPT Template - 2018</vt:lpstr>
      <vt:lpstr>9-51052_Microsoft_Inspire_Template_Light</vt:lpstr>
      <vt:lpstr>1_9-51052_Microsoft_Inspire_Template_Light</vt:lpstr>
      <vt:lpstr>Office Theme</vt:lpstr>
      <vt:lpstr>Microsoft SMB Advanced Security Opportunity for Partners</vt:lpstr>
      <vt:lpstr>Build your business with SMB practices</vt:lpstr>
      <vt:lpstr>Small businesses are most vulnerable</vt:lpstr>
      <vt:lpstr>Today’s SMB IT environment is challenging </vt:lpstr>
      <vt:lpstr>Build your business around cloud security </vt:lpstr>
      <vt:lpstr>Microsoft is a scale security provider Securing SMBs with unique insights, informed by trillions of signals</vt:lpstr>
      <vt:lpstr>PowerPoint Presentation</vt:lpstr>
      <vt:lpstr>Microsoft Defender consistently rated top AV</vt:lpstr>
      <vt:lpstr>What is Microsoft 365 Business?</vt:lpstr>
      <vt:lpstr>Provide comprehensive security against advanced cyberthreats with Microsoft 365 Business </vt:lpstr>
      <vt:lpstr>Simplify SMB technology investment</vt:lpstr>
      <vt:lpstr>Build your business around cloud security</vt:lpstr>
      <vt:lpstr>PowerPoint Presentation</vt:lpstr>
      <vt:lpstr>Security helps partners build their profitability  by CAD $21.37/ user/ month </vt:lpstr>
      <vt:lpstr>Secure and grow your customer base</vt:lpstr>
      <vt:lpstr>Reduce operational cost</vt:lpstr>
      <vt:lpstr>Increase your services revenue</vt:lpstr>
      <vt:lpstr>Bringing it together with Advanced Security services</vt:lpstr>
      <vt:lpstr>PowerPoint Presentation</vt:lpstr>
      <vt:lpstr>PowerPoint Presentation</vt:lpstr>
      <vt:lpstr>PowerPoint Presentation</vt:lpstr>
      <vt:lpstr>Build IP with SecureScore</vt:lpstr>
      <vt:lpstr>Build your business around cloud security</vt:lpstr>
      <vt:lpstr>Target SMBs that need Advanced Security services</vt:lpstr>
      <vt:lpstr>Build holistic SMB offers </vt:lpstr>
      <vt:lpstr>Start the conversation with SecureScore And continue to monitor progress over time</vt:lpstr>
      <vt:lpstr>Understand SMB’s current security position with CSAT</vt:lpstr>
      <vt:lpstr>Standardize deployment with  Microsoft 365 Business Secure Deployment Kit </vt:lpstr>
      <vt:lpstr>Bring it all together with Advanced Security resources</vt:lpstr>
      <vt:lpstr>Partner example: </vt:lpstr>
      <vt:lpstr>Path to success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SMB Advanced Security Opportunity for Partners</dc:title>
  <dc:creator/>
  <cp:revision>139</cp:revision>
  <dcterms:modified xsi:type="dcterms:W3CDTF">2020-06-18T21:05:22Z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0x0101008FB353FC5CCB104D91CE7927B6B41B99</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nehabha@microsoft.com</vt:lpwstr>
  </property>
  <property fmtid="{D5CDD505-2E9C-101B-9397-08002B2CF9AE}" pid="6" name="MSIP_Label_f42aa342-8706-4288-bd11-ebb85995028c_SetDate">
    <vt:lpwstr>2020-01-13T19:42:53.7774276Z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ActionId">
    <vt:lpwstr>b47171e1-f9a9-4e98-badf-e843512a5644</vt:lpwstr>
  </property>
  <property fmtid="{D5CDD505-2E9C-101B-9397-08002B2CF9AE}" pid="10" name="MSIP_Label_f42aa342-8706-4288-bd11-ebb85995028c_Extended_MSFT_Method">
    <vt:lpwstr>Automatic</vt:lpwstr>
  </property>
  <property fmtid="{D5CDD505-2E9C-101B-9397-08002B2CF9AE}" pid="11" name="Sensitivity">
    <vt:lpwstr>General</vt:lpwstr>
  </property>
  <property fmtid="{D5CDD505-2E9C-101B-9397-08002B2CF9AE}" pid="12" name="_dlc_DocIdItemGuid">
    <vt:lpwstr>8ceca2dd-b892-4feb-869b-016f419d74be</vt:lpwstr>
  </property>
</Properties>
</file>