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6" r:id="rId5"/>
    <p:sldId id="257" r:id="rId6"/>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689E"/>
    <a:srgbClr val="0073AE"/>
    <a:srgbClr val="007DBE"/>
    <a:srgbClr val="0078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37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bk object 45"/>
          <p:cNvSpPr/>
          <p:nvPr/>
        </p:nvSpPr>
        <p:spPr>
          <a:xfrm>
            <a:off x="0" y="9455150"/>
            <a:ext cx="7772400" cy="603250"/>
          </a:xfrm>
          <a:custGeom>
            <a:avLst/>
            <a:gdLst/>
            <a:ahLst/>
            <a:cxnLst/>
            <a:rect l="l" t="t" r="r" b="b"/>
            <a:pathLst>
              <a:path w="7772400" h="603250">
                <a:moveTo>
                  <a:pt x="0" y="603250"/>
                </a:moveTo>
                <a:lnTo>
                  <a:pt x="7772400" y="603250"/>
                </a:lnTo>
                <a:lnTo>
                  <a:pt x="7772400" y="0"/>
                </a:lnTo>
                <a:lnTo>
                  <a:pt x="0" y="0"/>
                </a:lnTo>
                <a:lnTo>
                  <a:pt x="0" y="603250"/>
                </a:lnTo>
                <a:close/>
              </a:path>
            </a:pathLst>
          </a:custGeom>
          <a:solidFill>
            <a:srgbClr val="0078D6"/>
          </a:solidFill>
        </p:spPr>
        <p:txBody>
          <a:bodyPr wrap="square" lIns="0" tIns="0" rIns="0" bIns="0" rtlCol="0"/>
          <a:lstStyle/>
          <a:p>
            <a:endParaRPr dirty="0"/>
          </a:p>
        </p:txBody>
      </p:sp>
      <p:sp>
        <p:nvSpPr>
          <p:cNvPr id="46" name="bk object 46"/>
          <p:cNvSpPr/>
          <p:nvPr/>
        </p:nvSpPr>
        <p:spPr>
          <a:xfrm>
            <a:off x="6058407" y="9455150"/>
            <a:ext cx="1541220" cy="566927"/>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11/11/2020</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7772400" cy="1464945"/>
          </a:xfrm>
          <a:custGeom>
            <a:avLst/>
            <a:gdLst/>
            <a:ahLst/>
            <a:cxnLst/>
            <a:rect l="l" t="t" r="r" b="b"/>
            <a:pathLst>
              <a:path w="7772400" h="1464945">
                <a:moveTo>
                  <a:pt x="0" y="1464691"/>
                </a:moveTo>
                <a:lnTo>
                  <a:pt x="7772400" y="1464691"/>
                </a:lnTo>
                <a:lnTo>
                  <a:pt x="7772400" y="0"/>
                </a:lnTo>
                <a:lnTo>
                  <a:pt x="0" y="0"/>
                </a:lnTo>
                <a:lnTo>
                  <a:pt x="0" y="1464691"/>
                </a:lnTo>
                <a:close/>
              </a:path>
            </a:pathLst>
          </a:custGeom>
          <a:solidFill>
            <a:srgbClr val="0078D6"/>
          </a:solidFill>
        </p:spPr>
        <p:txBody>
          <a:bodyPr wrap="square" lIns="0" tIns="0" rIns="0" bIns="0" rtlCol="0"/>
          <a:lstStyle/>
          <a:p>
            <a:endParaRPr dirty="0"/>
          </a:p>
        </p:txBody>
      </p:sp>
      <p:sp>
        <p:nvSpPr>
          <p:cNvPr id="5" name="object 5"/>
          <p:cNvSpPr/>
          <p:nvPr/>
        </p:nvSpPr>
        <p:spPr>
          <a:xfrm>
            <a:off x="304545" y="175895"/>
            <a:ext cx="1528521" cy="566927"/>
          </a:xfrm>
          <a:prstGeom prst="rect">
            <a:avLst/>
          </a:prstGeom>
          <a:blipFill>
            <a:blip r:embed="rId2" cstate="print"/>
            <a:stretch>
              <a:fillRect/>
            </a:stretch>
          </a:blipFill>
        </p:spPr>
        <p:txBody>
          <a:bodyPr wrap="square" lIns="0" tIns="0" rIns="0" bIns="0" rtlCol="0"/>
          <a:lstStyle/>
          <a:p>
            <a:endParaRPr dirty="0"/>
          </a:p>
        </p:txBody>
      </p:sp>
      <p:sp>
        <p:nvSpPr>
          <p:cNvPr id="6" name="object 6"/>
          <p:cNvSpPr txBox="1"/>
          <p:nvPr/>
        </p:nvSpPr>
        <p:spPr>
          <a:xfrm>
            <a:off x="1240155" y="7185407"/>
            <a:ext cx="5998845" cy="879728"/>
          </a:xfrm>
          <a:prstGeom prst="rect">
            <a:avLst/>
          </a:prstGeom>
        </p:spPr>
        <p:txBody>
          <a:bodyPr vert="horz" wrap="square" lIns="0" tIns="0" rIns="0" bIns="0" rtlCol="0">
            <a:spAutoFit/>
          </a:bodyPr>
          <a:lstStyle/>
          <a:p>
            <a:pPr marL="12700">
              <a:lnSpc>
                <a:spcPct val="100000"/>
              </a:lnSpc>
            </a:pPr>
            <a:r>
              <a:rPr sz="1300" b="1" spc="-5" dirty="0">
                <a:solidFill>
                  <a:srgbClr val="231F20"/>
                </a:solidFill>
                <a:latin typeface="Segoe UI Semibold" panose="020B0702040204020203" pitchFamily="34" charset="0"/>
                <a:cs typeface="Segoe UI Semibold" panose="020B0702040204020203" pitchFamily="34" charset="0"/>
              </a:rPr>
              <a:t>As </a:t>
            </a:r>
            <a:r>
              <a:rPr sz="1300" b="1" dirty="0">
                <a:solidFill>
                  <a:srgbClr val="231F20"/>
                </a:solidFill>
                <a:latin typeface="Segoe UI Semibold" panose="020B0702040204020203" pitchFamily="34" charset="0"/>
                <a:cs typeface="Segoe UI Semibold" panose="020B0702040204020203" pitchFamily="34" charset="0"/>
              </a:rPr>
              <a:t>a </a:t>
            </a:r>
            <a:r>
              <a:rPr sz="1300" b="1" spc="-5" dirty="0">
                <a:solidFill>
                  <a:srgbClr val="231F20"/>
                </a:solidFill>
                <a:latin typeface="Segoe UI Semibold" panose="020B0702040204020203" pitchFamily="34" charset="0"/>
                <a:cs typeface="Segoe UI Semibold" panose="020B0702040204020203" pitchFamily="34" charset="0"/>
              </a:rPr>
              <a:t>Microsoft </a:t>
            </a:r>
            <a:r>
              <a:rPr sz="1300" b="1" spc="-10" dirty="0">
                <a:solidFill>
                  <a:srgbClr val="231F20"/>
                </a:solidFill>
                <a:latin typeface="Segoe UI Semibold" panose="020B0702040204020203" pitchFamily="34" charset="0"/>
                <a:cs typeface="Segoe UI Semibold" panose="020B0702040204020203" pitchFamily="34" charset="0"/>
              </a:rPr>
              <a:t>partner, </a:t>
            </a:r>
            <a:r>
              <a:rPr sz="1300" b="1" spc="-5" dirty="0">
                <a:solidFill>
                  <a:srgbClr val="231F20"/>
                </a:solidFill>
                <a:latin typeface="Segoe UI Semibold" panose="020B0702040204020203" pitchFamily="34" charset="0"/>
                <a:cs typeface="Segoe UI Semibold" panose="020B0702040204020203" pitchFamily="34" charset="0"/>
              </a:rPr>
              <a:t>we </a:t>
            </a:r>
            <a:r>
              <a:rPr sz="1300" b="1" dirty="0">
                <a:solidFill>
                  <a:srgbClr val="231F20"/>
                </a:solidFill>
                <a:latin typeface="Segoe UI Semibold" panose="020B0702040204020203" pitchFamily="34" charset="0"/>
                <a:cs typeface="Segoe UI Semibold" panose="020B0702040204020203" pitchFamily="34" charset="0"/>
              </a:rPr>
              <a:t>can</a:t>
            </a:r>
            <a:r>
              <a:rPr sz="1300" b="1" spc="-35" dirty="0">
                <a:solidFill>
                  <a:srgbClr val="231F20"/>
                </a:solidFill>
                <a:latin typeface="Segoe UI Semibold" panose="020B0702040204020203" pitchFamily="34" charset="0"/>
                <a:cs typeface="Segoe UI Semibold" panose="020B0702040204020203" pitchFamily="34" charset="0"/>
              </a:rPr>
              <a:t> </a:t>
            </a:r>
            <a:r>
              <a:rPr sz="1300" b="1" dirty="0">
                <a:solidFill>
                  <a:srgbClr val="231F20"/>
                </a:solidFill>
                <a:latin typeface="Segoe UI Semibold" panose="020B0702040204020203" pitchFamily="34" charset="0"/>
                <a:cs typeface="Segoe UI Semibold" panose="020B0702040204020203" pitchFamily="34" charset="0"/>
              </a:rPr>
              <a:t>help!</a:t>
            </a:r>
            <a:endParaRPr sz="1300" dirty="0">
              <a:latin typeface="Segoe UI Semibold" panose="020B0702040204020203" pitchFamily="34" charset="0"/>
              <a:cs typeface="Segoe UI Semibold" panose="020B0702040204020203" pitchFamily="34" charset="0"/>
            </a:endParaRPr>
          </a:p>
          <a:p>
            <a:pPr marL="12700" marR="5080">
              <a:lnSpc>
                <a:spcPct val="100000"/>
              </a:lnSpc>
              <a:spcBef>
                <a:spcPts val="450"/>
              </a:spcBef>
            </a:pPr>
            <a:r>
              <a:rPr sz="1000" dirty="0">
                <a:solidFill>
                  <a:srgbClr val="231F20"/>
                </a:solidFill>
                <a:latin typeface="Segoe UI"/>
                <a:cs typeface="Segoe UI"/>
              </a:rPr>
              <a:t>Our </a:t>
            </a:r>
            <a:r>
              <a:rPr sz="1000" spc="-5" dirty="0">
                <a:solidFill>
                  <a:srgbClr val="231F20"/>
                </a:solidFill>
                <a:latin typeface="Segoe UI"/>
                <a:cs typeface="Segoe UI"/>
              </a:rPr>
              <a:t>skilled team </a:t>
            </a:r>
            <a:r>
              <a:rPr sz="1000" spc="-10" dirty="0">
                <a:solidFill>
                  <a:srgbClr val="231F20"/>
                </a:solidFill>
                <a:latin typeface="Segoe UI"/>
                <a:cs typeface="Segoe UI"/>
              </a:rPr>
              <a:t>of </a:t>
            </a:r>
            <a:r>
              <a:rPr sz="1000" spc="-5" dirty="0">
                <a:solidFill>
                  <a:srgbClr val="231F20"/>
                </a:solidFill>
                <a:latin typeface="Segoe UI"/>
                <a:cs typeface="Segoe UI"/>
              </a:rPr>
              <a:t>professionals </a:t>
            </a:r>
            <a:r>
              <a:rPr sz="1000" dirty="0">
                <a:solidFill>
                  <a:srgbClr val="231F20"/>
                </a:solidFill>
                <a:latin typeface="Segoe UI"/>
                <a:cs typeface="Segoe UI"/>
              </a:rPr>
              <a:t>ha</a:t>
            </a:r>
            <a:r>
              <a:rPr lang="en-US" sz="1000" dirty="0">
                <a:solidFill>
                  <a:srgbClr val="231F20"/>
                </a:solidFill>
                <a:latin typeface="Segoe UI"/>
                <a:cs typeface="Segoe UI"/>
              </a:rPr>
              <a:t>ve</a:t>
            </a:r>
            <a:r>
              <a:rPr sz="1000" dirty="0">
                <a:solidFill>
                  <a:srgbClr val="231F20"/>
                </a:solidFill>
                <a:latin typeface="Segoe UI"/>
                <a:cs typeface="Segoe UI"/>
              </a:rPr>
              <a:t> </a:t>
            </a:r>
            <a:r>
              <a:rPr lang="en-US" sz="1000" dirty="0">
                <a:solidFill>
                  <a:srgbClr val="231F20"/>
                </a:solidFill>
                <a:latin typeface="Segoe UI"/>
                <a:cs typeface="Segoe UI"/>
              </a:rPr>
              <a:t>extensive security and compliance </a:t>
            </a:r>
            <a:r>
              <a:rPr sz="1000" dirty="0">
                <a:solidFill>
                  <a:srgbClr val="231F20"/>
                </a:solidFill>
                <a:latin typeface="Segoe UI"/>
                <a:cs typeface="Segoe UI"/>
              </a:rPr>
              <a:t>expertise</a:t>
            </a:r>
            <a:r>
              <a:rPr lang="en-US" sz="1000" dirty="0">
                <a:solidFill>
                  <a:srgbClr val="231F20"/>
                </a:solidFill>
                <a:latin typeface="Segoe UI"/>
                <a:cs typeface="Segoe UI"/>
              </a:rPr>
              <a:t> </a:t>
            </a:r>
            <a:r>
              <a:rPr sz="1000" dirty="0">
                <a:solidFill>
                  <a:srgbClr val="231F20"/>
                </a:solidFill>
                <a:latin typeface="Segoe UI"/>
                <a:cs typeface="Segoe UI"/>
              </a:rPr>
              <a:t>that can help </a:t>
            </a:r>
            <a:r>
              <a:rPr lang="en-US" sz="1000" dirty="0">
                <a:solidFill>
                  <a:srgbClr val="231F20"/>
                </a:solidFill>
                <a:latin typeface="Segoe UI"/>
                <a:cs typeface="Segoe UI"/>
              </a:rPr>
              <a:t>organizations</a:t>
            </a:r>
            <a:r>
              <a:rPr sz="1000" dirty="0">
                <a:solidFill>
                  <a:srgbClr val="231F20"/>
                </a:solidFill>
                <a:latin typeface="Segoe UI"/>
                <a:cs typeface="Segoe UI"/>
              </a:rPr>
              <a:t> </a:t>
            </a:r>
            <a:r>
              <a:rPr sz="1000" spc="-10" dirty="0">
                <a:solidFill>
                  <a:srgbClr val="231F20"/>
                </a:solidFill>
                <a:latin typeface="Segoe UI"/>
                <a:cs typeface="Segoe UI"/>
              </a:rPr>
              <a:t>like </a:t>
            </a:r>
            <a:r>
              <a:rPr sz="1000" spc="-5" dirty="0">
                <a:solidFill>
                  <a:srgbClr val="231F20"/>
                </a:solidFill>
                <a:latin typeface="Segoe UI"/>
                <a:cs typeface="Segoe UI"/>
              </a:rPr>
              <a:t>yours</a:t>
            </a:r>
            <a:r>
              <a:rPr lang="en-US" sz="1000" spc="-5" dirty="0">
                <a:solidFill>
                  <a:srgbClr val="231F20"/>
                </a:solidFill>
                <a:latin typeface="Segoe UI"/>
                <a:cs typeface="Segoe UI"/>
              </a:rPr>
              <a:t> determine your level of risk, keep your security current, and meet compliance requirements</a:t>
            </a:r>
            <a:r>
              <a:rPr sz="1000" spc="-5" dirty="0">
                <a:solidFill>
                  <a:srgbClr val="231F20"/>
                </a:solidFill>
                <a:latin typeface="Segoe UI"/>
                <a:cs typeface="Segoe UI"/>
              </a:rPr>
              <a:t>. </a:t>
            </a:r>
            <a:r>
              <a:rPr sz="1000" dirty="0">
                <a:solidFill>
                  <a:srgbClr val="231F20"/>
                </a:solidFill>
                <a:latin typeface="Segoe UI"/>
                <a:cs typeface="Segoe UI"/>
              </a:rPr>
              <a:t>A </a:t>
            </a:r>
            <a:r>
              <a:rPr sz="1000" spc="-5" dirty="0">
                <a:solidFill>
                  <a:srgbClr val="231F20"/>
                </a:solidFill>
                <a:latin typeface="Segoe UI"/>
                <a:cs typeface="Segoe UI"/>
              </a:rPr>
              <a:t>great </a:t>
            </a:r>
            <a:r>
              <a:rPr sz="1000" dirty="0">
                <a:solidFill>
                  <a:srgbClr val="231F20"/>
                </a:solidFill>
                <a:latin typeface="Segoe UI"/>
                <a:cs typeface="Segoe UI"/>
              </a:rPr>
              <a:t>way </a:t>
            </a:r>
            <a:r>
              <a:rPr sz="1000" spc="-5" dirty="0">
                <a:solidFill>
                  <a:srgbClr val="231F20"/>
                </a:solidFill>
                <a:latin typeface="Segoe UI"/>
                <a:cs typeface="Segoe UI"/>
              </a:rPr>
              <a:t>to </a:t>
            </a:r>
            <a:r>
              <a:rPr sz="1000" dirty="0">
                <a:solidFill>
                  <a:srgbClr val="231F20"/>
                </a:solidFill>
                <a:latin typeface="Segoe UI"/>
                <a:cs typeface="Segoe UI"/>
              </a:rPr>
              <a:t>begin </a:t>
            </a:r>
            <a:r>
              <a:rPr sz="1000" spc="-5" dirty="0">
                <a:solidFill>
                  <a:srgbClr val="231F20"/>
                </a:solidFill>
                <a:latin typeface="Segoe UI"/>
                <a:cs typeface="Segoe UI"/>
              </a:rPr>
              <a:t>is </a:t>
            </a:r>
            <a:r>
              <a:rPr sz="1000" dirty="0">
                <a:solidFill>
                  <a:srgbClr val="231F20"/>
                </a:solidFill>
                <a:latin typeface="Segoe UI"/>
                <a:cs typeface="Segoe UI"/>
              </a:rPr>
              <a:t>with an assessment </a:t>
            </a:r>
            <a:r>
              <a:rPr sz="1000" spc="-10" dirty="0">
                <a:solidFill>
                  <a:srgbClr val="231F20"/>
                </a:solidFill>
                <a:latin typeface="Segoe UI"/>
                <a:cs typeface="Segoe UI"/>
              </a:rPr>
              <a:t>of </a:t>
            </a:r>
            <a:r>
              <a:rPr sz="1000" spc="-5" dirty="0">
                <a:solidFill>
                  <a:srgbClr val="231F20"/>
                </a:solidFill>
                <a:latin typeface="Segoe UI"/>
                <a:cs typeface="Segoe UI"/>
              </a:rPr>
              <a:t>your current technology </a:t>
            </a:r>
            <a:r>
              <a:rPr sz="1000" dirty="0">
                <a:solidFill>
                  <a:srgbClr val="231F20"/>
                </a:solidFill>
                <a:latin typeface="Segoe UI"/>
                <a:cs typeface="Segoe UI"/>
              </a:rPr>
              <a:t>and </a:t>
            </a:r>
            <a:r>
              <a:rPr sz="1000" spc="-5" dirty="0">
                <a:solidFill>
                  <a:srgbClr val="231F20"/>
                </a:solidFill>
                <a:latin typeface="Segoe UI"/>
                <a:cs typeface="Segoe UI"/>
              </a:rPr>
              <a:t>your level </a:t>
            </a:r>
            <a:r>
              <a:rPr sz="1000" spc="-10" dirty="0">
                <a:solidFill>
                  <a:srgbClr val="231F20"/>
                </a:solidFill>
                <a:latin typeface="Segoe UI"/>
                <a:cs typeface="Segoe UI"/>
              </a:rPr>
              <a:t>of security. </a:t>
            </a:r>
            <a:r>
              <a:rPr sz="1000" spc="-15" dirty="0">
                <a:solidFill>
                  <a:srgbClr val="231F20"/>
                </a:solidFill>
                <a:latin typeface="Segoe UI"/>
                <a:cs typeface="Segoe UI"/>
              </a:rPr>
              <a:t>We</a:t>
            </a:r>
            <a:r>
              <a:rPr lang="en-US" sz="1000" spc="-15" dirty="0">
                <a:solidFill>
                  <a:srgbClr val="231F20"/>
                </a:solidFill>
                <a:latin typeface="Segoe UI"/>
                <a:cs typeface="Segoe UI"/>
              </a:rPr>
              <a:t>’ll </a:t>
            </a:r>
            <a:r>
              <a:rPr sz="1000" dirty="0">
                <a:solidFill>
                  <a:srgbClr val="231F20"/>
                </a:solidFill>
                <a:latin typeface="Segoe UI"/>
                <a:cs typeface="Segoe UI"/>
              </a:rPr>
              <a:t>also </a:t>
            </a:r>
            <a:r>
              <a:rPr lang="en-US" sz="1000" spc="-5" dirty="0">
                <a:solidFill>
                  <a:srgbClr val="231F20"/>
                </a:solidFill>
                <a:latin typeface="Segoe UI"/>
                <a:cs typeface="Segoe UI"/>
              </a:rPr>
              <a:t>let you know</a:t>
            </a:r>
            <a:r>
              <a:rPr sz="1000" spc="-5" dirty="0">
                <a:solidFill>
                  <a:srgbClr val="231F20"/>
                </a:solidFill>
                <a:latin typeface="Segoe UI"/>
                <a:cs typeface="Segoe UI"/>
              </a:rPr>
              <a:t> </a:t>
            </a:r>
            <a:r>
              <a:rPr lang="en-US" sz="1000" spc="-5" dirty="0">
                <a:solidFill>
                  <a:srgbClr val="231F20"/>
                </a:solidFill>
                <a:latin typeface="Segoe UI"/>
                <a:cs typeface="Segoe UI"/>
              </a:rPr>
              <a:t>about new options available with </a:t>
            </a:r>
            <a:r>
              <a:rPr sz="1000" dirty="0">
                <a:solidFill>
                  <a:srgbClr val="231F20"/>
                </a:solidFill>
                <a:latin typeface="Segoe UI"/>
                <a:cs typeface="Segoe UI"/>
              </a:rPr>
              <a:t>the </a:t>
            </a:r>
            <a:r>
              <a:rPr sz="1000" spc="-5" dirty="0">
                <a:solidFill>
                  <a:srgbClr val="231F20"/>
                </a:solidFill>
                <a:latin typeface="Segoe UI"/>
                <a:cs typeface="Segoe UI"/>
              </a:rPr>
              <a:t>latest Microsoft technologies</a:t>
            </a:r>
            <a:r>
              <a:rPr sz="1000" dirty="0">
                <a:solidFill>
                  <a:srgbClr val="231F20"/>
                </a:solidFill>
                <a:latin typeface="Segoe UI"/>
                <a:cs typeface="Segoe UI"/>
              </a:rPr>
              <a:t>.</a:t>
            </a:r>
            <a:endParaRPr sz="1000" dirty="0">
              <a:latin typeface="Segoe UI"/>
              <a:cs typeface="Segoe UI"/>
            </a:endParaRPr>
          </a:p>
        </p:txBody>
      </p:sp>
      <p:sp>
        <p:nvSpPr>
          <p:cNvPr id="8" name="object 8"/>
          <p:cNvSpPr txBox="1"/>
          <p:nvPr/>
        </p:nvSpPr>
        <p:spPr>
          <a:xfrm>
            <a:off x="444500" y="9781540"/>
            <a:ext cx="4282440" cy="124460"/>
          </a:xfrm>
          <a:prstGeom prst="rect">
            <a:avLst/>
          </a:prstGeom>
        </p:spPr>
        <p:txBody>
          <a:bodyPr vert="horz" wrap="square" lIns="0" tIns="0" rIns="0" bIns="0" rtlCol="0">
            <a:spAutoFit/>
          </a:bodyPr>
          <a:lstStyle/>
          <a:p>
            <a:pPr marL="12700">
              <a:lnSpc>
                <a:spcPct val="100000"/>
              </a:lnSpc>
            </a:pPr>
            <a:r>
              <a:rPr sz="600" baseline="34722" dirty="0">
                <a:solidFill>
                  <a:srgbClr val="231F20"/>
                </a:solidFill>
                <a:latin typeface="Segoe UI"/>
                <a:cs typeface="Segoe UI"/>
              </a:rPr>
              <a:t>1 </a:t>
            </a:r>
            <a:r>
              <a:rPr sz="700" spc="-5" dirty="0">
                <a:solidFill>
                  <a:srgbClr val="231F20"/>
                </a:solidFill>
                <a:latin typeface="Segoe UI"/>
                <a:cs typeface="Segoe UI"/>
              </a:rPr>
              <a:t>Small Business </a:t>
            </a:r>
            <a:r>
              <a:rPr sz="700" spc="-10" dirty="0">
                <a:solidFill>
                  <a:srgbClr val="231F20"/>
                </a:solidFill>
                <a:latin typeface="Segoe UI"/>
                <a:cs typeface="Segoe UI"/>
              </a:rPr>
              <a:t>Trends, </a:t>
            </a:r>
            <a:r>
              <a:rPr sz="700" u="sng" spc="-5" dirty="0">
                <a:solidFill>
                  <a:srgbClr val="205E9E"/>
                </a:solidFill>
                <a:latin typeface="Segoe UI"/>
                <a:cs typeface="Segoe UI"/>
              </a:rPr>
              <a:t>CYBER SECURITY </a:t>
            </a:r>
            <a:r>
              <a:rPr sz="700" u="sng" spc="-15" dirty="0">
                <a:solidFill>
                  <a:srgbClr val="205E9E"/>
                </a:solidFill>
                <a:latin typeface="Segoe UI"/>
                <a:cs typeface="Segoe UI"/>
              </a:rPr>
              <a:t>STATISTICS </a:t>
            </a:r>
            <a:r>
              <a:rPr sz="700" u="sng" dirty="0">
                <a:solidFill>
                  <a:srgbClr val="205E9E"/>
                </a:solidFill>
                <a:latin typeface="Segoe UI"/>
                <a:cs typeface="Segoe UI"/>
              </a:rPr>
              <a:t>– Numbers </a:t>
            </a:r>
            <a:r>
              <a:rPr sz="700" u="sng" spc="-5" dirty="0">
                <a:solidFill>
                  <a:srgbClr val="205E9E"/>
                </a:solidFill>
                <a:latin typeface="Segoe UI"/>
                <a:cs typeface="Segoe UI"/>
              </a:rPr>
              <a:t>Small Businesses </a:t>
            </a:r>
            <a:r>
              <a:rPr sz="700" u="sng" dirty="0">
                <a:solidFill>
                  <a:srgbClr val="205E9E"/>
                </a:solidFill>
                <a:latin typeface="Segoe UI"/>
                <a:cs typeface="Segoe UI"/>
              </a:rPr>
              <a:t>Need </a:t>
            </a:r>
            <a:r>
              <a:rPr sz="700" u="sng" spc="-5" dirty="0">
                <a:solidFill>
                  <a:srgbClr val="205E9E"/>
                </a:solidFill>
                <a:latin typeface="Segoe UI"/>
                <a:cs typeface="Segoe UI"/>
              </a:rPr>
              <a:t>to </a:t>
            </a:r>
            <a:r>
              <a:rPr sz="700" u="sng" spc="-10" dirty="0">
                <a:solidFill>
                  <a:srgbClr val="205E9E"/>
                </a:solidFill>
                <a:latin typeface="Segoe UI"/>
                <a:cs typeface="Segoe UI"/>
              </a:rPr>
              <a:t>Know</a:t>
            </a:r>
            <a:r>
              <a:rPr sz="700" spc="-10" dirty="0">
                <a:solidFill>
                  <a:srgbClr val="231F20"/>
                </a:solidFill>
                <a:latin typeface="Segoe UI"/>
                <a:cs typeface="Segoe UI"/>
              </a:rPr>
              <a:t>, </a:t>
            </a:r>
            <a:r>
              <a:rPr sz="700" spc="-5" dirty="0">
                <a:solidFill>
                  <a:srgbClr val="231F20"/>
                </a:solidFill>
                <a:latin typeface="Segoe UI"/>
                <a:cs typeface="Segoe UI"/>
              </a:rPr>
              <a:t>Jan. </a:t>
            </a:r>
            <a:r>
              <a:rPr sz="700" dirty="0">
                <a:solidFill>
                  <a:srgbClr val="231F20"/>
                </a:solidFill>
                <a:latin typeface="Segoe UI"/>
                <a:cs typeface="Segoe UI"/>
              </a:rPr>
              <a:t>3,</a:t>
            </a:r>
            <a:r>
              <a:rPr sz="700" spc="20" dirty="0">
                <a:solidFill>
                  <a:srgbClr val="231F20"/>
                </a:solidFill>
                <a:latin typeface="Segoe UI"/>
                <a:cs typeface="Segoe UI"/>
              </a:rPr>
              <a:t> </a:t>
            </a:r>
            <a:r>
              <a:rPr sz="700" dirty="0">
                <a:solidFill>
                  <a:srgbClr val="231F20"/>
                </a:solidFill>
                <a:latin typeface="Segoe UI"/>
                <a:cs typeface="Segoe UI"/>
              </a:rPr>
              <a:t>2017</a:t>
            </a:r>
            <a:endParaRPr sz="700" dirty="0">
              <a:latin typeface="Segoe UI"/>
              <a:cs typeface="Segoe UI"/>
            </a:endParaRPr>
          </a:p>
        </p:txBody>
      </p:sp>
      <p:sp>
        <p:nvSpPr>
          <p:cNvPr id="10" name="object 10"/>
          <p:cNvSpPr/>
          <p:nvPr/>
        </p:nvSpPr>
        <p:spPr>
          <a:xfrm flipV="1">
            <a:off x="444500" y="4045487"/>
            <a:ext cx="6870954" cy="57248"/>
          </a:xfrm>
          <a:custGeom>
            <a:avLst/>
            <a:gdLst/>
            <a:ahLst/>
            <a:cxnLst/>
            <a:rect l="l" t="t" r="r" b="b"/>
            <a:pathLst>
              <a:path w="4517390">
                <a:moveTo>
                  <a:pt x="0" y="0"/>
                </a:moveTo>
                <a:lnTo>
                  <a:pt x="4517136" y="0"/>
                </a:lnTo>
              </a:path>
            </a:pathLst>
          </a:custGeom>
          <a:ln w="6350">
            <a:solidFill>
              <a:srgbClr val="737373"/>
            </a:solidFill>
          </a:ln>
        </p:spPr>
        <p:txBody>
          <a:bodyPr wrap="square" lIns="0" tIns="0" rIns="0" bIns="0" rtlCol="0"/>
          <a:lstStyle/>
          <a:p>
            <a:endParaRPr dirty="0"/>
          </a:p>
        </p:txBody>
      </p:sp>
      <p:grpSp>
        <p:nvGrpSpPr>
          <p:cNvPr id="23" name="Group 22"/>
          <p:cNvGrpSpPr/>
          <p:nvPr/>
        </p:nvGrpSpPr>
        <p:grpSpPr>
          <a:xfrm>
            <a:off x="457027" y="7323688"/>
            <a:ext cx="689158" cy="677312"/>
            <a:chOff x="457027" y="7369813"/>
            <a:chExt cx="628015" cy="617220"/>
          </a:xfrm>
        </p:grpSpPr>
        <p:sp>
          <p:nvSpPr>
            <p:cNvPr id="11" name="object 11"/>
            <p:cNvSpPr/>
            <p:nvPr/>
          </p:nvSpPr>
          <p:spPr>
            <a:xfrm>
              <a:off x="457027" y="7369813"/>
              <a:ext cx="628015" cy="617220"/>
            </a:xfrm>
            <a:custGeom>
              <a:avLst/>
              <a:gdLst/>
              <a:ahLst/>
              <a:cxnLst/>
              <a:rect l="l" t="t" r="r" b="b"/>
              <a:pathLst>
                <a:path w="628015" h="617220">
                  <a:moveTo>
                    <a:pt x="313880" y="0"/>
                  </a:moveTo>
                  <a:lnTo>
                    <a:pt x="267559" y="3350"/>
                  </a:lnTo>
                  <a:lnTo>
                    <a:pt x="223328" y="13081"/>
                  </a:lnTo>
                  <a:lnTo>
                    <a:pt x="181675" y="28711"/>
                  </a:lnTo>
                  <a:lnTo>
                    <a:pt x="143091" y="49760"/>
                  </a:lnTo>
                  <a:lnTo>
                    <a:pt x="108063" y="75747"/>
                  </a:lnTo>
                  <a:lnTo>
                    <a:pt x="77082" y="106192"/>
                  </a:lnTo>
                  <a:lnTo>
                    <a:pt x="50637" y="140613"/>
                  </a:lnTo>
                  <a:lnTo>
                    <a:pt x="29217" y="178529"/>
                  </a:lnTo>
                  <a:lnTo>
                    <a:pt x="13311" y="219460"/>
                  </a:lnTo>
                  <a:lnTo>
                    <a:pt x="3409" y="262926"/>
                  </a:lnTo>
                  <a:lnTo>
                    <a:pt x="0" y="308444"/>
                  </a:lnTo>
                  <a:lnTo>
                    <a:pt x="3409" y="353960"/>
                  </a:lnTo>
                  <a:lnTo>
                    <a:pt x="13311" y="397423"/>
                  </a:lnTo>
                  <a:lnTo>
                    <a:pt x="29217" y="438352"/>
                  </a:lnTo>
                  <a:lnTo>
                    <a:pt x="50637" y="476267"/>
                  </a:lnTo>
                  <a:lnTo>
                    <a:pt x="77082" y="510686"/>
                  </a:lnTo>
                  <a:lnTo>
                    <a:pt x="108063" y="541130"/>
                  </a:lnTo>
                  <a:lnTo>
                    <a:pt x="143091" y="567116"/>
                  </a:lnTo>
                  <a:lnTo>
                    <a:pt x="181675" y="588165"/>
                  </a:lnTo>
                  <a:lnTo>
                    <a:pt x="223328" y="603795"/>
                  </a:lnTo>
                  <a:lnTo>
                    <a:pt x="267559" y="613526"/>
                  </a:lnTo>
                  <a:lnTo>
                    <a:pt x="313880" y="616877"/>
                  </a:lnTo>
                  <a:lnTo>
                    <a:pt x="360201" y="613526"/>
                  </a:lnTo>
                  <a:lnTo>
                    <a:pt x="404258" y="603834"/>
                  </a:lnTo>
                  <a:lnTo>
                    <a:pt x="313880" y="603834"/>
                  </a:lnTo>
                  <a:lnTo>
                    <a:pt x="265176" y="599960"/>
                  </a:lnTo>
                  <a:lnTo>
                    <a:pt x="218950" y="588749"/>
                  </a:lnTo>
                  <a:lnTo>
                    <a:pt x="175826" y="570813"/>
                  </a:lnTo>
                  <a:lnTo>
                    <a:pt x="136428" y="546765"/>
                  </a:lnTo>
                  <a:lnTo>
                    <a:pt x="101380" y="517218"/>
                  </a:lnTo>
                  <a:lnTo>
                    <a:pt x="71306" y="482785"/>
                  </a:lnTo>
                  <a:lnTo>
                    <a:pt x="46829" y="444077"/>
                  </a:lnTo>
                  <a:lnTo>
                    <a:pt x="28573" y="401710"/>
                  </a:lnTo>
                  <a:lnTo>
                    <a:pt x="17162" y="356295"/>
                  </a:lnTo>
                  <a:lnTo>
                    <a:pt x="13220" y="308444"/>
                  </a:lnTo>
                  <a:lnTo>
                    <a:pt x="17162" y="260590"/>
                  </a:lnTo>
                  <a:lnTo>
                    <a:pt x="28573" y="215171"/>
                  </a:lnTo>
                  <a:lnTo>
                    <a:pt x="46829" y="172800"/>
                  </a:lnTo>
                  <a:lnTo>
                    <a:pt x="71306" y="134090"/>
                  </a:lnTo>
                  <a:lnTo>
                    <a:pt x="101380" y="99653"/>
                  </a:lnTo>
                  <a:lnTo>
                    <a:pt x="136428" y="70103"/>
                  </a:lnTo>
                  <a:lnTo>
                    <a:pt x="175826" y="46053"/>
                  </a:lnTo>
                  <a:lnTo>
                    <a:pt x="218950" y="28115"/>
                  </a:lnTo>
                  <a:lnTo>
                    <a:pt x="265176" y="16903"/>
                  </a:lnTo>
                  <a:lnTo>
                    <a:pt x="313880" y="13030"/>
                  </a:lnTo>
                  <a:lnTo>
                    <a:pt x="404200" y="13030"/>
                  </a:lnTo>
                  <a:lnTo>
                    <a:pt x="360201" y="3350"/>
                  </a:lnTo>
                  <a:lnTo>
                    <a:pt x="313880" y="0"/>
                  </a:lnTo>
                  <a:close/>
                </a:path>
                <a:path w="628015" h="617220">
                  <a:moveTo>
                    <a:pt x="404200" y="13030"/>
                  </a:moveTo>
                  <a:lnTo>
                    <a:pt x="313880" y="13030"/>
                  </a:lnTo>
                  <a:lnTo>
                    <a:pt x="362584" y="16903"/>
                  </a:lnTo>
                  <a:lnTo>
                    <a:pt x="408810" y="28115"/>
                  </a:lnTo>
                  <a:lnTo>
                    <a:pt x="451934" y="46053"/>
                  </a:lnTo>
                  <a:lnTo>
                    <a:pt x="491332" y="70103"/>
                  </a:lnTo>
                  <a:lnTo>
                    <a:pt x="526380" y="99653"/>
                  </a:lnTo>
                  <a:lnTo>
                    <a:pt x="556454" y="134090"/>
                  </a:lnTo>
                  <a:lnTo>
                    <a:pt x="580931" y="172800"/>
                  </a:lnTo>
                  <a:lnTo>
                    <a:pt x="599187" y="215171"/>
                  </a:lnTo>
                  <a:lnTo>
                    <a:pt x="610598" y="260590"/>
                  </a:lnTo>
                  <a:lnTo>
                    <a:pt x="614540" y="308444"/>
                  </a:lnTo>
                  <a:lnTo>
                    <a:pt x="610598" y="356295"/>
                  </a:lnTo>
                  <a:lnTo>
                    <a:pt x="599187" y="401710"/>
                  </a:lnTo>
                  <a:lnTo>
                    <a:pt x="580931" y="444077"/>
                  </a:lnTo>
                  <a:lnTo>
                    <a:pt x="556454" y="482785"/>
                  </a:lnTo>
                  <a:lnTo>
                    <a:pt x="526380" y="517218"/>
                  </a:lnTo>
                  <a:lnTo>
                    <a:pt x="491332" y="546765"/>
                  </a:lnTo>
                  <a:lnTo>
                    <a:pt x="451934" y="570813"/>
                  </a:lnTo>
                  <a:lnTo>
                    <a:pt x="408810" y="588749"/>
                  </a:lnTo>
                  <a:lnTo>
                    <a:pt x="362584" y="599960"/>
                  </a:lnTo>
                  <a:lnTo>
                    <a:pt x="313880" y="603834"/>
                  </a:lnTo>
                  <a:lnTo>
                    <a:pt x="404258" y="603834"/>
                  </a:lnTo>
                  <a:lnTo>
                    <a:pt x="446085" y="588165"/>
                  </a:lnTo>
                  <a:lnTo>
                    <a:pt x="484669" y="567116"/>
                  </a:lnTo>
                  <a:lnTo>
                    <a:pt x="519697" y="541130"/>
                  </a:lnTo>
                  <a:lnTo>
                    <a:pt x="550678" y="510686"/>
                  </a:lnTo>
                  <a:lnTo>
                    <a:pt x="577123" y="476267"/>
                  </a:lnTo>
                  <a:lnTo>
                    <a:pt x="598543" y="438352"/>
                  </a:lnTo>
                  <a:lnTo>
                    <a:pt x="614449" y="397423"/>
                  </a:lnTo>
                  <a:lnTo>
                    <a:pt x="624351" y="353960"/>
                  </a:lnTo>
                  <a:lnTo>
                    <a:pt x="627760" y="308444"/>
                  </a:lnTo>
                  <a:lnTo>
                    <a:pt x="624351" y="262926"/>
                  </a:lnTo>
                  <a:lnTo>
                    <a:pt x="614449" y="219460"/>
                  </a:lnTo>
                  <a:lnTo>
                    <a:pt x="598543" y="178529"/>
                  </a:lnTo>
                  <a:lnTo>
                    <a:pt x="577123" y="140613"/>
                  </a:lnTo>
                  <a:lnTo>
                    <a:pt x="550678" y="106192"/>
                  </a:lnTo>
                  <a:lnTo>
                    <a:pt x="519697" y="75747"/>
                  </a:lnTo>
                  <a:lnTo>
                    <a:pt x="484669" y="49760"/>
                  </a:lnTo>
                  <a:lnTo>
                    <a:pt x="446085" y="28711"/>
                  </a:lnTo>
                  <a:lnTo>
                    <a:pt x="404432" y="13081"/>
                  </a:lnTo>
                  <a:lnTo>
                    <a:pt x="404200" y="13030"/>
                  </a:lnTo>
                  <a:close/>
                </a:path>
              </a:pathLst>
            </a:custGeom>
            <a:solidFill>
              <a:srgbClr val="0078D6"/>
            </a:solidFill>
          </p:spPr>
          <p:txBody>
            <a:bodyPr wrap="square" lIns="0" tIns="0" rIns="0" bIns="0" rtlCol="0"/>
            <a:lstStyle/>
            <a:p>
              <a:endParaRPr dirty="0"/>
            </a:p>
          </p:txBody>
        </p:sp>
        <p:sp>
          <p:nvSpPr>
            <p:cNvPr id="12" name="object 12"/>
            <p:cNvSpPr/>
            <p:nvPr/>
          </p:nvSpPr>
          <p:spPr>
            <a:xfrm>
              <a:off x="572383" y="7556619"/>
              <a:ext cx="388620" cy="198120"/>
            </a:xfrm>
            <a:custGeom>
              <a:avLst/>
              <a:gdLst/>
              <a:ahLst/>
              <a:cxnLst/>
              <a:rect l="l" t="t" r="r" b="b"/>
              <a:pathLst>
                <a:path w="388619" h="198120">
                  <a:moveTo>
                    <a:pt x="78511" y="30784"/>
                  </a:moveTo>
                  <a:lnTo>
                    <a:pt x="54982" y="35587"/>
                  </a:lnTo>
                  <a:lnTo>
                    <a:pt x="35523" y="48591"/>
                  </a:lnTo>
                  <a:lnTo>
                    <a:pt x="22277" y="67694"/>
                  </a:lnTo>
                  <a:lnTo>
                    <a:pt x="17386" y="90792"/>
                  </a:lnTo>
                  <a:lnTo>
                    <a:pt x="19467" y="106280"/>
                  </a:lnTo>
                  <a:lnTo>
                    <a:pt x="25330" y="120397"/>
                  </a:lnTo>
                  <a:lnTo>
                    <a:pt x="34402" y="132574"/>
                  </a:lnTo>
                  <a:lnTo>
                    <a:pt x="46113" y="142240"/>
                  </a:lnTo>
                  <a:lnTo>
                    <a:pt x="30852" y="150848"/>
                  </a:lnTo>
                  <a:lnTo>
                    <a:pt x="17718" y="162426"/>
                  </a:lnTo>
                  <a:lnTo>
                    <a:pt x="7253" y="176576"/>
                  </a:lnTo>
                  <a:lnTo>
                    <a:pt x="0" y="192900"/>
                  </a:lnTo>
                  <a:lnTo>
                    <a:pt x="16827" y="198069"/>
                  </a:lnTo>
                  <a:lnTo>
                    <a:pt x="26094" y="179774"/>
                  </a:lnTo>
                  <a:lnTo>
                    <a:pt x="40363" y="165481"/>
                  </a:lnTo>
                  <a:lnTo>
                    <a:pt x="58286" y="156178"/>
                  </a:lnTo>
                  <a:lnTo>
                    <a:pt x="78511" y="152857"/>
                  </a:lnTo>
                  <a:lnTo>
                    <a:pt x="150660" y="152857"/>
                  </a:lnTo>
                  <a:lnTo>
                    <a:pt x="151290" y="151955"/>
                  </a:lnTo>
                  <a:lnTo>
                    <a:pt x="128587" y="151955"/>
                  </a:lnTo>
                  <a:lnTo>
                    <a:pt x="123507" y="148069"/>
                  </a:lnTo>
                  <a:lnTo>
                    <a:pt x="117906" y="144805"/>
                  </a:lnTo>
                  <a:lnTo>
                    <a:pt x="111925" y="142240"/>
                  </a:lnTo>
                  <a:lnTo>
                    <a:pt x="121492" y="134454"/>
                  </a:lnTo>
                  <a:lnTo>
                    <a:pt x="78511" y="134454"/>
                  </a:lnTo>
                  <a:lnTo>
                    <a:pt x="61765" y="130959"/>
                  </a:lnTo>
                  <a:lnTo>
                    <a:pt x="47918" y="121496"/>
                  </a:lnTo>
                  <a:lnTo>
                    <a:pt x="38493" y="107596"/>
                  </a:lnTo>
                  <a:lnTo>
                    <a:pt x="35013" y="90792"/>
                  </a:lnTo>
                  <a:lnTo>
                    <a:pt x="38493" y="74386"/>
                  </a:lnTo>
                  <a:lnTo>
                    <a:pt x="47918" y="60818"/>
                  </a:lnTo>
                  <a:lnTo>
                    <a:pt x="61765" y="51582"/>
                  </a:lnTo>
                  <a:lnTo>
                    <a:pt x="78511" y="48171"/>
                  </a:lnTo>
                  <a:lnTo>
                    <a:pt x="121583" y="48171"/>
                  </a:lnTo>
                  <a:lnTo>
                    <a:pt x="102437" y="35587"/>
                  </a:lnTo>
                  <a:lnTo>
                    <a:pt x="78511" y="30784"/>
                  </a:lnTo>
                  <a:close/>
                </a:path>
                <a:path w="388619" h="198120">
                  <a:moveTo>
                    <a:pt x="150660" y="152857"/>
                  </a:moveTo>
                  <a:lnTo>
                    <a:pt x="78511" y="152857"/>
                  </a:lnTo>
                  <a:lnTo>
                    <a:pt x="90430" y="153887"/>
                  </a:lnTo>
                  <a:lnTo>
                    <a:pt x="101682" y="156895"/>
                  </a:lnTo>
                  <a:lnTo>
                    <a:pt x="111972" y="161761"/>
                  </a:lnTo>
                  <a:lnTo>
                    <a:pt x="121005" y="168363"/>
                  </a:lnTo>
                  <a:lnTo>
                    <a:pt x="119180" y="174632"/>
                  </a:lnTo>
                  <a:lnTo>
                    <a:pt x="117851" y="181082"/>
                  </a:lnTo>
                  <a:lnTo>
                    <a:pt x="117039" y="187694"/>
                  </a:lnTo>
                  <a:lnTo>
                    <a:pt x="116763" y="194449"/>
                  </a:lnTo>
                  <a:lnTo>
                    <a:pt x="134391" y="194449"/>
                  </a:lnTo>
                  <a:lnTo>
                    <a:pt x="139873" y="168295"/>
                  </a:lnTo>
                  <a:lnTo>
                    <a:pt x="150660" y="152857"/>
                  </a:lnTo>
                  <a:close/>
                </a:path>
                <a:path w="388619" h="198120">
                  <a:moveTo>
                    <a:pt x="256365" y="127190"/>
                  </a:moveTo>
                  <a:lnTo>
                    <a:pt x="204038" y="127190"/>
                  </a:lnTo>
                  <a:lnTo>
                    <a:pt x="225065" y="130302"/>
                  </a:lnTo>
                  <a:lnTo>
                    <a:pt x="243468" y="139104"/>
                  </a:lnTo>
                  <a:lnTo>
                    <a:pt x="258123" y="152795"/>
                  </a:lnTo>
                  <a:lnTo>
                    <a:pt x="267906" y="170573"/>
                  </a:lnTo>
                  <a:lnTo>
                    <a:pt x="264883" y="177888"/>
                  </a:lnTo>
                  <a:lnTo>
                    <a:pt x="263220" y="185953"/>
                  </a:lnTo>
                  <a:lnTo>
                    <a:pt x="263220" y="194449"/>
                  </a:lnTo>
                  <a:lnTo>
                    <a:pt x="280847" y="194449"/>
                  </a:lnTo>
                  <a:lnTo>
                    <a:pt x="284376" y="176897"/>
                  </a:lnTo>
                  <a:lnTo>
                    <a:pt x="294057" y="162713"/>
                  </a:lnTo>
                  <a:lnTo>
                    <a:pt x="308531" y="153228"/>
                  </a:lnTo>
                  <a:lnTo>
                    <a:pt x="310454" y="152857"/>
                  </a:lnTo>
                  <a:lnTo>
                    <a:pt x="279158" y="152857"/>
                  </a:lnTo>
                  <a:lnTo>
                    <a:pt x="271379" y="141266"/>
                  </a:lnTo>
                  <a:lnTo>
                    <a:pt x="261799" y="131237"/>
                  </a:lnTo>
                  <a:lnTo>
                    <a:pt x="256365" y="127190"/>
                  </a:lnTo>
                  <a:close/>
                </a:path>
                <a:path w="388619" h="198120">
                  <a:moveTo>
                    <a:pt x="369423" y="149771"/>
                  </a:moveTo>
                  <a:lnTo>
                    <a:pt x="326440" y="149771"/>
                  </a:lnTo>
                  <a:lnTo>
                    <a:pt x="343754" y="153287"/>
                  </a:lnTo>
                  <a:lnTo>
                    <a:pt x="357909" y="162871"/>
                  </a:lnTo>
                  <a:lnTo>
                    <a:pt x="367461" y="177074"/>
                  </a:lnTo>
                  <a:lnTo>
                    <a:pt x="370967" y="194449"/>
                  </a:lnTo>
                  <a:lnTo>
                    <a:pt x="388607" y="194449"/>
                  </a:lnTo>
                  <a:lnTo>
                    <a:pt x="386208" y="177359"/>
                  </a:lnTo>
                  <a:lnTo>
                    <a:pt x="379460" y="162082"/>
                  </a:lnTo>
                  <a:lnTo>
                    <a:pt x="369423" y="149771"/>
                  </a:lnTo>
                  <a:close/>
                </a:path>
                <a:path w="388619" h="198120">
                  <a:moveTo>
                    <a:pt x="326440" y="56438"/>
                  </a:moveTo>
                  <a:lnTo>
                    <a:pt x="307769" y="60052"/>
                  </a:lnTo>
                  <a:lnTo>
                    <a:pt x="292682" y="69964"/>
                  </a:lnTo>
                  <a:lnTo>
                    <a:pt x="282594" y="84781"/>
                  </a:lnTo>
                  <a:lnTo>
                    <a:pt x="278917" y="103111"/>
                  </a:lnTo>
                  <a:lnTo>
                    <a:pt x="280169" y="113780"/>
                  </a:lnTo>
                  <a:lnTo>
                    <a:pt x="283764" y="123623"/>
                  </a:lnTo>
                  <a:lnTo>
                    <a:pt x="289332" y="132232"/>
                  </a:lnTo>
                  <a:lnTo>
                    <a:pt x="296672" y="139458"/>
                  </a:lnTo>
                  <a:lnTo>
                    <a:pt x="290017" y="142875"/>
                  </a:lnTo>
                  <a:lnTo>
                    <a:pt x="284099" y="147421"/>
                  </a:lnTo>
                  <a:lnTo>
                    <a:pt x="279158" y="152857"/>
                  </a:lnTo>
                  <a:lnTo>
                    <a:pt x="310454" y="152857"/>
                  </a:lnTo>
                  <a:lnTo>
                    <a:pt x="326440" y="149771"/>
                  </a:lnTo>
                  <a:lnTo>
                    <a:pt x="369423" y="149771"/>
                  </a:lnTo>
                  <a:lnTo>
                    <a:pt x="369029" y="149288"/>
                  </a:lnTo>
                  <a:lnTo>
                    <a:pt x="355587" y="139649"/>
                  </a:lnTo>
                  <a:lnTo>
                    <a:pt x="363103" y="132397"/>
                  </a:lnTo>
                  <a:lnTo>
                    <a:pt x="326440" y="132397"/>
                  </a:lnTo>
                  <a:lnTo>
                    <a:pt x="314815" y="130091"/>
                  </a:lnTo>
                  <a:lnTo>
                    <a:pt x="305311" y="123807"/>
                  </a:lnTo>
                  <a:lnTo>
                    <a:pt x="298898" y="114497"/>
                  </a:lnTo>
                  <a:lnTo>
                    <a:pt x="296545" y="103111"/>
                  </a:lnTo>
                  <a:lnTo>
                    <a:pt x="298819" y="91489"/>
                  </a:lnTo>
                  <a:lnTo>
                    <a:pt x="305101" y="82205"/>
                  </a:lnTo>
                  <a:lnTo>
                    <a:pt x="314579" y="76052"/>
                  </a:lnTo>
                  <a:lnTo>
                    <a:pt x="326440" y="73825"/>
                  </a:lnTo>
                  <a:lnTo>
                    <a:pt x="362569" y="73825"/>
                  </a:lnTo>
                  <a:lnTo>
                    <a:pt x="360027" y="70126"/>
                  </a:lnTo>
                  <a:lnTo>
                    <a:pt x="344919" y="60113"/>
                  </a:lnTo>
                  <a:lnTo>
                    <a:pt x="326440" y="56438"/>
                  </a:lnTo>
                  <a:close/>
                </a:path>
                <a:path w="388619" h="198120">
                  <a:moveTo>
                    <a:pt x="204038" y="0"/>
                  </a:moveTo>
                  <a:lnTo>
                    <a:pt x="178797" y="4882"/>
                  </a:lnTo>
                  <a:lnTo>
                    <a:pt x="158395" y="18276"/>
                  </a:lnTo>
                  <a:lnTo>
                    <a:pt x="144750" y="38303"/>
                  </a:lnTo>
                  <a:lnTo>
                    <a:pt x="139776" y="63080"/>
                  </a:lnTo>
                  <a:lnTo>
                    <a:pt x="141944" y="79357"/>
                  </a:lnTo>
                  <a:lnTo>
                    <a:pt x="148072" y="94060"/>
                  </a:lnTo>
                  <a:lnTo>
                    <a:pt x="157596" y="106638"/>
                  </a:lnTo>
                  <a:lnTo>
                    <a:pt x="169951" y="116535"/>
                  </a:lnTo>
                  <a:lnTo>
                    <a:pt x="157420" y="122933"/>
                  </a:lnTo>
                  <a:lnTo>
                    <a:pt x="146288" y="131049"/>
                  </a:lnTo>
                  <a:lnTo>
                    <a:pt x="136590" y="140804"/>
                  </a:lnTo>
                  <a:lnTo>
                    <a:pt x="128587" y="151955"/>
                  </a:lnTo>
                  <a:lnTo>
                    <a:pt x="151290" y="151955"/>
                  </a:lnTo>
                  <a:lnTo>
                    <a:pt x="154813" y="146913"/>
                  </a:lnTo>
                  <a:lnTo>
                    <a:pt x="176953" y="132484"/>
                  </a:lnTo>
                  <a:lnTo>
                    <a:pt x="204038" y="127190"/>
                  </a:lnTo>
                  <a:lnTo>
                    <a:pt x="256365" y="127190"/>
                  </a:lnTo>
                  <a:lnTo>
                    <a:pt x="250649" y="122933"/>
                  </a:lnTo>
                  <a:lnTo>
                    <a:pt x="238163" y="116522"/>
                  </a:lnTo>
                  <a:lnTo>
                    <a:pt x="247800" y="108788"/>
                  </a:lnTo>
                  <a:lnTo>
                    <a:pt x="204038" y="108788"/>
                  </a:lnTo>
                  <a:lnTo>
                    <a:pt x="185719" y="105250"/>
                  </a:lnTo>
                  <a:lnTo>
                    <a:pt x="170915" y="95545"/>
                  </a:lnTo>
                  <a:lnTo>
                    <a:pt x="161013" y="81034"/>
                  </a:lnTo>
                  <a:lnTo>
                    <a:pt x="157403" y="63080"/>
                  </a:lnTo>
                  <a:lnTo>
                    <a:pt x="160952" y="44944"/>
                  </a:lnTo>
                  <a:lnTo>
                    <a:pt x="170753" y="30454"/>
                  </a:lnTo>
                  <a:lnTo>
                    <a:pt x="185537" y="20850"/>
                  </a:lnTo>
                  <a:lnTo>
                    <a:pt x="204038" y="17373"/>
                  </a:lnTo>
                  <a:lnTo>
                    <a:pt x="247762" y="17373"/>
                  </a:lnTo>
                  <a:lnTo>
                    <a:pt x="229027" y="4964"/>
                  </a:lnTo>
                  <a:lnTo>
                    <a:pt x="204038" y="0"/>
                  </a:lnTo>
                  <a:close/>
                </a:path>
                <a:path w="388619" h="198120">
                  <a:moveTo>
                    <a:pt x="121583" y="48171"/>
                  </a:moveTo>
                  <a:lnTo>
                    <a:pt x="78511" y="48171"/>
                  </a:lnTo>
                  <a:lnTo>
                    <a:pt x="95648" y="51582"/>
                  </a:lnTo>
                  <a:lnTo>
                    <a:pt x="109823" y="60818"/>
                  </a:lnTo>
                  <a:lnTo>
                    <a:pt x="119473" y="74386"/>
                  </a:lnTo>
                  <a:lnTo>
                    <a:pt x="123037" y="90792"/>
                  </a:lnTo>
                  <a:lnTo>
                    <a:pt x="119532" y="107772"/>
                  </a:lnTo>
                  <a:lnTo>
                    <a:pt x="109980" y="121653"/>
                  </a:lnTo>
                  <a:lnTo>
                    <a:pt x="95825" y="131018"/>
                  </a:lnTo>
                  <a:lnTo>
                    <a:pt x="78511" y="134454"/>
                  </a:lnTo>
                  <a:lnTo>
                    <a:pt x="121492" y="134454"/>
                  </a:lnTo>
                  <a:lnTo>
                    <a:pt x="140665" y="90792"/>
                  </a:lnTo>
                  <a:lnTo>
                    <a:pt x="135691" y="67694"/>
                  </a:lnTo>
                  <a:lnTo>
                    <a:pt x="122223" y="48591"/>
                  </a:lnTo>
                  <a:lnTo>
                    <a:pt x="121583" y="48171"/>
                  </a:lnTo>
                  <a:close/>
                </a:path>
                <a:path w="388619" h="198120">
                  <a:moveTo>
                    <a:pt x="362569" y="73825"/>
                  </a:moveTo>
                  <a:lnTo>
                    <a:pt x="326440" y="73825"/>
                  </a:lnTo>
                  <a:lnTo>
                    <a:pt x="338064" y="76129"/>
                  </a:lnTo>
                  <a:lnTo>
                    <a:pt x="347564" y="82410"/>
                  </a:lnTo>
                  <a:lnTo>
                    <a:pt x="353972" y="91720"/>
                  </a:lnTo>
                  <a:lnTo>
                    <a:pt x="356323" y="103111"/>
                  </a:lnTo>
                  <a:lnTo>
                    <a:pt x="353894" y="114266"/>
                  </a:lnTo>
                  <a:lnTo>
                    <a:pt x="347370" y="123580"/>
                  </a:lnTo>
                  <a:lnTo>
                    <a:pt x="337828" y="130014"/>
                  </a:lnTo>
                  <a:lnTo>
                    <a:pt x="326440" y="132397"/>
                  </a:lnTo>
                  <a:lnTo>
                    <a:pt x="363103" y="132397"/>
                  </a:lnTo>
                  <a:lnTo>
                    <a:pt x="368959" y="123580"/>
                  </a:lnTo>
                  <a:lnTo>
                    <a:pt x="372655" y="113769"/>
                  </a:lnTo>
                  <a:lnTo>
                    <a:pt x="373964" y="103111"/>
                  </a:lnTo>
                  <a:lnTo>
                    <a:pt x="370223" y="84963"/>
                  </a:lnTo>
                  <a:lnTo>
                    <a:pt x="362569" y="73825"/>
                  </a:lnTo>
                  <a:close/>
                </a:path>
                <a:path w="388619" h="198120">
                  <a:moveTo>
                    <a:pt x="247762" y="17373"/>
                  </a:moveTo>
                  <a:lnTo>
                    <a:pt x="204038" y="17373"/>
                  </a:lnTo>
                  <a:lnTo>
                    <a:pt x="222356" y="20911"/>
                  </a:lnTo>
                  <a:lnTo>
                    <a:pt x="237161" y="30616"/>
                  </a:lnTo>
                  <a:lnTo>
                    <a:pt x="247063" y="45127"/>
                  </a:lnTo>
                  <a:lnTo>
                    <a:pt x="250672" y="63080"/>
                  </a:lnTo>
                  <a:lnTo>
                    <a:pt x="246939" y="80675"/>
                  </a:lnTo>
                  <a:lnTo>
                    <a:pt x="236832" y="95226"/>
                  </a:lnTo>
                  <a:lnTo>
                    <a:pt x="221986" y="105130"/>
                  </a:lnTo>
                  <a:lnTo>
                    <a:pt x="204038" y="108788"/>
                  </a:lnTo>
                  <a:lnTo>
                    <a:pt x="247800" y="108788"/>
                  </a:lnTo>
                  <a:lnTo>
                    <a:pt x="250501" y="106620"/>
                  </a:lnTo>
                  <a:lnTo>
                    <a:pt x="260013" y="94045"/>
                  </a:lnTo>
                  <a:lnTo>
                    <a:pt x="266134" y="79348"/>
                  </a:lnTo>
                  <a:lnTo>
                    <a:pt x="268300" y="63080"/>
                  </a:lnTo>
                  <a:lnTo>
                    <a:pt x="263242" y="38549"/>
                  </a:lnTo>
                  <a:lnTo>
                    <a:pt x="249456" y="18495"/>
                  </a:lnTo>
                  <a:lnTo>
                    <a:pt x="247762" y="17373"/>
                  </a:lnTo>
                  <a:close/>
                </a:path>
              </a:pathLst>
            </a:custGeom>
            <a:solidFill>
              <a:srgbClr val="0078D6"/>
            </a:solidFill>
          </p:spPr>
          <p:txBody>
            <a:bodyPr wrap="square" lIns="0" tIns="0" rIns="0" bIns="0" rtlCol="0"/>
            <a:lstStyle/>
            <a:p>
              <a:endParaRPr dirty="0"/>
            </a:p>
          </p:txBody>
        </p:sp>
      </p:grpSp>
      <p:sp>
        <p:nvSpPr>
          <p:cNvPr id="20" name="object 20"/>
          <p:cNvSpPr txBox="1"/>
          <p:nvPr/>
        </p:nvSpPr>
        <p:spPr>
          <a:xfrm>
            <a:off x="437978" y="4295745"/>
            <a:ext cx="3611034" cy="200055"/>
          </a:xfrm>
          <a:prstGeom prst="rect">
            <a:avLst/>
          </a:prstGeom>
        </p:spPr>
        <p:txBody>
          <a:bodyPr vert="horz" wrap="square" lIns="0" tIns="0" rIns="0" bIns="0" rtlCol="0">
            <a:spAutoFit/>
          </a:bodyPr>
          <a:lstStyle/>
          <a:p>
            <a:pPr marL="12700">
              <a:lnSpc>
                <a:spcPct val="100000"/>
              </a:lnSpc>
            </a:pPr>
            <a:r>
              <a:rPr sz="1300" b="1" spc="-5" dirty="0">
                <a:solidFill>
                  <a:srgbClr val="0078D6"/>
                </a:solidFill>
                <a:latin typeface="Segoe UI Semibold"/>
                <a:cs typeface="Segoe UI Semibold"/>
              </a:rPr>
              <a:t>Can you answer yes to these </a:t>
            </a:r>
            <a:r>
              <a:rPr sz="1300" b="1" dirty="0">
                <a:solidFill>
                  <a:srgbClr val="0078D6"/>
                </a:solidFill>
                <a:latin typeface="Segoe UI Semibold"/>
                <a:cs typeface="Segoe UI Semibold"/>
              </a:rPr>
              <a:t>questions?</a:t>
            </a:r>
            <a:endParaRPr sz="1300" dirty="0">
              <a:latin typeface="Segoe UI Semibold"/>
              <a:cs typeface="Segoe UI Semibold"/>
            </a:endParaRPr>
          </a:p>
        </p:txBody>
      </p:sp>
      <p:sp>
        <p:nvSpPr>
          <p:cNvPr id="22" name="object 22"/>
          <p:cNvSpPr txBox="1"/>
          <p:nvPr/>
        </p:nvSpPr>
        <p:spPr>
          <a:xfrm>
            <a:off x="423210" y="3199541"/>
            <a:ext cx="2572530" cy="400110"/>
          </a:xfrm>
          <a:prstGeom prst="rect">
            <a:avLst/>
          </a:prstGeom>
        </p:spPr>
        <p:txBody>
          <a:bodyPr vert="horz" wrap="square" lIns="0" tIns="0" rIns="0" bIns="0" rtlCol="0" anchor="t">
            <a:spAutoFit/>
          </a:bodyPr>
          <a:lstStyle/>
          <a:p>
            <a:pPr marL="12700" marR="5080" algn="ctr"/>
            <a:r>
              <a:rPr sz="1300" b="1" dirty="0">
                <a:solidFill>
                  <a:srgbClr val="0078D6"/>
                </a:solidFill>
                <a:latin typeface="Segoe UI Semibold" panose="020B0702040204020203" pitchFamily="34" charset="0"/>
                <a:cs typeface="Segoe UI Semibold" panose="020B0702040204020203" pitchFamily="34" charset="0"/>
              </a:rPr>
              <a:t>43% </a:t>
            </a:r>
            <a:r>
              <a:rPr sz="1300" b="1" spc="-25" dirty="0">
                <a:solidFill>
                  <a:srgbClr val="0078D6"/>
                </a:solidFill>
                <a:latin typeface="Segoe UI Semibold" panose="020B0702040204020203" pitchFamily="34" charset="0"/>
                <a:cs typeface="Segoe UI Semibold" panose="020B0702040204020203" pitchFamily="34" charset="0"/>
              </a:rPr>
              <a:t>of</a:t>
            </a:r>
            <a:r>
              <a:rPr lang="en-US" sz="1300" b="1" spc="-25" dirty="0">
                <a:solidFill>
                  <a:srgbClr val="0078D6"/>
                </a:solidFill>
                <a:latin typeface="Segoe UI Semibold" panose="020B0702040204020203" pitchFamily="34" charset="0"/>
                <a:cs typeface="Segoe UI Semibold" panose="020B0702040204020203" pitchFamily="34" charset="0"/>
              </a:rPr>
              <a:t> </a:t>
            </a:r>
            <a:r>
              <a:rPr sz="1300" b="1" spc="-15" dirty="0">
                <a:solidFill>
                  <a:srgbClr val="0078D6"/>
                </a:solidFill>
                <a:latin typeface="Segoe UI Semibold" panose="020B0702040204020203" pitchFamily="34" charset="0"/>
                <a:cs typeface="Segoe UI Semibold" panose="020B0702040204020203" pitchFamily="34" charset="0"/>
              </a:rPr>
              <a:t>cyberattacks</a:t>
            </a:r>
            <a:br>
              <a:rPr lang="en-US" sz="1300" b="1" spc="-15" dirty="0">
                <a:solidFill>
                  <a:srgbClr val="0078D6"/>
                </a:solidFill>
                <a:latin typeface="Segoe UI Semibold" panose="020B0702040204020203" pitchFamily="34" charset="0"/>
                <a:cs typeface="Segoe UI Semibold" panose="020B0702040204020203" pitchFamily="34" charset="0"/>
              </a:rPr>
            </a:br>
            <a:r>
              <a:rPr sz="1300" b="1" spc="-10" dirty="0">
                <a:solidFill>
                  <a:srgbClr val="0078D6"/>
                </a:solidFill>
                <a:latin typeface="Segoe UI Semibold" panose="020B0702040204020203" pitchFamily="34" charset="0"/>
                <a:cs typeface="Segoe UI Semibold" panose="020B0702040204020203" pitchFamily="34" charset="0"/>
              </a:rPr>
              <a:t>target </a:t>
            </a:r>
            <a:r>
              <a:rPr sz="1300" b="1" spc="-5" dirty="0">
                <a:solidFill>
                  <a:srgbClr val="0078D6"/>
                </a:solidFill>
                <a:latin typeface="Segoe UI Semibold" panose="020B0702040204020203" pitchFamily="34" charset="0"/>
                <a:cs typeface="Segoe UI Semibold" panose="020B0702040204020203" pitchFamily="34" charset="0"/>
              </a:rPr>
              <a:t>small</a:t>
            </a:r>
            <a:r>
              <a:rPr sz="1300" b="1" spc="-65" dirty="0">
                <a:solidFill>
                  <a:srgbClr val="0078D6"/>
                </a:solidFill>
                <a:latin typeface="Segoe UI Semibold" panose="020B0702040204020203" pitchFamily="34" charset="0"/>
                <a:cs typeface="Segoe UI Semibold" panose="020B0702040204020203" pitchFamily="34" charset="0"/>
              </a:rPr>
              <a:t> </a:t>
            </a:r>
            <a:r>
              <a:rPr lang="en-US" sz="1300" b="1" spc="-5" dirty="0">
                <a:solidFill>
                  <a:srgbClr val="0078D6"/>
                </a:solidFill>
                <a:latin typeface="Segoe UI Semibold" panose="020B0702040204020203" pitchFamily="34" charset="0"/>
                <a:cs typeface="Segoe UI Semibold" panose="020B0702040204020203" pitchFamily="34" charset="0"/>
              </a:rPr>
              <a:t>organizations</a:t>
            </a:r>
            <a:r>
              <a:rPr lang="en-US" sz="1300" b="1" spc="-5" baseline="30000" dirty="0">
                <a:solidFill>
                  <a:srgbClr val="0078D6"/>
                </a:solidFill>
                <a:latin typeface="Segoe UI Semibold" panose="020B0702040204020203" pitchFamily="34" charset="0"/>
                <a:cs typeface="Segoe UI Semibold" panose="020B0702040204020203" pitchFamily="34" charset="0"/>
              </a:rPr>
              <a:t>1</a:t>
            </a:r>
            <a:endParaRPr sz="1300" b="1" baseline="30000" dirty="0">
              <a:latin typeface="Segoe UI Semibold" panose="020B0702040204020203" pitchFamily="34" charset="0"/>
              <a:cs typeface="Segoe UI Semibold" panose="020B0702040204020203" pitchFamily="34" charset="0"/>
            </a:endParaRPr>
          </a:p>
        </p:txBody>
      </p:sp>
      <p:pic>
        <p:nvPicPr>
          <p:cNvPr id="28" name="Graphic 27">
            <a:extLst>
              <a:ext uri="{FF2B5EF4-FFF2-40B4-BE49-F238E27FC236}">
                <a16:creationId xmlns:a16="http://schemas.microsoft.com/office/drawing/2014/main" id="{FCCCD028-4018-4C93-B8C3-FA7EC88507F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3333" y="2029175"/>
            <a:ext cx="1212284" cy="1003270"/>
          </a:xfrm>
          <a:prstGeom prst="rect">
            <a:avLst/>
          </a:prstGeom>
        </p:spPr>
      </p:pic>
      <p:sp>
        <p:nvSpPr>
          <p:cNvPr id="34" name="object 6">
            <a:extLst>
              <a:ext uri="{FF2B5EF4-FFF2-40B4-BE49-F238E27FC236}">
                <a16:creationId xmlns:a16="http://schemas.microsoft.com/office/drawing/2014/main" id="{828B2693-BE1A-4B7E-821F-A76097D7F918}"/>
              </a:ext>
            </a:extLst>
          </p:cNvPr>
          <p:cNvSpPr txBox="1"/>
          <p:nvPr/>
        </p:nvSpPr>
        <p:spPr>
          <a:xfrm>
            <a:off x="467661" y="6600345"/>
            <a:ext cx="6858000" cy="461665"/>
          </a:xfrm>
          <a:prstGeom prst="rect">
            <a:avLst/>
          </a:prstGeom>
        </p:spPr>
        <p:txBody>
          <a:bodyPr vert="horz" wrap="square" lIns="0" tIns="0" rIns="0" bIns="0" rtlCol="0">
            <a:spAutoFit/>
          </a:bodyPr>
          <a:lstStyle/>
          <a:p>
            <a:pPr marL="12700">
              <a:lnSpc>
                <a:spcPct val="100000"/>
              </a:lnSpc>
            </a:pPr>
            <a:r>
              <a:rPr lang="en-US" sz="1000" dirty="0">
                <a:solidFill>
                  <a:srgbClr val="231F20"/>
                </a:solidFill>
                <a:latin typeface="Segoe UI"/>
                <a:cs typeface="Segoe UI"/>
              </a:rPr>
              <a:t>It’s not too surprising if the answer to one or more of these questions is “no.” Determining the best approach to security gets more difficult as attacks grow more sophisticated, staff and volunteers use a wider array of devices and applications, and data flows into and out of your organization through more channels.</a:t>
            </a:r>
            <a:endParaRPr sz="1000" dirty="0">
              <a:latin typeface="Segoe UI"/>
              <a:cs typeface="Segoe UI"/>
            </a:endParaRPr>
          </a:p>
        </p:txBody>
      </p:sp>
      <p:sp>
        <p:nvSpPr>
          <p:cNvPr id="35" name="object 4"/>
          <p:cNvSpPr txBox="1"/>
          <p:nvPr/>
        </p:nvSpPr>
        <p:spPr>
          <a:xfrm>
            <a:off x="435912" y="698024"/>
            <a:ext cx="6828488" cy="574516"/>
          </a:xfrm>
          <a:prstGeom prst="rect">
            <a:avLst/>
          </a:prstGeom>
        </p:spPr>
        <p:txBody>
          <a:bodyPr vert="horz" wrap="square" lIns="0" tIns="0" rIns="0" bIns="0" rtlCol="0">
            <a:spAutoFit/>
          </a:bodyPr>
          <a:lstStyle/>
          <a:p>
            <a:pPr marL="12700">
              <a:lnSpc>
                <a:spcPct val="100000"/>
              </a:lnSpc>
            </a:pPr>
            <a:r>
              <a:rPr sz="2400" b="0" spc="-10" dirty="0">
                <a:solidFill>
                  <a:srgbClr val="FFFFFF"/>
                </a:solidFill>
                <a:latin typeface="Segoe UI Light"/>
                <a:cs typeface="Segoe UI Light"/>
              </a:rPr>
              <a:t>Microsoft</a:t>
            </a:r>
            <a:r>
              <a:rPr sz="2400" b="0" spc="-65" dirty="0">
                <a:solidFill>
                  <a:srgbClr val="FFFFFF"/>
                </a:solidFill>
                <a:latin typeface="Segoe UI Light"/>
                <a:cs typeface="Segoe UI Light"/>
              </a:rPr>
              <a:t> </a:t>
            </a:r>
            <a:r>
              <a:rPr sz="2400" b="0" spc="-5" dirty="0">
                <a:solidFill>
                  <a:srgbClr val="FFFFFF"/>
                </a:solidFill>
                <a:latin typeface="Segoe UI Light"/>
                <a:cs typeface="Segoe UI Light"/>
              </a:rPr>
              <a:t>365</a:t>
            </a:r>
            <a:endParaRPr sz="2400" dirty="0">
              <a:latin typeface="Segoe UI Light"/>
              <a:cs typeface="Segoe UI Light"/>
            </a:endParaRPr>
          </a:p>
          <a:p>
            <a:pPr marL="12700">
              <a:lnSpc>
                <a:spcPct val="100000"/>
              </a:lnSpc>
              <a:spcBef>
                <a:spcPts val="420"/>
              </a:spcBef>
            </a:pPr>
            <a:r>
              <a:rPr sz="1000" b="1" spc="-5" dirty="0">
                <a:solidFill>
                  <a:srgbClr val="FFFFFF"/>
                </a:solidFill>
                <a:latin typeface="Segoe UI Semibold"/>
                <a:cs typeface="Segoe UI Semibold"/>
              </a:rPr>
              <a:t>End-to-end security </a:t>
            </a:r>
            <a:r>
              <a:rPr sz="1000" b="1" dirty="0">
                <a:solidFill>
                  <a:srgbClr val="FFFFFF"/>
                </a:solidFill>
                <a:latin typeface="Segoe UI Semibold"/>
                <a:cs typeface="Segoe UI Semibold"/>
              </a:rPr>
              <a:t>and </a:t>
            </a:r>
            <a:r>
              <a:rPr sz="1000" b="1" spc="-5" dirty="0">
                <a:solidFill>
                  <a:srgbClr val="FFFFFF"/>
                </a:solidFill>
                <a:latin typeface="Segoe UI Semibold"/>
                <a:cs typeface="Segoe UI Semibold"/>
              </a:rPr>
              <a:t>compliance </a:t>
            </a:r>
            <a:r>
              <a:rPr sz="1000" b="1" dirty="0">
                <a:solidFill>
                  <a:srgbClr val="FFFFFF"/>
                </a:solidFill>
                <a:latin typeface="Segoe UI Semibold"/>
                <a:cs typeface="Segoe UI Semibold"/>
              </a:rPr>
              <a:t>for </a:t>
            </a:r>
            <a:r>
              <a:rPr lang="en-US" sz="1000" b="1" dirty="0">
                <a:solidFill>
                  <a:srgbClr val="FFFFFF"/>
                </a:solidFill>
                <a:latin typeface="Segoe UI Semibold"/>
                <a:cs typeface="Segoe UI Semibold"/>
              </a:rPr>
              <a:t>nonprofits</a:t>
            </a:r>
            <a:r>
              <a:rPr sz="1000" b="1" dirty="0">
                <a:solidFill>
                  <a:srgbClr val="FFFFFF"/>
                </a:solidFill>
                <a:latin typeface="Segoe UI Semibold"/>
                <a:cs typeface="Segoe UI Semibold"/>
              </a:rPr>
              <a:t>.</a:t>
            </a:r>
            <a:endParaRPr sz="1000" dirty="0">
              <a:latin typeface="Segoe UI Semibold"/>
              <a:cs typeface="Segoe UI Semibold"/>
            </a:endParaRPr>
          </a:p>
        </p:txBody>
      </p:sp>
      <p:sp>
        <p:nvSpPr>
          <p:cNvPr id="36" name="object 4"/>
          <p:cNvSpPr txBox="1"/>
          <p:nvPr/>
        </p:nvSpPr>
        <p:spPr>
          <a:xfrm>
            <a:off x="3008440" y="1701959"/>
            <a:ext cx="4343400" cy="2279085"/>
          </a:xfrm>
          <a:prstGeom prst="rect">
            <a:avLst/>
          </a:prstGeom>
        </p:spPr>
        <p:txBody>
          <a:bodyPr vert="horz" wrap="square" lIns="0" tIns="0" rIns="0" bIns="0" rtlCol="0">
            <a:spAutoFit/>
          </a:bodyPr>
          <a:lstStyle/>
          <a:p>
            <a:pPr marR="5080">
              <a:lnSpc>
                <a:spcPct val="108300"/>
              </a:lnSpc>
            </a:pPr>
            <a:r>
              <a:rPr lang="en-US" sz="1000" dirty="0">
                <a:solidFill>
                  <a:srgbClr val="231F20"/>
                </a:solidFill>
                <a:latin typeface="Segoe UI"/>
                <a:cs typeface="Segoe UI"/>
              </a:rPr>
              <a:t>In the past, cybersecurity and privacy were often low on the list of priorities for nonprofits. But, as cyberthreats have increased so have the risks of ignoring those threats. Breaches, compromised data, and cyberattacks can put vulnerable beneficiaries at risk, disrupt nonprofit operations and </a:t>
            </a:r>
            <a:br>
              <a:rPr lang="en-US" sz="1000" dirty="0">
                <a:solidFill>
                  <a:srgbClr val="231F20"/>
                </a:solidFill>
                <a:latin typeface="Segoe UI"/>
                <a:cs typeface="Segoe UI"/>
              </a:rPr>
            </a:br>
            <a:r>
              <a:rPr lang="en-US" sz="1000" dirty="0">
                <a:solidFill>
                  <a:srgbClr val="231F20"/>
                </a:solidFill>
                <a:latin typeface="Segoe UI"/>
                <a:cs typeface="Segoe UI"/>
              </a:rPr>
              <a:t>services, expose your organization to liability, and tarnish the reputation you have so painstakingly built</a:t>
            </a:r>
            <a:r>
              <a:rPr sz="1000" dirty="0">
                <a:solidFill>
                  <a:srgbClr val="231F20"/>
                </a:solidFill>
                <a:latin typeface="Segoe UI"/>
                <a:cs typeface="Segoe UI"/>
              </a:rPr>
              <a:t>.</a:t>
            </a:r>
            <a:endParaRPr sz="1000" dirty="0">
              <a:latin typeface="Segoe UI"/>
              <a:cs typeface="Segoe UI"/>
            </a:endParaRPr>
          </a:p>
          <a:p>
            <a:pPr marR="294005">
              <a:lnSpc>
                <a:spcPct val="108300"/>
              </a:lnSpc>
              <a:spcBef>
                <a:spcPts val="894"/>
              </a:spcBef>
            </a:pPr>
            <a:r>
              <a:rPr lang="en-US" sz="1000" b="1" spc="-5" dirty="0">
                <a:solidFill>
                  <a:srgbClr val="231F20"/>
                </a:solidFill>
                <a:latin typeface="Segoe UI Semibold" panose="020B0702040204020203" pitchFamily="34" charset="0"/>
                <a:cs typeface="Segoe UI Semibold" panose="020B0702040204020203" pitchFamily="34" charset="0"/>
              </a:rPr>
              <a:t>To combat those threats nonprofits need to:</a:t>
            </a:r>
            <a:r>
              <a:rPr lang="en-US" sz="1000" b="1" spc="-5" dirty="0">
                <a:solidFill>
                  <a:srgbClr val="231F20"/>
                </a:solidFill>
                <a:highlight>
                  <a:srgbClr val="FFFF00"/>
                </a:highlight>
                <a:latin typeface="Segoe UI Semibold" panose="020B0702040204020203" pitchFamily="34" charset="0"/>
                <a:cs typeface="Segoe UI Semibold" panose="020B0702040204020203" pitchFamily="34" charset="0"/>
              </a:rPr>
              <a:t> </a:t>
            </a:r>
            <a:endParaRPr lang="en-US" sz="1000" spc="-5" dirty="0">
              <a:solidFill>
                <a:srgbClr val="231F20"/>
              </a:solidFill>
              <a:highlight>
                <a:srgbClr val="FFFF00"/>
              </a:highlight>
              <a:latin typeface="Segoe UI"/>
              <a:cs typeface="Segoe UI"/>
            </a:endParaRPr>
          </a:p>
          <a:p>
            <a:pPr marL="241300" indent="-228600">
              <a:lnSpc>
                <a:spcPct val="100000"/>
              </a:lnSpc>
              <a:buChar char="•"/>
              <a:tabLst>
                <a:tab pos="240665" algn="l"/>
                <a:tab pos="241300" algn="l"/>
              </a:tabLst>
            </a:pPr>
            <a:r>
              <a:rPr lang="en-US" sz="1000" spc="-10" dirty="0">
                <a:solidFill>
                  <a:srgbClr val="231F20"/>
                </a:solidFill>
                <a:latin typeface="Segoe UI"/>
                <a:cs typeface="Segoe UI"/>
              </a:rPr>
              <a:t>Identify, </a:t>
            </a:r>
            <a:r>
              <a:rPr lang="en-US" sz="1000" dirty="0">
                <a:solidFill>
                  <a:srgbClr val="231F20"/>
                </a:solidFill>
                <a:latin typeface="Segoe UI"/>
                <a:cs typeface="Segoe UI"/>
              </a:rPr>
              <a:t>assess, and </a:t>
            </a:r>
            <a:r>
              <a:rPr lang="en-US" sz="1000" spc="-5" dirty="0">
                <a:solidFill>
                  <a:srgbClr val="231F20"/>
                </a:solidFill>
                <a:latin typeface="Segoe UI"/>
                <a:cs typeface="Segoe UI"/>
              </a:rPr>
              <a:t>mitigate security</a:t>
            </a:r>
            <a:r>
              <a:rPr lang="en-US" sz="1000" spc="-65" dirty="0">
                <a:solidFill>
                  <a:srgbClr val="231F20"/>
                </a:solidFill>
                <a:latin typeface="Segoe UI"/>
                <a:cs typeface="Segoe UI"/>
              </a:rPr>
              <a:t> </a:t>
            </a:r>
            <a:r>
              <a:rPr lang="en-US" sz="1000" dirty="0">
                <a:solidFill>
                  <a:srgbClr val="231F20"/>
                </a:solidFill>
                <a:latin typeface="Segoe UI"/>
                <a:cs typeface="Segoe UI"/>
              </a:rPr>
              <a:t>risks.</a:t>
            </a:r>
          </a:p>
          <a:p>
            <a:pPr marL="241300" indent="-228600">
              <a:lnSpc>
                <a:spcPct val="100000"/>
              </a:lnSpc>
              <a:buChar char="•"/>
              <a:tabLst>
                <a:tab pos="240665" algn="l"/>
                <a:tab pos="241300" algn="l"/>
              </a:tabLst>
            </a:pPr>
            <a:r>
              <a:rPr lang="en-US" sz="1000" spc="-10" dirty="0">
                <a:solidFill>
                  <a:srgbClr val="231F20"/>
                </a:solidFill>
                <a:latin typeface="Segoe UI"/>
                <a:cs typeface="Segoe UI"/>
              </a:rPr>
              <a:t>Stay </a:t>
            </a:r>
            <a:r>
              <a:rPr lang="en-US" sz="1000" spc="-5" dirty="0">
                <a:solidFill>
                  <a:srgbClr val="231F20"/>
                </a:solidFill>
                <a:latin typeface="Segoe UI"/>
                <a:cs typeface="Segoe UI"/>
              </a:rPr>
              <a:t>up-to-date </a:t>
            </a:r>
            <a:r>
              <a:rPr lang="en-US" sz="1000" dirty="0">
                <a:solidFill>
                  <a:srgbClr val="231F20"/>
                </a:solidFill>
                <a:latin typeface="Segoe UI"/>
                <a:cs typeface="Segoe UI"/>
              </a:rPr>
              <a:t>with </a:t>
            </a:r>
            <a:r>
              <a:rPr lang="en-US" sz="1000" spc="-5" dirty="0">
                <a:solidFill>
                  <a:srgbClr val="231F20"/>
                </a:solidFill>
                <a:latin typeface="Segoe UI"/>
                <a:cs typeface="Segoe UI"/>
              </a:rPr>
              <a:t>security </a:t>
            </a:r>
            <a:r>
              <a:rPr lang="en-US" sz="1000" dirty="0">
                <a:solidFill>
                  <a:srgbClr val="231F20"/>
                </a:solidFill>
                <a:latin typeface="Segoe UI"/>
                <a:cs typeface="Segoe UI"/>
              </a:rPr>
              <a:t>best practices and the </a:t>
            </a:r>
            <a:r>
              <a:rPr lang="en-US" sz="1000" spc="-5" dirty="0">
                <a:solidFill>
                  <a:srgbClr val="231F20"/>
                </a:solidFill>
                <a:latin typeface="Segoe UI"/>
                <a:cs typeface="Segoe UI"/>
              </a:rPr>
              <a:t>overall  </a:t>
            </a:r>
            <a:br>
              <a:rPr lang="en-US" sz="1000" spc="-5" dirty="0">
                <a:solidFill>
                  <a:srgbClr val="231F20"/>
                </a:solidFill>
                <a:latin typeface="Segoe UI"/>
                <a:cs typeface="Segoe UI"/>
              </a:rPr>
            </a:br>
            <a:r>
              <a:rPr lang="en-US" sz="1000" spc="-5" dirty="0">
                <a:solidFill>
                  <a:srgbClr val="231F20"/>
                </a:solidFill>
                <a:latin typeface="Segoe UI"/>
                <a:cs typeface="Segoe UI"/>
              </a:rPr>
              <a:t>threat</a:t>
            </a:r>
            <a:r>
              <a:rPr lang="en-US" sz="1000" spc="-85" dirty="0">
                <a:solidFill>
                  <a:srgbClr val="231F20"/>
                </a:solidFill>
                <a:latin typeface="Segoe UI"/>
                <a:cs typeface="Segoe UI"/>
              </a:rPr>
              <a:t> </a:t>
            </a:r>
            <a:r>
              <a:rPr lang="en-US" sz="1000" spc="-5" dirty="0">
                <a:solidFill>
                  <a:srgbClr val="231F20"/>
                </a:solidFill>
                <a:latin typeface="Segoe UI"/>
                <a:cs typeface="Segoe UI"/>
              </a:rPr>
              <a:t>landscape.</a:t>
            </a:r>
          </a:p>
          <a:p>
            <a:pPr marL="241300" indent="-228600">
              <a:lnSpc>
                <a:spcPct val="100000"/>
              </a:lnSpc>
              <a:buChar char="•"/>
              <a:tabLst>
                <a:tab pos="240665" algn="l"/>
                <a:tab pos="241300" algn="l"/>
              </a:tabLst>
            </a:pPr>
            <a:r>
              <a:rPr lang="en-US" sz="1000" spc="-5" dirty="0">
                <a:solidFill>
                  <a:srgbClr val="231F20"/>
                </a:solidFill>
                <a:latin typeface="Segoe UI"/>
                <a:cs typeface="Segoe UI"/>
              </a:rPr>
              <a:t>Correctly respond to </a:t>
            </a:r>
            <a:r>
              <a:rPr lang="en-US" sz="1000" dirty="0">
                <a:solidFill>
                  <a:srgbClr val="231F20"/>
                </a:solidFill>
                <a:latin typeface="Segoe UI"/>
                <a:cs typeface="Segoe UI"/>
              </a:rPr>
              <a:t>compliance obligations </a:t>
            </a:r>
            <a:r>
              <a:rPr lang="en-US" sz="1000" spc="-5" dirty="0">
                <a:solidFill>
                  <a:srgbClr val="231F20"/>
                </a:solidFill>
                <a:latin typeface="Segoe UI"/>
                <a:cs typeface="Segoe UI"/>
              </a:rPr>
              <a:t>in </a:t>
            </a:r>
            <a:r>
              <a:rPr lang="en-US" sz="1000" dirty="0">
                <a:solidFill>
                  <a:srgbClr val="231F20"/>
                </a:solidFill>
                <a:latin typeface="Segoe UI"/>
                <a:cs typeface="Segoe UI"/>
              </a:rPr>
              <a:t>a timely</a:t>
            </a:r>
            <a:r>
              <a:rPr lang="en-US" sz="1000" spc="-65" dirty="0">
                <a:solidFill>
                  <a:srgbClr val="231F20"/>
                </a:solidFill>
                <a:latin typeface="Segoe UI"/>
                <a:cs typeface="Segoe UI"/>
              </a:rPr>
              <a:t> </a:t>
            </a:r>
            <a:r>
              <a:rPr lang="en-US" sz="1000" dirty="0">
                <a:solidFill>
                  <a:srgbClr val="231F20"/>
                </a:solidFill>
                <a:latin typeface="Segoe UI"/>
                <a:cs typeface="Segoe UI"/>
              </a:rPr>
              <a:t>fashion.</a:t>
            </a:r>
          </a:p>
          <a:p>
            <a:pPr marL="12700">
              <a:lnSpc>
                <a:spcPct val="100000"/>
              </a:lnSpc>
              <a:spcBef>
                <a:spcPts val="550"/>
              </a:spcBef>
              <a:tabLst>
                <a:tab pos="240665" algn="l"/>
                <a:tab pos="241300" algn="l"/>
              </a:tabLst>
            </a:pPr>
            <a:r>
              <a:rPr lang="en-US" sz="1000" dirty="0">
                <a:solidFill>
                  <a:srgbClr val="231F20"/>
                </a:solidFill>
                <a:latin typeface="Segoe UI"/>
                <a:cs typeface="Segoe UI"/>
              </a:rPr>
              <a:t>Many nonprofits don’t have the resources or the inhouse skills to perform those tasks, but you can start by answering the </a:t>
            </a:r>
            <a:r>
              <a:rPr lang="en-US" sz="1000">
                <a:solidFill>
                  <a:srgbClr val="231F20"/>
                </a:solidFill>
                <a:latin typeface="Segoe UI"/>
                <a:cs typeface="Segoe UI"/>
              </a:rPr>
              <a:t>questions below</a:t>
            </a:r>
            <a:r>
              <a:rPr lang="en-US" sz="1000" dirty="0">
                <a:solidFill>
                  <a:srgbClr val="231F20"/>
                </a:solidFill>
                <a:latin typeface="Segoe UI"/>
                <a:cs typeface="Segoe UI"/>
              </a:rPr>
              <a:t>.  </a:t>
            </a:r>
            <a:endParaRPr lang="en-US" sz="1000" dirty="0">
              <a:latin typeface="Segoe UI"/>
              <a:cs typeface="Segoe UI"/>
            </a:endParaRPr>
          </a:p>
        </p:txBody>
      </p:sp>
      <p:grpSp>
        <p:nvGrpSpPr>
          <p:cNvPr id="21" name="Group 20"/>
          <p:cNvGrpSpPr/>
          <p:nvPr/>
        </p:nvGrpSpPr>
        <p:grpSpPr>
          <a:xfrm>
            <a:off x="435911" y="4687708"/>
            <a:ext cx="6889749" cy="1761855"/>
            <a:chOff x="435911" y="4440490"/>
            <a:chExt cx="6889749" cy="2000250"/>
          </a:xfrm>
        </p:grpSpPr>
        <p:sp>
          <p:nvSpPr>
            <p:cNvPr id="37" name="object 13"/>
            <p:cNvSpPr/>
            <p:nvPr/>
          </p:nvSpPr>
          <p:spPr>
            <a:xfrm>
              <a:off x="435911" y="4440490"/>
              <a:ext cx="1655685" cy="2000250"/>
            </a:xfrm>
            <a:custGeom>
              <a:avLst/>
              <a:gdLst/>
              <a:ahLst/>
              <a:cxnLst/>
              <a:rect l="l" t="t" r="r" b="b"/>
              <a:pathLst>
                <a:path w="1325880" h="2000250">
                  <a:moveTo>
                    <a:pt x="0" y="2000034"/>
                  </a:moveTo>
                  <a:lnTo>
                    <a:pt x="1325880" y="2000034"/>
                  </a:lnTo>
                  <a:lnTo>
                    <a:pt x="1325880" y="0"/>
                  </a:lnTo>
                  <a:lnTo>
                    <a:pt x="0" y="0"/>
                  </a:lnTo>
                  <a:lnTo>
                    <a:pt x="0" y="2000034"/>
                  </a:lnTo>
                  <a:close/>
                </a:path>
              </a:pathLst>
            </a:custGeom>
            <a:solidFill>
              <a:srgbClr val="0089CF"/>
            </a:solidFill>
          </p:spPr>
          <p:txBody>
            <a:bodyPr wrap="square" lIns="0" tIns="0" rIns="0" bIns="0" rtlCol="0"/>
            <a:lstStyle/>
            <a:p>
              <a:endParaRPr dirty="0"/>
            </a:p>
          </p:txBody>
        </p:sp>
        <p:sp>
          <p:nvSpPr>
            <p:cNvPr id="38" name="object 13"/>
            <p:cNvSpPr/>
            <p:nvPr/>
          </p:nvSpPr>
          <p:spPr>
            <a:xfrm>
              <a:off x="2180599" y="4440490"/>
              <a:ext cx="1655685" cy="2000250"/>
            </a:xfrm>
            <a:custGeom>
              <a:avLst/>
              <a:gdLst/>
              <a:ahLst/>
              <a:cxnLst/>
              <a:rect l="l" t="t" r="r" b="b"/>
              <a:pathLst>
                <a:path w="1325880" h="2000250">
                  <a:moveTo>
                    <a:pt x="0" y="2000034"/>
                  </a:moveTo>
                  <a:lnTo>
                    <a:pt x="1325880" y="2000034"/>
                  </a:lnTo>
                  <a:lnTo>
                    <a:pt x="1325880" y="0"/>
                  </a:lnTo>
                  <a:lnTo>
                    <a:pt x="0" y="0"/>
                  </a:lnTo>
                  <a:lnTo>
                    <a:pt x="0" y="2000034"/>
                  </a:lnTo>
                  <a:close/>
                </a:path>
              </a:pathLst>
            </a:custGeom>
            <a:solidFill>
              <a:srgbClr val="007DBE"/>
            </a:solidFill>
          </p:spPr>
          <p:txBody>
            <a:bodyPr wrap="square" lIns="0" tIns="0" rIns="0" bIns="0" rtlCol="0"/>
            <a:lstStyle/>
            <a:p>
              <a:endParaRPr dirty="0"/>
            </a:p>
          </p:txBody>
        </p:sp>
        <p:sp>
          <p:nvSpPr>
            <p:cNvPr id="40" name="object 13"/>
            <p:cNvSpPr/>
            <p:nvPr/>
          </p:nvSpPr>
          <p:spPr>
            <a:xfrm>
              <a:off x="3925287" y="4440490"/>
              <a:ext cx="1655685" cy="2000250"/>
            </a:xfrm>
            <a:custGeom>
              <a:avLst/>
              <a:gdLst/>
              <a:ahLst/>
              <a:cxnLst/>
              <a:rect l="l" t="t" r="r" b="b"/>
              <a:pathLst>
                <a:path w="1325880" h="2000250">
                  <a:moveTo>
                    <a:pt x="0" y="2000034"/>
                  </a:moveTo>
                  <a:lnTo>
                    <a:pt x="1325880" y="2000034"/>
                  </a:lnTo>
                  <a:lnTo>
                    <a:pt x="1325880" y="0"/>
                  </a:lnTo>
                  <a:lnTo>
                    <a:pt x="0" y="0"/>
                  </a:lnTo>
                  <a:lnTo>
                    <a:pt x="0" y="2000034"/>
                  </a:lnTo>
                  <a:close/>
                </a:path>
              </a:pathLst>
            </a:custGeom>
            <a:solidFill>
              <a:srgbClr val="0073AE"/>
            </a:solidFill>
          </p:spPr>
          <p:txBody>
            <a:bodyPr wrap="square" lIns="0" tIns="0" rIns="0" bIns="0" rtlCol="0"/>
            <a:lstStyle/>
            <a:p>
              <a:endParaRPr dirty="0"/>
            </a:p>
          </p:txBody>
        </p:sp>
        <p:sp>
          <p:nvSpPr>
            <p:cNvPr id="41" name="object 13"/>
            <p:cNvSpPr/>
            <p:nvPr/>
          </p:nvSpPr>
          <p:spPr>
            <a:xfrm>
              <a:off x="5669975" y="4440490"/>
              <a:ext cx="1655685" cy="2000250"/>
            </a:xfrm>
            <a:custGeom>
              <a:avLst/>
              <a:gdLst/>
              <a:ahLst/>
              <a:cxnLst/>
              <a:rect l="l" t="t" r="r" b="b"/>
              <a:pathLst>
                <a:path w="1325880" h="2000250">
                  <a:moveTo>
                    <a:pt x="0" y="2000034"/>
                  </a:moveTo>
                  <a:lnTo>
                    <a:pt x="1325880" y="2000034"/>
                  </a:lnTo>
                  <a:lnTo>
                    <a:pt x="1325880" y="0"/>
                  </a:lnTo>
                  <a:lnTo>
                    <a:pt x="0" y="0"/>
                  </a:lnTo>
                  <a:lnTo>
                    <a:pt x="0" y="2000034"/>
                  </a:lnTo>
                  <a:close/>
                </a:path>
              </a:pathLst>
            </a:custGeom>
            <a:solidFill>
              <a:srgbClr val="0089CF"/>
            </a:solidFill>
          </p:spPr>
          <p:txBody>
            <a:bodyPr wrap="square" lIns="0" tIns="0" rIns="0" bIns="0" rtlCol="0"/>
            <a:lstStyle/>
            <a:p>
              <a:endParaRPr dirty="0"/>
            </a:p>
          </p:txBody>
        </p:sp>
      </p:grpSp>
      <p:sp>
        <p:nvSpPr>
          <p:cNvPr id="42" name="object 16"/>
          <p:cNvSpPr txBox="1"/>
          <p:nvPr/>
        </p:nvSpPr>
        <p:spPr>
          <a:xfrm>
            <a:off x="435910" y="4687708"/>
            <a:ext cx="1744689" cy="720710"/>
          </a:xfrm>
          <a:prstGeom prst="rect">
            <a:avLst/>
          </a:prstGeom>
        </p:spPr>
        <p:txBody>
          <a:bodyPr vert="horz" wrap="square" lIns="0" tIns="119380" rIns="0" bIns="0" rtlCol="0">
            <a:spAutoFit/>
          </a:bodyPr>
          <a:lstStyle/>
          <a:p>
            <a:pPr marL="164465" marR="304165">
              <a:lnSpc>
                <a:spcPct val="100000"/>
              </a:lnSpc>
              <a:spcBef>
                <a:spcPts val="940"/>
              </a:spcBef>
            </a:pPr>
            <a:r>
              <a:rPr sz="1300" spc="-5" dirty="0">
                <a:solidFill>
                  <a:srgbClr val="FFFFFF"/>
                </a:solidFill>
                <a:latin typeface="Segoe UI"/>
                <a:cs typeface="Segoe UI"/>
              </a:rPr>
              <a:t>Do yo</a:t>
            </a:r>
            <a:r>
              <a:rPr lang="en-US" sz="1300" spc="-5" dirty="0">
                <a:solidFill>
                  <a:srgbClr val="FFFFFF"/>
                </a:solidFill>
                <a:latin typeface="Segoe UI"/>
                <a:cs typeface="Segoe UI"/>
              </a:rPr>
              <a:t>u</a:t>
            </a:r>
            <a:r>
              <a:rPr sz="1300" spc="-5" dirty="0">
                <a:solidFill>
                  <a:srgbClr val="FFFFFF"/>
                </a:solidFill>
                <a:latin typeface="Segoe UI"/>
                <a:cs typeface="Segoe UI"/>
              </a:rPr>
              <a:t> </a:t>
            </a:r>
            <a:r>
              <a:rPr sz="1300" b="1" spc="-5" dirty="0">
                <a:solidFill>
                  <a:srgbClr val="FFFFFF"/>
                </a:solidFill>
                <a:latin typeface="Segoe UI"/>
                <a:cs typeface="Segoe UI"/>
              </a:rPr>
              <a:t>know </a:t>
            </a:r>
            <a:r>
              <a:rPr sz="1300" dirty="0">
                <a:solidFill>
                  <a:srgbClr val="FFFFFF"/>
                </a:solidFill>
                <a:latin typeface="Segoe UI"/>
                <a:cs typeface="Segoe UI"/>
              </a:rPr>
              <a:t>who </a:t>
            </a:r>
            <a:r>
              <a:rPr sz="1300" spc="-5" dirty="0">
                <a:solidFill>
                  <a:srgbClr val="FFFFFF"/>
                </a:solidFill>
                <a:latin typeface="Segoe UI"/>
                <a:cs typeface="Segoe UI"/>
              </a:rPr>
              <a:t>is</a:t>
            </a:r>
            <a:r>
              <a:rPr lang="en-US" sz="1300" spc="-5" dirty="0">
                <a:solidFill>
                  <a:srgbClr val="FFFFFF"/>
                </a:solidFill>
                <a:latin typeface="Segoe UI"/>
                <a:cs typeface="Segoe UI"/>
              </a:rPr>
              <a:t> </a:t>
            </a:r>
            <a:r>
              <a:rPr sz="1300" dirty="0">
                <a:solidFill>
                  <a:srgbClr val="FFFFFF"/>
                </a:solidFill>
                <a:latin typeface="Segoe UI"/>
                <a:cs typeface="Segoe UI"/>
              </a:rPr>
              <a:t>accessing  </a:t>
            </a:r>
            <a:r>
              <a:rPr sz="1300" spc="-5" dirty="0">
                <a:solidFill>
                  <a:srgbClr val="FFFFFF"/>
                </a:solidFill>
                <a:latin typeface="Segoe UI"/>
                <a:cs typeface="Segoe UI"/>
              </a:rPr>
              <a:t>your</a:t>
            </a:r>
            <a:r>
              <a:rPr sz="1300" spc="-90" dirty="0">
                <a:solidFill>
                  <a:srgbClr val="FFFFFF"/>
                </a:solidFill>
                <a:latin typeface="Segoe UI"/>
                <a:cs typeface="Segoe UI"/>
              </a:rPr>
              <a:t> </a:t>
            </a:r>
            <a:r>
              <a:rPr sz="1300" dirty="0">
                <a:solidFill>
                  <a:srgbClr val="FFFFFF"/>
                </a:solidFill>
                <a:latin typeface="Segoe UI"/>
                <a:cs typeface="Segoe UI"/>
              </a:rPr>
              <a:t>data?</a:t>
            </a:r>
            <a:endParaRPr sz="1300" dirty="0">
              <a:latin typeface="Segoe UI"/>
              <a:cs typeface="Segoe UI"/>
            </a:endParaRPr>
          </a:p>
        </p:txBody>
      </p:sp>
      <p:sp>
        <p:nvSpPr>
          <p:cNvPr id="43" name="object 16"/>
          <p:cNvSpPr txBox="1"/>
          <p:nvPr/>
        </p:nvSpPr>
        <p:spPr>
          <a:xfrm>
            <a:off x="2180598" y="4687708"/>
            <a:ext cx="1744689" cy="1120820"/>
          </a:xfrm>
          <a:prstGeom prst="rect">
            <a:avLst/>
          </a:prstGeom>
        </p:spPr>
        <p:txBody>
          <a:bodyPr vert="horz" wrap="square" lIns="0" tIns="119380" rIns="0" bIns="0" rtlCol="0">
            <a:spAutoFit/>
          </a:bodyPr>
          <a:lstStyle/>
          <a:p>
            <a:pPr marL="168275" marR="186055">
              <a:lnSpc>
                <a:spcPct val="100000"/>
              </a:lnSpc>
              <a:spcBef>
                <a:spcPts val="940"/>
              </a:spcBef>
            </a:pPr>
            <a:r>
              <a:rPr lang="en-US" sz="1300" spc="-5" dirty="0">
                <a:solidFill>
                  <a:srgbClr val="FFFFFF"/>
                </a:solidFill>
                <a:latin typeface="Segoe UI"/>
                <a:cs typeface="Segoe UI"/>
              </a:rPr>
              <a:t>Can you </a:t>
            </a:r>
            <a:r>
              <a:rPr lang="en-US" sz="1300" b="1" spc="-5" dirty="0">
                <a:solidFill>
                  <a:srgbClr val="FFFFFF"/>
                </a:solidFill>
                <a:latin typeface="Segoe UI"/>
                <a:cs typeface="Segoe UI"/>
              </a:rPr>
              <a:t>manage access </a:t>
            </a:r>
            <a:r>
              <a:rPr lang="en-US" sz="1300" spc="-10" dirty="0">
                <a:solidFill>
                  <a:srgbClr val="FFFFFF"/>
                </a:solidFill>
                <a:latin typeface="Segoe UI"/>
                <a:cs typeface="Segoe UI"/>
              </a:rPr>
              <a:t>to </a:t>
            </a:r>
            <a:r>
              <a:rPr lang="en-US" sz="1300" spc="-5" dirty="0">
                <a:solidFill>
                  <a:srgbClr val="FFFFFF"/>
                </a:solidFill>
                <a:latin typeface="Segoe UI"/>
                <a:cs typeface="Segoe UI"/>
              </a:rPr>
              <a:t>your </a:t>
            </a:r>
            <a:r>
              <a:rPr lang="en-US" sz="1300" dirty="0">
                <a:solidFill>
                  <a:srgbClr val="FFFFFF"/>
                </a:solidFill>
                <a:latin typeface="Segoe UI"/>
                <a:cs typeface="Segoe UI"/>
              </a:rPr>
              <a:t>data and assets </a:t>
            </a:r>
            <a:r>
              <a:rPr lang="en-US" sz="1300" spc="-5" dirty="0">
                <a:solidFill>
                  <a:srgbClr val="FFFFFF"/>
                </a:solidFill>
                <a:latin typeface="Segoe UI"/>
                <a:cs typeface="Segoe UI"/>
              </a:rPr>
              <a:t>based </a:t>
            </a:r>
            <a:r>
              <a:rPr lang="en-US" sz="1300" dirty="0">
                <a:solidFill>
                  <a:srgbClr val="FFFFFF"/>
                </a:solidFill>
                <a:latin typeface="Segoe UI"/>
                <a:cs typeface="Segoe UI"/>
              </a:rPr>
              <a:t>on</a:t>
            </a:r>
            <a:r>
              <a:rPr lang="en-US" sz="1300" spc="-95" dirty="0">
                <a:solidFill>
                  <a:srgbClr val="FFFFFF"/>
                </a:solidFill>
                <a:latin typeface="Segoe UI"/>
                <a:cs typeface="Segoe UI"/>
              </a:rPr>
              <a:t> </a:t>
            </a:r>
            <a:r>
              <a:rPr lang="en-US" sz="1300" dirty="0">
                <a:solidFill>
                  <a:srgbClr val="FFFFFF"/>
                </a:solidFill>
                <a:latin typeface="Segoe UI"/>
                <a:cs typeface="Segoe UI"/>
              </a:rPr>
              <a:t>risk </a:t>
            </a:r>
            <a:r>
              <a:rPr lang="en-US" sz="1300" spc="-5" dirty="0">
                <a:solidFill>
                  <a:srgbClr val="FFFFFF"/>
                </a:solidFill>
                <a:latin typeface="Segoe UI"/>
                <a:cs typeface="Segoe UI"/>
              </a:rPr>
              <a:t>in real</a:t>
            </a:r>
            <a:r>
              <a:rPr lang="en-US" sz="1300" spc="-90" dirty="0">
                <a:solidFill>
                  <a:srgbClr val="FFFFFF"/>
                </a:solidFill>
                <a:latin typeface="Segoe UI"/>
                <a:cs typeface="Segoe UI"/>
              </a:rPr>
              <a:t> </a:t>
            </a:r>
            <a:r>
              <a:rPr lang="en-US" sz="1300" dirty="0">
                <a:solidFill>
                  <a:srgbClr val="FFFFFF"/>
                </a:solidFill>
                <a:latin typeface="Segoe UI"/>
                <a:cs typeface="Segoe UI"/>
              </a:rPr>
              <a:t>time?</a:t>
            </a:r>
            <a:endParaRPr lang="en-US" sz="1300" dirty="0">
              <a:latin typeface="Segoe UI"/>
              <a:cs typeface="Segoe UI"/>
            </a:endParaRPr>
          </a:p>
        </p:txBody>
      </p:sp>
      <p:sp>
        <p:nvSpPr>
          <p:cNvPr id="44" name="object 16"/>
          <p:cNvSpPr txBox="1"/>
          <p:nvPr/>
        </p:nvSpPr>
        <p:spPr>
          <a:xfrm>
            <a:off x="3925287" y="4687708"/>
            <a:ext cx="1655685" cy="720710"/>
          </a:xfrm>
          <a:prstGeom prst="rect">
            <a:avLst/>
          </a:prstGeom>
        </p:spPr>
        <p:txBody>
          <a:bodyPr vert="horz" wrap="square" lIns="0" tIns="119380" rIns="0" bIns="0" rtlCol="0">
            <a:spAutoFit/>
          </a:bodyPr>
          <a:lstStyle/>
          <a:p>
            <a:pPr marL="173736" fontAlgn="t">
              <a:spcBef>
                <a:spcPts val="940"/>
              </a:spcBef>
            </a:pPr>
            <a:r>
              <a:rPr lang="en-US" sz="1300" spc="-5" dirty="0">
                <a:solidFill>
                  <a:srgbClr val="FFFFFF"/>
                </a:solidFill>
                <a:latin typeface="Segoe UI" panose="020B0502040204020203" pitchFamily="34" charset="0"/>
                <a:cs typeface="Segoe UI" panose="020B0502040204020203" pitchFamily="34" charset="0"/>
              </a:rPr>
              <a:t>Can you quickly </a:t>
            </a:r>
            <a:br>
              <a:rPr lang="en-US" sz="1300" spc="-5" dirty="0">
                <a:solidFill>
                  <a:srgbClr val="FFFFFF"/>
                </a:solidFill>
                <a:latin typeface="Segoe UI" panose="020B0502040204020203" pitchFamily="34" charset="0"/>
                <a:cs typeface="Segoe UI" panose="020B0502040204020203" pitchFamily="34" charset="0"/>
              </a:rPr>
            </a:br>
            <a:r>
              <a:rPr lang="en-US" sz="1300" b="1" spc="-5" dirty="0">
                <a:solidFill>
                  <a:srgbClr val="FFFFFF"/>
                </a:solidFill>
                <a:latin typeface="Segoe UI" panose="020B0502040204020203" pitchFamily="34" charset="0"/>
                <a:cs typeface="Segoe UI" panose="020B0502040204020203" pitchFamily="34" charset="0"/>
              </a:rPr>
              <a:t>find</a:t>
            </a:r>
            <a:r>
              <a:rPr lang="en-US" sz="1300" spc="-5" dirty="0">
                <a:solidFill>
                  <a:srgbClr val="FFFFFF"/>
                </a:solidFill>
                <a:latin typeface="Segoe UI" panose="020B0502040204020203" pitchFamily="34" charset="0"/>
                <a:cs typeface="Segoe UI" panose="020B0502040204020203" pitchFamily="34" charset="0"/>
              </a:rPr>
              <a:t> and </a:t>
            </a:r>
            <a:r>
              <a:rPr lang="en-US" sz="1300" b="1" spc="-5" dirty="0">
                <a:solidFill>
                  <a:srgbClr val="FFFFFF"/>
                </a:solidFill>
                <a:latin typeface="Segoe UI" panose="020B0502040204020203" pitchFamily="34" charset="0"/>
                <a:cs typeface="Segoe UI" panose="020B0502040204020203" pitchFamily="34" charset="0"/>
              </a:rPr>
              <a:t>react</a:t>
            </a:r>
            <a:r>
              <a:rPr lang="en-US" sz="1300" spc="-5" dirty="0">
                <a:solidFill>
                  <a:srgbClr val="FFFFFF"/>
                </a:solidFill>
                <a:latin typeface="Segoe UI" panose="020B0502040204020203" pitchFamily="34" charset="0"/>
                <a:cs typeface="Segoe UI" panose="020B0502040204020203" pitchFamily="34" charset="0"/>
              </a:rPr>
              <a:t> to </a:t>
            </a:r>
            <a:br>
              <a:rPr lang="en-US" sz="1300" spc="-5" dirty="0">
                <a:solidFill>
                  <a:srgbClr val="FFFFFF"/>
                </a:solidFill>
                <a:latin typeface="Segoe UI" panose="020B0502040204020203" pitchFamily="34" charset="0"/>
                <a:cs typeface="Segoe UI" panose="020B0502040204020203" pitchFamily="34" charset="0"/>
              </a:rPr>
            </a:br>
            <a:r>
              <a:rPr lang="en-US" sz="1300" spc="-5" dirty="0">
                <a:solidFill>
                  <a:srgbClr val="FFFFFF"/>
                </a:solidFill>
                <a:latin typeface="Segoe UI" panose="020B0502040204020203" pitchFamily="34" charset="0"/>
                <a:cs typeface="Segoe UI" panose="020B0502040204020203" pitchFamily="34" charset="0"/>
              </a:rPr>
              <a:t>a breach?</a:t>
            </a:r>
            <a:endParaRPr lang="en-US" dirty="0">
              <a:latin typeface="Arial" panose="020B0604020202020204" pitchFamily="34" charset="0"/>
            </a:endParaRPr>
          </a:p>
        </p:txBody>
      </p:sp>
      <p:sp>
        <p:nvSpPr>
          <p:cNvPr id="45" name="object 16"/>
          <p:cNvSpPr txBox="1"/>
          <p:nvPr/>
        </p:nvSpPr>
        <p:spPr>
          <a:xfrm>
            <a:off x="5669974" y="4687708"/>
            <a:ext cx="1744689" cy="1120820"/>
          </a:xfrm>
          <a:prstGeom prst="rect">
            <a:avLst/>
          </a:prstGeom>
        </p:spPr>
        <p:txBody>
          <a:bodyPr vert="horz" wrap="square" lIns="0" tIns="119380" rIns="0" bIns="0" rtlCol="0">
            <a:spAutoFit/>
          </a:bodyPr>
          <a:lstStyle/>
          <a:p>
            <a:pPr marL="164465" marR="304165">
              <a:lnSpc>
                <a:spcPct val="100000"/>
              </a:lnSpc>
              <a:spcBef>
                <a:spcPts val="940"/>
              </a:spcBef>
            </a:pPr>
            <a:r>
              <a:rPr lang="en-US" sz="1300" spc="-5" dirty="0">
                <a:solidFill>
                  <a:srgbClr val="FFFFFF"/>
                </a:solidFill>
                <a:latin typeface="Segoe UI"/>
                <a:cs typeface="Segoe UI"/>
              </a:rPr>
              <a:t>Can </a:t>
            </a:r>
            <a:r>
              <a:rPr lang="en-US" sz="1300" spc="-5">
                <a:solidFill>
                  <a:srgbClr val="FFFFFF"/>
                </a:solidFill>
                <a:latin typeface="Segoe UI"/>
                <a:cs typeface="Segoe UI"/>
              </a:rPr>
              <a:t>you better </a:t>
            </a:r>
            <a:r>
              <a:rPr lang="en-US" sz="1300" b="1" spc="-5" dirty="0">
                <a:solidFill>
                  <a:srgbClr val="FFFFFF"/>
                </a:solidFill>
                <a:latin typeface="Segoe UI"/>
                <a:cs typeface="Segoe UI"/>
              </a:rPr>
              <a:t>protect </a:t>
            </a:r>
            <a:r>
              <a:rPr lang="en-US" sz="1300" spc="-5" dirty="0">
                <a:solidFill>
                  <a:srgbClr val="FFFFFF"/>
                </a:solidFill>
                <a:latin typeface="Segoe UI"/>
                <a:cs typeface="Segoe UI"/>
              </a:rPr>
              <a:t>your data on devices, in the cloud, and in transit?</a:t>
            </a:r>
            <a:endParaRPr sz="1300" dirty="0">
              <a:latin typeface="Segoe UI"/>
              <a:cs typeface="Segoe UI"/>
            </a:endParaRPr>
          </a:p>
        </p:txBody>
      </p:sp>
      <p:pic>
        <p:nvPicPr>
          <p:cNvPr id="30" name="Graphic 29">
            <a:extLst>
              <a:ext uri="{FF2B5EF4-FFF2-40B4-BE49-F238E27FC236}">
                <a16:creationId xmlns:a16="http://schemas.microsoft.com/office/drawing/2014/main" id="{B961F309-2AE7-489C-B742-90AFD24A6DC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73573" y="5883221"/>
            <a:ext cx="248487" cy="353114"/>
          </a:xfrm>
          <a:prstGeom prst="rect">
            <a:avLst/>
          </a:prstGeom>
        </p:spPr>
      </p:pic>
      <p:pic>
        <p:nvPicPr>
          <p:cNvPr id="31" name="Graphic 30">
            <a:extLst>
              <a:ext uri="{FF2B5EF4-FFF2-40B4-BE49-F238E27FC236}">
                <a16:creationId xmlns:a16="http://schemas.microsoft.com/office/drawing/2014/main" id="{4FEB1A5B-5D0F-49DE-B289-79B5076A69B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46185" y="5883427"/>
            <a:ext cx="235135" cy="352703"/>
          </a:xfrm>
          <a:prstGeom prst="rect">
            <a:avLst/>
          </a:prstGeom>
        </p:spPr>
      </p:pic>
      <p:pic>
        <p:nvPicPr>
          <p:cNvPr id="32" name="Graphic 31">
            <a:extLst>
              <a:ext uri="{FF2B5EF4-FFF2-40B4-BE49-F238E27FC236}">
                <a16:creationId xmlns:a16="http://schemas.microsoft.com/office/drawing/2014/main" id="{4DDC2B52-664A-45AD-9976-1CA170B57BC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598697" y="5899407"/>
            <a:ext cx="308863" cy="320742"/>
          </a:xfrm>
          <a:prstGeom prst="rect">
            <a:avLst/>
          </a:prstGeom>
        </p:spPr>
      </p:pic>
      <p:pic>
        <p:nvPicPr>
          <p:cNvPr id="33" name="Graphic 32">
            <a:extLst>
              <a:ext uri="{FF2B5EF4-FFF2-40B4-BE49-F238E27FC236}">
                <a16:creationId xmlns:a16="http://schemas.microsoft.com/office/drawing/2014/main" id="{B958C65A-4116-436F-81E5-2B759D53F52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832936" y="5896378"/>
            <a:ext cx="351009" cy="326801"/>
          </a:xfrm>
          <a:prstGeom prst="rect">
            <a:avLst/>
          </a:prstGeom>
        </p:spPr>
      </p:pic>
      <p:sp>
        <p:nvSpPr>
          <p:cNvPr id="24" name="Rectangle 23"/>
          <p:cNvSpPr/>
          <p:nvPr/>
        </p:nvSpPr>
        <p:spPr>
          <a:xfrm>
            <a:off x="467661" y="8217535"/>
            <a:ext cx="6947002" cy="13716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bject 7"/>
          <p:cNvSpPr txBox="1"/>
          <p:nvPr/>
        </p:nvSpPr>
        <p:spPr>
          <a:xfrm>
            <a:off x="512162" y="8287965"/>
            <a:ext cx="6858000" cy="1103507"/>
          </a:xfrm>
          <a:prstGeom prst="rect">
            <a:avLst/>
          </a:prstGeom>
          <a:noFill/>
        </p:spPr>
        <p:txBody>
          <a:bodyPr vert="horz" wrap="square" lIns="0" tIns="69215" rIns="0" bIns="0" rtlCol="0">
            <a:spAutoFit/>
          </a:bodyPr>
          <a:lstStyle/>
          <a:p>
            <a:pPr marL="157480">
              <a:lnSpc>
                <a:spcPct val="100000"/>
              </a:lnSpc>
              <a:spcBef>
                <a:spcPts val="545"/>
              </a:spcBef>
            </a:pPr>
            <a:r>
              <a:rPr sz="1300" b="1" dirty="0">
                <a:solidFill>
                  <a:srgbClr val="0078D6"/>
                </a:solidFill>
                <a:latin typeface="Segoe UI Semibold"/>
                <a:cs typeface="Segoe UI Semibold"/>
              </a:rPr>
              <a:t>A </a:t>
            </a:r>
            <a:r>
              <a:rPr sz="1300" b="1" spc="-5" dirty="0">
                <a:solidFill>
                  <a:srgbClr val="0078D6"/>
                </a:solidFill>
                <a:latin typeface="Segoe UI Semibold"/>
                <a:cs typeface="Segoe UI Semibold"/>
              </a:rPr>
              <a:t>complete, intelligent solution with enterprise-level</a:t>
            </a:r>
            <a:r>
              <a:rPr sz="1300" b="1" spc="-75" dirty="0">
                <a:solidFill>
                  <a:srgbClr val="0078D6"/>
                </a:solidFill>
                <a:latin typeface="Segoe UI Semibold"/>
                <a:cs typeface="Segoe UI Semibold"/>
              </a:rPr>
              <a:t> </a:t>
            </a:r>
            <a:r>
              <a:rPr sz="1300" b="1" spc="-5" dirty="0">
                <a:solidFill>
                  <a:srgbClr val="0078D6"/>
                </a:solidFill>
                <a:latin typeface="Segoe UI Semibold"/>
                <a:cs typeface="Segoe UI Semibold"/>
              </a:rPr>
              <a:t>security</a:t>
            </a:r>
            <a:endParaRPr sz="1300" dirty="0">
              <a:latin typeface="Segoe UI Semibold"/>
              <a:cs typeface="Segoe UI Semibold"/>
            </a:endParaRPr>
          </a:p>
          <a:p>
            <a:pPr marL="151765">
              <a:lnSpc>
                <a:spcPct val="100000"/>
              </a:lnSpc>
              <a:spcBef>
                <a:spcPts val="500"/>
              </a:spcBef>
            </a:pPr>
            <a:r>
              <a:rPr lang="en-US" sz="1000" dirty="0">
                <a:latin typeface="Segoe UI"/>
                <a:cs typeface="Segoe UI"/>
              </a:rPr>
              <a:t>Microsoft 365 tools help protect your people, data, and devices while maintaining a high level of productivity. </a:t>
            </a:r>
            <a:r>
              <a:rPr lang="en-US" sz="1000" spc="-5" dirty="0">
                <a:solidFill>
                  <a:srgbClr val="231F20"/>
                </a:solidFill>
                <a:latin typeface="Segoe UI"/>
                <a:cs typeface="Segoe UI"/>
              </a:rPr>
              <a:t>It includes built-in holistic, identity-driven protection for users, devices, apps, and data.</a:t>
            </a:r>
            <a:r>
              <a:rPr sz="1000" spc="-5" dirty="0">
                <a:solidFill>
                  <a:srgbClr val="231F20"/>
                </a:solidFill>
                <a:latin typeface="Segoe UI"/>
                <a:cs typeface="Segoe UI"/>
              </a:rPr>
              <a:t> </a:t>
            </a:r>
            <a:r>
              <a:rPr lang="en-US" sz="1000" dirty="0">
                <a:solidFill>
                  <a:srgbClr val="231F20"/>
                </a:solidFill>
                <a:latin typeface="Segoe UI"/>
                <a:cs typeface="Segoe UI"/>
              </a:rPr>
              <a:t>It also provides sophisticated machine-learning models to reveal suspicious behavior in on-premises systems or in the cloud. And it applies advanced analytics to deliver richer insights that can help you detect and respond to attacks quickly. This level of security is woven into all layers of Microsoft 365.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bk object 16">
            <a:extLst>
              <a:ext uri="{FF2B5EF4-FFF2-40B4-BE49-F238E27FC236}">
                <a16:creationId xmlns:a16="http://schemas.microsoft.com/office/drawing/2014/main" id="{F79DDD74-A841-4A41-BCAF-6721E05C7CBB}"/>
              </a:ext>
            </a:extLst>
          </p:cNvPr>
          <p:cNvSpPr/>
          <p:nvPr/>
        </p:nvSpPr>
        <p:spPr>
          <a:xfrm>
            <a:off x="455930" y="1175211"/>
            <a:ext cx="1656714" cy="680720"/>
          </a:xfrm>
          <a:custGeom>
            <a:avLst/>
            <a:gdLst/>
            <a:ahLst/>
            <a:cxnLst/>
            <a:rect l="l" t="t" r="r" b="b"/>
            <a:pathLst>
              <a:path w="1656714" h="680719">
                <a:moveTo>
                  <a:pt x="0" y="680605"/>
                </a:moveTo>
                <a:lnTo>
                  <a:pt x="1656537" y="680605"/>
                </a:lnTo>
                <a:lnTo>
                  <a:pt x="1656537" y="0"/>
                </a:lnTo>
                <a:lnTo>
                  <a:pt x="0" y="0"/>
                </a:lnTo>
                <a:lnTo>
                  <a:pt x="0" y="680605"/>
                </a:lnTo>
                <a:close/>
              </a:path>
            </a:pathLst>
          </a:custGeom>
          <a:solidFill>
            <a:srgbClr val="0078D6"/>
          </a:solidFill>
        </p:spPr>
        <p:txBody>
          <a:bodyPr wrap="square" lIns="0" tIns="0" rIns="0" bIns="0" rtlCol="0"/>
          <a:lstStyle/>
          <a:p>
            <a:pPr marL="12700"/>
            <a:endParaRPr sz="1000" b="1" spc="25" dirty="0">
              <a:solidFill>
                <a:srgbClr val="FFFFFF"/>
              </a:solidFill>
              <a:latin typeface="Segoe UI"/>
              <a:cs typeface="Segoe UI"/>
            </a:endParaRPr>
          </a:p>
        </p:txBody>
      </p:sp>
      <p:sp>
        <p:nvSpPr>
          <p:cNvPr id="21" name="bk object 17">
            <a:extLst>
              <a:ext uri="{FF2B5EF4-FFF2-40B4-BE49-F238E27FC236}">
                <a16:creationId xmlns:a16="http://schemas.microsoft.com/office/drawing/2014/main" id="{DE05B98A-7495-4EF2-80ED-8D83DA45B7B4}"/>
              </a:ext>
            </a:extLst>
          </p:cNvPr>
          <p:cNvSpPr/>
          <p:nvPr/>
        </p:nvSpPr>
        <p:spPr>
          <a:xfrm>
            <a:off x="2190597" y="1175326"/>
            <a:ext cx="1656714" cy="680720"/>
          </a:xfrm>
          <a:custGeom>
            <a:avLst/>
            <a:gdLst/>
            <a:ahLst/>
            <a:cxnLst/>
            <a:rect l="l" t="t" r="r" b="b"/>
            <a:pathLst>
              <a:path w="1656714" h="680719">
                <a:moveTo>
                  <a:pt x="0" y="680605"/>
                </a:moveTo>
                <a:lnTo>
                  <a:pt x="1656537" y="680605"/>
                </a:lnTo>
                <a:lnTo>
                  <a:pt x="1656537" y="0"/>
                </a:lnTo>
                <a:lnTo>
                  <a:pt x="0" y="0"/>
                </a:lnTo>
                <a:lnTo>
                  <a:pt x="0" y="680605"/>
                </a:lnTo>
                <a:close/>
              </a:path>
            </a:pathLst>
          </a:custGeom>
          <a:solidFill>
            <a:srgbClr val="0078D6"/>
          </a:solidFill>
        </p:spPr>
        <p:txBody>
          <a:bodyPr wrap="square" lIns="0" tIns="0" rIns="0" bIns="0" rtlCol="0"/>
          <a:lstStyle/>
          <a:p>
            <a:endParaRPr dirty="0"/>
          </a:p>
        </p:txBody>
      </p:sp>
      <p:sp>
        <p:nvSpPr>
          <p:cNvPr id="22" name="bk object 18">
            <a:extLst>
              <a:ext uri="{FF2B5EF4-FFF2-40B4-BE49-F238E27FC236}">
                <a16:creationId xmlns:a16="http://schemas.microsoft.com/office/drawing/2014/main" id="{9EE6270A-7E18-4E2C-A7B7-8788A6EA0F72}"/>
              </a:ext>
            </a:extLst>
          </p:cNvPr>
          <p:cNvSpPr/>
          <p:nvPr/>
        </p:nvSpPr>
        <p:spPr>
          <a:xfrm>
            <a:off x="3925265" y="1175326"/>
            <a:ext cx="1656714" cy="680720"/>
          </a:xfrm>
          <a:custGeom>
            <a:avLst/>
            <a:gdLst/>
            <a:ahLst/>
            <a:cxnLst/>
            <a:rect l="l" t="t" r="r" b="b"/>
            <a:pathLst>
              <a:path w="1656714" h="680719">
                <a:moveTo>
                  <a:pt x="0" y="680605"/>
                </a:moveTo>
                <a:lnTo>
                  <a:pt x="1656537" y="680605"/>
                </a:lnTo>
                <a:lnTo>
                  <a:pt x="1656537" y="0"/>
                </a:lnTo>
                <a:lnTo>
                  <a:pt x="0" y="0"/>
                </a:lnTo>
                <a:lnTo>
                  <a:pt x="0" y="680605"/>
                </a:lnTo>
                <a:close/>
              </a:path>
            </a:pathLst>
          </a:custGeom>
          <a:solidFill>
            <a:srgbClr val="0078D6"/>
          </a:solidFill>
        </p:spPr>
        <p:txBody>
          <a:bodyPr wrap="square" lIns="0" tIns="0" rIns="0" bIns="0" rtlCol="0"/>
          <a:lstStyle/>
          <a:p>
            <a:endParaRPr dirty="0"/>
          </a:p>
        </p:txBody>
      </p:sp>
      <p:sp>
        <p:nvSpPr>
          <p:cNvPr id="23" name="bk object 19">
            <a:extLst>
              <a:ext uri="{FF2B5EF4-FFF2-40B4-BE49-F238E27FC236}">
                <a16:creationId xmlns:a16="http://schemas.microsoft.com/office/drawing/2014/main" id="{07ED69A0-FF2C-4E14-A68B-C7EB89681BB2}"/>
              </a:ext>
            </a:extLst>
          </p:cNvPr>
          <p:cNvSpPr/>
          <p:nvPr/>
        </p:nvSpPr>
        <p:spPr>
          <a:xfrm>
            <a:off x="5659932" y="1175326"/>
            <a:ext cx="1656714" cy="680720"/>
          </a:xfrm>
          <a:custGeom>
            <a:avLst/>
            <a:gdLst/>
            <a:ahLst/>
            <a:cxnLst/>
            <a:rect l="l" t="t" r="r" b="b"/>
            <a:pathLst>
              <a:path w="1656715" h="680719">
                <a:moveTo>
                  <a:pt x="0" y="680605"/>
                </a:moveTo>
                <a:lnTo>
                  <a:pt x="1656537" y="680605"/>
                </a:lnTo>
                <a:lnTo>
                  <a:pt x="1656537" y="0"/>
                </a:lnTo>
                <a:lnTo>
                  <a:pt x="0" y="0"/>
                </a:lnTo>
                <a:lnTo>
                  <a:pt x="0" y="680605"/>
                </a:lnTo>
                <a:close/>
              </a:path>
            </a:pathLst>
          </a:custGeom>
          <a:solidFill>
            <a:srgbClr val="0078D6"/>
          </a:solidFill>
        </p:spPr>
        <p:txBody>
          <a:bodyPr wrap="square" lIns="0" tIns="0" rIns="0" bIns="0" rtlCol="0"/>
          <a:lstStyle/>
          <a:p>
            <a:endParaRPr dirty="0"/>
          </a:p>
        </p:txBody>
      </p:sp>
      <p:grpSp>
        <p:nvGrpSpPr>
          <p:cNvPr id="30" name="Group 29"/>
          <p:cNvGrpSpPr/>
          <p:nvPr/>
        </p:nvGrpSpPr>
        <p:grpSpPr>
          <a:xfrm>
            <a:off x="455930" y="1855932"/>
            <a:ext cx="6860716" cy="2023717"/>
            <a:chOff x="455930" y="1539239"/>
            <a:chExt cx="6860716" cy="2499361"/>
          </a:xfrm>
        </p:grpSpPr>
        <p:sp>
          <p:nvSpPr>
            <p:cNvPr id="24" name="bk object 20">
              <a:extLst>
                <a:ext uri="{FF2B5EF4-FFF2-40B4-BE49-F238E27FC236}">
                  <a16:creationId xmlns:a16="http://schemas.microsoft.com/office/drawing/2014/main" id="{D4936C21-680B-4269-9DA5-E53EF98D67A3}"/>
                </a:ext>
              </a:extLst>
            </p:cNvPr>
            <p:cNvSpPr/>
            <p:nvPr/>
          </p:nvSpPr>
          <p:spPr>
            <a:xfrm>
              <a:off x="455930" y="1539239"/>
              <a:ext cx="1656714" cy="2499361"/>
            </a:xfrm>
            <a:custGeom>
              <a:avLst/>
              <a:gdLst/>
              <a:ahLst/>
              <a:cxnLst/>
              <a:rect l="l" t="t" r="r" b="b"/>
              <a:pathLst>
                <a:path w="1656714" h="3163570">
                  <a:moveTo>
                    <a:pt x="0" y="3163569"/>
                  </a:moveTo>
                  <a:lnTo>
                    <a:pt x="1656537" y="3163569"/>
                  </a:lnTo>
                  <a:lnTo>
                    <a:pt x="1656537" y="0"/>
                  </a:lnTo>
                  <a:lnTo>
                    <a:pt x="0" y="0"/>
                  </a:lnTo>
                  <a:lnTo>
                    <a:pt x="0" y="3163569"/>
                  </a:lnTo>
                  <a:close/>
                </a:path>
              </a:pathLst>
            </a:custGeom>
            <a:solidFill>
              <a:srgbClr val="E6E6E6"/>
            </a:solidFill>
          </p:spPr>
          <p:txBody>
            <a:bodyPr wrap="square" lIns="0" tIns="0" rIns="0" bIns="0" rtlCol="0"/>
            <a:lstStyle/>
            <a:p>
              <a:endParaRPr dirty="0"/>
            </a:p>
          </p:txBody>
        </p:sp>
        <p:sp>
          <p:nvSpPr>
            <p:cNvPr id="25" name="bk object 21">
              <a:extLst>
                <a:ext uri="{FF2B5EF4-FFF2-40B4-BE49-F238E27FC236}">
                  <a16:creationId xmlns:a16="http://schemas.microsoft.com/office/drawing/2014/main" id="{7690C374-8884-4128-97A0-4F1145B491D4}"/>
                </a:ext>
              </a:extLst>
            </p:cNvPr>
            <p:cNvSpPr/>
            <p:nvPr/>
          </p:nvSpPr>
          <p:spPr>
            <a:xfrm>
              <a:off x="2190597" y="1539239"/>
              <a:ext cx="1656714" cy="2499361"/>
            </a:xfrm>
            <a:custGeom>
              <a:avLst/>
              <a:gdLst/>
              <a:ahLst/>
              <a:cxnLst/>
              <a:rect l="l" t="t" r="r" b="b"/>
              <a:pathLst>
                <a:path w="1656714" h="3163570">
                  <a:moveTo>
                    <a:pt x="0" y="3163569"/>
                  </a:moveTo>
                  <a:lnTo>
                    <a:pt x="1656537" y="3163569"/>
                  </a:lnTo>
                  <a:lnTo>
                    <a:pt x="1656537" y="0"/>
                  </a:lnTo>
                  <a:lnTo>
                    <a:pt x="0" y="0"/>
                  </a:lnTo>
                  <a:lnTo>
                    <a:pt x="0" y="3163569"/>
                  </a:lnTo>
                  <a:close/>
                </a:path>
              </a:pathLst>
            </a:custGeom>
            <a:solidFill>
              <a:srgbClr val="D2D2D2"/>
            </a:solidFill>
          </p:spPr>
          <p:txBody>
            <a:bodyPr wrap="square" lIns="0" tIns="0" rIns="0" bIns="0" rtlCol="0"/>
            <a:lstStyle/>
            <a:p>
              <a:endParaRPr dirty="0"/>
            </a:p>
          </p:txBody>
        </p:sp>
        <p:sp>
          <p:nvSpPr>
            <p:cNvPr id="26" name="bk object 22">
              <a:extLst>
                <a:ext uri="{FF2B5EF4-FFF2-40B4-BE49-F238E27FC236}">
                  <a16:creationId xmlns:a16="http://schemas.microsoft.com/office/drawing/2014/main" id="{A3ECC28D-279D-4DDC-A402-CD244EFFB581}"/>
                </a:ext>
              </a:extLst>
            </p:cNvPr>
            <p:cNvSpPr/>
            <p:nvPr/>
          </p:nvSpPr>
          <p:spPr>
            <a:xfrm>
              <a:off x="3925265" y="1539239"/>
              <a:ext cx="1656714" cy="2499361"/>
            </a:xfrm>
            <a:custGeom>
              <a:avLst/>
              <a:gdLst/>
              <a:ahLst/>
              <a:cxnLst/>
              <a:rect l="l" t="t" r="r" b="b"/>
              <a:pathLst>
                <a:path w="1656714" h="3163570">
                  <a:moveTo>
                    <a:pt x="0" y="3163569"/>
                  </a:moveTo>
                  <a:lnTo>
                    <a:pt x="1656537" y="3163569"/>
                  </a:lnTo>
                  <a:lnTo>
                    <a:pt x="1656537" y="0"/>
                  </a:lnTo>
                  <a:lnTo>
                    <a:pt x="0" y="0"/>
                  </a:lnTo>
                  <a:lnTo>
                    <a:pt x="0" y="3163569"/>
                  </a:lnTo>
                  <a:close/>
                </a:path>
              </a:pathLst>
            </a:custGeom>
            <a:solidFill>
              <a:srgbClr val="737373"/>
            </a:solidFill>
          </p:spPr>
          <p:txBody>
            <a:bodyPr wrap="square" lIns="0" tIns="0" rIns="0" bIns="0" rtlCol="0"/>
            <a:lstStyle/>
            <a:p>
              <a:endParaRPr dirty="0"/>
            </a:p>
          </p:txBody>
        </p:sp>
        <p:sp>
          <p:nvSpPr>
            <p:cNvPr id="27" name="bk object 23">
              <a:extLst>
                <a:ext uri="{FF2B5EF4-FFF2-40B4-BE49-F238E27FC236}">
                  <a16:creationId xmlns:a16="http://schemas.microsoft.com/office/drawing/2014/main" id="{F104FDB3-AEA0-42E4-BB91-38EFE3A252B7}"/>
                </a:ext>
              </a:extLst>
            </p:cNvPr>
            <p:cNvSpPr/>
            <p:nvPr/>
          </p:nvSpPr>
          <p:spPr>
            <a:xfrm>
              <a:off x="5659932" y="1539239"/>
              <a:ext cx="1656714" cy="2499361"/>
            </a:xfrm>
            <a:custGeom>
              <a:avLst/>
              <a:gdLst/>
              <a:ahLst/>
              <a:cxnLst/>
              <a:rect l="l" t="t" r="r" b="b"/>
              <a:pathLst>
                <a:path w="1656715" h="3163570">
                  <a:moveTo>
                    <a:pt x="0" y="3163569"/>
                  </a:moveTo>
                  <a:lnTo>
                    <a:pt x="1656537" y="3163569"/>
                  </a:lnTo>
                  <a:lnTo>
                    <a:pt x="1656537" y="0"/>
                  </a:lnTo>
                  <a:lnTo>
                    <a:pt x="0" y="0"/>
                  </a:lnTo>
                  <a:lnTo>
                    <a:pt x="0" y="3163569"/>
                  </a:lnTo>
                  <a:close/>
                </a:path>
              </a:pathLst>
            </a:custGeom>
            <a:solidFill>
              <a:srgbClr val="505050"/>
            </a:solidFill>
          </p:spPr>
          <p:txBody>
            <a:bodyPr wrap="square" lIns="0" tIns="0" rIns="0" bIns="0" rtlCol="0"/>
            <a:lstStyle/>
            <a:p>
              <a:endParaRPr dirty="0"/>
            </a:p>
          </p:txBody>
        </p:sp>
      </p:grpSp>
      <p:sp>
        <p:nvSpPr>
          <p:cNvPr id="2" name="object 2"/>
          <p:cNvSpPr txBox="1"/>
          <p:nvPr/>
        </p:nvSpPr>
        <p:spPr>
          <a:xfrm>
            <a:off x="444500" y="4279498"/>
            <a:ext cx="6799580" cy="2613536"/>
          </a:xfrm>
          <a:prstGeom prst="rect">
            <a:avLst/>
          </a:prstGeom>
        </p:spPr>
        <p:txBody>
          <a:bodyPr vert="horz" wrap="square" lIns="0" tIns="0" rIns="0" bIns="0" rtlCol="0">
            <a:spAutoFit/>
          </a:bodyPr>
          <a:lstStyle/>
          <a:p>
            <a:pPr marL="12700">
              <a:lnSpc>
                <a:spcPct val="100000"/>
              </a:lnSpc>
            </a:pPr>
            <a:r>
              <a:rPr sz="1300" b="1" dirty="0">
                <a:solidFill>
                  <a:srgbClr val="0078D6"/>
                </a:solidFill>
                <a:latin typeface="Segoe UI Semibold"/>
                <a:cs typeface="Segoe UI Semibold"/>
              </a:rPr>
              <a:t>Why </a:t>
            </a:r>
            <a:r>
              <a:rPr sz="1300" b="1" spc="-5" dirty="0">
                <a:solidFill>
                  <a:srgbClr val="0078D6"/>
                </a:solidFill>
                <a:latin typeface="Segoe UI Semibold"/>
                <a:cs typeface="Segoe UI Semibold"/>
              </a:rPr>
              <a:t>choose</a:t>
            </a:r>
            <a:r>
              <a:rPr sz="1300" b="1" spc="-85" dirty="0">
                <a:solidFill>
                  <a:srgbClr val="0078D6"/>
                </a:solidFill>
                <a:latin typeface="Segoe UI Semibold"/>
                <a:cs typeface="Segoe UI Semibold"/>
              </a:rPr>
              <a:t> </a:t>
            </a:r>
            <a:r>
              <a:rPr sz="1300" b="1" spc="-10" dirty="0">
                <a:solidFill>
                  <a:srgbClr val="0078D6"/>
                </a:solidFill>
                <a:latin typeface="Segoe UI Semibold"/>
                <a:cs typeface="Segoe UI Semibold"/>
              </a:rPr>
              <a:t>Microsoft?</a:t>
            </a:r>
            <a:endParaRPr sz="1300" dirty="0">
              <a:latin typeface="Segoe UI Semibold"/>
              <a:cs typeface="Segoe UI Semibold"/>
            </a:endParaRPr>
          </a:p>
          <a:p>
            <a:pPr marL="241300" indent="-228600">
              <a:lnSpc>
                <a:spcPct val="100000"/>
              </a:lnSpc>
              <a:spcBef>
                <a:spcPts val="390"/>
              </a:spcBef>
              <a:buChar char="•"/>
              <a:tabLst>
                <a:tab pos="240665" algn="l"/>
                <a:tab pos="241300" algn="l"/>
              </a:tabLst>
            </a:pPr>
            <a:r>
              <a:rPr sz="1000" spc="-5" dirty="0">
                <a:solidFill>
                  <a:srgbClr val="231F20"/>
                </a:solidFill>
                <a:latin typeface="Segoe UI"/>
                <a:cs typeface="Segoe UI"/>
              </a:rPr>
              <a:t>Microsoft 365 </a:t>
            </a:r>
            <a:r>
              <a:rPr lang="en-US" sz="1000" spc="-5" dirty="0">
                <a:solidFill>
                  <a:srgbClr val="231F20"/>
                </a:solidFill>
                <a:latin typeface="Segoe UI"/>
                <a:cs typeface="Segoe UI"/>
              </a:rPr>
              <a:t>offers</a:t>
            </a:r>
            <a:r>
              <a:rPr sz="1000" dirty="0">
                <a:solidFill>
                  <a:srgbClr val="231F20"/>
                </a:solidFill>
                <a:latin typeface="Segoe UI"/>
                <a:cs typeface="Segoe UI"/>
              </a:rPr>
              <a:t> </a:t>
            </a:r>
            <a:r>
              <a:rPr sz="1000" spc="-5" dirty="0">
                <a:solidFill>
                  <a:srgbClr val="231F20"/>
                </a:solidFill>
                <a:latin typeface="Segoe UI"/>
                <a:cs typeface="Segoe UI"/>
              </a:rPr>
              <a:t>end-to-end </a:t>
            </a:r>
            <a:r>
              <a:rPr lang="en-US" sz="1000" spc="-5" dirty="0">
                <a:solidFill>
                  <a:srgbClr val="231F20"/>
                </a:solidFill>
                <a:latin typeface="Segoe UI"/>
                <a:cs typeface="Segoe UI"/>
              </a:rPr>
              <a:t>security </a:t>
            </a:r>
            <a:r>
              <a:rPr sz="1000" spc="-5" dirty="0">
                <a:solidFill>
                  <a:srgbClr val="231F20"/>
                </a:solidFill>
                <a:latin typeface="Segoe UI"/>
                <a:cs typeface="Segoe UI"/>
              </a:rPr>
              <a:t>solution</a:t>
            </a:r>
            <a:r>
              <a:rPr lang="en-US" sz="1000" spc="-5" dirty="0">
                <a:solidFill>
                  <a:srgbClr val="231F20"/>
                </a:solidFill>
                <a:latin typeface="Segoe UI"/>
                <a:cs typeface="Segoe UI"/>
              </a:rPr>
              <a:t>s</a:t>
            </a:r>
            <a:r>
              <a:rPr sz="1000" spc="-5" dirty="0">
                <a:solidFill>
                  <a:srgbClr val="231F20"/>
                </a:solidFill>
                <a:latin typeface="Segoe UI"/>
                <a:cs typeface="Segoe UI"/>
              </a:rPr>
              <a:t> </a:t>
            </a:r>
            <a:r>
              <a:rPr sz="1000" dirty="0">
                <a:solidFill>
                  <a:srgbClr val="231F20"/>
                </a:solidFill>
                <a:latin typeface="Segoe UI"/>
                <a:cs typeface="Segoe UI"/>
              </a:rPr>
              <a:t>for </a:t>
            </a:r>
            <a:r>
              <a:rPr lang="en-US" sz="1000" spc="-5" dirty="0">
                <a:solidFill>
                  <a:srgbClr val="231F20"/>
                </a:solidFill>
                <a:latin typeface="Segoe UI"/>
                <a:cs typeface="Segoe UI"/>
              </a:rPr>
              <a:t>nonprofits</a:t>
            </a:r>
            <a:r>
              <a:rPr sz="1000" spc="-5" dirty="0">
                <a:solidFill>
                  <a:srgbClr val="231F20"/>
                </a:solidFill>
                <a:latin typeface="Segoe UI"/>
                <a:cs typeface="Segoe UI"/>
              </a:rPr>
              <a:t> </a:t>
            </a:r>
            <a:r>
              <a:rPr sz="1000" spc="-10" dirty="0">
                <a:solidFill>
                  <a:srgbClr val="231F20"/>
                </a:solidFill>
                <a:latin typeface="Segoe UI"/>
                <a:cs typeface="Segoe UI"/>
              </a:rPr>
              <a:t>of </a:t>
            </a:r>
            <a:r>
              <a:rPr sz="1000" dirty="0">
                <a:solidFill>
                  <a:srgbClr val="231F20"/>
                </a:solidFill>
                <a:latin typeface="Segoe UI"/>
                <a:cs typeface="Segoe UI"/>
              </a:rPr>
              <a:t>all</a:t>
            </a:r>
            <a:r>
              <a:rPr sz="1000" spc="50" dirty="0">
                <a:solidFill>
                  <a:srgbClr val="231F20"/>
                </a:solidFill>
                <a:latin typeface="Segoe UI"/>
                <a:cs typeface="Segoe UI"/>
              </a:rPr>
              <a:t> </a:t>
            </a:r>
            <a:r>
              <a:rPr sz="1000" spc="-5" dirty="0">
                <a:solidFill>
                  <a:srgbClr val="231F20"/>
                </a:solidFill>
                <a:latin typeface="Segoe UI"/>
                <a:cs typeface="Segoe UI"/>
              </a:rPr>
              <a:t>sizes</a:t>
            </a:r>
            <a:r>
              <a:rPr lang="en-US" sz="1000" spc="-5" dirty="0">
                <a:solidFill>
                  <a:srgbClr val="231F20"/>
                </a:solidFill>
                <a:latin typeface="Segoe UI"/>
                <a:cs typeface="Segoe UI"/>
              </a:rPr>
              <a:t>.</a:t>
            </a:r>
            <a:endParaRPr sz="1000" dirty="0">
              <a:latin typeface="Segoe UI"/>
              <a:cs typeface="Segoe UI"/>
            </a:endParaRPr>
          </a:p>
          <a:p>
            <a:pPr marL="241300" indent="-228600">
              <a:lnSpc>
                <a:spcPct val="100000"/>
              </a:lnSpc>
              <a:spcBef>
                <a:spcPts val="450"/>
              </a:spcBef>
              <a:buChar char="•"/>
              <a:tabLst>
                <a:tab pos="240665" algn="l"/>
                <a:tab pos="241300" algn="l"/>
              </a:tabLst>
            </a:pPr>
            <a:r>
              <a:rPr lang="en-US" sz="1000" spc="-10" dirty="0">
                <a:solidFill>
                  <a:srgbClr val="231F20"/>
                </a:solidFill>
                <a:latin typeface="Segoe UI"/>
                <a:cs typeface="Segoe UI"/>
              </a:rPr>
              <a:t>Solutions are p</a:t>
            </a:r>
            <a:r>
              <a:rPr sz="1000" spc="-10" dirty="0">
                <a:solidFill>
                  <a:srgbClr val="231F20"/>
                </a:solidFill>
                <a:latin typeface="Segoe UI"/>
                <a:cs typeface="Segoe UI"/>
              </a:rPr>
              <a:t>owered </a:t>
            </a:r>
            <a:r>
              <a:rPr sz="1000" dirty="0">
                <a:solidFill>
                  <a:srgbClr val="231F20"/>
                </a:solidFill>
                <a:latin typeface="Segoe UI"/>
                <a:cs typeface="Segoe UI"/>
              </a:rPr>
              <a:t>by the </a:t>
            </a:r>
            <a:r>
              <a:rPr sz="1000" spc="-5" dirty="0">
                <a:solidFill>
                  <a:srgbClr val="231F20"/>
                </a:solidFill>
                <a:latin typeface="Segoe UI"/>
                <a:cs typeface="Segoe UI"/>
              </a:rPr>
              <a:t>Microsoft Intelligent Security </a:t>
            </a:r>
            <a:r>
              <a:rPr sz="1000" dirty="0">
                <a:solidFill>
                  <a:srgbClr val="231F20"/>
                </a:solidFill>
                <a:latin typeface="Segoe UI"/>
                <a:cs typeface="Segoe UI"/>
              </a:rPr>
              <a:t>Graph for unique </a:t>
            </a:r>
            <a:r>
              <a:rPr sz="1000" spc="-5" dirty="0">
                <a:solidFill>
                  <a:srgbClr val="231F20"/>
                </a:solidFill>
                <a:latin typeface="Segoe UI"/>
                <a:cs typeface="Segoe UI"/>
              </a:rPr>
              <a:t>intelligence based </a:t>
            </a:r>
            <a:r>
              <a:rPr sz="1000" dirty="0">
                <a:solidFill>
                  <a:srgbClr val="231F20"/>
                </a:solidFill>
                <a:latin typeface="Segoe UI"/>
                <a:cs typeface="Segoe UI"/>
              </a:rPr>
              <a:t>on trillions </a:t>
            </a:r>
            <a:r>
              <a:rPr sz="1000" spc="-10" dirty="0">
                <a:solidFill>
                  <a:srgbClr val="231F20"/>
                </a:solidFill>
                <a:latin typeface="Segoe UI"/>
                <a:cs typeface="Segoe UI"/>
              </a:rPr>
              <a:t>of</a:t>
            </a:r>
            <a:br>
              <a:rPr lang="en-US" sz="1000" spc="-10" dirty="0">
                <a:solidFill>
                  <a:srgbClr val="231F20"/>
                </a:solidFill>
                <a:latin typeface="Segoe UI"/>
                <a:cs typeface="Segoe UI"/>
              </a:rPr>
            </a:br>
            <a:r>
              <a:rPr sz="1000" dirty="0">
                <a:solidFill>
                  <a:srgbClr val="231F20"/>
                </a:solidFill>
                <a:latin typeface="Segoe UI"/>
                <a:cs typeface="Segoe UI"/>
              </a:rPr>
              <a:t>data</a:t>
            </a:r>
            <a:r>
              <a:rPr sz="1000" spc="40" dirty="0">
                <a:solidFill>
                  <a:srgbClr val="231F20"/>
                </a:solidFill>
                <a:latin typeface="Segoe UI"/>
                <a:cs typeface="Segoe UI"/>
              </a:rPr>
              <a:t> </a:t>
            </a:r>
            <a:r>
              <a:rPr sz="1000" dirty="0">
                <a:solidFill>
                  <a:srgbClr val="231F20"/>
                </a:solidFill>
                <a:latin typeface="Segoe UI"/>
                <a:cs typeface="Segoe UI"/>
              </a:rPr>
              <a:t>points</a:t>
            </a:r>
            <a:r>
              <a:rPr lang="en-US" sz="1000" dirty="0">
                <a:solidFill>
                  <a:srgbClr val="231F20"/>
                </a:solidFill>
                <a:latin typeface="Segoe UI"/>
                <a:cs typeface="Segoe UI"/>
              </a:rPr>
              <a:t>.</a:t>
            </a:r>
            <a:endParaRPr sz="1000" dirty="0">
              <a:latin typeface="Segoe UI"/>
              <a:cs typeface="Segoe UI"/>
            </a:endParaRPr>
          </a:p>
          <a:p>
            <a:pPr marL="241300" indent="-228600">
              <a:lnSpc>
                <a:spcPct val="100000"/>
              </a:lnSpc>
              <a:spcBef>
                <a:spcPts val="450"/>
              </a:spcBef>
              <a:buChar char="•"/>
              <a:tabLst>
                <a:tab pos="240665" algn="l"/>
                <a:tab pos="241300" algn="l"/>
              </a:tabLst>
            </a:pPr>
            <a:r>
              <a:rPr lang="en-US" sz="1000" spc="-5" dirty="0">
                <a:solidFill>
                  <a:srgbClr val="231F20"/>
                </a:solidFill>
                <a:latin typeface="Segoe UI"/>
                <a:cs typeface="Segoe UI"/>
              </a:rPr>
              <a:t>You can choose a </a:t>
            </a:r>
            <a:r>
              <a:rPr sz="1000" spc="-5" dirty="0">
                <a:solidFill>
                  <a:srgbClr val="231F20"/>
                </a:solidFill>
                <a:latin typeface="Segoe UI"/>
                <a:cs typeface="Segoe UI"/>
              </a:rPr>
              <a:t>Microsoft 365 </a:t>
            </a:r>
            <a:r>
              <a:rPr sz="1000" dirty="0">
                <a:solidFill>
                  <a:srgbClr val="231F20"/>
                </a:solidFill>
                <a:latin typeface="Segoe UI"/>
                <a:cs typeface="Segoe UI"/>
              </a:rPr>
              <a:t>plan</a:t>
            </a:r>
            <a:r>
              <a:rPr lang="en-US" sz="1000" dirty="0">
                <a:solidFill>
                  <a:srgbClr val="231F20"/>
                </a:solidFill>
                <a:latin typeface="Segoe UI"/>
                <a:cs typeface="Segoe UI"/>
              </a:rPr>
              <a:t> that addresses your nonprofit’s specific </a:t>
            </a:r>
            <a:r>
              <a:rPr sz="1000" dirty="0">
                <a:solidFill>
                  <a:srgbClr val="231F20"/>
                </a:solidFill>
                <a:latin typeface="Segoe UI"/>
                <a:cs typeface="Segoe UI"/>
              </a:rPr>
              <a:t>needs</a:t>
            </a:r>
            <a:r>
              <a:rPr lang="en-US" sz="1000" dirty="0">
                <a:solidFill>
                  <a:srgbClr val="231F20"/>
                </a:solidFill>
                <a:latin typeface="Segoe UI"/>
                <a:cs typeface="Segoe UI"/>
              </a:rPr>
              <a:t>.</a:t>
            </a:r>
            <a:endParaRPr lang="en-US" sz="1000" dirty="0">
              <a:latin typeface="Segoe UI"/>
              <a:cs typeface="Segoe UI"/>
            </a:endParaRPr>
          </a:p>
          <a:p>
            <a:pPr marL="241300" indent="-228600">
              <a:lnSpc>
                <a:spcPct val="100000"/>
              </a:lnSpc>
              <a:spcBef>
                <a:spcPts val="450"/>
              </a:spcBef>
              <a:buChar char="•"/>
              <a:tabLst>
                <a:tab pos="240665" algn="l"/>
                <a:tab pos="241300" algn="l"/>
              </a:tabLst>
            </a:pPr>
            <a:endParaRPr sz="1050" dirty="0">
              <a:latin typeface="Times New Roman"/>
              <a:cs typeface="Times New Roman"/>
            </a:endParaRPr>
          </a:p>
          <a:p>
            <a:pPr marL="12700">
              <a:lnSpc>
                <a:spcPct val="100000"/>
              </a:lnSpc>
            </a:pPr>
            <a:r>
              <a:rPr sz="1300" b="1" dirty="0">
                <a:solidFill>
                  <a:srgbClr val="0078D6"/>
                </a:solidFill>
                <a:latin typeface="Segoe UI Semibold"/>
                <a:cs typeface="Segoe UI Semibold"/>
              </a:rPr>
              <a:t>Why </a:t>
            </a:r>
            <a:r>
              <a:rPr sz="1300" b="1" spc="-5" dirty="0">
                <a:solidFill>
                  <a:srgbClr val="0078D6"/>
                </a:solidFill>
                <a:latin typeface="Segoe UI Semibold"/>
                <a:cs typeface="Segoe UI Semibold"/>
              </a:rPr>
              <a:t>choose </a:t>
            </a:r>
            <a:r>
              <a:rPr sz="1300" b="1" spc="-20" dirty="0">
                <a:solidFill>
                  <a:srgbClr val="EC008C"/>
                </a:solidFill>
                <a:latin typeface="Segoe UI Semibold"/>
                <a:cs typeface="Segoe UI Semibold"/>
              </a:rPr>
              <a:t>PARTNER</a:t>
            </a:r>
            <a:r>
              <a:rPr sz="1300" b="1" spc="-80" dirty="0">
                <a:solidFill>
                  <a:srgbClr val="EC008C"/>
                </a:solidFill>
                <a:latin typeface="Segoe UI Semibold"/>
                <a:cs typeface="Segoe UI Semibold"/>
              </a:rPr>
              <a:t> </a:t>
            </a:r>
            <a:r>
              <a:rPr sz="1300" b="1" spc="-5" dirty="0">
                <a:solidFill>
                  <a:srgbClr val="EC008C"/>
                </a:solidFill>
                <a:latin typeface="Segoe UI Semibold"/>
                <a:cs typeface="Segoe UI Semibold"/>
              </a:rPr>
              <a:t>NAME</a:t>
            </a:r>
            <a:r>
              <a:rPr sz="1300" b="1" spc="-5" dirty="0">
                <a:solidFill>
                  <a:srgbClr val="0078D6"/>
                </a:solidFill>
                <a:latin typeface="Segoe UI Semibold"/>
                <a:cs typeface="Segoe UI Semibold"/>
              </a:rPr>
              <a:t>?</a:t>
            </a:r>
            <a:endParaRPr sz="1300" dirty="0">
              <a:latin typeface="Segoe UI Semibold"/>
              <a:cs typeface="Segoe UI Semibold"/>
            </a:endParaRPr>
          </a:p>
          <a:p>
            <a:pPr marL="12700" marR="5080">
              <a:lnSpc>
                <a:spcPct val="100000"/>
              </a:lnSpc>
              <a:spcBef>
                <a:spcPts val="385"/>
              </a:spcBef>
            </a:pPr>
            <a:r>
              <a:rPr sz="1000" spc="-15" dirty="0">
                <a:solidFill>
                  <a:srgbClr val="231F20"/>
                </a:solidFill>
                <a:latin typeface="Segoe UI"/>
                <a:cs typeface="Segoe UI"/>
              </a:rPr>
              <a:t>We </a:t>
            </a:r>
            <a:r>
              <a:rPr sz="1000" dirty="0">
                <a:solidFill>
                  <a:srgbClr val="231F20"/>
                </a:solidFill>
                <a:latin typeface="Segoe UI"/>
                <a:cs typeface="Segoe UI"/>
              </a:rPr>
              <a:t>can help </a:t>
            </a:r>
            <a:r>
              <a:rPr sz="1000" spc="-5" dirty="0">
                <a:solidFill>
                  <a:srgbClr val="231F20"/>
                </a:solidFill>
                <a:latin typeface="Segoe UI"/>
                <a:cs typeface="Segoe UI"/>
              </a:rPr>
              <a:t>you turn </a:t>
            </a:r>
            <a:r>
              <a:rPr sz="1000" dirty="0">
                <a:solidFill>
                  <a:srgbClr val="231F20"/>
                </a:solidFill>
                <a:latin typeface="Segoe UI"/>
                <a:cs typeface="Segoe UI"/>
              </a:rPr>
              <a:t>a confusing array </a:t>
            </a:r>
            <a:r>
              <a:rPr sz="1000" spc="-10" dirty="0">
                <a:solidFill>
                  <a:srgbClr val="231F20"/>
                </a:solidFill>
                <a:latin typeface="Segoe UI"/>
                <a:cs typeface="Segoe UI"/>
              </a:rPr>
              <a:t>of </a:t>
            </a:r>
            <a:r>
              <a:rPr sz="1000" dirty="0">
                <a:solidFill>
                  <a:srgbClr val="231F20"/>
                </a:solidFill>
                <a:latin typeface="Segoe UI"/>
                <a:cs typeface="Segoe UI"/>
              </a:rPr>
              <a:t>services, </a:t>
            </a:r>
            <a:r>
              <a:rPr sz="1000" spc="-5" dirty="0">
                <a:solidFill>
                  <a:srgbClr val="231F20"/>
                </a:solidFill>
                <a:latin typeface="Segoe UI"/>
                <a:cs typeface="Segoe UI"/>
              </a:rPr>
              <a:t>licensing </a:t>
            </a:r>
            <a:r>
              <a:rPr sz="1000" dirty="0">
                <a:solidFill>
                  <a:srgbClr val="231F20"/>
                </a:solidFill>
                <a:latin typeface="Segoe UI"/>
                <a:cs typeface="Segoe UI"/>
              </a:rPr>
              <a:t>options, and </a:t>
            </a:r>
            <a:r>
              <a:rPr sz="1000" spc="-5" dirty="0">
                <a:solidFill>
                  <a:srgbClr val="231F20"/>
                </a:solidFill>
                <a:latin typeface="Segoe UI"/>
                <a:cs typeface="Segoe UI"/>
              </a:rPr>
              <a:t>overlapping feature sets into </a:t>
            </a:r>
            <a:r>
              <a:rPr sz="1000" dirty="0">
                <a:solidFill>
                  <a:srgbClr val="231F20"/>
                </a:solidFill>
                <a:latin typeface="Segoe UI"/>
                <a:cs typeface="Segoe UI"/>
              </a:rPr>
              <a:t>a </a:t>
            </a:r>
            <a:r>
              <a:rPr sz="1000" spc="-5" dirty="0">
                <a:solidFill>
                  <a:srgbClr val="231F20"/>
                </a:solidFill>
                <a:latin typeface="Segoe UI"/>
                <a:cs typeface="Segoe UI"/>
              </a:rPr>
              <a:t>cohesive,  comprehensive, </a:t>
            </a:r>
            <a:r>
              <a:rPr sz="1000" dirty="0">
                <a:solidFill>
                  <a:srgbClr val="231F20"/>
                </a:solidFill>
                <a:latin typeface="Segoe UI"/>
                <a:cs typeface="Segoe UI"/>
              </a:rPr>
              <a:t>and </a:t>
            </a:r>
            <a:r>
              <a:rPr sz="1000" spc="-5" dirty="0">
                <a:solidFill>
                  <a:srgbClr val="231F20"/>
                </a:solidFill>
                <a:latin typeface="Segoe UI"/>
                <a:cs typeface="Segoe UI"/>
              </a:rPr>
              <a:t>understandable solution. </a:t>
            </a:r>
            <a:r>
              <a:rPr sz="1000" dirty="0">
                <a:solidFill>
                  <a:srgbClr val="231F20"/>
                </a:solidFill>
                <a:latin typeface="Segoe UI"/>
                <a:cs typeface="Segoe UI"/>
              </a:rPr>
              <a:t>Let us </a:t>
            </a:r>
            <a:r>
              <a:rPr sz="1000" spc="-5" dirty="0">
                <a:solidFill>
                  <a:srgbClr val="231F20"/>
                </a:solidFill>
                <a:latin typeface="Segoe UI"/>
                <a:cs typeface="Segoe UI"/>
              </a:rPr>
              <a:t>show you </a:t>
            </a:r>
            <a:r>
              <a:rPr sz="1000" dirty="0">
                <a:solidFill>
                  <a:srgbClr val="231F20"/>
                </a:solidFill>
                <a:latin typeface="Segoe UI"/>
                <a:cs typeface="Segoe UI"/>
              </a:rPr>
              <a:t>how </a:t>
            </a:r>
            <a:r>
              <a:rPr sz="1000" spc="-5" dirty="0">
                <a:solidFill>
                  <a:srgbClr val="231F20"/>
                </a:solidFill>
                <a:latin typeface="Segoe UI"/>
                <a:cs typeface="Segoe UI"/>
              </a:rPr>
              <a:t>to manage your </a:t>
            </a:r>
            <a:r>
              <a:rPr sz="1000" spc="-10" dirty="0">
                <a:solidFill>
                  <a:srgbClr val="231F20"/>
                </a:solidFill>
                <a:latin typeface="Segoe UI"/>
                <a:cs typeface="Segoe UI"/>
              </a:rPr>
              <a:t>security, </a:t>
            </a:r>
            <a:r>
              <a:rPr sz="1000" spc="-5" dirty="0">
                <a:solidFill>
                  <a:srgbClr val="231F20"/>
                </a:solidFill>
                <a:latin typeface="Segoe UI"/>
                <a:cs typeface="Segoe UI"/>
              </a:rPr>
              <a:t>protect your </a:t>
            </a:r>
            <a:r>
              <a:rPr sz="1000" dirty="0">
                <a:solidFill>
                  <a:srgbClr val="231F20"/>
                </a:solidFill>
                <a:latin typeface="Segoe UI"/>
                <a:cs typeface="Segoe UI"/>
              </a:rPr>
              <a:t>assets, </a:t>
            </a:r>
            <a:r>
              <a:rPr sz="1000" spc="-5" dirty="0">
                <a:solidFill>
                  <a:srgbClr val="231F20"/>
                </a:solidFill>
                <a:latin typeface="Segoe UI"/>
                <a:cs typeface="Segoe UI"/>
              </a:rPr>
              <a:t>respond  to security incidents, </a:t>
            </a:r>
            <a:r>
              <a:rPr sz="1000" dirty="0">
                <a:solidFill>
                  <a:srgbClr val="231F20"/>
                </a:solidFill>
                <a:latin typeface="Segoe UI"/>
                <a:cs typeface="Segoe UI"/>
              </a:rPr>
              <a:t>and </a:t>
            </a:r>
            <a:r>
              <a:rPr sz="1000" spc="-5" dirty="0">
                <a:solidFill>
                  <a:srgbClr val="231F20"/>
                </a:solidFill>
                <a:latin typeface="Segoe UI"/>
                <a:cs typeface="Segoe UI"/>
              </a:rPr>
              <a:t>stay </a:t>
            </a:r>
            <a:r>
              <a:rPr sz="1000" dirty="0">
                <a:solidFill>
                  <a:srgbClr val="231F20"/>
                </a:solidFill>
                <a:latin typeface="Segoe UI"/>
                <a:cs typeface="Segoe UI"/>
              </a:rPr>
              <a:t>compliant with </a:t>
            </a:r>
            <a:r>
              <a:rPr sz="1000" spc="-5" dirty="0">
                <a:solidFill>
                  <a:srgbClr val="231F20"/>
                </a:solidFill>
                <a:latin typeface="Segoe UI"/>
                <a:cs typeface="Segoe UI"/>
              </a:rPr>
              <a:t>regulations such </a:t>
            </a:r>
            <a:r>
              <a:rPr sz="1000" dirty="0">
                <a:solidFill>
                  <a:srgbClr val="231F20"/>
                </a:solidFill>
                <a:latin typeface="Segoe UI"/>
                <a:cs typeface="Segoe UI"/>
              </a:rPr>
              <a:t>as</a:t>
            </a:r>
            <a:r>
              <a:rPr sz="1000" spc="-35" dirty="0">
                <a:solidFill>
                  <a:srgbClr val="231F20"/>
                </a:solidFill>
                <a:latin typeface="Segoe UI"/>
                <a:cs typeface="Segoe UI"/>
              </a:rPr>
              <a:t> </a:t>
            </a:r>
            <a:r>
              <a:rPr sz="1000" dirty="0">
                <a:solidFill>
                  <a:srgbClr val="231F20"/>
                </a:solidFill>
                <a:latin typeface="Segoe UI"/>
                <a:cs typeface="Segoe UI"/>
              </a:rPr>
              <a:t>GDPR.</a:t>
            </a:r>
            <a:endParaRPr sz="1000" dirty="0">
              <a:latin typeface="Segoe UI"/>
              <a:cs typeface="Segoe UI"/>
            </a:endParaRPr>
          </a:p>
          <a:p>
            <a:pPr marL="241300" indent="-228600">
              <a:lnSpc>
                <a:spcPct val="100000"/>
              </a:lnSpc>
              <a:spcBef>
                <a:spcPts val="894"/>
              </a:spcBef>
              <a:buChar char="•"/>
              <a:tabLst>
                <a:tab pos="240665" algn="l"/>
                <a:tab pos="241300" algn="l"/>
              </a:tabLst>
            </a:pPr>
            <a:r>
              <a:rPr sz="1000" spc="-5" dirty="0">
                <a:solidFill>
                  <a:srgbClr val="EC008C"/>
                </a:solidFill>
                <a:latin typeface="Segoe UI"/>
                <a:cs typeface="Segoe UI"/>
              </a:rPr>
              <a:t>Selling</a:t>
            </a:r>
            <a:r>
              <a:rPr sz="1000" spc="-95" dirty="0">
                <a:solidFill>
                  <a:srgbClr val="EC008C"/>
                </a:solidFill>
                <a:latin typeface="Segoe UI"/>
                <a:cs typeface="Segoe UI"/>
              </a:rPr>
              <a:t> </a:t>
            </a:r>
            <a:r>
              <a:rPr sz="1000" dirty="0">
                <a:solidFill>
                  <a:srgbClr val="EC008C"/>
                </a:solidFill>
                <a:latin typeface="Segoe UI"/>
                <a:cs typeface="Segoe UI"/>
              </a:rPr>
              <a:t>point</a:t>
            </a:r>
            <a:endParaRPr sz="1000" dirty="0">
              <a:latin typeface="Segoe UI"/>
              <a:cs typeface="Segoe UI"/>
            </a:endParaRPr>
          </a:p>
          <a:p>
            <a:pPr marL="241300" indent="-228600">
              <a:lnSpc>
                <a:spcPct val="100000"/>
              </a:lnSpc>
              <a:spcBef>
                <a:spcPts val="445"/>
              </a:spcBef>
              <a:buChar char="•"/>
              <a:tabLst>
                <a:tab pos="240665" algn="l"/>
                <a:tab pos="241300" algn="l"/>
              </a:tabLst>
            </a:pPr>
            <a:r>
              <a:rPr sz="1000" spc="-5" dirty="0">
                <a:solidFill>
                  <a:srgbClr val="EC008C"/>
                </a:solidFill>
                <a:latin typeface="Segoe UI"/>
                <a:cs typeface="Segoe UI"/>
              </a:rPr>
              <a:t>Selling</a:t>
            </a:r>
            <a:r>
              <a:rPr sz="1000" spc="-95" dirty="0">
                <a:solidFill>
                  <a:srgbClr val="EC008C"/>
                </a:solidFill>
                <a:latin typeface="Segoe UI"/>
                <a:cs typeface="Segoe UI"/>
              </a:rPr>
              <a:t> </a:t>
            </a:r>
            <a:r>
              <a:rPr sz="1000" dirty="0">
                <a:solidFill>
                  <a:srgbClr val="EC008C"/>
                </a:solidFill>
                <a:latin typeface="Segoe UI"/>
                <a:cs typeface="Segoe UI"/>
              </a:rPr>
              <a:t>point</a:t>
            </a:r>
            <a:endParaRPr sz="1000" dirty="0">
              <a:latin typeface="Segoe UI"/>
              <a:cs typeface="Segoe UI"/>
            </a:endParaRPr>
          </a:p>
          <a:p>
            <a:pPr marL="241300" indent="-228600">
              <a:lnSpc>
                <a:spcPct val="100000"/>
              </a:lnSpc>
              <a:spcBef>
                <a:spcPts val="445"/>
              </a:spcBef>
              <a:buChar char="•"/>
              <a:tabLst>
                <a:tab pos="240665" algn="l"/>
                <a:tab pos="241300" algn="l"/>
              </a:tabLst>
            </a:pPr>
            <a:r>
              <a:rPr sz="1000" spc="-5" dirty="0">
                <a:solidFill>
                  <a:srgbClr val="EC008C"/>
                </a:solidFill>
                <a:latin typeface="Segoe UI"/>
                <a:cs typeface="Segoe UI"/>
              </a:rPr>
              <a:t>Selling</a:t>
            </a:r>
            <a:r>
              <a:rPr sz="1000" spc="-95" dirty="0">
                <a:solidFill>
                  <a:srgbClr val="EC008C"/>
                </a:solidFill>
                <a:latin typeface="Segoe UI"/>
                <a:cs typeface="Segoe UI"/>
              </a:rPr>
              <a:t> </a:t>
            </a:r>
            <a:r>
              <a:rPr sz="1000" dirty="0">
                <a:solidFill>
                  <a:srgbClr val="EC008C"/>
                </a:solidFill>
                <a:latin typeface="Segoe UI"/>
                <a:cs typeface="Segoe UI"/>
              </a:rPr>
              <a:t>point</a:t>
            </a:r>
            <a:endParaRPr sz="1000" dirty="0">
              <a:latin typeface="Segoe UI"/>
              <a:cs typeface="Segoe UI"/>
            </a:endParaRPr>
          </a:p>
        </p:txBody>
      </p:sp>
      <p:sp>
        <p:nvSpPr>
          <p:cNvPr id="3" name="object 3"/>
          <p:cNvSpPr/>
          <p:nvPr/>
        </p:nvSpPr>
        <p:spPr>
          <a:xfrm>
            <a:off x="6014092" y="7210425"/>
            <a:ext cx="942975" cy="942975"/>
          </a:xfrm>
          <a:custGeom>
            <a:avLst/>
            <a:gdLst/>
            <a:ahLst/>
            <a:cxnLst/>
            <a:rect l="l" t="t" r="r" b="b"/>
            <a:pathLst>
              <a:path w="942975" h="942975">
                <a:moveTo>
                  <a:pt x="471424" y="0"/>
                </a:moveTo>
                <a:lnTo>
                  <a:pt x="423223" y="2433"/>
                </a:lnTo>
                <a:lnTo>
                  <a:pt x="376414" y="9577"/>
                </a:lnTo>
                <a:lnTo>
                  <a:pt x="331236" y="21194"/>
                </a:lnTo>
                <a:lnTo>
                  <a:pt x="287923" y="37046"/>
                </a:lnTo>
                <a:lnTo>
                  <a:pt x="246714" y="56897"/>
                </a:lnTo>
                <a:lnTo>
                  <a:pt x="207845" y="80511"/>
                </a:lnTo>
                <a:lnTo>
                  <a:pt x="171553" y="107649"/>
                </a:lnTo>
                <a:lnTo>
                  <a:pt x="138075" y="138075"/>
                </a:lnTo>
                <a:lnTo>
                  <a:pt x="107649" y="171553"/>
                </a:lnTo>
                <a:lnTo>
                  <a:pt x="80511" y="207845"/>
                </a:lnTo>
                <a:lnTo>
                  <a:pt x="56897" y="246714"/>
                </a:lnTo>
                <a:lnTo>
                  <a:pt x="37046" y="287923"/>
                </a:lnTo>
                <a:lnTo>
                  <a:pt x="21194" y="331236"/>
                </a:lnTo>
                <a:lnTo>
                  <a:pt x="9577" y="376414"/>
                </a:lnTo>
                <a:lnTo>
                  <a:pt x="2433" y="423223"/>
                </a:lnTo>
                <a:lnTo>
                  <a:pt x="0" y="471424"/>
                </a:lnTo>
                <a:lnTo>
                  <a:pt x="2433" y="519624"/>
                </a:lnTo>
                <a:lnTo>
                  <a:pt x="9577" y="566433"/>
                </a:lnTo>
                <a:lnTo>
                  <a:pt x="21194" y="611611"/>
                </a:lnTo>
                <a:lnTo>
                  <a:pt x="37046" y="654924"/>
                </a:lnTo>
                <a:lnTo>
                  <a:pt x="56897" y="696133"/>
                </a:lnTo>
                <a:lnTo>
                  <a:pt x="80511" y="735002"/>
                </a:lnTo>
                <a:lnTo>
                  <a:pt x="107649" y="771294"/>
                </a:lnTo>
                <a:lnTo>
                  <a:pt x="138075" y="804772"/>
                </a:lnTo>
                <a:lnTo>
                  <a:pt x="171553" y="835198"/>
                </a:lnTo>
                <a:lnTo>
                  <a:pt x="207845" y="862336"/>
                </a:lnTo>
                <a:lnTo>
                  <a:pt x="246714" y="885950"/>
                </a:lnTo>
                <a:lnTo>
                  <a:pt x="287923" y="905801"/>
                </a:lnTo>
                <a:lnTo>
                  <a:pt x="331236" y="921653"/>
                </a:lnTo>
                <a:lnTo>
                  <a:pt x="376414" y="933270"/>
                </a:lnTo>
                <a:lnTo>
                  <a:pt x="423223" y="940414"/>
                </a:lnTo>
                <a:lnTo>
                  <a:pt x="471424" y="942848"/>
                </a:lnTo>
                <a:lnTo>
                  <a:pt x="519624" y="940414"/>
                </a:lnTo>
                <a:lnTo>
                  <a:pt x="566433" y="933270"/>
                </a:lnTo>
                <a:lnTo>
                  <a:pt x="611611" y="921653"/>
                </a:lnTo>
                <a:lnTo>
                  <a:pt x="654924" y="905801"/>
                </a:lnTo>
                <a:lnTo>
                  <a:pt x="696133" y="885950"/>
                </a:lnTo>
                <a:lnTo>
                  <a:pt x="735002" y="862336"/>
                </a:lnTo>
                <a:lnTo>
                  <a:pt x="771294" y="835198"/>
                </a:lnTo>
                <a:lnTo>
                  <a:pt x="804772" y="804772"/>
                </a:lnTo>
                <a:lnTo>
                  <a:pt x="835198" y="771294"/>
                </a:lnTo>
                <a:lnTo>
                  <a:pt x="862336" y="735002"/>
                </a:lnTo>
                <a:lnTo>
                  <a:pt x="885950" y="696133"/>
                </a:lnTo>
                <a:lnTo>
                  <a:pt x="905801" y="654924"/>
                </a:lnTo>
                <a:lnTo>
                  <a:pt x="921653" y="611611"/>
                </a:lnTo>
                <a:lnTo>
                  <a:pt x="933270" y="566433"/>
                </a:lnTo>
                <a:lnTo>
                  <a:pt x="940414" y="519624"/>
                </a:lnTo>
                <a:lnTo>
                  <a:pt x="942848" y="471424"/>
                </a:lnTo>
                <a:lnTo>
                  <a:pt x="940414" y="423223"/>
                </a:lnTo>
                <a:lnTo>
                  <a:pt x="933270" y="376414"/>
                </a:lnTo>
                <a:lnTo>
                  <a:pt x="921653" y="331236"/>
                </a:lnTo>
                <a:lnTo>
                  <a:pt x="905801" y="287923"/>
                </a:lnTo>
                <a:lnTo>
                  <a:pt x="885950" y="246714"/>
                </a:lnTo>
                <a:lnTo>
                  <a:pt x="862336" y="207845"/>
                </a:lnTo>
                <a:lnTo>
                  <a:pt x="835198" y="171553"/>
                </a:lnTo>
                <a:lnTo>
                  <a:pt x="804772" y="138075"/>
                </a:lnTo>
                <a:lnTo>
                  <a:pt x="771294" y="107649"/>
                </a:lnTo>
                <a:lnTo>
                  <a:pt x="735002" y="80511"/>
                </a:lnTo>
                <a:lnTo>
                  <a:pt x="696133" y="56897"/>
                </a:lnTo>
                <a:lnTo>
                  <a:pt x="654924" y="37046"/>
                </a:lnTo>
                <a:lnTo>
                  <a:pt x="611611" y="21194"/>
                </a:lnTo>
                <a:lnTo>
                  <a:pt x="566433" y="9577"/>
                </a:lnTo>
                <a:lnTo>
                  <a:pt x="519624" y="2433"/>
                </a:lnTo>
                <a:lnTo>
                  <a:pt x="471424" y="0"/>
                </a:lnTo>
                <a:close/>
              </a:path>
            </a:pathLst>
          </a:custGeom>
          <a:solidFill>
            <a:srgbClr val="EC008C"/>
          </a:solidFill>
        </p:spPr>
        <p:txBody>
          <a:bodyPr wrap="square" lIns="0" tIns="0" rIns="0" bIns="0" rtlCol="0"/>
          <a:lstStyle/>
          <a:p>
            <a:endParaRPr dirty="0"/>
          </a:p>
        </p:txBody>
      </p:sp>
      <p:sp>
        <p:nvSpPr>
          <p:cNvPr id="4" name="object 4"/>
          <p:cNvSpPr/>
          <p:nvPr/>
        </p:nvSpPr>
        <p:spPr>
          <a:xfrm>
            <a:off x="5665010" y="7470620"/>
            <a:ext cx="1631314" cy="422909"/>
          </a:xfrm>
          <a:custGeom>
            <a:avLst/>
            <a:gdLst/>
            <a:ahLst/>
            <a:cxnLst/>
            <a:rect l="l" t="t" r="r" b="b"/>
            <a:pathLst>
              <a:path w="1631315" h="422909">
                <a:moveTo>
                  <a:pt x="1478737" y="0"/>
                </a:moveTo>
                <a:lnTo>
                  <a:pt x="152400" y="0"/>
                </a:lnTo>
                <a:lnTo>
                  <a:pt x="64293" y="2381"/>
                </a:lnTo>
                <a:lnTo>
                  <a:pt x="19050" y="19050"/>
                </a:lnTo>
                <a:lnTo>
                  <a:pt x="2381" y="64293"/>
                </a:lnTo>
                <a:lnTo>
                  <a:pt x="0" y="152400"/>
                </a:lnTo>
                <a:lnTo>
                  <a:pt x="0" y="270065"/>
                </a:lnTo>
                <a:lnTo>
                  <a:pt x="2381" y="358171"/>
                </a:lnTo>
                <a:lnTo>
                  <a:pt x="19050" y="403415"/>
                </a:lnTo>
                <a:lnTo>
                  <a:pt x="64293" y="420084"/>
                </a:lnTo>
                <a:lnTo>
                  <a:pt x="152400" y="422465"/>
                </a:lnTo>
                <a:lnTo>
                  <a:pt x="1478737" y="422465"/>
                </a:lnTo>
                <a:lnTo>
                  <a:pt x="1566843" y="420084"/>
                </a:lnTo>
                <a:lnTo>
                  <a:pt x="1612087" y="403415"/>
                </a:lnTo>
                <a:lnTo>
                  <a:pt x="1628755" y="358171"/>
                </a:lnTo>
                <a:lnTo>
                  <a:pt x="1631137" y="270065"/>
                </a:lnTo>
                <a:lnTo>
                  <a:pt x="1631137" y="152400"/>
                </a:lnTo>
                <a:lnTo>
                  <a:pt x="1628755" y="64293"/>
                </a:lnTo>
                <a:lnTo>
                  <a:pt x="1612087" y="19050"/>
                </a:lnTo>
                <a:lnTo>
                  <a:pt x="1566843" y="2381"/>
                </a:lnTo>
                <a:lnTo>
                  <a:pt x="1478737" y="0"/>
                </a:lnTo>
                <a:close/>
              </a:path>
            </a:pathLst>
          </a:custGeom>
          <a:solidFill>
            <a:srgbClr val="EC008C"/>
          </a:solidFill>
        </p:spPr>
        <p:txBody>
          <a:bodyPr wrap="square" lIns="0" tIns="0" rIns="0" bIns="0" rtlCol="0"/>
          <a:lstStyle/>
          <a:p>
            <a:endParaRPr dirty="0"/>
          </a:p>
        </p:txBody>
      </p:sp>
      <p:sp>
        <p:nvSpPr>
          <p:cNvPr id="5" name="object 5"/>
          <p:cNvSpPr/>
          <p:nvPr/>
        </p:nvSpPr>
        <p:spPr>
          <a:xfrm>
            <a:off x="5665010" y="7470620"/>
            <a:ext cx="1631314" cy="422909"/>
          </a:xfrm>
          <a:custGeom>
            <a:avLst/>
            <a:gdLst/>
            <a:ahLst/>
            <a:cxnLst/>
            <a:rect l="l" t="t" r="r" b="b"/>
            <a:pathLst>
              <a:path w="1631315" h="422909">
                <a:moveTo>
                  <a:pt x="152400" y="0"/>
                </a:moveTo>
                <a:lnTo>
                  <a:pt x="64293" y="2381"/>
                </a:lnTo>
                <a:lnTo>
                  <a:pt x="19050" y="19050"/>
                </a:lnTo>
                <a:lnTo>
                  <a:pt x="2381" y="64293"/>
                </a:lnTo>
                <a:lnTo>
                  <a:pt x="0" y="152400"/>
                </a:lnTo>
                <a:lnTo>
                  <a:pt x="0" y="270065"/>
                </a:lnTo>
                <a:lnTo>
                  <a:pt x="2381" y="358171"/>
                </a:lnTo>
                <a:lnTo>
                  <a:pt x="19050" y="403415"/>
                </a:lnTo>
                <a:lnTo>
                  <a:pt x="64293" y="420084"/>
                </a:lnTo>
                <a:lnTo>
                  <a:pt x="152400" y="422465"/>
                </a:lnTo>
                <a:lnTo>
                  <a:pt x="1478737" y="422465"/>
                </a:lnTo>
                <a:lnTo>
                  <a:pt x="1566843" y="420084"/>
                </a:lnTo>
                <a:lnTo>
                  <a:pt x="1612087" y="403415"/>
                </a:lnTo>
                <a:lnTo>
                  <a:pt x="1628755" y="358171"/>
                </a:lnTo>
                <a:lnTo>
                  <a:pt x="1631137" y="270065"/>
                </a:lnTo>
                <a:lnTo>
                  <a:pt x="1631137" y="152400"/>
                </a:lnTo>
                <a:lnTo>
                  <a:pt x="1628755" y="64293"/>
                </a:lnTo>
                <a:lnTo>
                  <a:pt x="1612087" y="19050"/>
                </a:lnTo>
                <a:lnTo>
                  <a:pt x="1566843" y="2381"/>
                </a:lnTo>
                <a:lnTo>
                  <a:pt x="1478737" y="0"/>
                </a:lnTo>
                <a:lnTo>
                  <a:pt x="152400" y="0"/>
                </a:lnTo>
                <a:close/>
              </a:path>
            </a:pathLst>
          </a:custGeom>
          <a:ln w="38100">
            <a:solidFill>
              <a:srgbClr val="FFFFFF"/>
            </a:solidFill>
          </a:ln>
        </p:spPr>
        <p:txBody>
          <a:bodyPr wrap="square" lIns="0" tIns="0" rIns="0" bIns="0" rtlCol="0"/>
          <a:lstStyle/>
          <a:p>
            <a:endParaRPr dirty="0"/>
          </a:p>
        </p:txBody>
      </p:sp>
      <p:sp>
        <p:nvSpPr>
          <p:cNvPr id="6" name="object 6"/>
          <p:cNvSpPr txBox="1"/>
          <p:nvPr/>
        </p:nvSpPr>
        <p:spPr>
          <a:xfrm>
            <a:off x="5868970" y="7577512"/>
            <a:ext cx="1254125" cy="219710"/>
          </a:xfrm>
          <a:prstGeom prst="rect">
            <a:avLst/>
          </a:prstGeom>
        </p:spPr>
        <p:txBody>
          <a:bodyPr vert="horz" wrap="square" lIns="0" tIns="0" rIns="0" bIns="0" rtlCol="0">
            <a:spAutoFit/>
          </a:bodyPr>
          <a:lstStyle/>
          <a:p>
            <a:pPr marL="12700">
              <a:lnSpc>
                <a:spcPct val="100000"/>
              </a:lnSpc>
            </a:pPr>
            <a:r>
              <a:rPr sz="1300" b="1" spc="-20" dirty="0">
                <a:solidFill>
                  <a:srgbClr val="FFFFFF"/>
                </a:solidFill>
                <a:latin typeface="Segoe UI"/>
                <a:cs typeface="Segoe UI"/>
              </a:rPr>
              <a:t>PARTNER</a:t>
            </a:r>
            <a:r>
              <a:rPr sz="1300" b="1" spc="-70" dirty="0">
                <a:solidFill>
                  <a:srgbClr val="FFFFFF"/>
                </a:solidFill>
                <a:latin typeface="Segoe UI"/>
                <a:cs typeface="Segoe UI"/>
              </a:rPr>
              <a:t> </a:t>
            </a:r>
            <a:r>
              <a:rPr sz="1300" b="1" spc="-10" dirty="0">
                <a:solidFill>
                  <a:srgbClr val="FFFFFF"/>
                </a:solidFill>
                <a:latin typeface="Segoe UI"/>
                <a:cs typeface="Segoe UI"/>
              </a:rPr>
              <a:t>LOGO</a:t>
            </a:r>
            <a:endParaRPr sz="1300" dirty="0">
              <a:latin typeface="Segoe UI"/>
              <a:cs typeface="Segoe UI"/>
            </a:endParaRPr>
          </a:p>
        </p:txBody>
      </p:sp>
      <p:sp>
        <p:nvSpPr>
          <p:cNvPr id="7" name="object 7"/>
          <p:cNvSpPr txBox="1"/>
          <p:nvPr/>
        </p:nvSpPr>
        <p:spPr>
          <a:xfrm>
            <a:off x="444498" y="7149211"/>
            <a:ext cx="1754505" cy="1219200"/>
          </a:xfrm>
          <a:prstGeom prst="rect">
            <a:avLst/>
          </a:prstGeom>
        </p:spPr>
        <p:txBody>
          <a:bodyPr vert="horz" wrap="square" lIns="0" tIns="0" rIns="0" bIns="0" rtlCol="0">
            <a:spAutoFit/>
          </a:bodyPr>
          <a:lstStyle/>
          <a:p>
            <a:pPr marL="12700">
              <a:lnSpc>
                <a:spcPct val="100000"/>
              </a:lnSpc>
            </a:pPr>
            <a:r>
              <a:rPr sz="1000" dirty="0">
                <a:solidFill>
                  <a:srgbClr val="EC008C"/>
                </a:solidFill>
                <a:latin typeface="Segoe UI"/>
                <a:cs typeface="Segoe UI"/>
              </a:rPr>
              <a:t>&lt;&lt;partner </a:t>
            </a:r>
            <a:r>
              <a:rPr sz="1000" spc="-5" dirty="0">
                <a:solidFill>
                  <a:srgbClr val="EC008C"/>
                </a:solidFill>
                <a:latin typeface="Segoe UI"/>
                <a:cs typeface="Segoe UI"/>
              </a:rPr>
              <a:t>company</a:t>
            </a:r>
            <a:r>
              <a:rPr sz="1000" spc="-80" dirty="0">
                <a:solidFill>
                  <a:srgbClr val="EC008C"/>
                </a:solidFill>
                <a:latin typeface="Segoe UI"/>
                <a:cs typeface="Segoe UI"/>
              </a:rPr>
              <a:t> </a:t>
            </a:r>
            <a:r>
              <a:rPr sz="1000" dirty="0">
                <a:solidFill>
                  <a:srgbClr val="EC008C"/>
                </a:solidFill>
                <a:latin typeface="Segoe UI"/>
                <a:cs typeface="Segoe UI"/>
              </a:rPr>
              <a:t>name&gt;&gt;</a:t>
            </a:r>
            <a:endParaRPr sz="1000" dirty="0">
              <a:latin typeface="Segoe UI"/>
              <a:cs typeface="Segoe UI"/>
            </a:endParaRPr>
          </a:p>
          <a:p>
            <a:pPr marL="12700">
              <a:lnSpc>
                <a:spcPct val="100000"/>
              </a:lnSpc>
            </a:pPr>
            <a:r>
              <a:rPr sz="1000" dirty="0">
                <a:solidFill>
                  <a:srgbClr val="EC008C"/>
                </a:solidFill>
                <a:latin typeface="Segoe UI"/>
                <a:cs typeface="Segoe UI"/>
              </a:rPr>
              <a:t>&lt;&lt;partner</a:t>
            </a:r>
            <a:r>
              <a:rPr sz="1000" spc="-95" dirty="0">
                <a:solidFill>
                  <a:srgbClr val="EC008C"/>
                </a:solidFill>
                <a:latin typeface="Segoe UI"/>
                <a:cs typeface="Segoe UI"/>
              </a:rPr>
              <a:t> </a:t>
            </a:r>
            <a:r>
              <a:rPr sz="1000" dirty="0">
                <a:solidFill>
                  <a:srgbClr val="EC008C"/>
                </a:solidFill>
                <a:latin typeface="Segoe UI"/>
                <a:cs typeface="Segoe UI"/>
              </a:rPr>
              <a:t>phone&gt;&gt;</a:t>
            </a:r>
            <a:endParaRPr sz="1000" dirty="0">
              <a:latin typeface="Segoe UI"/>
              <a:cs typeface="Segoe UI"/>
            </a:endParaRPr>
          </a:p>
          <a:p>
            <a:pPr marL="12700">
              <a:lnSpc>
                <a:spcPct val="100000"/>
              </a:lnSpc>
            </a:pPr>
            <a:r>
              <a:rPr sz="1000" dirty="0">
                <a:solidFill>
                  <a:srgbClr val="EC008C"/>
                </a:solidFill>
                <a:latin typeface="Segoe UI"/>
                <a:cs typeface="Segoe UI"/>
              </a:rPr>
              <a:t>&lt;&lt;partner</a:t>
            </a:r>
            <a:r>
              <a:rPr sz="1000" spc="-95" dirty="0">
                <a:solidFill>
                  <a:srgbClr val="EC008C"/>
                </a:solidFill>
                <a:latin typeface="Segoe UI"/>
                <a:cs typeface="Segoe UI"/>
              </a:rPr>
              <a:t> </a:t>
            </a:r>
            <a:r>
              <a:rPr sz="1000" dirty="0">
                <a:solidFill>
                  <a:srgbClr val="EC008C"/>
                </a:solidFill>
                <a:latin typeface="Segoe UI"/>
                <a:cs typeface="Segoe UI"/>
              </a:rPr>
              <a:t>email&gt;&gt;</a:t>
            </a:r>
            <a:endParaRPr sz="1000" dirty="0">
              <a:latin typeface="Segoe UI"/>
              <a:cs typeface="Segoe UI"/>
            </a:endParaRPr>
          </a:p>
          <a:p>
            <a:pPr marL="12700">
              <a:lnSpc>
                <a:spcPct val="100000"/>
              </a:lnSpc>
            </a:pPr>
            <a:r>
              <a:rPr sz="1000" dirty="0">
                <a:solidFill>
                  <a:srgbClr val="EC008C"/>
                </a:solidFill>
                <a:latin typeface="Segoe UI"/>
                <a:cs typeface="Segoe UI"/>
              </a:rPr>
              <a:t>&lt;&lt;partner</a:t>
            </a:r>
            <a:r>
              <a:rPr sz="1000" spc="-65" dirty="0">
                <a:solidFill>
                  <a:srgbClr val="EC008C"/>
                </a:solidFill>
                <a:latin typeface="Segoe UI"/>
                <a:cs typeface="Segoe UI"/>
              </a:rPr>
              <a:t> </a:t>
            </a:r>
            <a:r>
              <a:rPr sz="1000" spc="-5" dirty="0">
                <a:solidFill>
                  <a:srgbClr val="EC008C"/>
                </a:solidFill>
                <a:latin typeface="Segoe UI"/>
                <a:cs typeface="Segoe UI"/>
              </a:rPr>
              <a:t>address&gt;&gt;</a:t>
            </a:r>
            <a:endParaRPr sz="1000" dirty="0">
              <a:latin typeface="Segoe UI"/>
              <a:cs typeface="Segoe UI"/>
            </a:endParaRPr>
          </a:p>
          <a:p>
            <a:pPr marL="12700">
              <a:lnSpc>
                <a:spcPct val="100000"/>
              </a:lnSpc>
            </a:pPr>
            <a:r>
              <a:rPr sz="1000" dirty="0">
                <a:solidFill>
                  <a:srgbClr val="EC008C"/>
                </a:solidFill>
                <a:latin typeface="Segoe UI"/>
                <a:cs typeface="Segoe UI"/>
              </a:rPr>
              <a:t>&lt;&lt;partner</a:t>
            </a:r>
            <a:r>
              <a:rPr sz="1000" spc="-95" dirty="0">
                <a:solidFill>
                  <a:srgbClr val="EC008C"/>
                </a:solidFill>
                <a:latin typeface="Segoe UI"/>
                <a:cs typeface="Segoe UI"/>
              </a:rPr>
              <a:t> </a:t>
            </a:r>
            <a:r>
              <a:rPr sz="1000" dirty="0">
                <a:solidFill>
                  <a:srgbClr val="EC008C"/>
                </a:solidFill>
                <a:latin typeface="Segoe UI"/>
                <a:cs typeface="Segoe UI"/>
              </a:rPr>
              <a:t>URL&gt;&gt;</a:t>
            </a:r>
            <a:endParaRPr sz="1000" dirty="0">
              <a:latin typeface="Segoe UI"/>
              <a:cs typeface="Segoe UI"/>
            </a:endParaRPr>
          </a:p>
          <a:p>
            <a:pPr marL="12700">
              <a:lnSpc>
                <a:spcPct val="100000"/>
              </a:lnSpc>
              <a:spcBef>
                <a:spcPts val="1045"/>
              </a:spcBef>
            </a:pPr>
            <a:r>
              <a:rPr sz="1000" spc="-5" dirty="0">
                <a:solidFill>
                  <a:srgbClr val="EC008C"/>
                </a:solidFill>
                <a:latin typeface="Segoe UI"/>
                <a:cs typeface="Segoe UI"/>
              </a:rPr>
              <a:t>&lt;Partner</a:t>
            </a:r>
            <a:r>
              <a:rPr sz="1000" spc="-75" dirty="0">
                <a:solidFill>
                  <a:srgbClr val="EC008C"/>
                </a:solidFill>
                <a:latin typeface="Segoe UI"/>
                <a:cs typeface="Segoe UI"/>
              </a:rPr>
              <a:t> </a:t>
            </a:r>
            <a:r>
              <a:rPr sz="1000" spc="-5" dirty="0">
                <a:solidFill>
                  <a:srgbClr val="EC008C"/>
                </a:solidFill>
                <a:latin typeface="Segoe UI"/>
                <a:cs typeface="Segoe UI"/>
              </a:rPr>
              <a:t>legal&gt;</a:t>
            </a:r>
            <a:endParaRPr sz="1000" dirty="0">
              <a:latin typeface="Segoe UI"/>
              <a:cs typeface="Segoe UI"/>
            </a:endParaRPr>
          </a:p>
          <a:p>
            <a:pPr marL="12700">
              <a:lnSpc>
                <a:spcPct val="100000"/>
              </a:lnSpc>
            </a:pPr>
            <a:r>
              <a:rPr sz="1000" spc="-5" dirty="0">
                <a:solidFill>
                  <a:srgbClr val="EC008C"/>
                </a:solidFill>
                <a:latin typeface="Segoe UI"/>
                <a:cs typeface="Segoe UI"/>
              </a:rPr>
              <a:t>&lt;Partner</a:t>
            </a:r>
            <a:r>
              <a:rPr sz="1000" spc="5" dirty="0">
                <a:solidFill>
                  <a:srgbClr val="EC008C"/>
                </a:solidFill>
                <a:latin typeface="Segoe UI"/>
                <a:cs typeface="Segoe UI"/>
              </a:rPr>
              <a:t> </a:t>
            </a:r>
            <a:r>
              <a:rPr sz="1000" spc="-5" dirty="0">
                <a:solidFill>
                  <a:srgbClr val="EC008C"/>
                </a:solidFill>
                <a:latin typeface="Segoe UI"/>
                <a:cs typeface="Segoe UI"/>
              </a:rPr>
              <a:t>privacy/unsubscribe&gt;</a:t>
            </a:r>
            <a:endParaRPr sz="1000" dirty="0">
              <a:latin typeface="Segoe UI"/>
              <a:cs typeface="Segoe UI"/>
            </a:endParaRPr>
          </a:p>
        </p:txBody>
      </p:sp>
      <p:sp>
        <p:nvSpPr>
          <p:cNvPr id="8" name="object 8"/>
          <p:cNvSpPr txBox="1"/>
          <p:nvPr/>
        </p:nvSpPr>
        <p:spPr>
          <a:xfrm>
            <a:off x="444498" y="8755560"/>
            <a:ext cx="6825615" cy="384175"/>
          </a:xfrm>
          <a:prstGeom prst="rect">
            <a:avLst/>
          </a:prstGeom>
        </p:spPr>
        <p:txBody>
          <a:bodyPr vert="horz" wrap="square" lIns="0" tIns="0" rIns="0" bIns="0" rtlCol="0">
            <a:spAutoFit/>
          </a:bodyPr>
          <a:lstStyle/>
          <a:p>
            <a:pPr marL="12700" marR="5080">
              <a:lnSpc>
                <a:spcPct val="100000"/>
              </a:lnSpc>
            </a:pPr>
            <a:r>
              <a:rPr sz="800" dirty="0">
                <a:solidFill>
                  <a:srgbClr val="EC008C"/>
                </a:solidFill>
                <a:latin typeface="Segoe UI"/>
                <a:cs typeface="Segoe UI"/>
              </a:rPr>
              <a:t>«Notice </a:t>
            </a:r>
            <a:r>
              <a:rPr sz="800" spc="-5" dirty="0">
                <a:solidFill>
                  <a:srgbClr val="EC008C"/>
                </a:solidFill>
                <a:latin typeface="Segoe UI"/>
                <a:cs typeface="Segoe UI"/>
              </a:rPr>
              <a:t>to </a:t>
            </a:r>
            <a:r>
              <a:rPr sz="800" dirty="0">
                <a:solidFill>
                  <a:srgbClr val="EC008C"/>
                </a:solidFill>
                <a:latin typeface="Segoe UI"/>
                <a:cs typeface="Segoe UI"/>
              </a:rPr>
              <a:t>partners: </a:t>
            </a:r>
            <a:r>
              <a:rPr sz="800" spc="-10" dirty="0">
                <a:solidFill>
                  <a:srgbClr val="EC008C"/>
                </a:solidFill>
                <a:latin typeface="Segoe UI"/>
                <a:cs typeface="Segoe UI"/>
              </a:rPr>
              <a:t>Read </a:t>
            </a:r>
            <a:r>
              <a:rPr sz="800" dirty="0">
                <a:solidFill>
                  <a:srgbClr val="EC008C"/>
                </a:solidFill>
                <a:latin typeface="Segoe UI"/>
                <a:cs typeface="Segoe UI"/>
              </a:rPr>
              <a:t>and </a:t>
            </a:r>
            <a:r>
              <a:rPr sz="800" spc="-5" dirty="0">
                <a:solidFill>
                  <a:srgbClr val="EC008C"/>
                </a:solidFill>
                <a:latin typeface="Segoe UI"/>
                <a:cs typeface="Segoe UI"/>
              </a:rPr>
              <a:t>delete </a:t>
            </a:r>
            <a:r>
              <a:rPr sz="800" dirty="0">
                <a:solidFill>
                  <a:srgbClr val="EC008C"/>
                </a:solidFill>
                <a:latin typeface="Segoe UI"/>
                <a:cs typeface="Segoe UI"/>
              </a:rPr>
              <a:t>this </a:t>
            </a:r>
            <a:r>
              <a:rPr sz="800" spc="-5" dirty="0">
                <a:solidFill>
                  <a:srgbClr val="EC008C"/>
                </a:solidFill>
                <a:latin typeface="Segoe UI"/>
                <a:cs typeface="Segoe UI"/>
              </a:rPr>
              <a:t>note before </a:t>
            </a:r>
            <a:r>
              <a:rPr sz="800" dirty="0">
                <a:solidFill>
                  <a:srgbClr val="EC008C"/>
                </a:solidFill>
                <a:latin typeface="Segoe UI"/>
                <a:cs typeface="Segoe UI"/>
              </a:rPr>
              <a:t>sending.» </a:t>
            </a:r>
            <a:r>
              <a:rPr sz="800" spc="-5" dirty="0">
                <a:solidFill>
                  <a:srgbClr val="EC008C"/>
                </a:solidFill>
                <a:latin typeface="Segoe UI"/>
                <a:cs typeface="Segoe UI"/>
              </a:rPr>
              <a:t>Microsoft provides </a:t>
            </a:r>
            <a:r>
              <a:rPr sz="800" dirty="0">
                <a:solidFill>
                  <a:srgbClr val="EC008C"/>
                </a:solidFill>
                <a:latin typeface="Segoe UI"/>
                <a:cs typeface="Segoe UI"/>
              </a:rPr>
              <a:t>this </a:t>
            </a:r>
            <a:r>
              <a:rPr sz="800" spc="-5" dirty="0">
                <a:solidFill>
                  <a:srgbClr val="EC008C"/>
                </a:solidFill>
                <a:latin typeface="Segoe UI"/>
                <a:cs typeface="Segoe UI"/>
              </a:rPr>
              <a:t>material </a:t>
            </a:r>
            <a:r>
              <a:rPr sz="800" dirty="0">
                <a:solidFill>
                  <a:srgbClr val="EC008C"/>
                </a:solidFill>
                <a:latin typeface="Segoe UI"/>
                <a:cs typeface="Segoe UI"/>
              </a:rPr>
              <a:t>for partners' </a:t>
            </a:r>
            <a:r>
              <a:rPr sz="800" spc="-5" dirty="0">
                <a:solidFill>
                  <a:srgbClr val="EC008C"/>
                </a:solidFill>
                <a:latin typeface="Segoe UI"/>
                <a:cs typeface="Segoe UI"/>
              </a:rPr>
              <a:t>convenience </a:t>
            </a:r>
            <a:r>
              <a:rPr sz="800" dirty="0">
                <a:solidFill>
                  <a:srgbClr val="EC008C"/>
                </a:solidFill>
                <a:latin typeface="Segoe UI"/>
                <a:cs typeface="Segoe UI"/>
              </a:rPr>
              <a:t>and </a:t>
            </a:r>
            <a:r>
              <a:rPr sz="800" spc="-5" dirty="0">
                <a:solidFill>
                  <a:srgbClr val="EC008C"/>
                </a:solidFill>
                <a:latin typeface="Segoe UI"/>
                <a:cs typeface="Segoe UI"/>
              </a:rPr>
              <a:t>informational </a:t>
            </a:r>
            <a:r>
              <a:rPr sz="800" dirty="0">
                <a:solidFill>
                  <a:srgbClr val="EC008C"/>
                </a:solidFill>
                <a:latin typeface="Segoe UI"/>
                <a:cs typeface="Segoe UI"/>
              </a:rPr>
              <a:t>purposes  </a:t>
            </a:r>
            <a:r>
              <a:rPr sz="800" spc="-10" dirty="0">
                <a:solidFill>
                  <a:srgbClr val="EC008C"/>
                </a:solidFill>
                <a:latin typeface="Segoe UI"/>
                <a:cs typeface="Segoe UI"/>
              </a:rPr>
              <a:t>only. </a:t>
            </a:r>
            <a:r>
              <a:rPr sz="800" spc="-25" dirty="0">
                <a:solidFill>
                  <a:srgbClr val="EC008C"/>
                </a:solidFill>
                <a:latin typeface="Segoe UI"/>
                <a:cs typeface="Segoe UI"/>
              </a:rPr>
              <a:t>You </a:t>
            </a:r>
            <a:r>
              <a:rPr sz="800" spc="-5" dirty="0">
                <a:solidFill>
                  <a:srgbClr val="EC008C"/>
                </a:solidFill>
                <a:latin typeface="Segoe UI"/>
                <a:cs typeface="Segoe UI"/>
              </a:rPr>
              <a:t>may </a:t>
            </a:r>
            <a:r>
              <a:rPr sz="800" dirty="0">
                <a:solidFill>
                  <a:srgbClr val="EC008C"/>
                </a:solidFill>
                <a:latin typeface="Segoe UI"/>
                <a:cs typeface="Segoe UI"/>
              </a:rPr>
              <a:t>not change any </a:t>
            </a:r>
            <a:r>
              <a:rPr sz="800" spc="-10" dirty="0">
                <a:solidFill>
                  <a:srgbClr val="EC008C"/>
                </a:solidFill>
                <a:latin typeface="Segoe UI"/>
                <a:cs typeface="Segoe UI"/>
              </a:rPr>
              <a:t>of </a:t>
            </a:r>
            <a:r>
              <a:rPr sz="800" dirty="0">
                <a:solidFill>
                  <a:srgbClr val="EC008C"/>
                </a:solidFill>
                <a:latin typeface="Segoe UI"/>
                <a:cs typeface="Segoe UI"/>
              </a:rPr>
              <a:t>the claims </a:t>
            </a:r>
            <a:r>
              <a:rPr sz="800" spc="-5" dirty="0">
                <a:solidFill>
                  <a:srgbClr val="EC008C"/>
                </a:solidFill>
                <a:latin typeface="Segoe UI"/>
                <a:cs typeface="Segoe UI"/>
              </a:rPr>
              <a:t>made </a:t>
            </a:r>
            <a:r>
              <a:rPr sz="800" dirty="0">
                <a:solidFill>
                  <a:srgbClr val="EC008C"/>
                </a:solidFill>
                <a:latin typeface="Segoe UI"/>
                <a:cs typeface="Segoe UI"/>
              </a:rPr>
              <a:t>about </a:t>
            </a:r>
            <a:r>
              <a:rPr sz="800" spc="-5" dirty="0">
                <a:solidFill>
                  <a:srgbClr val="EC008C"/>
                </a:solidFill>
                <a:latin typeface="Segoe UI"/>
                <a:cs typeface="Segoe UI"/>
              </a:rPr>
              <a:t>Microsoft </a:t>
            </a:r>
            <a:r>
              <a:rPr sz="800" dirty="0">
                <a:solidFill>
                  <a:srgbClr val="EC008C"/>
                </a:solidFill>
                <a:latin typeface="Segoe UI"/>
                <a:cs typeface="Segoe UI"/>
              </a:rPr>
              <a:t>devices and services and </a:t>
            </a:r>
            <a:r>
              <a:rPr sz="800" spc="-5" dirty="0">
                <a:solidFill>
                  <a:srgbClr val="EC008C"/>
                </a:solidFill>
                <a:latin typeface="Segoe UI"/>
                <a:cs typeface="Segoe UI"/>
              </a:rPr>
              <a:t>must </a:t>
            </a:r>
            <a:r>
              <a:rPr sz="800" dirty="0">
                <a:solidFill>
                  <a:srgbClr val="EC008C"/>
                </a:solidFill>
                <a:latin typeface="Segoe UI"/>
                <a:cs typeface="Segoe UI"/>
              </a:rPr>
              <a:t>follow all </a:t>
            </a:r>
            <a:r>
              <a:rPr sz="800" spc="-5" dirty="0">
                <a:solidFill>
                  <a:srgbClr val="EC008C"/>
                </a:solidFill>
                <a:latin typeface="Segoe UI"/>
                <a:cs typeface="Segoe UI"/>
              </a:rPr>
              <a:t>Microsoft </a:t>
            </a:r>
            <a:r>
              <a:rPr sz="800" dirty="0">
                <a:solidFill>
                  <a:srgbClr val="EC008C"/>
                </a:solidFill>
                <a:latin typeface="Segoe UI"/>
                <a:cs typeface="Segoe UI"/>
              </a:rPr>
              <a:t>trademark guidelines. </a:t>
            </a:r>
            <a:r>
              <a:rPr sz="800" spc="-5" dirty="0">
                <a:solidFill>
                  <a:srgbClr val="EC008C"/>
                </a:solidFill>
                <a:latin typeface="Segoe UI"/>
                <a:cs typeface="Segoe UI"/>
              </a:rPr>
              <a:t>Consult </a:t>
            </a:r>
            <a:r>
              <a:rPr sz="800" dirty="0">
                <a:solidFill>
                  <a:srgbClr val="EC008C"/>
                </a:solidFill>
                <a:latin typeface="Segoe UI"/>
                <a:cs typeface="Segoe UI"/>
              </a:rPr>
              <a:t>with  </a:t>
            </a:r>
            <a:r>
              <a:rPr sz="800" spc="-5" dirty="0">
                <a:solidFill>
                  <a:srgbClr val="EC008C"/>
                </a:solidFill>
                <a:latin typeface="Segoe UI"/>
                <a:cs typeface="Segoe UI"/>
              </a:rPr>
              <a:t>your </a:t>
            </a:r>
            <a:r>
              <a:rPr sz="800" dirty="0">
                <a:solidFill>
                  <a:srgbClr val="EC008C"/>
                </a:solidFill>
                <a:latin typeface="Segoe UI"/>
                <a:cs typeface="Segoe UI"/>
              </a:rPr>
              <a:t>own </a:t>
            </a:r>
            <a:r>
              <a:rPr sz="800" spc="-5" dirty="0">
                <a:solidFill>
                  <a:srgbClr val="EC008C"/>
                </a:solidFill>
                <a:latin typeface="Segoe UI"/>
                <a:cs typeface="Segoe UI"/>
              </a:rPr>
              <a:t>attorney to ensure you </a:t>
            </a:r>
            <a:r>
              <a:rPr sz="800" dirty="0">
                <a:solidFill>
                  <a:srgbClr val="EC008C"/>
                </a:solidFill>
                <a:latin typeface="Segoe UI"/>
                <a:cs typeface="Segoe UI"/>
              </a:rPr>
              <a:t>follow all applicable </a:t>
            </a:r>
            <a:r>
              <a:rPr sz="800" spc="-5" dirty="0">
                <a:solidFill>
                  <a:srgbClr val="EC008C"/>
                </a:solidFill>
                <a:latin typeface="Segoe UI"/>
                <a:cs typeface="Segoe UI"/>
              </a:rPr>
              <a:t>laws, including </a:t>
            </a:r>
            <a:r>
              <a:rPr sz="800" dirty="0">
                <a:solidFill>
                  <a:srgbClr val="EC008C"/>
                </a:solidFill>
                <a:latin typeface="Segoe UI"/>
                <a:cs typeface="Segoe UI"/>
              </a:rPr>
              <a:t>any </a:t>
            </a:r>
            <a:r>
              <a:rPr sz="800" spc="-5" dirty="0">
                <a:solidFill>
                  <a:srgbClr val="EC008C"/>
                </a:solidFill>
                <a:latin typeface="Segoe UI"/>
                <a:cs typeface="Segoe UI"/>
              </a:rPr>
              <a:t>anti-spam</a:t>
            </a:r>
            <a:r>
              <a:rPr sz="800" spc="20" dirty="0">
                <a:solidFill>
                  <a:srgbClr val="EC008C"/>
                </a:solidFill>
                <a:latin typeface="Segoe UI"/>
                <a:cs typeface="Segoe UI"/>
              </a:rPr>
              <a:t> </a:t>
            </a:r>
            <a:r>
              <a:rPr sz="800" spc="-5" dirty="0">
                <a:solidFill>
                  <a:srgbClr val="EC008C"/>
                </a:solidFill>
                <a:latin typeface="Segoe UI"/>
                <a:cs typeface="Segoe UI"/>
              </a:rPr>
              <a:t>laws.</a:t>
            </a:r>
            <a:endParaRPr sz="800" dirty="0">
              <a:latin typeface="Segoe UI"/>
              <a:cs typeface="Segoe UI"/>
            </a:endParaRPr>
          </a:p>
        </p:txBody>
      </p:sp>
      <p:sp>
        <p:nvSpPr>
          <p:cNvPr id="9" name="object 9"/>
          <p:cNvSpPr txBox="1"/>
          <p:nvPr/>
        </p:nvSpPr>
        <p:spPr>
          <a:xfrm>
            <a:off x="533400" y="2610471"/>
            <a:ext cx="1511799" cy="769441"/>
          </a:xfrm>
          <a:prstGeom prst="rect">
            <a:avLst/>
          </a:prstGeom>
        </p:spPr>
        <p:txBody>
          <a:bodyPr vert="horz" wrap="square" lIns="0" tIns="0" rIns="0" bIns="0" rtlCol="0">
            <a:spAutoFit/>
          </a:bodyPr>
          <a:lstStyle/>
          <a:p>
            <a:pPr marL="12700" marR="5080">
              <a:lnSpc>
                <a:spcPct val="100000"/>
              </a:lnSpc>
            </a:pPr>
            <a:r>
              <a:rPr lang="en-US" sz="1000" dirty="0">
                <a:solidFill>
                  <a:srgbClr val="231F20"/>
                </a:solidFill>
                <a:latin typeface="Segoe UI"/>
                <a:cs typeface="Segoe UI"/>
              </a:rPr>
              <a:t>Protect users’ identities and control access to valuable resources with conditional access based on user risk level.</a:t>
            </a:r>
          </a:p>
        </p:txBody>
      </p:sp>
      <p:sp>
        <p:nvSpPr>
          <p:cNvPr id="10" name="object 10"/>
          <p:cNvSpPr txBox="1"/>
          <p:nvPr/>
        </p:nvSpPr>
        <p:spPr>
          <a:xfrm>
            <a:off x="535633" y="2040654"/>
            <a:ext cx="1424457" cy="400110"/>
          </a:xfrm>
          <a:prstGeom prst="rect">
            <a:avLst/>
          </a:prstGeom>
        </p:spPr>
        <p:txBody>
          <a:bodyPr vert="horz" wrap="square" lIns="0" tIns="0" rIns="0" bIns="0" rtlCol="0">
            <a:spAutoFit/>
          </a:bodyPr>
          <a:lstStyle/>
          <a:p>
            <a:pPr marL="12700" marR="5080">
              <a:lnSpc>
                <a:spcPct val="100000"/>
              </a:lnSpc>
            </a:pPr>
            <a:r>
              <a:rPr lang="en-US" sz="1300" b="1" spc="20" dirty="0">
                <a:solidFill>
                  <a:srgbClr val="231F20"/>
                </a:solidFill>
                <a:latin typeface="Segoe UI Semibold" panose="020B0702040204020203" pitchFamily="34" charset="0"/>
                <a:cs typeface="Segoe UI Semibold" panose="020B0702040204020203" pitchFamily="34" charset="0"/>
              </a:rPr>
              <a:t>Identity &amp; access management</a:t>
            </a:r>
          </a:p>
        </p:txBody>
      </p:sp>
      <p:sp>
        <p:nvSpPr>
          <p:cNvPr id="11" name="object 11"/>
          <p:cNvSpPr txBox="1"/>
          <p:nvPr/>
        </p:nvSpPr>
        <p:spPr>
          <a:xfrm>
            <a:off x="444500" y="728990"/>
            <a:ext cx="3038475" cy="200055"/>
          </a:xfrm>
          <a:prstGeom prst="rect">
            <a:avLst/>
          </a:prstGeom>
        </p:spPr>
        <p:txBody>
          <a:bodyPr vert="horz" wrap="square" lIns="0" tIns="0" rIns="0" bIns="0" rtlCol="0">
            <a:spAutoFit/>
          </a:bodyPr>
          <a:lstStyle/>
          <a:p>
            <a:pPr marL="12700">
              <a:lnSpc>
                <a:spcPct val="100000"/>
              </a:lnSpc>
            </a:pPr>
            <a:r>
              <a:rPr sz="1300" b="1" spc="-5" dirty="0">
                <a:solidFill>
                  <a:srgbClr val="0078D6"/>
                </a:solidFill>
                <a:latin typeface="Segoe UI Semibold"/>
                <a:cs typeface="Segoe UI Semibold"/>
              </a:rPr>
              <a:t>Four </a:t>
            </a:r>
            <a:r>
              <a:rPr sz="1300" b="1" spc="-10" dirty="0">
                <a:solidFill>
                  <a:srgbClr val="0078D6"/>
                </a:solidFill>
                <a:latin typeface="Segoe UI Semibold"/>
                <a:cs typeface="Segoe UI Semibold"/>
              </a:rPr>
              <a:t>key </a:t>
            </a:r>
            <a:r>
              <a:rPr sz="1300" b="1" spc="-5" dirty="0">
                <a:solidFill>
                  <a:srgbClr val="0078D6"/>
                </a:solidFill>
                <a:latin typeface="Segoe UI Semibold"/>
                <a:cs typeface="Segoe UI Semibold"/>
              </a:rPr>
              <a:t>areas </a:t>
            </a:r>
            <a:r>
              <a:rPr sz="1300" b="1" spc="-15" dirty="0">
                <a:solidFill>
                  <a:srgbClr val="0078D6"/>
                </a:solidFill>
                <a:latin typeface="Segoe UI Semibold"/>
                <a:cs typeface="Segoe UI Semibold"/>
              </a:rPr>
              <a:t>of </a:t>
            </a:r>
            <a:r>
              <a:rPr lang="en-US" sz="1300" b="1" spc="-5" dirty="0">
                <a:solidFill>
                  <a:srgbClr val="0078D6"/>
                </a:solidFill>
                <a:latin typeface="Segoe UI Semibold"/>
                <a:cs typeface="Segoe UI Semibold"/>
              </a:rPr>
              <a:t>i</a:t>
            </a:r>
            <a:r>
              <a:rPr sz="1300" b="1" spc="-5" dirty="0">
                <a:solidFill>
                  <a:srgbClr val="0078D6"/>
                </a:solidFill>
                <a:latin typeface="Segoe UI Semibold"/>
                <a:cs typeface="Segoe UI Semibold"/>
              </a:rPr>
              <a:t>ntelligent</a:t>
            </a:r>
            <a:r>
              <a:rPr sz="1300" b="1" spc="-45" dirty="0">
                <a:solidFill>
                  <a:srgbClr val="0078D6"/>
                </a:solidFill>
                <a:latin typeface="Segoe UI Semibold"/>
                <a:cs typeface="Segoe UI Semibold"/>
              </a:rPr>
              <a:t> </a:t>
            </a:r>
            <a:r>
              <a:rPr lang="en-US" sz="1300" b="1" spc="-5" dirty="0">
                <a:solidFill>
                  <a:srgbClr val="0078D6"/>
                </a:solidFill>
                <a:latin typeface="Segoe UI Semibold"/>
                <a:cs typeface="Segoe UI Semibold"/>
              </a:rPr>
              <a:t>s</a:t>
            </a:r>
            <a:r>
              <a:rPr sz="1300" b="1" spc="-5" dirty="0">
                <a:solidFill>
                  <a:srgbClr val="0078D6"/>
                </a:solidFill>
                <a:latin typeface="Segoe UI Semibold"/>
                <a:cs typeface="Segoe UI Semibold"/>
              </a:rPr>
              <a:t>ecurity</a:t>
            </a:r>
            <a:endParaRPr sz="1300" dirty="0">
              <a:latin typeface="Segoe UI Semibold"/>
              <a:cs typeface="Segoe UI Semibold"/>
            </a:endParaRPr>
          </a:p>
        </p:txBody>
      </p:sp>
      <p:sp>
        <p:nvSpPr>
          <p:cNvPr id="12" name="object 12"/>
          <p:cNvSpPr txBox="1"/>
          <p:nvPr/>
        </p:nvSpPr>
        <p:spPr>
          <a:xfrm>
            <a:off x="2258558" y="2610471"/>
            <a:ext cx="1443355" cy="923330"/>
          </a:xfrm>
          <a:prstGeom prst="rect">
            <a:avLst/>
          </a:prstGeom>
        </p:spPr>
        <p:txBody>
          <a:bodyPr vert="horz" wrap="square" lIns="0" tIns="0" rIns="0" bIns="0" rtlCol="0">
            <a:spAutoFit/>
          </a:bodyPr>
          <a:lstStyle/>
          <a:p>
            <a:pPr marL="12700" marR="5080">
              <a:lnSpc>
                <a:spcPct val="100000"/>
              </a:lnSpc>
            </a:pPr>
            <a:r>
              <a:rPr lang="en-US" sz="1000" dirty="0">
                <a:solidFill>
                  <a:srgbClr val="231F20"/>
                </a:solidFill>
                <a:latin typeface="Segoe UI"/>
                <a:cs typeface="Segoe UI"/>
              </a:rPr>
              <a:t>Protect information in documents and emails with encryption that travels with them as they move inside and outside your organization.</a:t>
            </a:r>
          </a:p>
        </p:txBody>
      </p:sp>
      <p:sp>
        <p:nvSpPr>
          <p:cNvPr id="13" name="object 13"/>
          <p:cNvSpPr txBox="1"/>
          <p:nvPr/>
        </p:nvSpPr>
        <p:spPr>
          <a:xfrm>
            <a:off x="2258558" y="2040654"/>
            <a:ext cx="1534643" cy="400110"/>
          </a:xfrm>
          <a:prstGeom prst="rect">
            <a:avLst/>
          </a:prstGeom>
        </p:spPr>
        <p:txBody>
          <a:bodyPr vert="horz" wrap="square" lIns="0" tIns="0" rIns="0" bIns="0" rtlCol="0">
            <a:spAutoFit/>
          </a:bodyPr>
          <a:lstStyle/>
          <a:p>
            <a:pPr marL="12700" marR="5080">
              <a:lnSpc>
                <a:spcPct val="100000"/>
              </a:lnSpc>
            </a:pPr>
            <a:r>
              <a:rPr lang="en-US" sz="1300" b="1" spc="20" dirty="0">
                <a:solidFill>
                  <a:srgbClr val="231F20"/>
                </a:solidFill>
                <a:latin typeface="Segoe UI Semibold" panose="020B0702040204020203" pitchFamily="34" charset="0"/>
                <a:cs typeface="Segoe UI Semibold" panose="020B0702040204020203" pitchFamily="34" charset="0"/>
              </a:rPr>
              <a:t>Information protection</a:t>
            </a:r>
            <a:endParaRPr lang="en-US" sz="1300" dirty="0">
              <a:latin typeface="Segoe UI Semibold" panose="020B0702040204020203" pitchFamily="34" charset="0"/>
              <a:cs typeface="Segoe UI Semibold" panose="020B0702040204020203" pitchFamily="34" charset="0"/>
            </a:endParaRPr>
          </a:p>
        </p:txBody>
      </p:sp>
      <p:sp>
        <p:nvSpPr>
          <p:cNvPr id="14" name="object 14"/>
          <p:cNvSpPr txBox="1"/>
          <p:nvPr/>
        </p:nvSpPr>
        <p:spPr>
          <a:xfrm>
            <a:off x="3995038" y="1324113"/>
            <a:ext cx="1321356" cy="400110"/>
          </a:xfrm>
          <a:prstGeom prst="rect">
            <a:avLst/>
          </a:prstGeom>
        </p:spPr>
        <p:txBody>
          <a:bodyPr vert="horz" wrap="square" lIns="0" tIns="0" rIns="0" bIns="0" rtlCol="0">
            <a:spAutoFit/>
          </a:bodyPr>
          <a:lstStyle/>
          <a:p>
            <a:pPr marL="12700">
              <a:lnSpc>
                <a:spcPct val="100000"/>
              </a:lnSpc>
            </a:pPr>
            <a:r>
              <a:rPr lang="en-US" sz="1300" b="1" spc="25" dirty="0">
                <a:solidFill>
                  <a:srgbClr val="FFFFFF"/>
                </a:solidFill>
                <a:latin typeface="Segoe UI Semibold" panose="020B0702040204020203" pitchFamily="34" charset="0"/>
                <a:cs typeface="Segoe UI Semibold" panose="020B0702040204020203" pitchFamily="34" charset="0"/>
              </a:rPr>
              <a:t>Secure environments</a:t>
            </a:r>
            <a:endParaRPr sz="1300" b="1" dirty="0">
              <a:latin typeface="Segoe UI Semibold" panose="020B0702040204020203" pitchFamily="34" charset="0"/>
              <a:cs typeface="Segoe UI Semibold" panose="020B0702040204020203" pitchFamily="34" charset="0"/>
            </a:endParaRPr>
          </a:p>
        </p:txBody>
      </p:sp>
      <p:sp>
        <p:nvSpPr>
          <p:cNvPr id="15" name="object 15"/>
          <p:cNvSpPr txBox="1"/>
          <p:nvPr/>
        </p:nvSpPr>
        <p:spPr>
          <a:xfrm>
            <a:off x="4019241" y="2590786"/>
            <a:ext cx="1721967" cy="923330"/>
          </a:xfrm>
          <a:prstGeom prst="rect">
            <a:avLst/>
          </a:prstGeom>
        </p:spPr>
        <p:txBody>
          <a:bodyPr vert="horz" wrap="square" lIns="0" tIns="0" rIns="0" bIns="0" rtlCol="0">
            <a:spAutoFit/>
          </a:bodyPr>
          <a:lstStyle/>
          <a:p>
            <a:pPr marL="12700" marR="292735">
              <a:lnSpc>
                <a:spcPct val="100000"/>
              </a:lnSpc>
            </a:pPr>
            <a:r>
              <a:rPr lang="en-US" sz="1000" dirty="0">
                <a:solidFill>
                  <a:srgbClr val="FFFFFF"/>
                </a:solidFill>
                <a:latin typeface="Segoe UI"/>
                <a:cs typeface="Segoe UI"/>
              </a:rPr>
              <a:t>Strengthen your pre-breach posture with built-in threat protection, and recover quickly with automated remediation when attacked.</a:t>
            </a:r>
          </a:p>
        </p:txBody>
      </p:sp>
      <p:sp>
        <p:nvSpPr>
          <p:cNvPr id="16" name="object 16"/>
          <p:cNvSpPr txBox="1"/>
          <p:nvPr/>
        </p:nvSpPr>
        <p:spPr>
          <a:xfrm>
            <a:off x="4019242" y="2040654"/>
            <a:ext cx="1332230" cy="400110"/>
          </a:xfrm>
          <a:prstGeom prst="rect">
            <a:avLst/>
          </a:prstGeom>
        </p:spPr>
        <p:txBody>
          <a:bodyPr vert="horz" wrap="square" lIns="0" tIns="0" rIns="0" bIns="0" rtlCol="0">
            <a:spAutoFit/>
          </a:bodyPr>
          <a:lstStyle/>
          <a:p>
            <a:pPr marL="12700" marR="5080">
              <a:lnSpc>
                <a:spcPct val="100000"/>
              </a:lnSpc>
            </a:pPr>
            <a:r>
              <a:rPr lang="en-US" sz="1300" b="1" spc="30" dirty="0">
                <a:solidFill>
                  <a:srgbClr val="FFFFFF"/>
                </a:solidFill>
                <a:latin typeface="Segoe UI Semibold" panose="020B0702040204020203" pitchFamily="34" charset="0"/>
                <a:cs typeface="Segoe UI Semibold" panose="020B0702040204020203" pitchFamily="34" charset="0"/>
              </a:rPr>
              <a:t>Threat protection</a:t>
            </a:r>
            <a:endParaRPr lang="en-US" sz="1300" dirty="0">
              <a:latin typeface="Segoe UI Semibold" panose="020B0702040204020203" pitchFamily="34" charset="0"/>
              <a:cs typeface="Segoe UI Semibold" panose="020B0702040204020203" pitchFamily="34" charset="0"/>
            </a:endParaRPr>
          </a:p>
        </p:txBody>
      </p:sp>
      <p:sp>
        <p:nvSpPr>
          <p:cNvPr id="17" name="object 17"/>
          <p:cNvSpPr txBox="1"/>
          <p:nvPr/>
        </p:nvSpPr>
        <p:spPr>
          <a:xfrm>
            <a:off x="5741209" y="1415601"/>
            <a:ext cx="1381885" cy="200055"/>
          </a:xfrm>
          <a:prstGeom prst="rect">
            <a:avLst/>
          </a:prstGeom>
        </p:spPr>
        <p:txBody>
          <a:bodyPr vert="horz" wrap="square" lIns="0" tIns="0" rIns="0" bIns="0" rtlCol="0">
            <a:spAutoFit/>
          </a:bodyPr>
          <a:lstStyle/>
          <a:p>
            <a:pPr marL="12700" marR="5080">
              <a:lnSpc>
                <a:spcPct val="100000"/>
              </a:lnSpc>
            </a:pPr>
            <a:r>
              <a:rPr lang="en-US" sz="1300" b="1" spc="15" dirty="0">
                <a:solidFill>
                  <a:srgbClr val="FFFFFF"/>
                </a:solidFill>
                <a:latin typeface="Segoe UI Semibold" panose="020B0702040204020203" pitchFamily="34" charset="0"/>
                <a:cs typeface="Segoe UI Semibold" panose="020B0702040204020203" pitchFamily="34" charset="0"/>
              </a:rPr>
              <a:t>Secure devices</a:t>
            </a:r>
            <a:endParaRPr sz="1300" b="1" dirty="0">
              <a:latin typeface="Segoe UI Semibold" panose="020B0702040204020203" pitchFamily="34" charset="0"/>
              <a:cs typeface="Segoe UI Semibold" panose="020B0702040204020203" pitchFamily="34" charset="0"/>
            </a:endParaRPr>
          </a:p>
        </p:txBody>
      </p:sp>
      <p:sp>
        <p:nvSpPr>
          <p:cNvPr id="18" name="object 18"/>
          <p:cNvSpPr txBox="1"/>
          <p:nvPr/>
        </p:nvSpPr>
        <p:spPr>
          <a:xfrm>
            <a:off x="5753910" y="2590786"/>
            <a:ext cx="1461770" cy="769441"/>
          </a:xfrm>
          <a:prstGeom prst="rect">
            <a:avLst/>
          </a:prstGeom>
        </p:spPr>
        <p:txBody>
          <a:bodyPr vert="horz" wrap="square" lIns="0" tIns="0" rIns="0" bIns="0" rtlCol="0">
            <a:spAutoFit/>
          </a:bodyPr>
          <a:lstStyle/>
          <a:p>
            <a:pPr marL="12700" marR="5080">
              <a:lnSpc>
                <a:spcPct val="100000"/>
              </a:lnSpc>
            </a:pPr>
            <a:r>
              <a:rPr lang="en-US" sz="1000" spc="-5" dirty="0">
                <a:solidFill>
                  <a:srgbClr val="FFFFFF"/>
                </a:solidFill>
                <a:latin typeface="Segoe UI"/>
                <a:cs typeface="Segoe UI"/>
              </a:rPr>
              <a:t>Use security management tools to gain end-to-end visibility of your organization and manage policy centrally.</a:t>
            </a:r>
          </a:p>
        </p:txBody>
      </p:sp>
      <p:sp>
        <p:nvSpPr>
          <p:cNvPr id="19" name="object 19"/>
          <p:cNvSpPr txBox="1"/>
          <p:nvPr/>
        </p:nvSpPr>
        <p:spPr>
          <a:xfrm>
            <a:off x="5769161" y="2040593"/>
            <a:ext cx="1438256" cy="400110"/>
          </a:xfrm>
          <a:prstGeom prst="rect">
            <a:avLst/>
          </a:prstGeom>
        </p:spPr>
        <p:txBody>
          <a:bodyPr vert="horz" wrap="square" lIns="0" tIns="0" rIns="0" bIns="0" rtlCol="0">
            <a:spAutoFit/>
          </a:bodyPr>
          <a:lstStyle/>
          <a:p>
            <a:pPr marL="12700" marR="5080">
              <a:lnSpc>
                <a:spcPct val="100000"/>
              </a:lnSpc>
            </a:pPr>
            <a:r>
              <a:rPr lang="en-US" sz="1300" b="1" spc="35" dirty="0">
                <a:solidFill>
                  <a:srgbClr val="FFFFFF"/>
                </a:solidFill>
                <a:latin typeface="Segoe UI Semibold" panose="020B0702040204020203" pitchFamily="34" charset="0"/>
                <a:cs typeface="Segoe UI Semibold" panose="020B0702040204020203" pitchFamily="34" charset="0"/>
              </a:rPr>
              <a:t>Security management</a:t>
            </a:r>
            <a:endParaRPr lang="en-US" sz="1300" dirty="0">
              <a:latin typeface="Segoe UI Semibold" panose="020B0702040204020203" pitchFamily="34" charset="0"/>
              <a:cs typeface="Segoe UI Semibold" panose="020B0702040204020203" pitchFamily="34" charset="0"/>
            </a:endParaRPr>
          </a:p>
        </p:txBody>
      </p:sp>
      <p:sp>
        <p:nvSpPr>
          <p:cNvPr id="28" name="Rectangle 27">
            <a:extLst>
              <a:ext uri="{FF2B5EF4-FFF2-40B4-BE49-F238E27FC236}">
                <a16:creationId xmlns:a16="http://schemas.microsoft.com/office/drawing/2014/main" id="{FE537887-C644-42FF-8DE7-E4E30DCF5841}"/>
              </a:ext>
            </a:extLst>
          </p:cNvPr>
          <p:cNvSpPr/>
          <p:nvPr/>
        </p:nvSpPr>
        <p:spPr>
          <a:xfrm>
            <a:off x="457200" y="1277947"/>
            <a:ext cx="1798317" cy="492443"/>
          </a:xfrm>
          <a:prstGeom prst="rect">
            <a:avLst/>
          </a:prstGeom>
        </p:spPr>
        <p:txBody>
          <a:bodyPr wrap="square">
            <a:spAutoFit/>
          </a:bodyPr>
          <a:lstStyle/>
          <a:p>
            <a:pPr marL="12700"/>
            <a:r>
              <a:rPr lang="en-US" sz="1300" b="1" spc="25" dirty="0">
                <a:solidFill>
                  <a:srgbClr val="FFFFFF"/>
                </a:solidFill>
                <a:latin typeface="Segoe UI Semibold" panose="020B0702040204020203" pitchFamily="34" charset="0"/>
                <a:cs typeface="Segoe UI Semibold" panose="020B0702040204020203" pitchFamily="34" charset="0"/>
              </a:rPr>
              <a:t>Secure the </a:t>
            </a:r>
            <a:br>
              <a:rPr lang="en-US" sz="1300" b="1" spc="25" dirty="0">
                <a:solidFill>
                  <a:srgbClr val="FFFFFF"/>
                </a:solidFill>
                <a:latin typeface="Segoe UI Semibold" panose="020B0702040204020203" pitchFamily="34" charset="0"/>
                <a:cs typeface="Segoe UI Semibold" panose="020B0702040204020203" pitchFamily="34" charset="0"/>
              </a:rPr>
            </a:br>
            <a:r>
              <a:rPr lang="en-US" sz="1300" b="1" spc="25" dirty="0">
                <a:solidFill>
                  <a:srgbClr val="FFFFFF"/>
                </a:solidFill>
                <a:latin typeface="Segoe UI Semibold" panose="020B0702040204020203" pitchFamily="34" charset="0"/>
                <a:cs typeface="Segoe UI Semibold" panose="020B0702040204020203" pitchFamily="34" charset="0"/>
              </a:rPr>
              <a:t>front door</a:t>
            </a:r>
          </a:p>
        </p:txBody>
      </p:sp>
      <p:sp>
        <p:nvSpPr>
          <p:cNvPr id="29" name="object 14">
            <a:extLst>
              <a:ext uri="{FF2B5EF4-FFF2-40B4-BE49-F238E27FC236}">
                <a16:creationId xmlns:a16="http://schemas.microsoft.com/office/drawing/2014/main" id="{98A9CA36-6B22-4428-8190-31E7D9721C41}"/>
              </a:ext>
            </a:extLst>
          </p:cNvPr>
          <p:cNvSpPr txBox="1"/>
          <p:nvPr/>
        </p:nvSpPr>
        <p:spPr>
          <a:xfrm>
            <a:off x="2265240" y="1412037"/>
            <a:ext cx="1436673" cy="200055"/>
          </a:xfrm>
          <a:prstGeom prst="rect">
            <a:avLst/>
          </a:prstGeom>
        </p:spPr>
        <p:txBody>
          <a:bodyPr vert="horz" wrap="square" lIns="0" tIns="0" rIns="0" bIns="0" rtlCol="0">
            <a:spAutoFit/>
          </a:bodyPr>
          <a:lstStyle/>
          <a:p>
            <a:pPr marL="12700">
              <a:lnSpc>
                <a:spcPct val="100000"/>
              </a:lnSpc>
            </a:pPr>
            <a:r>
              <a:rPr lang="en-US" sz="1300" b="1" spc="25" dirty="0">
                <a:solidFill>
                  <a:srgbClr val="FFFFFF"/>
                </a:solidFill>
                <a:latin typeface="Segoe UI Semibold" panose="020B0702040204020203" pitchFamily="34" charset="0"/>
                <a:cs typeface="Segoe UI Semibold" panose="020B0702040204020203" pitchFamily="34" charset="0"/>
              </a:rPr>
              <a:t>Secure content</a:t>
            </a:r>
            <a:endParaRPr sz="1300" b="1" dirty="0">
              <a:latin typeface="Segoe UI Semibold" panose="020B0702040204020203" pitchFamily="34" charset="0"/>
              <a:cs typeface="Segoe UI Semibold" panose="020B07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b28a0ac-b8ad-4bec-b5b1-8ade340b427b">
      <UserInfo>
        <DisplayName/>
        <AccountId xsi:nil="true"/>
        <AccountType/>
      </UserInfo>
    </SharedWithUsers>
    <MediaServiceKeyPoints xmlns="d24c3978-ccc8-41d8-872b-6d96a6776d7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2958C0A1A3DD488FE03BE3E839F120" ma:contentTypeVersion="13" ma:contentTypeDescription="Create a new document." ma:contentTypeScope="" ma:versionID="9dc661c6051052a921c174a3a64ac219">
  <xsd:schema xmlns:xsd="http://www.w3.org/2001/XMLSchema" xmlns:xs="http://www.w3.org/2001/XMLSchema" xmlns:p="http://schemas.microsoft.com/office/2006/metadata/properties" xmlns:ns3="d24c3978-ccc8-41d8-872b-6d96a6776d73" xmlns:ns4="8b28a0ac-b8ad-4bec-b5b1-8ade340b427b" targetNamespace="http://schemas.microsoft.com/office/2006/metadata/properties" ma:root="true" ma:fieldsID="d5a8fbe9b189668403adcc54b42e88b4" ns3:_="" ns4:_="">
    <xsd:import namespace="d24c3978-ccc8-41d8-872b-6d96a6776d73"/>
    <xsd:import namespace="8b28a0ac-b8ad-4bec-b5b1-8ade340b427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4c3978-ccc8-41d8-872b-6d96a6776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28a0ac-b8ad-4bec-b5b1-8ade340b427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F5BBE8-FF06-4635-B1C1-FE2FDBC4077D}">
  <ds:schemaRefs>
    <ds:schemaRef ds:uri="8b28a0ac-b8ad-4bec-b5b1-8ade340b427b"/>
    <ds:schemaRef ds:uri="d24c3978-ccc8-41d8-872b-6d96a6776d73"/>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B37479C-8930-407E-868D-27E9B6BC838C}">
  <ds:schemaRefs>
    <ds:schemaRef ds:uri="http://schemas.microsoft.com/sharepoint/v3/contenttype/forms"/>
  </ds:schemaRefs>
</ds:datastoreItem>
</file>

<file path=customXml/itemProps3.xml><?xml version="1.0" encoding="utf-8"?>
<ds:datastoreItem xmlns:ds="http://schemas.openxmlformats.org/officeDocument/2006/customXml" ds:itemID="{F3D08D5E-85D0-4221-A310-51E0A6636B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4c3978-ccc8-41d8-872b-6d96a6776d73"/>
    <ds:schemaRef ds:uri="8b28a0ac-b8ad-4bec-b5b1-8ade340b4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604</Words>
  <Application>Microsoft Office PowerPoint</Application>
  <PresentationFormat>Custom</PresentationFormat>
  <Paragraphs>52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Segoe UI</vt:lpstr>
      <vt:lpstr>Segoe UI Light</vt:lpstr>
      <vt:lpstr>Segoe UI Semibold</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cp:revision>
  <dcterms:created xsi:type="dcterms:W3CDTF">2017-10-10T23:18:45Z</dcterms:created>
  <dcterms:modified xsi:type="dcterms:W3CDTF">2020-11-11T21:12:14Z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0x010100282958C0A1A3DD488FE03BE3E839F120</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niafek@microsoft.com</vt:lpwstr>
  </property>
  <property fmtid="{D5CDD505-2E9C-101B-9397-08002B2CF9AE}" pid="6" name="MSIP_Label_f42aa342-8706-4288-bd11-ebb85995028c_SetDate">
    <vt:lpwstr>2018-11-01T17:47:07.7013575Z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Order">
    <vt:r8>62500</vt:r8>
  </property>
  <property fmtid="{D5CDD505-2E9C-101B-9397-08002B2CF9AE}" pid="12" name="ComplianceAssetId">
    <vt:lpwstr/>
  </property>
</Properties>
</file>