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609" r:id="rId4"/>
    <p:sldMasterId id="2147484982" r:id="rId5"/>
  </p:sldMasterIdLst>
  <p:notesMasterIdLst>
    <p:notesMasterId r:id="rId39"/>
  </p:notesMasterIdLst>
  <p:handoutMasterIdLst>
    <p:handoutMasterId r:id="rId40"/>
  </p:handoutMasterIdLst>
  <p:sldIdLst>
    <p:sldId id="4597" r:id="rId6"/>
    <p:sldId id="290" r:id="rId7"/>
    <p:sldId id="4767" r:id="rId8"/>
    <p:sldId id="4769" r:id="rId9"/>
    <p:sldId id="4144" r:id="rId10"/>
    <p:sldId id="4770" r:id="rId11"/>
    <p:sldId id="4545" r:id="rId12"/>
    <p:sldId id="4766" r:id="rId13"/>
    <p:sldId id="685" r:id="rId14"/>
    <p:sldId id="4048" r:id="rId15"/>
    <p:sldId id="257" r:id="rId16"/>
    <p:sldId id="1634" r:id="rId17"/>
    <p:sldId id="10291" r:id="rId18"/>
    <p:sldId id="4777" r:id="rId19"/>
    <p:sldId id="4776" r:id="rId20"/>
    <p:sldId id="4778" r:id="rId21"/>
    <p:sldId id="4779" r:id="rId22"/>
    <p:sldId id="4780" r:id="rId23"/>
    <p:sldId id="8475" r:id="rId24"/>
    <p:sldId id="8461" r:id="rId25"/>
    <p:sldId id="10284" r:id="rId26"/>
    <p:sldId id="10285" r:id="rId27"/>
    <p:sldId id="10286" r:id="rId28"/>
    <p:sldId id="8479" r:id="rId29"/>
    <p:sldId id="8478" r:id="rId30"/>
    <p:sldId id="10287" r:id="rId31"/>
    <p:sldId id="10288" r:id="rId32"/>
    <p:sldId id="10289" r:id="rId33"/>
    <p:sldId id="10290" r:id="rId34"/>
    <p:sldId id="4772" r:id="rId35"/>
    <p:sldId id="4771" r:id="rId36"/>
    <p:sldId id="4773" r:id="rId37"/>
    <p:sldId id="4774" r:id="rId38"/>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 delete before presenting" id="{AFAC3585-98A2-4586-811C-E2F544B9326B}">
          <p14:sldIdLst>
            <p14:sldId id="4597"/>
          </p14:sldIdLst>
        </p14:section>
        <p14:section name="Partner pitch deck" id="{BB6C6094-1BC3-4610-BF9D-5F45FCA16547}">
          <p14:sldIdLst>
            <p14:sldId id="290"/>
            <p14:sldId id="4767"/>
            <p14:sldId id="4769"/>
            <p14:sldId id="4144"/>
            <p14:sldId id="4770"/>
            <p14:sldId id="4545"/>
            <p14:sldId id="4766"/>
            <p14:sldId id="685"/>
            <p14:sldId id="4048"/>
          </p14:sldIdLst>
        </p14:section>
        <p14:section name="Appendix" id="{722084AE-B9A9-4CE3-9FFC-15FD44EFFDD0}">
          <p14:sldIdLst>
            <p14:sldId id="257"/>
            <p14:sldId id="1634"/>
          </p14:sldIdLst>
        </p14:section>
        <p14:section name="Instructions - delete before presenting" id="{3E39A67E-B6CB-4164-B3AE-BE1DB1CB5DDB}">
          <p14:sldIdLst/>
        </p14:section>
        <p14:section name="Partner pitch deck" id="{F30FBE25-734E-470D-A9CE-5FABEFCDB942}">
          <p14:sldIdLst/>
        </p14:section>
        <p14:section name="Instructions - delete before presenting" id="{546AB714-B3BA-42E6-B2CC-2DED983C1B3C}">
          <p14:sldIdLst/>
        </p14:section>
        <p14:section name="Partner pitch deck" id="{92888CF4-8A55-4705-BCCD-4A648969DE68}">
          <p14:sldIdLst>
            <p14:sldId id="10291"/>
            <p14:sldId id="4777"/>
            <p14:sldId id="4776"/>
            <p14:sldId id="4778"/>
            <p14:sldId id="4779"/>
            <p14:sldId id="4780"/>
            <p14:sldId id="8475"/>
            <p14:sldId id="8461"/>
            <p14:sldId id="10284"/>
            <p14:sldId id="10285"/>
            <p14:sldId id="10286"/>
            <p14:sldId id="8479"/>
            <p14:sldId id="8478"/>
            <p14:sldId id="10287"/>
          </p14:sldIdLst>
        </p14:section>
        <p14:section name="Appendix" id="{1A573AB3-9D8C-4C3A-ABEA-483490EDCE8A}">
          <p14:sldIdLst>
            <p14:sldId id="10288"/>
            <p14:sldId id="10289"/>
            <p14:sldId id="10290"/>
            <p14:sldId id="4772"/>
            <p14:sldId id="4771"/>
            <p14:sldId id="4773"/>
            <p14:sldId id="4774"/>
          </p14:sldIdLst>
        </p14:section>
        <p14:section name="Appendix" id="{CC124266-F44B-4D49-80D8-4FA73542BDCD}">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cmAuthor id="3" name="Mary Feil-Jacobs" initials="MF" lastIdx="22" clrIdx="3"/>
  <p:cmAuthor id="4" name="Angela Powell" initials="AP" lastIdx="9" clrIdx="4">
    <p:extLst>
      <p:ext uri="{19B8F6BF-5375-455C-9EA6-DF929625EA0E}">
        <p15:presenceInfo xmlns:p15="http://schemas.microsoft.com/office/powerpoint/2012/main" userId="cf7d67635d593fc2" providerId="Windows Live"/>
      </p:ext>
    </p:extLst>
  </p:cmAuthor>
  <p:cmAuthor id="5" name="Andrew Cook" initials="AC" lastIdx="7" clrIdx="5">
    <p:extLst>
      <p:ext uri="{19B8F6BF-5375-455C-9EA6-DF929625EA0E}">
        <p15:presenceInfo xmlns:p15="http://schemas.microsoft.com/office/powerpoint/2012/main" userId="S-1-5-21-2127521184-1604012920-1887927527-2644137" providerId="AD"/>
      </p:ext>
    </p:extLst>
  </p:cmAuthor>
  <p:cmAuthor id="6" name="Olga Masek" initials="OM" lastIdx="13" clrIdx="6">
    <p:extLst>
      <p:ext uri="{19B8F6BF-5375-455C-9EA6-DF929625EA0E}">
        <p15:presenceInfo xmlns:p15="http://schemas.microsoft.com/office/powerpoint/2012/main" userId="S-1-5-21-2127521184-1604012920-1887927527-16609006" providerId="AD"/>
      </p:ext>
    </p:extLst>
  </p:cmAuthor>
  <p:cmAuthor id="7" name="Jasper Hedegaard Bojsen" initials="JHB" lastIdx="2" clrIdx="7">
    <p:extLst>
      <p:ext uri="{19B8F6BF-5375-455C-9EA6-DF929625EA0E}">
        <p15:presenceInfo xmlns:p15="http://schemas.microsoft.com/office/powerpoint/2012/main" userId="S::jasperhb@microsoft.com::e917db92-6445-433e-ac97-2eab88ce737d" providerId="AD"/>
      </p:ext>
    </p:extLst>
  </p:cmAuthor>
  <p:cmAuthor id="8" name="Gordon Macdonald" initials="GM" lastIdx="5" clrIdx="8">
    <p:extLst>
      <p:ext uri="{19B8F6BF-5375-455C-9EA6-DF929625EA0E}">
        <p15:presenceInfo xmlns:p15="http://schemas.microsoft.com/office/powerpoint/2012/main" userId="419a06e8ae266e15" providerId="Windows Live"/>
      </p:ext>
    </p:extLst>
  </p:cmAuthor>
  <p:cmAuthor id="9" name="David Warner" initials="DW" lastIdx="1" clrIdx="9">
    <p:extLst>
      <p:ext uri="{19B8F6BF-5375-455C-9EA6-DF929625EA0E}">
        <p15:presenceInfo xmlns:p15="http://schemas.microsoft.com/office/powerpoint/2012/main" userId="S::dawarner@microsoft.com::d764a586-613c-47ea-b027-44d0de98e6a9" providerId="AD"/>
      </p:ext>
    </p:extLst>
  </p:cmAuthor>
  <p:cmAuthor id="10" name="Hannah Frankel (The Spur Group Inc)" initials="HF(SGI" lastIdx="26" clrIdx="10">
    <p:extLst>
      <p:ext uri="{19B8F6BF-5375-455C-9EA6-DF929625EA0E}">
        <p15:presenceInfo xmlns:p15="http://schemas.microsoft.com/office/powerpoint/2012/main" userId="S::v-hafran@microsoft.com::617daa4b-25c5-465b-838e-27d128f3943e" providerId="AD"/>
      </p:ext>
    </p:extLst>
  </p:cmAuthor>
  <p:cmAuthor id="11" name="Arvind Dutta" initials="AD" lastIdx="7" clrIdx="11">
    <p:extLst>
      <p:ext uri="{19B8F6BF-5375-455C-9EA6-DF929625EA0E}">
        <p15:presenceInfo xmlns:p15="http://schemas.microsoft.com/office/powerpoint/2012/main" userId="S::ardutt@microsoft.com::240b4d10-70eb-481e-88f9-df2fa56b422d" providerId="AD"/>
      </p:ext>
    </p:extLst>
  </p:cmAuthor>
  <p:cmAuthor id="12" name="Molly" initials="M" lastIdx="2" clrIdx="12">
    <p:extLst>
      <p:ext uri="{19B8F6BF-5375-455C-9EA6-DF929625EA0E}">
        <p15:presenceInfo xmlns:p15="http://schemas.microsoft.com/office/powerpoint/2012/main" userId="Moll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272"/>
    <a:srgbClr val="E7E6E6"/>
    <a:srgbClr val="30E5D0"/>
    <a:srgbClr val="21A0FF"/>
    <a:srgbClr val="F7D5C9"/>
    <a:srgbClr val="FEF000"/>
    <a:srgbClr val="FF0000"/>
    <a:srgbClr val="B3FFF6"/>
    <a:srgbClr val="EBEBEB"/>
    <a:srgbClr val="00B7C3"/>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D948D7-37E2-4370-88A5-A98F6EB9C7FF}" v="8" dt="2019-03-18T18:46:07.0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0" d="100"/>
          <a:sy n="100" d="100"/>
        </p:scale>
        <p:origin x="72" y="84"/>
      </p:cViewPr>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5C9C70-8DF2-4BC7-86C0-BD3B45C608B4}"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FF269A7D-B7A6-4C8A-B06F-CF436A50CED8}">
      <dgm:prSet phldrT="[Text]" custT="1"/>
      <dgm:spPr>
        <a:solidFill>
          <a:schemeClr val="accent4"/>
        </a:solidFill>
        <a:ln>
          <a:solidFill>
            <a:schemeClr val="bg2"/>
          </a:solidFill>
        </a:ln>
      </dgm:spPr>
      <dgm:t>
        <a:bodyPr/>
        <a:lstStyle/>
        <a:p>
          <a:r>
            <a:rPr lang="en-US" sz="1600" b="1">
              <a:solidFill>
                <a:schemeClr val="bg1"/>
              </a:solidFill>
              <a:latin typeface="Segoe UI"/>
            </a:rPr>
            <a:t>Reach out to your customers</a:t>
          </a:r>
          <a:endParaRPr lang="en-US" sz="1600">
            <a:solidFill>
              <a:schemeClr val="bg1"/>
            </a:solidFill>
          </a:endParaRPr>
        </a:p>
      </dgm:t>
    </dgm:pt>
    <dgm:pt modelId="{8209AB6C-1797-4D48-800E-7F5D763F387E}" type="parTrans" cxnId="{C7D20B1D-D065-4006-9355-9C37062D4BB6}">
      <dgm:prSet/>
      <dgm:spPr/>
      <dgm:t>
        <a:bodyPr/>
        <a:lstStyle/>
        <a:p>
          <a:endParaRPr lang="en-US"/>
        </a:p>
      </dgm:t>
    </dgm:pt>
    <dgm:pt modelId="{3F5BE8B3-BBC0-4CF6-B517-576FA29E4D94}" type="sibTrans" cxnId="{C7D20B1D-D065-4006-9355-9C37062D4BB6}">
      <dgm:prSet/>
      <dgm:spPr/>
      <dgm:t>
        <a:bodyPr/>
        <a:lstStyle/>
        <a:p>
          <a:endParaRPr lang="en-US"/>
        </a:p>
      </dgm:t>
    </dgm:pt>
    <dgm:pt modelId="{571120B8-54F6-4B57-9DBA-412FA2ED2760}">
      <dgm:prSet phldrT="[Text]" custT="1"/>
      <dgm:spPr>
        <a:solidFill>
          <a:schemeClr val="bg2"/>
        </a:solidFill>
        <a:ln>
          <a:solidFill>
            <a:schemeClr val="bg2"/>
          </a:solidFill>
        </a:ln>
      </dgm:spPr>
      <dgm:t>
        <a:bodyPr lIns="91440" rIns="91440"/>
        <a:lstStyle/>
        <a:p>
          <a:pPr algn="l"/>
          <a:r>
            <a:rPr lang="en-US" sz="1400">
              <a:solidFill>
                <a:schemeClr val="tx2"/>
              </a:solidFill>
              <a:latin typeface="+mj-lt"/>
            </a:rPr>
            <a:t>Wants the cloud</a:t>
          </a:r>
        </a:p>
      </dgm:t>
    </dgm:pt>
    <dgm:pt modelId="{466D3245-5057-48D8-918B-AE7950009368}" type="parTrans" cxnId="{45788D9D-42D6-4E92-B784-35FDF6D87ED2}">
      <dgm:prSet>
        <dgm:style>
          <a:lnRef idx="0">
            <a:scrgbClr r="0" g="0" b="0"/>
          </a:lnRef>
          <a:fillRef idx="0">
            <a:scrgbClr r="0" g="0" b="0"/>
          </a:fillRef>
          <a:effectRef idx="0">
            <a:scrgbClr r="0" g="0" b="0"/>
          </a:effectRef>
          <a:fontRef idx="minor">
            <a:schemeClr val="tx1"/>
          </a:fontRef>
        </dgm:style>
      </dgm:prSet>
      <dgm:spPr>
        <a:ln w="9525" cap="flat" cmpd="sng" algn="ctr">
          <a:solidFill>
            <a:schemeClr val="tx2"/>
          </a:solidFill>
          <a:prstDash val="solid"/>
          <a:round/>
          <a:headEnd type="none" w="med" len="med"/>
          <a:tailEnd type="arrow" w="med" len="med"/>
        </a:ln>
      </dgm:spPr>
      <dgm:t>
        <a:bodyPr/>
        <a:lstStyle/>
        <a:p>
          <a:endParaRPr lang="en-US"/>
        </a:p>
      </dgm:t>
    </dgm:pt>
    <dgm:pt modelId="{246B63E8-328C-44A7-936A-BB9E733398D3}" type="sibTrans" cxnId="{45788D9D-42D6-4E92-B784-35FDF6D87ED2}">
      <dgm:prSet/>
      <dgm:spPr/>
      <dgm:t>
        <a:bodyPr/>
        <a:lstStyle/>
        <a:p>
          <a:endParaRPr lang="en-US"/>
        </a:p>
      </dgm:t>
    </dgm:pt>
    <dgm:pt modelId="{D6E045B5-54DF-4067-A83B-69DCA8257D80}">
      <dgm:prSet phldrT="[Text]" custT="1"/>
      <dgm:spPr>
        <a:solidFill>
          <a:schemeClr val="bg2"/>
        </a:solidFill>
        <a:ln>
          <a:solidFill>
            <a:schemeClr val="bg2"/>
          </a:solidFill>
        </a:ln>
      </dgm:spPr>
      <dgm:t>
        <a:bodyPr lIns="91440" rIns="91440"/>
        <a:lstStyle/>
        <a:p>
          <a:pPr algn="l">
            <a:buFont typeface="Arial" panose="020B0604020202020204" pitchFamily="34" charset="0"/>
            <a:buChar char="•"/>
          </a:pPr>
          <a:r>
            <a:rPr lang="en-US" sz="1400">
              <a:solidFill>
                <a:schemeClr val="tx2"/>
              </a:solidFill>
              <a:latin typeface="+mj-lt"/>
            </a:rPr>
            <a:t>Doesn’t want the cloud</a:t>
          </a:r>
        </a:p>
        <a:p>
          <a:pPr algn="l">
            <a:buFont typeface="Arial" panose="020B0604020202020204" pitchFamily="34" charset="0"/>
            <a:buChar char="•"/>
          </a:pPr>
          <a:r>
            <a:rPr lang="en-US" sz="1200">
              <a:solidFill>
                <a:schemeClr val="tx2"/>
              </a:solidFill>
              <a:latin typeface="+mn-lt"/>
              <a:cs typeface="Segoe UI Light" panose="020B0502040204020203" pitchFamily="34" charset="0"/>
            </a:rPr>
            <a:t>● </a:t>
          </a:r>
          <a:r>
            <a:rPr lang="en-US" sz="1400">
              <a:solidFill>
                <a:schemeClr val="tx2"/>
              </a:solidFill>
              <a:latin typeface="+mn-lt"/>
            </a:rPr>
            <a:t>Share roadmap</a:t>
          </a:r>
        </a:p>
        <a:p>
          <a:pPr algn="l">
            <a:buFont typeface="Arial" panose="020B0604020202020204" pitchFamily="34" charset="0"/>
            <a:buChar char="•"/>
          </a:pPr>
          <a:r>
            <a:rPr lang="en-US" sz="1200">
              <a:solidFill>
                <a:schemeClr val="tx2"/>
              </a:solidFill>
              <a:latin typeface="+mn-lt"/>
              <a:cs typeface="Segoe UI Light" panose="020B0502040204020203" pitchFamily="34" charset="0"/>
            </a:rPr>
            <a:t>● </a:t>
          </a:r>
          <a:r>
            <a:rPr lang="en-US" sz="1400">
              <a:solidFill>
                <a:schemeClr val="tx2"/>
              </a:solidFill>
              <a:latin typeface="+mn-lt"/>
            </a:rPr>
            <a:t>OP upgrade options</a:t>
          </a:r>
        </a:p>
        <a:p>
          <a:pPr algn="l">
            <a:buFont typeface="Arial" panose="020B0604020202020204" pitchFamily="34" charset="0"/>
            <a:buChar char="•"/>
          </a:pPr>
          <a:r>
            <a:rPr lang="en-US" sz="1200">
              <a:solidFill>
                <a:schemeClr val="tx2"/>
              </a:solidFill>
              <a:latin typeface="+mn-lt"/>
              <a:cs typeface="Segoe UI Light" panose="020B0502040204020203" pitchFamily="34" charset="0"/>
            </a:rPr>
            <a:t>● </a:t>
          </a:r>
          <a:r>
            <a:rPr lang="en-US" sz="1400">
              <a:solidFill>
                <a:schemeClr val="tx2"/>
              </a:solidFill>
              <a:latin typeface="+mn-lt"/>
            </a:rPr>
            <a:t>Renew BREP</a:t>
          </a:r>
        </a:p>
      </dgm:t>
    </dgm:pt>
    <dgm:pt modelId="{A94FD913-E5AB-4FDE-9E15-6022ECB6D726}" type="parTrans" cxnId="{C4D12A00-7C92-4302-9207-FB1E10C324AA}">
      <dgm:prSet>
        <dgm:style>
          <a:lnRef idx="0">
            <a:scrgbClr r="0" g="0" b="0"/>
          </a:lnRef>
          <a:fillRef idx="0">
            <a:scrgbClr r="0" g="0" b="0"/>
          </a:fillRef>
          <a:effectRef idx="0">
            <a:scrgbClr r="0" g="0" b="0"/>
          </a:effectRef>
          <a:fontRef idx="minor">
            <a:schemeClr val="tx1"/>
          </a:fontRef>
        </dgm:style>
      </dgm:prSet>
      <dgm:spPr>
        <a:ln w="9525" cap="flat" cmpd="sng" algn="ctr">
          <a:solidFill>
            <a:schemeClr val="tx2"/>
          </a:solidFill>
          <a:prstDash val="solid"/>
          <a:round/>
          <a:headEnd type="none" w="med" len="med"/>
          <a:tailEnd type="arrow" w="med" len="med"/>
        </a:ln>
      </dgm:spPr>
      <dgm:t>
        <a:bodyPr/>
        <a:lstStyle/>
        <a:p>
          <a:endParaRPr lang="en-US"/>
        </a:p>
      </dgm:t>
    </dgm:pt>
    <dgm:pt modelId="{59C854D9-5D96-4D59-B90D-302E41D9E883}" type="sibTrans" cxnId="{C4D12A00-7C92-4302-9207-FB1E10C324AA}">
      <dgm:prSet/>
      <dgm:spPr/>
      <dgm:t>
        <a:bodyPr/>
        <a:lstStyle/>
        <a:p>
          <a:endParaRPr lang="en-US"/>
        </a:p>
      </dgm:t>
    </dgm:pt>
    <dgm:pt modelId="{6509AFB6-AEEE-435F-AAA9-485082F4AB15}">
      <dgm:prSet phldrT="[Text]" custT="1"/>
      <dgm:spPr>
        <a:solidFill>
          <a:schemeClr val="tx2"/>
        </a:solidFill>
        <a:ln>
          <a:solidFill>
            <a:schemeClr val="accent1"/>
          </a:solidFill>
        </a:ln>
      </dgm:spPr>
      <dgm:t>
        <a:bodyPr lIns="91440" rIns="91440"/>
        <a:lstStyle/>
        <a:p>
          <a:pPr algn="l"/>
          <a:r>
            <a:rPr lang="en-US" sz="1400">
              <a:latin typeface="+mj-lt"/>
            </a:rPr>
            <a:t>3  On-Premises</a:t>
          </a:r>
        </a:p>
      </dgm:t>
    </dgm:pt>
    <dgm:pt modelId="{30A83701-8A4B-4A82-8028-EAFF02113A3C}" type="parTrans" cxnId="{AFBD6A22-0FA8-4CE6-A97A-2ED8BDC75F57}">
      <dgm:prSet>
        <dgm:style>
          <a:lnRef idx="0">
            <a:scrgbClr r="0" g="0" b="0"/>
          </a:lnRef>
          <a:fillRef idx="0">
            <a:scrgbClr r="0" g="0" b="0"/>
          </a:fillRef>
          <a:effectRef idx="0">
            <a:scrgbClr r="0" g="0" b="0"/>
          </a:effectRef>
          <a:fontRef idx="minor">
            <a:schemeClr val="tx1"/>
          </a:fontRef>
        </dgm:style>
      </dgm:prSet>
      <dgm:spPr>
        <a:ln w="9525" cap="flat" cmpd="sng" algn="ctr">
          <a:solidFill>
            <a:schemeClr val="tx2"/>
          </a:solidFill>
          <a:prstDash val="solid"/>
          <a:round/>
          <a:headEnd type="none" w="med" len="med"/>
          <a:tailEnd type="arrow" w="med" len="med"/>
        </a:ln>
      </dgm:spPr>
      <dgm:t>
        <a:bodyPr/>
        <a:lstStyle/>
        <a:p>
          <a:endParaRPr lang="en-US"/>
        </a:p>
      </dgm:t>
    </dgm:pt>
    <dgm:pt modelId="{225FDF8D-7D47-4964-B930-AB7A9C8B26DA}" type="sibTrans" cxnId="{AFBD6A22-0FA8-4CE6-A97A-2ED8BDC75F57}">
      <dgm:prSet/>
      <dgm:spPr/>
      <dgm:t>
        <a:bodyPr/>
        <a:lstStyle/>
        <a:p>
          <a:endParaRPr lang="en-US"/>
        </a:p>
      </dgm:t>
    </dgm:pt>
    <dgm:pt modelId="{BB2F65C6-D7DA-4AEB-B03D-597346C2B25A}">
      <dgm:prSet phldrT="[Text]" custT="1"/>
      <dgm:spPr>
        <a:solidFill>
          <a:schemeClr val="bg2"/>
        </a:solidFill>
        <a:ln>
          <a:solidFill>
            <a:schemeClr val="bg2"/>
          </a:solidFill>
        </a:ln>
      </dgm:spPr>
      <dgm:t>
        <a:bodyPr lIns="91440" rIns="91440"/>
        <a:lstStyle/>
        <a:p>
          <a:pPr algn="l"/>
          <a:r>
            <a:rPr lang="en-US" sz="1400">
              <a:solidFill>
                <a:schemeClr val="tx2"/>
              </a:solidFill>
              <a:latin typeface="+mj-lt"/>
            </a:rPr>
            <a:t>Technically feasible</a:t>
          </a:r>
        </a:p>
      </dgm:t>
    </dgm:pt>
    <dgm:pt modelId="{33AB16B3-B296-495B-81D9-0BC5C0A37B2D}" type="parTrans" cxnId="{64BBD62A-3073-4146-B0CC-52B872164C54}">
      <dgm:prSet>
        <dgm:style>
          <a:lnRef idx="0">
            <a:scrgbClr r="0" g="0" b="0"/>
          </a:lnRef>
          <a:fillRef idx="0">
            <a:scrgbClr r="0" g="0" b="0"/>
          </a:fillRef>
          <a:effectRef idx="0">
            <a:scrgbClr r="0" g="0" b="0"/>
          </a:effectRef>
          <a:fontRef idx="minor">
            <a:schemeClr val="tx1"/>
          </a:fontRef>
        </dgm:style>
      </dgm:prSet>
      <dgm:spPr>
        <a:ln w="9525" cap="flat" cmpd="sng" algn="ctr">
          <a:solidFill>
            <a:schemeClr val="tx2"/>
          </a:solidFill>
          <a:prstDash val="solid"/>
          <a:round/>
          <a:headEnd type="none" w="med" len="med"/>
          <a:tailEnd type="arrow" w="med" len="med"/>
        </a:ln>
      </dgm:spPr>
      <dgm:t>
        <a:bodyPr/>
        <a:lstStyle/>
        <a:p>
          <a:endParaRPr lang="en-US"/>
        </a:p>
      </dgm:t>
    </dgm:pt>
    <dgm:pt modelId="{03111811-F82B-4711-B416-FFB645C95033}" type="sibTrans" cxnId="{64BBD62A-3073-4146-B0CC-52B872164C54}">
      <dgm:prSet/>
      <dgm:spPr/>
      <dgm:t>
        <a:bodyPr/>
        <a:lstStyle/>
        <a:p>
          <a:endParaRPr lang="en-US"/>
        </a:p>
      </dgm:t>
    </dgm:pt>
    <dgm:pt modelId="{43DC5A59-D07C-4328-B115-8D0001A96044}">
      <dgm:prSet phldrT="[Text]" custT="1"/>
      <dgm:spPr>
        <a:solidFill>
          <a:schemeClr val="bg2"/>
        </a:solidFill>
        <a:ln>
          <a:solidFill>
            <a:schemeClr val="bg2"/>
          </a:solidFill>
        </a:ln>
      </dgm:spPr>
      <dgm:t>
        <a:bodyPr lIns="91440" rIns="91440"/>
        <a:lstStyle/>
        <a:p>
          <a:pPr algn="l"/>
          <a:r>
            <a:rPr lang="en-US" sz="1400">
              <a:solidFill>
                <a:schemeClr val="tx2"/>
              </a:solidFill>
              <a:latin typeface="+mj-lt"/>
            </a:rPr>
            <a:t>Technically not feasible</a:t>
          </a:r>
        </a:p>
      </dgm:t>
    </dgm:pt>
    <dgm:pt modelId="{0163D569-00CE-472D-B202-B9496A08327C}" type="parTrans" cxnId="{D0599DF1-57D0-4899-93E9-CD48C38F104B}">
      <dgm:prSet>
        <dgm:style>
          <a:lnRef idx="0">
            <a:scrgbClr r="0" g="0" b="0"/>
          </a:lnRef>
          <a:fillRef idx="0">
            <a:scrgbClr r="0" g="0" b="0"/>
          </a:fillRef>
          <a:effectRef idx="0">
            <a:scrgbClr r="0" g="0" b="0"/>
          </a:effectRef>
          <a:fontRef idx="minor">
            <a:schemeClr val="tx1"/>
          </a:fontRef>
        </dgm:style>
      </dgm:prSet>
      <dgm:spPr>
        <a:ln w="9525" cap="flat" cmpd="sng" algn="ctr">
          <a:solidFill>
            <a:schemeClr val="tx2"/>
          </a:solidFill>
          <a:prstDash val="solid"/>
          <a:round/>
          <a:headEnd type="none" w="med" len="med"/>
          <a:tailEnd type="arrow" w="med" len="med"/>
        </a:ln>
      </dgm:spPr>
      <dgm:t>
        <a:bodyPr/>
        <a:lstStyle/>
        <a:p>
          <a:endParaRPr lang="en-US"/>
        </a:p>
      </dgm:t>
    </dgm:pt>
    <dgm:pt modelId="{EBB4BA09-08B2-4930-BFFC-5CF1CA891D9B}" type="sibTrans" cxnId="{D0599DF1-57D0-4899-93E9-CD48C38F104B}">
      <dgm:prSet/>
      <dgm:spPr/>
      <dgm:t>
        <a:bodyPr/>
        <a:lstStyle/>
        <a:p>
          <a:endParaRPr lang="en-US"/>
        </a:p>
      </dgm:t>
    </dgm:pt>
    <dgm:pt modelId="{AFD3976F-3FE2-4B47-B30B-85FD9F534EFE}">
      <dgm:prSet phldrT="[Text]" custT="1"/>
      <dgm:spPr>
        <a:solidFill>
          <a:schemeClr val="tx2"/>
        </a:solidFill>
        <a:ln>
          <a:solidFill>
            <a:schemeClr val="accent1"/>
          </a:solidFill>
        </a:ln>
      </dgm:spPr>
      <dgm:t>
        <a:bodyPr lIns="91440" rIns="91440"/>
        <a:lstStyle/>
        <a:p>
          <a:pPr algn="l"/>
          <a:r>
            <a:rPr lang="en-US" sz="1400">
              <a:latin typeface="+mj-lt"/>
            </a:rPr>
            <a:t>2  Cloud sync</a:t>
          </a:r>
        </a:p>
      </dgm:t>
    </dgm:pt>
    <dgm:pt modelId="{FC7CA9F5-ECB0-4667-A14A-D5574F2A4AB9}" type="parTrans" cxnId="{30D30757-CC7B-4D5B-ADDF-954E51FD770D}">
      <dgm:prSet>
        <dgm:style>
          <a:lnRef idx="0">
            <a:scrgbClr r="0" g="0" b="0"/>
          </a:lnRef>
          <a:fillRef idx="0">
            <a:scrgbClr r="0" g="0" b="0"/>
          </a:fillRef>
          <a:effectRef idx="0">
            <a:scrgbClr r="0" g="0" b="0"/>
          </a:effectRef>
          <a:fontRef idx="minor">
            <a:schemeClr val="tx1"/>
          </a:fontRef>
        </dgm:style>
      </dgm:prSet>
      <dgm:spPr>
        <a:ln w="9525" cap="flat" cmpd="sng" algn="ctr">
          <a:solidFill>
            <a:schemeClr val="tx2"/>
          </a:solidFill>
          <a:prstDash val="solid"/>
          <a:round/>
          <a:headEnd type="none" w="med" len="med"/>
          <a:tailEnd type="arrow" w="med" len="med"/>
        </a:ln>
      </dgm:spPr>
      <dgm:t>
        <a:bodyPr/>
        <a:lstStyle/>
        <a:p>
          <a:endParaRPr lang="en-US"/>
        </a:p>
      </dgm:t>
    </dgm:pt>
    <dgm:pt modelId="{FBFB617E-DB7C-49C5-91E4-82CF87FDB362}" type="sibTrans" cxnId="{30D30757-CC7B-4D5B-ADDF-954E51FD770D}">
      <dgm:prSet/>
      <dgm:spPr/>
      <dgm:t>
        <a:bodyPr/>
        <a:lstStyle/>
        <a:p>
          <a:endParaRPr lang="en-US"/>
        </a:p>
      </dgm:t>
    </dgm:pt>
    <dgm:pt modelId="{A23B20DA-9A08-442B-960E-91AC16F3F31D}">
      <dgm:prSet phldrT="[Text]" custT="1"/>
      <dgm:spPr>
        <a:solidFill>
          <a:schemeClr val="tx2"/>
        </a:solidFill>
        <a:ln>
          <a:solidFill>
            <a:schemeClr val="accent1"/>
          </a:solidFill>
        </a:ln>
      </dgm:spPr>
      <dgm:t>
        <a:bodyPr lIns="91440" rIns="91440"/>
        <a:lstStyle/>
        <a:p>
          <a:pPr algn="l"/>
          <a:r>
            <a:rPr lang="en-US" sz="1400">
              <a:latin typeface="+mj-lt"/>
            </a:rPr>
            <a:t>1   Cloud</a:t>
          </a:r>
        </a:p>
      </dgm:t>
    </dgm:pt>
    <dgm:pt modelId="{92BA5CAE-9627-43F5-BA16-3E1996550DC5}" type="parTrans" cxnId="{295D6A26-1ACE-414E-8B44-E9547EB39AE3}">
      <dgm:prSet>
        <dgm:style>
          <a:lnRef idx="0">
            <a:scrgbClr r="0" g="0" b="0"/>
          </a:lnRef>
          <a:fillRef idx="0">
            <a:scrgbClr r="0" g="0" b="0"/>
          </a:fillRef>
          <a:effectRef idx="0">
            <a:scrgbClr r="0" g="0" b="0"/>
          </a:effectRef>
          <a:fontRef idx="minor">
            <a:schemeClr val="tx1"/>
          </a:fontRef>
        </dgm:style>
      </dgm:prSet>
      <dgm:spPr>
        <a:ln w="9525" cap="flat" cmpd="sng" algn="ctr">
          <a:solidFill>
            <a:schemeClr val="tx2"/>
          </a:solidFill>
          <a:prstDash val="solid"/>
          <a:round/>
          <a:headEnd type="none" w="med" len="med"/>
          <a:tailEnd type="arrow" w="med" len="med"/>
        </a:ln>
      </dgm:spPr>
      <dgm:t>
        <a:bodyPr/>
        <a:lstStyle/>
        <a:p>
          <a:endParaRPr lang="en-US"/>
        </a:p>
      </dgm:t>
    </dgm:pt>
    <dgm:pt modelId="{EB98BE17-B617-4B57-9B55-A33D28AE0024}" type="sibTrans" cxnId="{295D6A26-1ACE-414E-8B44-E9547EB39AE3}">
      <dgm:prSet/>
      <dgm:spPr/>
      <dgm:t>
        <a:bodyPr/>
        <a:lstStyle/>
        <a:p>
          <a:endParaRPr lang="en-US"/>
        </a:p>
      </dgm:t>
    </dgm:pt>
    <dgm:pt modelId="{7FB7E156-3CAB-4E16-A5A0-B1C6D8F26572}" type="pres">
      <dgm:prSet presAssocID="{575C9C70-8DF2-4BC7-86C0-BD3B45C608B4}" presName="Name0" presStyleCnt="0">
        <dgm:presLayoutVars>
          <dgm:chPref val="1"/>
          <dgm:dir/>
          <dgm:animOne val="branch"/>
          <dgm:animLvl val="lvl"/>
          <dgm:resizeHandles val="exact"/>
        </dgm:presLayoutVars>
      </dgm:prSet>
      <dgm:spPr/>
    </dgm:pt>
    <dgm:pt modelId="{7DF1E234-B424-426E-8F8A-91F147F2ECCB}" type="pres">
      <dgm:prSet presAssocID="{FF269A7D-B7A6-4C8A-B06F-CF436A50CED8}" presName="root1" presStyleCnt="0"/>
      <dgm:spPr/>
    </dgm:pt>
    <dgm:pt modelId="{4370AFD2-B649-4C86-AE02-95FC054402B2}" type="pres">
      <dgm:prSet presAssocID="{FF269A7D-B7A6-4C8A-B06F-CF436A50CED8}" presName="LevelOneTextNode" presStyleLbl="node0" presStyleIdx="0" presStyleCnt="1" custLinFactNeighborY="0">
        <dgm:presLayoutVars>
          <dgm:chPref val="3"/>
        </dgm:presLayoutVars>
      </dgm:prSet>
      <dgm:spPr/>
    </dgm:pt>
    <dgm:pt modelId="{37B55B8A-E5C3-41AA-A028-C46E6BC3535E}" type="pres">
      <dgm:prSet presAssocID="{FF269A7D-B7A6-4C8A-B06F-CF436A50CED8}" presName="level2hierChild" presStyleCnt="0"/>
      <dgm:spPr/>
    </dgm:pt>
    <dgm:pt modelId="{569E4F67-3D21-42F5-8657-C2964D056FA6}" type="pres">
      <dgm:prSet presAssocID="{466D3245-5057-48D8-918B-AE7950009368}" presName="conn2-1" presStyleLbl="parChTrans1D2" presStyleIdx="0" presStyleCnt="2"/>
      <dgm:spPr/>
    </dgm:pt>
    <dgm:pt modelId="{65CB12F7-CBA8-4B4E-A3EE-58C355E2EFBA}" type="pres">
      <dgm:prSet presAssocID="{466D3245-5057-48D8-918B-AE7950009368}" presName="connTx" presStyleLbl="parChTrans1D2" presStyleIdx="0" presStyleCnt="2"/>
      <dgm:spPr/>
    </dgm:pt>
    <dgm:pt modelId="{EC2FAD72-3D18-4F04-AA10-66FEF72CD5EF}" type="pres">
      <dgm:prSet presAssocID="{571120B8-54F6-4B57-9DBA-412FA2ED2760}" presName="root2" presStyleCnt="0"/>
      <dgm:spPr/>
    </dgm:pt>
    <dgm:pt modelId="{375D99BE-0637-4785-89CB-FA3E03CD667F}" type="pres">
      <dgm:prSet presAssocID="{571120B8-54F6-4B57-9DBA-412FA2ED2760}" presName="LevelTwoTextNode" presStyleLbl="node2" presStyleIdx="0" presStyleCnt="2" custScaleY="149609">
        <dgm:presLayoutVars>
          <dgm:chPref val="3"/>
        </dgm:presLayoutVars>
      </dgm:prSet>
      <dgm:spPr/>
    </dgm:pt>
    <dgm:pt modelId="{FDE51B65-9850-4DF9-B2B3-960E6B6B4DFE}" type="pres">
      <dgm:prSet presAssocID="{571120B8-54F6-4B57-9DBA-412FA2ED2760}" presName="level3hierChild" presStyleCnt="0"/>
      <dgm:spPr/>
    </dgm:pt>
    <dgm:pt modelId="{5F026CF4-59A5-46AC-A783-888711F02380}" type="pres">
      <dgm:prSet presAssocID="{33AB16B3-B296-495B-81D9-0BC5C0A37B2D}" presName="conn2-1" presStyleLbl="parChTrans1D3" presStyleIdx="0" presStyleCnt="3"/>
      <dgm:spPr/>
    </dgm:pt>
    <dgm:pt modelId="{B1DE8610-B5D3-4F1C-B972-4C20249F4A23}" type="pres">
      <dgm:prSet presAssocID="{33AB16B3-B296-495B-81D9-0BC5C0A37B2D}" presName="connTx" presStyleLbl="parChTrans1D3" presStyleIdx="0" presStyleCnt="3"/>
      <dgm:spPr/>
    </dgm:pt>
    <dgm:pt modelId="{1F642610-71A6-4785-894C-B5D8F95309B4}" type="pres">
      <dgm:prSet presAssocID="{BB2F65C6-D7DA-4AEB-B03D-597346C2B25A}" presName="root2" presStyleCnt="0"/>
      <dgm:spPr/>
    </dgm:pt>
    <dgm:pt modelId="{69405D85-FB3F-4D13-BACC-BBC432BBEBDA}" type="pres">
      <dgm:prSet presAssocID="{BB2F65C6-D7DA-4AEB-B03D-597346C2B25A}" presName="LevelTwoTextNode" presStyleLbl="node3" presStyleIdx="0" presStyleCnt="3" custScaleY="127065">
        <dgm:presLayoutVars>
          <dgm:chPref val="3"/>
        </dgm:presLayoutVars>
      </dgm:prSet>
      <dgm:spPr/>
    </dgm:pt>
    <dgm:pt modelId="{B3AC32C9-E638-49D0-B7B8-9971026679E3}" type="pres">
      <dgm:prSet presAssocID="{BB2F65C6-D7DA-4AEB-B03D-597346C2B25A}" presName="level3hierChild" presStyleCnt="0"/>
      <dgm:spPr/>
    </dgm:pt>
    <dgm:pt modelId="{C303A98D-F6B9-421C-968E-C741C31801D0}" type="pres">
      <dgm:prSet presAssocID="{92BA5CAE-9627-43F5-BA16-3E1996550DC5}" presName="conn2-1" presStyleLbl="parChTrans1D4" presStyleIdx="0" presStyleCnt="2"/>
      <dgm:spPr/>
    </dgm:pt>
    <dgm:pt modelId="{A724473F-2D5C-4B49-93B7-18F9F3C162A0}" type="pres">
      <dgm:prSet presAssocID="{92BA5CAE-9627-43F5-BA16-3E1996550DC5}" presName="connTx" presStyleLbl="parChTrans1D4" presStyleIdx="0" presStyleCnt="2"/>
      <dgm:spPr/>
    </dgm:pt>
    <dgm:pt modelId="{EC81A95E-5594-49AF-9E37-53603AC498EA}" type="pres">
      <dgm:prSet presAssocID="{A23B20DA-9A08-442B-960E-91AC16F3F31D}" presName="root2" presStyleCnt="0"/>
      <dgm:spPr/>
    </dgm:pt>
    <dgm:pt modelId="{D84E8052-A806-426F-9976-961DC01FB792}" type="pres">
      <dgm:prSet presAssocID="{A23B20DA-9A08-442B-960E-91AC16F3F31D}" presName="LevelTwoTextNode" presStyleLbl="node4" presStyleIdx="0" presStyleCnt="2" custScaleY="103278">
        <dgm:presLayoutVars>
          <dgm:chPref val="3"/>
        </dgm:presLayoutVars>
      </dgm:prSet>
      <dgm:spPr/>
    </dgm:pt>
    <dgm:pt modelId="{D7D3AFB2-6C61-4E57-85F9-79903D84BCC8}" type="pres">
      <dgm:prSet presAssocID="{A23B20DA-9A08-442B-960E-91AC16F3F31D}" presName="level3hierChild" presStyleCnt="0"/>
      <dgm:spPr/>
    </dgm:pt>
    <dgm:pt modelId="{705102B6-14D6-4F01-A460-29EA73DE1E57}" type="pres">
      <dgm:prSet presAssocID="{0163D569-00CE-472D-B202-B9496A08327C}" presName="conn2-1" presStyleLbl="parChTrans1D3" presStyleIdx="1" presStyleCnt="3"/>
      <dgm:spPr/>
    </dgm:pt>
    <dgm:pt modelId="{075E70DC-87CE-4EAA-B30D-C1A55EA06C90}" type="pres">
      <dgm:prSet presAssocID="{0163D569-00CE-472D-B202-B9496A08327C}" presName="connTx" presStyleLbl="parChTrans1D3" presStyleIdx="1" presStyleCnt="3"/>
      <dgm:spPr/>
    </dgm:pt>
    <dgm:pt modelId="{1C9E51EE-8510-4B2A-98D6-2DBE5357F899}" type="pres">
      <dgm:prSet presAssocID="{43DC5A59-D07C-4328-B115-8D0001A96044}" presName="root2" presStyleCnt="0"/>
      <dgm:spPr/>
    </dgm:pt>
    <dgm:pt modelId="{105C56BA-E50E-4B59-851F-BBF38AC13791}" type="pres">
      <dgm:prSet presAssocID="{43DC5A59-D07C-4328-B115-8D0001A96044}" presName="LevelTwoTextNode" presStyleLbl="node3" presStyleIdx="1" presStyleCnt="3" custScaleY="150967">
        <dgm:presLayoutVars>
          <dgm:chPref val="3"/>
        </dgm:presLayoutVars>
      </dgm:prSet>
      <dgm:spPr/>
    </dgm:pt>
    <dgm:pt modelId="{07A31F5D-9088-4652-910D-647C3F1204AD}" type="pres">
      <dgm:prSet presAssocID="{43DC5A59-D07C-4328-B115-8D0001A96044}" presName="level3hierChild" presStyleCnt="0"/>
      <dgm:spPr/>
    </dgm:pt>
    <dgm:pt modelId="{51BC0362-BD9B-4E57-B869-809F75E3B1DE}" type="pres">
      <dgm:prSet presAssocID="{FC7CA9F5-ECB0-4667-A14A-D5574F2A4AB9}" presName="conn2-1" presStyleLbl="parChTrans1D4" presStyleIdx="1" presStyleCnt="2"/>
      <dgm:spPr/>
    </dgm:pt>
    <dgm:pt modelId="{763099AC-C93C-40D1-9C32-162BD7E34281}" type="pres">
      <dgm:prSet presAssocID="{FC7CA9F5-ECB0-4667-A14A-D5574F2A4AB9}" presName="connTx" presStyleLbl="parChTrans1D4" presStyleIdx="1" presStyleCnt="2"/>
      <dgm:spPr/>
    </dgm:pt>
    <dgm:pt modelId="{A8F6B935-48CE-4A8A-8190-1B39367680B0}" type="pres">
      <dgm:prSet presAssocID="{AFD3976F-3FE2-4B47-B30B-85FD9F534EFE}" presName="root2" presStyleCnt="0"/>
      <dgm:spPr/>
    </dgm:pt>
    <dgm:pt modelId="{0960B8AB-7F50-4119-9697-C11104A6F623}" type="pres">
      <dgm:prSet presAssocID="{AFD3976F-3FE2-4B47-B30B-85FD9F534EFE}" presName="LevelTwoTextNode" presStyleLbl="node4" presStyleIdx="1" presStyleCnt="2" custScaleY="96846">
        <dgm:presLayoutVars>
          <dgm:chPref val="3"/>
        </dgm:presLayoutVars>
      </dgm:prSet>
      <dgm:spPr/>
    </dgm:pt>
    <dgm:pt modelId="{010EEF98-8FFD-446E-B9C5-9985E79E21AC}" type="pres">
      <dgm:prSet presAssocID="{AFD3976F-3FE2-4B47-B30B-85FD9F534EFE}" presName="level3hierChild" presStyleCnt="0"/>
      <dgm:spPr/>
    </dgm:pt>
    <dgm:pt modelId="{29187995-C34D-4183-AA6B-14B994FF646C}" type="pres">
      <dgm:prSet presAssocID="{A94FD913-E5AB-4FDE-9E15-6022ECB6D726}" presName="conn2-1" presStyleLbl="parChTrans1D2" presStyleIdx="1" presStyleCnt="2"/>
      <dgm:spPr/>
    </dgm:pt>
    <dgm:pt modelId="{AC040997-2526-4B95-8289-CB4AD8539C8A}" type="pres">
      <dgm:prSet presAssocID="{A94FD913-E5AB-4FDE-9E15-6022ECB6D726}" presName="connTx" presStyleLbl="parChTrans1D2" presStyleIdx="1" presStyleCnt="2"/>
      <dgm:spPr/>
    </dgm:pt>
    <dgm:pt modelId="{8A453540-DE6B-47AE-A99E-D878F9E2698A}" type="pres">
      <dgm:prSet presAssocID="{D6E045B5-54DF-4067-A83B-69DCA8257D80}" presName="root2" presStyleCnt="0"/>
      <dgm:spPr/>
    </dgm:pt>
    <dgm:pt modelId="{23C2502F-EC04-4681-80F0-E7F3BEFAD6D3}" type="pres">
      <dgm:prSet presAssocID="{D6E045B5-54DF-4067-A83B-69DCA8257D80}" presName="LevelTwoTextNode" presStyleLbl="node2" presStyleIdx="1" presStyleCnt="2" custScaleY="223533">
        <dgm:presLayoutVars>
          <dgm:chPref val="3"/>
        </dgm:presLayoutVars>
      </dgm:prSet>
      <dgm:spPr/>
    </dgm:pt>
    <dgm:pt modelId="{74AEFFD9-6670-4EE9-A6C5-D240A1EB1861}" type="pres">
      <dgm:prSet presAssocID="{D6E045B5-54DF-4067-A83B-69DCA8257D80}" presName="level3hierChild" presStyleCnt="0"/>
      <dgm:spPr/>
    </dgm:pt>
    <dgm:pt modelId="{01660E4E-E2AF-4B97-B749-4FDCFC9C9DC5}" type="pres">
      <dgm:prSet presAssocID="{30A83701-8A4B-4A82-8028-EAFF02113A3C}" presName="conn2-1" presStyleLbl="parChTrans1D3" presStyleIdx="2" presStyleCnt="3"/>
      <dgm:spPr/>
    </dgm:pt>
    <dgm:pt modelId="{9D233C3B-2DFB-430D-9F4D-EBD7B22A60D8}" type="pres">
      <dgm:prSet presAssocID="{30A83701-8A4B-4A82-8028-EAFF02113A3C}" presName="connTx" presStyleLbl="parChTrans1D3" presStyleIdx="2" presStyleCnt="3"/>
      <dgm:spPr/>
    </dgm:pt>
    <dgm:pt modelId="{CB922507-654C-4F25-8CA7-43F638E98B7E}" type="pres">
      <dgm:prSet presAssocID="{6509AFB6-AEEE-435F-AAA9-485082F4AB15}" presName="root2" presStyleCnt="0"/>
      <dgm:spPr/>
    </dgm:pt>
    <dgm:pt modelId="{7406ECC3-9A11-40B5-B738-FDD2658F17B6}" type="pres">
      <dgm:prSet presAssocID="{6509AFB6-AEEE-435F-AAA9-485082F4AB15}" presName="LevelTwoTextNode" presStyleLbl="node3" presStyleIdx="2" presStyleCnt="3" custScaleY="98563" custLinFactX="22469" custLinFactNeighborX="100000">
        <dgm:presLayoutVars>
          <dgm:chPref val="3"/>
        </dgm:presLayoutVars>
      </dgm:prSet>
      <dgm:spPr/>
    </dgm:pt>
    <dgm:pt modelId="{8F4B87F6-1214-4A43-B953-1A07722A7A46}" type="pres">
      <dgm:prSet presAssocID="{6509AFB6-AEEE-435F-AAA9-485082F4AB15}" presName="level3hierChild" presStyleCnt="0"/>
      <dgm:spPr/>
    </dgm:pt>
  </dgm:ptLst>
  <dgm:cxnLst>
    <dgm:cxn modelId="{C4D12A00-7C92-4302-9207-FB1E10C324AA}" srcId="{FF269A7D-B7A6-4C8A-B06F-CF436A50CED8}" destId="{D6E045B5-54DF-4067-A83B-69DCA8257D80}" srcOrd="1" destOrd="0" parTransId="{A94FD913-E5AB-4FDE-9E15-6022ECB6D726}" sibTransId="{59C854D9-5D96-4D59-B90D-302E41D9E883}"/>
    <dgm:cxn modelId="{AACFB302-2E4A-46C9-8F0C-F45A33D1088F}" type="presOf" srcId="{0163D569-00CE-472D-B202-B9496A08327C}" destId="{705102B6-14D6-4F01-A460-29EA73DE1E57}" srcOrd="0" destOrd="0" presId="urn:microsoft.com/office/officeart/2008/layout/HorizontalMultiLevelHierarchy"/>
    <dgm:cxn modelId="{A2EF041C-8FB0-4EF8-A520-F64B5FB9D046}" type="presOf" srcId="{A94FD913-E5AB-4FDE-9E15-6022ECB6D726}" destId="{AC040997-2526-4B95-8289-CB4AD8539C8A}" srcOrd="1" destOrd="0" presId="urn:microsoft.com/office/officeart/2008/layout/HorizontalMultiLevelHierarchy"/>
    <dgm:cxn modelId="{C7D20B1D-D065-4006-9355-9C37062D4BB6}" srcId="{575C9C70-8DF2-4BC7-86C0-BD3B45C608B4}" destId="{FF269A7D-B7A6-4C8A-B06F-CF436A50CED8}" srcOrd="0" destOrd="0" parTransId="{8209AB6C-1797-4D48-800E-7F5D763F387E}" sibTransId="{3F5BE8B3-BBC0-4CF6-B517-576FA29E4D94}"/>
    <dgm:cxn modelId="{AFBD6A22-0FA8-4CE6-A97A-2ED8BDC75F57}" srcId="{D6E045B5-54DF-4067-A83B-69DCA8257D80}" destId="{6509AFB6-AEEE-435F-AAA9-485082F4AB15}" srcOrd="0" destOrd="0" parTransId="{30A83701-8A4B-4A82-8028-EAFF02113A3C}" sibTransId="{225FDF8D-7D47-4964-B930-AB7A9C8B26DA}"/>
    <dgm:cxn modelId="{DFA25423-A863-468C-A0C0-A7341115384F}" type="presOf" srcId="{466D3245-5057-48D8-918B-AE7950009368}" destId="{569E4F67-3D21-42F5-8657-C2964D056FA6}" srcOrd="0" destOrd="0" presId="urn:microsoft.com/office/officeart/2008/layout/HorizontalMultiLevelHierarchy"/>
    <dgm:cxn modelId="{B4812224-9171-4327-A724-B17D07ADC4BC}" type="presOf" srcId="{A94FD913-E5AB-4FDE-9E15-6022ECB6D726}" destId="{29187995-C34D-4183-AA6B-14B994FF646C}" srcOrd="0" destOrd="0" presId="urn:microsoft.com/office/officeart/2008/layout/HorizontalMultiLevelHierarchy"/>
    <dgm:cxn modelId="{295D6A26-1ACE-414E-8B44-E9547EB39AE3}" srcId="{BB2F65C6-D7DA-4AEB-B03D-597346C2B25A}" destId="{A23B20DA-9A08-442B-960E-91AC16F3F31D}" srcOrd="0" destOrd="0" parTransId="{92BA5CAE-9627-43F5-BA16-3E1996550DC5}" sibTransId="{EB98BE17-B617-4B57-9B55-A33D28AE0024}"/>
    <dgm:cxn modelId="{64BBD62A-3073-4146-B0CC-52B872164C54}" srcId="{571120B8-54F6-4B57-9DBA-412FA2ED2760}" destId="{BB2F65C6-D7DA-4AEB-B03D-597346C2B25A}" srcOrd="0" destOrd="0" parTransId="{33AB16B3-B296-495B-81D9-0BC5C0A37B2D}" sibTransId="{03111811-F82B-4711-B416-FFB645C95033}"/>
    <dgm:cxn modelId="{B5A1DA35-82A8-4992-95BC-60EDFA04BA6E}" type="presOf" srcId="{AFD3976F-3FE2-4B47-B30B-85FD9F534EFE}" destId="{0960B8AB-7F50-4119-9697-C11104A6F623}" srcOrd="0" destOrd="0" presId="urn:microsoft.com/office/officeart/2008/layout/HorizontalMultiLevelHierarchy"/>
    <dgm:cxn modelId="{7489676C-F35E-481A-AE3B-424E44EBC17F}" type="presOf" srcId="{92BA5CAE-9627-43F5-BA16-3E1996550DC5}" destId="{A724473F-2D5C-4B49-93B7-18F9F3C162A0}" srcOrd="1" destOrd="0" presId="urn:microsoft.com/office/officeart/2008/layout/HorizontalMultiLevelHierarchy"/>
    <dgm:cxn modelId="{D9FA4B4D-50C0-45C4-AF5C-A5674F49E84F}" type="presOf" srcId="{30A83701-8A4B-4A82-8028-EAFF02113A3C}" destId="{9D233C3B-2DFB-430D-9F4D-EBD7B22A60D8}" srcOrd="1" destOrd="0" presId="urn:microsoft.com/office/officeart/2008/layout/HorizontalMultiLevelHierarchy"/>
    <dgm:cxn modelId="{2DB2926D-54A4-4102-BCE9-B152D008A60F}" type="presOf" srcId="{6509AFB6-AEEE-435F-AAA9-485082F4AB15}" destId="{7406ECC3-9A11-40B5-B738-FDD2658F17B6}" srcOrd="0" destOrd="0" presId="urn:microsoft.com/office/officeart/2008/layout/HorizontalMultiLevelHierarchy"/>
    <dgm:cxn modelId="{0103EB50-D3D3-4470-9A25-7FBC5C4EB52A}" type="presOf" srcId="{30A83701-8A4B-4A82-8028-EAFF02113A3C}" destId="{01660E4E-E2AF-4B97-B749-4FDCFC9C9DC5}" srcOrd="0" destOrd="0" presId="urn:microsoft.com/office/officeart/2008/layout/HorizontalMultiLevelHierarchy"/>
    <dgm:cxn modelId="{CD689351-42FC-428A-A0D6-5F7C6A90770F}" type="presOf" srcId="{33AB16B3-B296-495B-81D9-0BC5C0A37B2D}" destId="{5F026CF4-59A5-46AC-A783-888711F02380}" srcOrd="0" destOrd="0" presId="urn:microsoft.com/office/officeart/2008/layout/HorizontalMultiLevelHierarchy"/>
    <dgm:cxn modelId="{DBBDD154-F393-473E-9E7E-E24258B51E43}" type="presOf" srcId="{571120B8-54F6-4B57-9DBA-412FA2ED2760}" destId="{375D99BE-0637-4785-89CB-FA3E03CD667F}" srcOrd="0" destOrd="0" presId="urn:microsoft.com/office/officeart/2008/layout/HorizontalMultiLevelHierarchy"/>
    <dgm:cxn modelId="{30D30757-CC7B-4D5B-ADDF-954E51FD770D}" srcId="{43DC5A59-D07C-4328-B115-8D0001A96044}" destId="{AFD3976F-3FE2-4B47-B30B-85FD9F534EFE}" srcOrd="0" destOrd="0" parTransId="{FC7CA9F5-ECB0-4667-A14A-D5574F2A4AB9}" sibTransId="{FBFB617E-DB7C-49C5-91E4-82CF87FDB362}"/>
    <dgm:cxn modelId="{4494DD91-1425-464C-961A-7617A16674F4}" type="presOf" srcId="{33AB16B3-B296-495B-81D9-0BC5C0A37B2D}" destId="{B1DE8610-B5D3-4F1C-B972-4C20249F4A23}" srcOrd="1" destOrd="0" presId="urn:microsoft.com/office/officeart/2008/layout/HorizontalMultiLevelHierarchy"/>
    <dgm:cxn modelId="{45788D9D-42D6-4E92-B784-35FDF6D87ED2}" srcId="{FF269A7D-B7A6-4C8A-B06F-CF436A50CED8}" destId="{571120B8-54F6-4B57-9DBA-412FA2ED2760}" srcOrd="0" destOrd="0" parTransId="{466D3245-5057-48D8-918B-AE7950009368}" sibTransId="{246B63E8-328C-44A7-936A-BB9E733398D3}"/>
    <dgm:cxn modelId="{22F964A1-52E2-4FD8-BBDA-BEEBFA0BD3A3}" type="presOf" srcId="{FC7CA9F5-ECB0-4667-A14A-D5574F2A4AB9}" destId="{763099AC-C93C-40D1-9C32-162BD7E34281}" srcOrd="1" destOrd="0" presId="urn:microsoft.com/office/officeart/2008/layout/HorizontalMultiLevelHierarchy"/>
    <dgm:cxn modelId="{3E3C64A2-8010-4ED5-974F-D61C994D3F99}" type="presOf" srcId="{BB2F65C6-D7DA-4AEB-B03D-597346C2B25A}" destId="{69405D85-FB3F-4D13-BACC-BBC432BBEBDA}" srcOrd="0" destOrd="0" presId="urn:microsoft.com/office/officeart/2008/layout/HorizontalMultiLevelHierarchy"/>
    <dgm:cxn modelId="{A62B28B4-3135-4854-9821-705693E0A4EA}" type="presOf" srcId="{466D3245-5057-48D8-918B-AE7950009368}" destId="{65CB12F7-CBA8-4B4E-A3EE-58C355E2EFBA}" srcOrd="1" destOrd="0" presId="urn:microsoft.com/office/officeart/2008/layout/HorizontalMultiLevelHierarchy"/>
    <dgm:cxn modelId="{4338C3C2-5B89-4048-A27E-C93395EB6F13}" type="presOf" srcId="{FC7CA9F5-ECB0-4667-A14A-D5574F2A4AB9}" destId="{51BC0362-BD9B-4E57-B869-809F75E3B1DE}" srcOrd="0" destOrd="0" presId="urn:microsoft.com/office/officeart/2008/layout/HorizontalMultiLevelHierarchy"/>
    <dgm:cxn modelId="{42F12DC3-C137-490D-8A8A-EE0266AC0286}" type="presOf" srcId="{A23B20DA-9A08-442B-960E-91AC16F3F31D}" destId="{D84E8052-A806-426F-9976-961DC01FB792}" srcOrd="0" destOrd="0" presId="urn:microsoft.com/office/officeart/2008/layout/HorizontalMultiLevelHierarchy"/>
    <dgm:cxn modelId="{C595ECCB-01B0-418D-9963-C258F68BF7C9}" type="presOf" srcId="{575C9C70-8DF2-4BC7-86C0-BD3B45C608B4}" destId="{7FB7E156-3CAB-4E16-A5A0-B1C6D8F26572}" srcOrd="0" destOrd="0" presId="urn:microsoft.com/office/officeart/2008/layout/HorizontalMultiLevelHierarchy"/>
    <dgm:cxn modelId="{CA9407CD-3A8C-442B-99A4-14BE3797DBA1}" type="presOf" srcId="{D6E045B5-54DF-4067-A83B-69DCA8257D80}" destId="{23C2502F-EC04-4681-80F0-E7F3BEFAD6D3}" srcOrd="0" destOrd="0" presId="urn:microsoft.com/office/officeart/2008/layout/HorizontalMultiLevelHierarchy"/>
    <dgm:cxn modelId="{6EDDD3CF-E3FD-4433-928E-263480351A65}" type="presOf" srcId="{92BA5CAE-9627-43F5-BA16-3E1996550DC5}" destId="{C303A98D-F6B9-421C-968E-C741C31801D0}" srcOrd="0" destOrd="0" presId="urn:microsoft.com/office/officeart/2008/layout/HorizontalMultiLevelHierarchy"/>
    <dgm:cxn modelId="{E5D8A0D1-69DD-454E-A0A2-7B89F5366B32}" type="presOf" srcId="{43DC5A59-D07C-4328-B115-8D0001A96044}" destId="{105C56BA-E50E-4B59-851F-BBF38AC13791}" srcOrd="0" destOrd="0" presId="urn:microsoft.com/office/officeart/2008/layout/HorizontalMultiLevelHierarchy"/>
    <dgm:cxn modelId="{5FE5FDDE-85F4-4BB3-9500-310FE17241CA}" type="presOf" srcId="{FF269A7D-B7A6-4C8A-B06F-CF436A50CED8}" destId="{4370AFD2-B649-4C86-AE02-95FC054402B2}" srcOrd="0" destOrd="0" presId="urn:microsoft.com/office/officeart/2008/layout/HorizontalMultiLevelHierarchy"/>
    <dgm:cxn modelId="{D0599DF1-57D0-4899-93E9-CD48C38F104B}" srcId="{571120B8-54F6-4B57-9DBA-412FA2ED2760}" destId="{43DC5A59-D07C-4328-B115-8D0001A96044}" srcOrd="1" destOrd="0" parTransId="{0163D569-00CE-472D-B202-B9496A08327C}" sibTransId="{EBB4BA09-08B2-4930-BFFC-5CF1CA891D9B}"/>
    <dgm:cxn modelId="{D4F1BAF9-9AFE-413A-B815-BA4BC1AE3192}" type="presOf" srcId="{0163D569-00CE-472D-B202-B9496A08327C}" destId="{075E70DC-87CE-4EAA-B30D-C1A55EA06C90}" srcOrd="1" destOrd="0" presId="urn:microsoft.com/office/officeart/2008/layout/HorizontalMultiLevelHierarchy"/>
    <dgm:cxn modelId="{49DAD7AA-AE01-4AA7-9724-5A48898BBB02}" type="presParOf" srcId="{7FB7E156-3CAB-4E16-A5A0-B1C6D8F26572}" destId="{7DF1E234-B424-426E-8F8A-91F147F2ECCB}" srcOrd="0" destOrd="0" presId="urn:microsoft.com/office/officeart/2008/layout/HorizontalMultiLevelHierarchy"/>
    <dgm:cxn modelId="{E41E61F8-1B5F-4970-99CE-D46AE71208EC}" type="presParOf" srcId="{7DF1E234-B424-426E-8F8A-91F147F2ECCB}" destId="{4370AFD2-B649-4C86-AE02-95FC054402B2}" srcOrd="0" destOrd="0" presId="urn:microsoft.com/office/officeart/2008/layout/HorizontalMultiLevelHierarchy"/>
    <dgm:cxn modelId="{65D220F5-F987-47EA-A287-5607115F2F13}" type="presParOf" srcId="{7DF1E234-B424-426E-8F8A-91F147F2ECCB}" destId="{37B55B8A-E5C3-41AA-A028-C46E6BC3535E}" srcOrd="1" destOrd="0" presId="urn:microsoft.com/office/officeart/2008/layout/HorizontalMultiLevelHierarchy"/>
    <dgm:cxn modelId="{563542C5-0E7A-4BB1-A703-CC38900C13AF}" type="presParOf" srcId="{37B55B8A-E5C3-41AA-A028-C46E6BC3535E}" destId="{569E4F67-3D21-42F5-8657-C2964D056FA6}" srcOrd="0" destOrd="0" presId="urn:microsoft.com/office/officeart/2008/layout/HorizontalMultiLevelHierarchy"/>
    <dgm:cxn modelId="{D0D793F7-617A-4FF0-A79B-9C0316E04004}" type="presParOf" srcId="{569E4F67-3D21-42F5-8657-C2964D056FA6}" destId="{65CB12F7-CBA8-4B4E-A3EE-58C355E2EFBA}" srcOrd="0" destOrd="0" presId="urn:microsoft.com/office/officeart/2008/layout/HorizontalMultiLevelHierarchy"/>
    <dgm:cxn modelId="{D9833891-B52F-4D61-9BB5-71DEF523C008}" type="presParOf" srcId="{37B55B8A-E5C3-41AA-A028-C46E6BC3535E}" destId="{EC2FAD72-3D18-4F04-AA10-66FEF72CD5EF}" srcOrd="1" destOrd="0" presId="urn:microsoft.com/office/officeart/2008/layout/HorizontalMultiLevelHierarchy"/>
    <dgm:cxn modelId="{E613F869-B297-4F40-9DA0-AF321FF812E4}" type="presParOf" srcId="{EC2FAD72-3D18-4F04-AA10-66FEF72CD5EF}" destId="{375D99BE-0637-4785-89CB-FA3E03CD667F}" srcOrd="0" destOrd="0" presId="urn:microsoft.com/office/officeart/2008/layout/HorizontalMultiLevelHierarchy"/>
    <dgm:cxn modelId="{71D88188-0C82-4D13-9E8F-64C6BE26108D}" type="presParOf" srcId="{EC2FAD72-3D18-4F04-AA10-66FEF72CD5EF}" destId="{FDE51B65-9850-4DF9-B2B3-960E6B6B4DFE}" srcOrd="1" destOrd="0" presId="urn:microsoft.com/office/officeart/2008/layout/HorizontalMultiLevelHierarchy"/>
    <dgm:cxn modelId="{8FCE22DA-E463-4EB2-A521-62B78F802CB7}" type="presParOf" srcId="{FDE51B65-9850-4DF9-B2B3-960E6B6B4DFE}" destId="{5F026CF4-59A5-46AC-A783-888711F02380}" srcOrd="0" destOrd="0" presId="urn:microsoft.com/office/officeart/2008/layout/HorizontalMultiLevelHierarchy"/>
    <dgm:cxn modelId="{8B30F4A6-6B0B-47D6-88A3-1F1AD108FD02}" type="presParOf" srcId="{5F026CF4-59A5-46AC-A783-888711F02380}" destId="{B1DE8610-B5D3-4F1C-B972-4C20249F4A23}" srcOrd="0" destOrd="0" presId="urn:microsoft.com/office/officeart/2008/layout/HorizontalMultiLevelHierarchy"/>
    <dgm:cxn modelId="{2C92429D-0700-4ACE-A4B4-D1A5203D5CA9}" type="presParOf" srcId="{FDE51B65-9850-4DF9-B2B3-960E6B6B4DFE}" destId="{1F642610-71A6-4785-894C-B5D8F95309B4}" srcOrd="1" destOrd="0" presId="urn:microsoft.com/office/officeart/2008/layout/HorizontalMultiLevelHierarchy"/>
    <dgm:cxn modelId="{F2A88662-7759-4D76-ADC5-2089CFF02814}" type="presParOf" srcId="{1F642610-71A6-4785-894C-B5D8F95309B4}" destId="{69405D85-FB3F-4D13-BACC-BBC432BBEBDA}" srcOrd="0" destOrd="0" presId="urn:microsoft.com/office/officeart/2008/layout/HorizontalMultiLevelHierarchy"/>
    <dgm:cxn modelId="{9C15402E-FC21-4AFC-94E9-40BF8D784C90}" type="presParOf" srcId="{1F642610-71A6-4785-894C-B5D8F95309B4}" destId="{B3AC32C9-E638-49D0-B7B8-9971026679E3}" srcOrd="1" destOrd="0" presId="urn:microsoft.com/office/officeart/2008/layout/HorizontalMultiLevelHierarchy"/>
    <dgm:cxn modelId="{8B1A0CEB-C82B-47D8-B527-8DCE43FBC63D}" type="presParOf" srcId="{B3AC32C9-E638-49D0-B7B8-9971026679E3}" destId="{C303A98D-F6B9-421C-968E-C741C31801D0}" srcOrd="0" destOrd="0" presId="urn:microsoft.com/office/officeart/2008/layout/HorizontalMultiLevelHierarchy"/>
    <dgm:cxn modelId="{193DB32F-B4BC-4011-AA3D-47F236E4A364}" type="presParOf" srcId="{C303A98D-F6B9-421C-968E-C741C31801D0}" destId="{A724473F-2D5C-4B49-93B7-18F9F3C162A0}" srcOrd="0" destOrd="0" presId="urn:microsoft.com/office/officeart/2008/layout/HorizontalMultiLevelHierarchy"/>
    <dgm:cxn modelId="{36484B76-157F-4BDA-A71F-13A95E075AAD}" type="presParOf" srcId="{B3AC32C9-E638-49D0-B7B8-9971026679E3}" destId="{EC81A95E-5594-49AF-9E37-53603AC498EA}" srcOrd="1" destOrd="0" presId="urn:microsoft.com/office/officeart/2008/layout/HorizontalMultiLevelHierarchy"/>
    <dgm:cxn modelId="{D413BDBC-E9D7-4E7A-850D-A1408425B6EC}" type="presParOf" srcId="{EC81A95E-5594-49AF-9E37-53603AC498EA}" destId="{D84E8052-A806-426F-9976-961DC01FB792}" srcOrd="0" destOrd="0" presId="urn:microsoft.com/office/officeart/2008/layout/HorizontalMultiLevelHierarchy"/>
    <dgm:cxn modelId="{567DE4B3-9DBF-44AB-A87A-DC88967D5AA6}" type="presParOf" srcId="{EC81A95E-5594-49AF-9E37-53603AC498EA}" destId="{D7D3AFB2-6C61-4E57-85F9-79903D84BCC8}" srcOrd="1" destOrd="0" presId="urn:microsoft.com/office/officeart/2008/layout/HorizontalMultiLevelHierarchy"/>
    <dgm:cxn modelId="{01B70DC0-D4E3-4B81-A384-B7F0E2707BEB}" type="presParOf" srcId="{FDE51B65-9850-4DF9-B2B3-960E6B6B4DFE}" destId="{705102B6-14D6-4F01-A460-29EA73DE1E57}" srcOrd="2" destOrd="0" presId="urn:microsoft.com/office/officeart/2008/layout/HorizontalMultiLevelHierarchy"/>
    <dgm:cxn modelId="{28471580-3AB7-40E8-8E32-DF07280DF184}" type="presParOf" srcId="{705102B6-14D6-4F01-A460-29EA73DE1E57}" destId="{075E70DC-87CE-4EAA-B30D-C1A55EA06C90}" srcOrd="0" destOrd="0" presId="urn:microsoft.com/office/officeart/2008/layout/HorizontalMultiLevelHierarchy"/>
    <dgm:cxn modelId="{8B580575-6613-4AD6-87EB-76FA6382C065}" type="presParOf" srcId="{FDE51B65-9850-4DF9-B2B3-960E6B6B4DFE}" destId="{1C9E51EE-8510-4B2A-98D6-2DBE5357F899}" srcOrd="3" destOrd="0" presId="urn:microsoft.com/office/officeart/2008/layout/HorizontalMultiLevelHierarchy"/>
    <dgm:cxn modelId="{3E8B8F9C-0042-4447-94A0-EE9655F4EE1E}" type="presParOf" srcId="{1C9E51EE-8510-4B2A-98D6-2DBE5357F899}" destId="{105C56BA-E50E-4B59-851F-BBF38AC13791}" srcOrd="0" destOrd="0" presId="urn:microsoft.com/office/officeart/2008/layout/HorizontalMultiLevelHierarchy"/>
    <dgm:cxn modelId="{8E45F2EB-3759-42B7-B541-53188E5770CF}" type="presParOf" srcId="{1C9E51EE-8510-4B2A-98D6-2DBE5357F899}" destId="{07A31F5D-9088-4652-910D-647C3F1204AD}" srcOrd="1" destOrd="0" presId="urn:microsoft.com/office/officeart/2008/layout/HorizontalMultiLevelHierarchy"/>
    <dgm:cxn modelId="{2BE58FD7-05B4-4D62-9905-1DD788DE0E96}" type="presParOf" srcId="{07A31F5D-9088-4652-910D-647C3F1204AD}" destId="{51BC0362-BD9B-4E57-B869-809F75E3B1DE}" srcOrd="0" destOrd="0" presId="urn:microsoft.com/office/officeart/2008/layout/HorizontalMultiLevelHierarchy"/>
    <dgm:cxn modelId="{81879334-41ED-4D2E-B2F7-52C9B19DF274}" type="presParOf" srcId="{51BC0362-BD9B-4E57-B869-809F75E3B1DE}" destId="{763099AC-C93C-40D1-9C32-162BD7E34281}" srcOrd="0" destOrd="0" presId="urn:microsoft.com/office/officeart/2008/layout/HorizontalMultiLevelHierarchy"/>
    <dgm:cxn modelId="{C1059304-7D56-4F28-A77F-4A817146F030}" type="presParOf" srcId="{07A31F5D-9088-4652-910D-647C3F1204AD}" destId="{A8F6B935-48CE-4A8A-8190-1B39367680B0}" srcOrd="1" destOrd="0" presId="urn:microsoft.com/office/officeart/2008/layout/HorizontalMultiLevelHierarchy"/>
    <dgm:cxn modelId="{3EA23D71-DCDA-4F35-A211-13C345B01E87}" type="presParOf" srcId="{A8F6B935-48CE-4A8A-8190-1B39367680B0}" destId="{0960B8AB-7F50-4119-9697-C11104A6F623}" srcOrd="0" destOrd="0" presId="urn:microsoft.com/office/officeart/2008/layout/HorizontalMultiLevelHierarchy"/>
    <dgm:cxn modelId="{7834CBC5-8C64-4E22-B3E5-82323261C478}" type="presParOf" srcId="{A8F6B935-48CE-4A8A-8190-1B39367680B0}" destId="{010EEF98-8FFD-446E-B9C5-9985E79E21AC}" srcOrd="1" destOrd="0" presId="urn:microsoft.com/office/officeart/2008/layout/HorizontalMultiLevelHierarchy"/>
    <dgm:cxn modelId="{6F0659D8-CB10-4ACC-AAFC-A1E8D72D23D1}" type="presParOf" srcId="{37B55B8A-E5C3-41AA-A028-C46E6BC3535E}" destId="{29187995-C34D-4183-AA6B-14B994FF646C}" srcOrd="2" destOrd="0" presId="urn:microsoft.com/office/officeart/2008/layout/HorizontalMultiLevelHierarchy"/>
    <dgm:cxn modelId="{FBDCAB48-57C1-4CF3-AA03-B7439A59146D}" type="presParOf" srcId="{29187995-C34D-4183-AA6B-14B994FF646C}" destId="{AC040997-2526-4B95-8289-CB4AD8539C8A}" srcOrd="0" destOrd="0" presId="urn:microsoft.com/office/officeart/2008/layout/HorizontalMultiLevelHierarchy"/>
    <dgm:cxn modelId="{13EFD2C1-5132-4FA9-85EF-39FD7CF7CB0C}" type="presParOf" srcId="{37B55B8A-E5C3-41AA-A028-C46E6BC3535E}" destId="{8A453540-DE6B-47AE-A99E-D878F9E2698A}" srcOrd="3" destOrd="0" presId="urn:microsoft.com/office/officeart/2008/layout/HorizontalMultiLevelHierarchy"/>
    <dgm:cxn modelId="{E9AE0903-903B-412E-B788-EA12A6DE28A5}" type="presParOf" srcId="{8A453540-DE6B-47AE-A99E-D878F9E2698A}" destId="{23C2502F-EC04-4681-80F0-E7F3BEFAD6D3}" srcOrd="0" destOrd="0" presId="urn:microsoft.com/office/officeart/2008/layout/HorizontalMultiLevelHierarchy"/>
    <dgm:cxn modelId="{E9F6A870-FAE4-40F5-ACEC-F1C076295A7E}" type="presParOf" srcId="{8A453540-DE6B-47AE-A99E-D878F9E2698A}" destId="{74AEFFD9-6670-4EE9-A6C5-D240A1EB1861}" srcOrd="1" destOrd="0" presId="urn:microsoft.com/office/officeart/2008/layout/HorizontalMultiLevelHierarchy"/>
    <dgm:cxn modelId="{F1448437-A9B8-4739-A93A-7365952B625C}" type="presParOf" srcId="{74AEFFD9-6670-4EE9-A6C5-D240A1EB1861}" destId="{01660E4E-E2AF-4B97-B749-4FDCFC9C9DC5}" srcOrd="0" destOrd="0" presId="urn:microsoft.com/office/officeart/2008/layout/HorizontalMultiLevelHierarchy"/>
    <dgm:cxn modelId="{2EAFD6DA-05A1-4FC2-A654-C798FD0D4FF4}" type="presParOf" srcId="{01660E4E-E2AF-4B97-B749-4FDCFC9C9DC5}" destId="{9D233C3B-2DFB-430D-9F4D-EBD7B22A60D8}" srcOrd="0" destOrd="0" presId="urn:microsoft.com/office/officeart/2008/layout/HorizontalMultiLevelHierarchy"/>
    <dgm:cxn modelId="{37A993AF-431C-4F5F-9345-3C46407056FA}" type="presParOf" srcId="{74AEFFD9-6670-4EE9-A6C5-D240A1EB1861}" destId="{CB922507-654C-4F25-8CA7-43F638E98B7E}" srcOrd="1" destOrd="0" presId="urn:microsoft.com/office/officeart/2008/layout/HorizontalMultiLevelHierarchy"/>
    <dgm:cxn modelId="{A840B868-9C69-4847-9D3A-B06C0A8E1AEE}" type="presParOf" srcId="{CB922507-654C-4F25-8CA7-43F638E98B7E}" destId="{7406ECC3-9A11-40B5-B738-FDD2658F17B6}" srcOrd="0" destOrd="0" presId="urn:microsoft.com/office/officeart/2008/layout/HorizontalMultiLevelHierarchy"/>
    <dgm:cxn modelId="{2D554516-6AF9-41A3-9611-8309355D77BE}" type="presParOf" srcId="{CB922507-654C-4F25-8CA7-43F638E98B7E}" destId="{8F4B87F6-1214-4A43-B953-1A07722A7A46}"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5C9C70-8DF2-4BC7-86C0-BD3B45C608B4}"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FF269A7D-B7A6-4C8A-B06F-CF436A50CED8}">
      <dgm:prSet phldrT="[Text]" custT="1"/>
      <dgm:spPr>
        <a:solidFill>
          <a:schemeClr val="accent4"/>
        </a:solidFill>
        <a:ln>
          <a:solidFill>
            <a:schemeClr val="bg2"/>
          </a:solidFill>
        </a:ln>
      </dgm:spPr>
      <dgm:t>
        <a:bodyPr/>
        <a:lstStyle/>
        <a:p>
          <a:r>
            <a:rPr lang="en-US" sz="1600" b="1" dirty="0">
              <a:solidFill>
                <a:schemeClr val="bg1"/>
              </a:solidFill>
              <a:latin typeface="Segoe UI"/>
            </a:rPr>
            <a:t>Reach out to your customers</a:t>
          </a:r>
          <a:endParaRPr lang="en-US" sz="1600" dirty="0">
            <a:solidFill>
              <a:schemeClr val="bg1"/>
            </a:solidFill>
          </a:endParaRPr>
        </a:p>
      </dgm:t>
    </dgm:pt>
    <dgm:pt modelId="{8209AB6C-1797-4D48-800E-7F5D763F387E}" type="parTrans" cxnId="{C7D20B1D-D065-4006-9355-9C37062D4BB6}">
      <dgm:prSet/>
      <dgm:spPr/>
      <dgm:t>
        <a:bodyPr/>
        <a:lstStyle/>
        <a:p>
          <a:endParaRPr lang="en-US"/>
        </a:p>
      </dgm:t>
    </dgm:pt>
    <dgm:pt modelId="{3F5BE8B3-BBC0-4CF6-B517-576FA29E4D94}" type="sibTrans" cxnId="{C7D20B1D-D065-4006-9355-9C37062D4BB6}">
      <dgm:prSet/>
      <dgm:spPr/>
      <dgm:t>
        <a:bodyPr/>
        <a:lstStyle/>
        <a:p>
          <a:endParaRPr lang="en-US"/>
        </a:p>
      </dgm:t>
    </dgm:pt>
    <dgm:pt modelId="{571120B8-54F6-4B57-9DBA-412FA2ED2760}">
      <dgm:prSet phldrT="[Text]" custT="1"/>
      <dgm:spPr>
        <a:solidFill>
          <a:schemeClr val="bg2"/>
        </a:solidFill>
        <a:ln>
          <a:solidFill>
            <a:schemeClr val="bg2"/>
          </a:solidFill>
        </a:ln>
      </dgm:spPr>
      <dgm:t>
        <a:bodyPr lIns="91440" rIns="91440"/>
        <a:lstStyle/>
        <a:p>
          <a:pPr algn="l"/>
          <a:r>
            <a:rPr lang="en-US" sz="1400">
              <a:solidFill>
                <a:schemeClr val="tx2"/>
              </a:solidFill>
              <a:latin typeface="+mj-lt"/>
            </a:rPr>
            <a:t>Wants the cloud</a:t>
          </a:r>
        </a:p>
      </dgm:t>
    </dgm:pt>
    <dgm:pt modelId="{466D3245-5057-48D8-918B-AE7950009368}" type="parTrans" cxnId="{45788D9D-42D6-4E92-B784-35FDF6D87ED2}">
      <dgm:prSet>
        <dgm:style>
          <a:lnRef idx="0">
            <a:scrgbClr r="0" g="0" b="0"/>
          </a:lnRef>
          <a:fillRef idx="0">
            <a:scrgbClr r="0" g="0" b="0"/>
          </a:fillRef>
          <a:effectRef idx="0">
            <a:scrgbClr r="0" g="0" b="0"/>
          </a:effectRef>
          <a:fontRef idx="minor">
            <a:schemeClr val="tx1"/>
          </a:fontRef>
        </dgm:style>
      </dgm:prSet>
      <dgm:spPr>
        <a:ln w="9525" cap="flat" cmpd="sng" algn="ctr">
          <a:solidFill>
            <a:schemeClr val="tx2"/>
          </a:solidFill>
          <a:prstDash val="solid"/>
          <a:round/>
          <a:headEnd type="none" w="med" len="med"/>
          <a:tailEnd type="arrow" w="med" len="med"/>
        </a:ln>
      </dgm:spPr>
      <dgm:t>
        <a:bodyPr/>
        <a:lstStyle/>
        <a:p>
          <a:endParaRPr lang="en-US"/>
        </a:p>
      </dgm:t>
    </dgm:pt>
    <dgm:pt modelId="{246B63E8-328C-44A7-936A-BB9E733398D3}" type="sibTrans" cxnId="{45788D9D-42D6-4E92-B784-35FDF6D87ED2}">
      <dgm:prSet/>
      <dgm:spPr/>
      <dgm:t>
        <a:bodyPr/>
        <a:lstStyle/>
        <a:p>
          <a:endParaRPr lang="en-US"/>
        </a:p>
      </dgm:t>
    </dgm:pt>
    <dgm:pt modelId="{D6E045B5-54DF-4067-A83B-69DCA8257D80}">
      <dgm:prSet phldrT="[Text]" custT="1"/>
      <dgm:spPr>
        <a:solidFill>
          <a:schemeClr val="bg2"/>
        </a:solidFill>
        <a:ln>
          <a:solidFill>
            <a:schemeClr val="bg2"/>
          </a:solidFill>
        </a:ln>
      </dgm:spPr>
      <dgm:t>
        <a:bodyPr lIns="91440" rIns="91440"/>
        <a:lstStyle/>
        <a:p>
          <a:pPr algn="l">
            <a:buFont typeface="Arial" panose="020B0604020202020204" pitchFamily="34" charset="0"/>
            <a:buChar char="•"/>
          </a:pPr>
          <a:r>
            <a:rPr lang="en-US" sz="1400">
              <a:solidFill>
                <a:schemeClr val="tx2"/>
              </a:solidFill>
              <a:latin typeface="+mj-lt"/>
            </a:rPr>
            <a:t>Doesn’t want the cloud</a:t>
          </a:r>
        </a:p>
        <a:p>
          <a:pPr algn="l">
            <a:buFont typeface="Arial" panose="020B0604020202020204" pitchFamily="34" charset="0"/>
            <a:buChar char="•"/>
          </a:pPr>
          <a:r>
            <a:rPr lang="en-US" sz="1200">
              <a:solidFill>
                <a:schemeClr val="tx2"/>
              </a:solidFill>
              <a:latin typeface="+mn-lt"/>
              <a:cs typeface="Segoe UI Light" panose="020B0502040204020203" pitchFamily="34" charset="0"/>
            </a:rPr>
            <a:t>● </a:t>
          </a:r>
          <a:r>
            <a:rPr lang="en-US" sz="1400">
              <a:solidFill>
                <a:schemeClr val="tx2"/>
              </a:solidFill>
              <a:latin typeface="+mn-lt"/>
            </a:rPr>
            <a:t>Share roadmap</a:t>
          </a:r>
        </a:p>
        <a:p>
          <a:pPr algn="l">
            <a:buFont typeface="Arial" panose="020B0604020202020204" pitchFamily="34" charset="0"/>
            <a:buChar char="•"/>
          </a:pPr>
          <a:r>
            <a:rPr lang="en-US" sz="1200">
              <a:solidFill>
                <a:schemeClr val="tx2"/>
              </a:solidFill>
              <a:latin typeface="+mn-lt"/>
              <a:cs typeface="Segoe UI Light" panose="020B0502040204020203" pitchFamily="34" charset="0"/>
            </a:rPr>
            <a:t>● </a:t>
          </a:r>
          <a:r>
            <a:rPr lang="en-US" sz="1400">
              <a:solidFill>
                <a:schemeClr val="tx2"/>
              </a:solidFill>
              <a:latin typeface="+mn-lt"/>
            </a:rPr>
            <a:t>OP upgrade options</a:t>
          </a:r>
        </a:p>
        <a:p>
          <a:pPr algn="l">
            <a:buFont typeface="Arial" panose="020B0604020202020204" pitchFamily="34" charset="0"/>
            <a:buChar char="•"/>
          </a:pPr>
          <a:r>
            <a:rPr lang="en-US" sz="1200">
              <a:solidFill>
                <a:schemeClr val="tx2"/>
              </a:solidFill>
              <a:latin typeface="+mn-lt"/>
              <a:cs typeface="Segoe UI Light" panose="020B0502040204020203" pitchFamily="34" charset="0"/>
            </a:rPr>
            <a:t>● </a:t>
          </a:r>
          <a:r>
            <a:rPr lang="en-US" sz="1400">
              <a:solidFill>
                <a:schemeClr val="tx2"/>
              </a:solidFill>
              <a:latin typeface="+mn-lt"/>
            </a:rPr>
            <a:t>Renew BREP</a:t>
          </a:r>
        </a:p>
      </dgm:t>
    </dgm:pt>
    <dgm:pt modelId="{A94FD913-E5AB-4FDE-9E15-6022ECB6D726}" type="parTrans" cxnId="{C4D12A00-7C92-4302-9207-FB1E10C324AA}">
      <dgm:prSet>
        <dgm:style>
          <a:lnRef idx="0">
            <a:scrgbClr r="0" g="0" b="0"/>
          </a:lnRef>
          <a:fillRef idx="0">
            <a:scrgbClr r="0" g="0" b="0"/>
          </a:fillRef>
          <a:effectRef idx="0">
            <a:scrgbClr r="0" g="0" b="0"/>
          </a:effectRef>
          <a:fontRef idx="minor">
            <a:schemeClr val="tx1"/>
          </a:fontRef>
        </dgm:style>
      </dgm:prSet>
      <dgm:spPr>
        <a:ln w="9525" cap="flat" cmpd="sng" algn="ctr">
          <a:solidFill>
            <a:schemeClr val="tx2"/>
          </a:solidFill>
          <a:prstDash val="solid"/>
          <a:round/>
          <a:headEnd type="none" w="med" len="med"/>
          <a:tailEnd type="arrow" w="med" len="med"/>
        </a:ln>
      </dgm:spPr>
      <dgm:t>
        <a:bodyPr/>
        <a:lstStyle/>
        <a:p>
          <a:endParaRPr lang="en-US"/>
        </a:p>
      </dgm:t>
    </dgm:pt>
    <dgm:pt modelId="{59C854D9-5D96-4D59-B90D-302E41D9E883}" type="sibTrans" cxnId="{C4D12A00-7C92-4302-9207-FB1E10C324AA}">
      <dgm:prSet/>
      <dgm:spPr/>
      <dgm:t>
        <a:bodyPr/>
        <a:lstStyle/>
        <a:p>
          <a:endParaRPr lang="en-US"/>
        </a:p>
      </dgm:t>
    </dgm:pt>
    <dgm:pt modelId="{6509AFB6-AEEE-435F-AAA9-485082F4AB15}">
      <dgm:prSet phldrT="[Text]" custT="1"/>
      <dgm:spPr>
        <a:solidFill>
          <a:schemeClr val="tx2"/>
        </a:solidFill>
        <a:ln>
          <a:solidFill>
            <a:schemeClr val="accent1"/>
          </a:solidFill>
        </a:ln>
      </dgm:spPr>
      <dgm:t>
        <a:bodyPr lIns="91440" rIns="91440"/>
        <a:lstStyle/>
        <a:p>
          <a:pPr algn="l"/>
          <a:r>
            <a:rPr lang="en-US" sz="1400">
              <a:latin typeface="+mj-lt"/>
            </a:rPr>
            <a:t>3  On-Premises</a:t>
          </a:r>
        </a:p>
      </dgm:t>
    </dgm:pt>
    <dgm:pt modelId="{30A83701-8A4B-4A82-8028-EAFF02113A3C}" type="parTrans" cxnId="{AFBD6A22-0FA8-4CE6-A97A-2ED8BDC75F57}">
      <dgm:prSet>
        <dgm:style>
          <a:lnRef idx="0">
            <a:scrgbClr r="0" g="0" b="0"/>
          </a:lnRef>
          <a:fillRef idx="0">
            <a:scrgbClr r="0" g="0" b="0"/>
          </a:fillRef>
          <a:effectRef idx="0">
            <a:scrgbClr r="0" g="0" b="0"/>
          </a:effectRef>
          <a:fontRef idx="minor">
            <a:schemeClr val="tx1"/>
          </a:fontRef>
        </dgm:style>
      </dgm:prSet>
      <dgm:spPr>
        <a:ln w="9525" cap="flat" cmpd="sng" algn="ctr">
          <a:solidFill>
            <a:schemeClr val="tx2"/>
          </a:solidFill>
          <a:prstDash val="solid"/>
          <a:round/>
          <a:headEnd type="none" w="med" len="med"/>
          <a:tailEnd type="arrow" w="med" len="med"/>
        </a:ln>
      </dgm:spPr>
      <dgm:t>
        <a:bodyPr/>
        <a:lstStyle/>
        <a:p>
          <a:endParaRPr lang="en-US"/>
        </a:p>
      </dgm:t>
    </dgm:pt>
    <dgm:pt modelId="{225FDF8D-7D47-4964-B930-AB7A9C8B26DA}" type="sibTrans" cxnId="{AFBD6A22-0FA8-4CE6-A97A-2ED8BDC75F57}">
      <dgm:prSet/>
      <dgm:spPr/>
      <dgm:t>
        <a:bodyPr/>
        <a:lstStyle/>
        <a:p>
          <a:endParaRPr lang="en-US"/>
        </a:p>
      </dgm:t>
    </dgm:pt>
    <dgm:pt modelId="{BB2F65C6-D7DA-4AEB-B03D-597346C2B25A}">
      <dgm:prSet phldrT="[Text]" custT="1"/>
      <dgm:spPr>
        <a:solidFill>
          <a:schemeClr val="bg2"/>
        </a:solidFill>
        <a:ln>
          <a:solidFill>
            <a:schemeClr val="bg2"/>
          </a:solidFill>
        </a:ln>
      </dgm:spPr>
      <dgm:t>
        <a:bodyPr lIns="91440" rIns="91440"/>
        <a:lstStyle/>
        <a:p>
          <a:pPr algn="l"/>
          <a:r>
            <a:rPr lang="en-US" sz="1400">
              <a:solidFill>
                <a:schemeClr val="tx2"/>
              </a:solidFill>
              <a:latin typeface="+mj-lt"/>
            </a:rPr>
            <a:t>Technically feasible</a:t>
          </a:r>
        </a:p>
      </dgm:t>
    </dgm:pt>
    <dgm:pt modelId="{33AB16B3-B296-495B-81D9-0BC5C0A37B2D}" type="parTrans" cxnId="{64BBD62A-3073-4146-B0CC-52B872164C54}">
      <dgm:prSet>
        <dgm:style>
          <a:lnRef idx="0">
            <a:scrgbClr r="0" g="0" b="0"/>
          </a:lnRef>
          <a:fillRef idx="0">
            <a:scrgbClr r="0" g="0" b="0"/>
          </a:fillRef>
          <a:effectRef idx="0">
            <a:scrgbClr r="0" g="0" b="0"/>
          </a:effectRef>
          <a:fontRef idx="minor">
            <a:schemeClr val="tx1"/>
          </a:fontRef>
        </dgm:style>
      </dgm:prSet>
      <dgm:spPr>
        <a:ln w="9525" cap="flat" cmpd="sng" algn="ctr">
          <a:solidFill>
            <a:schemeClr val="tx2"/>
          </a:solidFill>
          <a:prstDash val="solid"/>
          <a:round/>
          <a:headEnd type="none" w="med" len="med"/>
          <a:tailEnd type="arrow" w="med" len="med"/>
        </a:ln>
      </dgm:spPr>
      <dgm:t>
        <a:bodyPr/>
        <a:lstStyle/>
        <a:p>
          <a:endParaRPr lang="en-US"/>
        </a:p>
      </dgm:t>
    </dgm:pt>
    <dgm:pt modelId="{03111811-F82B-4711-B416-FFB645C95033}" type="sibTrans" cxnId="{64BBD62A-3073-4146-B0CC-52B872164C54}">
      <dgm:prSet/>
      <dgm:spPr/>
      <dgm:t>
        <a:bodyPr/>
        <a:lstStyle/>
        <a:p>
          <a:endParaRPr lang="en-US"/>
        </a:p>
      </dgm:t>
    </dgm:pt>
    <dgm:pt modelId="{43DC5A59-D07C-4328-B115-8D0001A96044}">
      <dgm:prSet phldrT="[Text]" custT="1"/>
      <dgm:spPr>
        <a:solidFill>
          <a:schemeClr val="bg2"/>
        </a:solidFill>
        <a:ln>
          <a:solidFill>
            <a:schemeClr val="bg2"/>
          </a:solidFill>
        </a:ln>
      </dgm:spPr>
      <dgm:t>
        <a:bodyPr lIns="91440" rIns="91440"/>
        <a:lstStyle/>
        <a:p>
          <a:pPr algn="l"/>
          <a:r>
            <a:rPr lang="en-US" sz="1400" dirty="0">
              <a:solidFill>
                <a:schemeClr val="tx2"/>
              </a:solidFill>
              <a:latin typeface="+mj-lt"/>
            </a:rPr>
            <a:t>Technically not feasible*</a:t>
          </a:r>
        </a:p>
      </dgm:t>
    </dgm:pt>
    <dgm:pt modelId="{0163D569-00CE-472D-B202-B9496A08327C}" type="parTrans" cxnId="{D0599DF1-57D0-4899-93E9-CD48C38F104B}">
      <dgm:prSet>
        <dgm:style>
          <a:lnRef idx="0">
            <a:scrgbClr r="0" g="0" b="0"/>
          </a:lnRef>
          <a:fillRef idx="0">
            <a:scrgbClr r="0" g="0" b="0"/>
          </a:fillRef>
          <a:effectRef idx="0">
            <a:scrgbClr r="0" g="0" b="0"/>
          </a:effectRef>
          <a:fontRef idx="minor">
            <a:schemeClr val="tx1"/>
          </a:fontRef>
        </dgm:style>
      </dgm:prSet>
      <dgm:spPr>
        <a:ln w="9525" cap="flat" cmpd="sng" algn="ctr">
          <a:solidFill>
            <a:schemeClr val="tx2"/>
          </a:solidFill>
          <a:prstDash val="solid"/>
          <a:round/>
          <a:headEnd type="none" w="med" len="med"/>
          <a:tailEnd type="arrow" w="med" len="med"/>
        </a:ln>
      </dgm:spPr>
      <dgm:t>
        <a:bodyPr/>
        <a:lstStyle/>
        <a:p>
          <a:endParaRPr lang="en-US"/>
        </a:p>
      </dgm:t>
    </dgm:pt>
    <dgm:pt modelId="{EBB4BA09-08B2-4930-BFFC-5CF1CA891D9B}" type="sibTrans" cxnId="{D0599DF1-57D0-4899-93E9-CD48C38F104B}">
      <dgm:prSet/>
      <dgm:spPr/>
      <dgm:t>
        <a:bodyPr/>
        <a:lstStyle/>
        <a:p>
          <a:endParaRPr lang="en-US"/>
        </a:p>
      </dgm:t>
    </dgm:pt>
    <dgm:pt modelId="{AFD3976F-3FE2-4B47-B30B-85FD9F534EFE}">
      <dgm:prSet phldrT="[Text]" custT="1"/>
      <dgm:spPr>
        <a:solidFill>
          <a:schemeClr val="tx2"/>
        </a:solidFill>
        <a:ln>
          <a:solidFill>
            <a:schemeClr val="accent1"/>
          </a:solidFill>
        </a:ln>
      </dgm:spPr>
      <dgm:t>
        <a:bodyPr lIns="91440" rIns="91440"/>
        <a:lstStyle/>
        <a:p>
          <a:pPr algn="l"/>
          <a:r>
            <a:rPr lang="en-US" sz="1400">
              <a:latin typeface="+mj-lt"/>
            </a:rPr>
            <a:t>2  Cloud sync</a:t>
          </a:r>
        </a:p>
      </dgm:t>
    </dgm:pt>
    <dgm:pt modelId="{FC7CA9F5-ECB0-4667-A14A-D5574F2A4AB9}" type="parTrans" cxnId="{30D30757-CC7B-4D5B-ADDF-954E51FD770D}">
      <dgm:prSet>
        <dgm:style>
          <a:lnRef idx="0">
            <a:scrgbClr r="0" g="0" b="0"/>
          </a:lnRef>
          <a:fillRef idx="0">
            <a:scrgbClr r="0" g="0" b="0"/>
          </a:fillRef>
          <a:effectRef idx="0">
            <a:scrgbClr r="0" g="0" b="0"/>
          </a:effectRef>
          <a:fontRef idx="minor">
            <a:schemeClr val="tx1"/>
          </a:fontRef>
        </dgm:style>
      </dgm:prSet>
      <dgm:spPr>
        <a:ln w="9525" cap="flat" cmpd="sng" algn="ctr">
          <a:solidFill>
            <a:schemeClr val="tx2"/>
          </a:solidFill>
          <a:prstDash val="solid"/>
          <a:round/>
          <a:headEnd type="none" w="med" len="med"/>
          <a:tailEnd type="arrow" w="med" len="med"/>
        </a:ln>
      </dgm:spPr>
      <dgm:t>
        <a:bodyPr/>
        <a:lstStyle/>
        <a:p>
          <a:endParaRPr lang="en-US"/>
        </a:p>
      </dgm:t>
    </dgm:pt>
    <dgm:pt modelId="{FBFB617E-DB7C-49C5-91E4-82CF87FDB362}" type="sibTrans" cxnId="{30D30757-CC7B-4D5B-ADDF-954E51FD770D}">
      <dgm:prSet/>
      <dgm:spPr/>
      <dgm:t>
        <a:bodyPr/>
        <a:lstStyle/>
        <a:p>
          <a:endParaRPr lang="en-US"/>
        </a:p>
      </dgm:t>
    </dgm:pt>
    <dgm:pt modelId="{A23B20DA-9A08-442B-960E-91AC16F3F31D}">
      <dgm:prSet phldrT="[Text]" custT="1"/>
      <dgm:spPr>
        <a:solidFill>
          <a:schemeClr val="tx2"/>
        </a:solidFill>
        <a:ln>
          <a:solidFill>
            <a:schemeClr val="accent1"/>
          </a:solidFill>
        </a:ln>
      </dgm:spPr>
      <dgm:t>
        <a:bodyPr lIns="91440" rIns="91440"/>
        <a:lstStyle/>
        <a:p>
          <a:pPr algn="l"/>
          <a:r>
            <a:rPr lang="en-US" sz="1400">
              <a:latin typeface="+mj-lt"/>
            </a:rPr>
            <a:t>1   Cloud</a:t>
          </a:r>
        </a:p>
      </dgm:t>
    </dgm:pt>
    <dgm:pt modelId="{92BA5CAE-9627-43F5-BA16-3E1996550DC5}" type="parTrans" cxnId="{295D6A26-1ACE-414E-8B44-E9547EB39AE3}">
      <dgm:prSet>
        <dgm:style>
          <a:lnRef idx="0">
            <a:scrgbClr r="0" g="0" b="0"/>
          </a:lnRef>
          <a:fillRef idx="0">
            <a:scrgbClr r="0" g="0" b="0"/>
          </a:fillRef>
          <a:effectRef idx="0">
            <a:scrgbClr r="0" g="0" b="0"/>
          </a:effectRef>
          <a:fontRef idx="minor">
            <a:schemeClr val="tx1"/>
          </a:fontRef>
        </dgm:style>
      </dgm:prSet>
      <dgm:spPr>
        <a:ln w="9525" cap="flat" cmpd="sng" algn="ctr">
          <a:solidFill>
            <a:schemeClr val="tx2"/>
          </a:solidFill>
          <a:prstDash val="solid"/>
          <a:round/>
          <a:headEnd type="none" w="med" len="med"/>
          <a:tailEnd type="arrow" w="med" len="med"/>
        </a:ln>
      </dgm:spPr>
      <dgm:t>
        <a:bodyPr/>
        <a:lstStyle/>
        <a:p>
          <a:endParaRPr lang="en-US"/>
        </a:p>
      </dgm:t>
    </dgm:pt>
    <dgm:pt modelId="{EB98BE17-B617-4B57-9B55-A33D28AE0024}" type="sibTrans" cxnId="{295D6A26-1ACE-414E-8B44-E9547EB39AE3}">
      <dgm:prSet/>
      <dgm:spPr/>
      <dgm:t>
        <a:bodyPr/>
        <a:lstStyle/>
        <a:p>
          <a:endParaRPr lang="en-US"/>
        </a:p>
      </dgm:t>
    </dgm:pt>
    <dgm:pt modelId="{7FB7E156-3CAB-4E16-A5A0-B1C6D8F26572}" type="pres">
      <dgm:prSet presAssocID="{575C9C70-8DF2-4BC7-86C0-BD3B45C608B4}" presName="Name0" presStyleCnt="0">
        <dgm:presLayoutVars>
          <dgm:chPref val="1"/>
          <dgm:dir/>
          <dgm:animOne val="branch"/>
          <dgm:animLvl val="lvl"/>
          <dgm:resizeHandles val="exact"/>
        </dgm:presLayoutVars>
      </dgm:prSet>
      <dgm:spPr/>
    </dgm:pt>
    <dgm:pt modelId="{7DF1E234-B424-426E-8F8A-91F147F2ECCB}" type="pres">
      <dgm:prSet presAssocID="{FF269A7D-B7A6-4C8A-B06F-CF436A50CED8}" presName="root1" presStyleCnt="0"/>
      <dgm:spPr/>
    </dgm:pt>
    <dgm:pt modelId="{4370AFD2-B649-4C86-AE02-95FC054402B2}" type="pres">
      <dgm:prSet presAssocID="{FF269A7D-B7A6-4C8A-B06F-CF436A50CED8}" presName="LevelOneTextNode" presStyleLbl="node0" presStyleIdx="0" presStyleCnt="1" custLinFactNeighborY="0">
        <dgm:presLayoutVars>
          <dgm:chPref val="3"/>
        </dgm:presLayoutVars>
      </dgm:prSet>
      <dgm:spPr/>
    </dgm:pt>
    <dgm:pt modelId="{37B55B8A-E5C3-41AA-A028-C46E6BC3535E}" type="pres">
      <dgm:prSet presAssocID="{FF269A7D-B7A6-4C8A-B06F-CF436A50CED8}" presName="level2hierChild" presStyleCnt="0"/>
      <dgm:spPr/>
    </dgm:pt>
    <dgm:pt modelId="{569E4F67-3D21-42F5-8657-C2964D056FA6}" type="pres">
      <dgm:prSet presAssocID="{466D3245-5057-48D8-918B-AE7950009368}" presName="conn2-1" presStyleLbl="parChTrans1D2" presStyleIdx="0" presStyleCnt="2"/>
      <dgm:spPr/>
    </dgm:pt>
    <dgm:pt modelId="{65CB12F7-CBA8-4B4E-A3EE-58C355E2EFBA}" type="pres">
      <dgm:prSet presAssocID="{466D3245-5057-48D8-918B-AE7950009368}" presName="connTx" presStyleLbl="parChTrans1D2" presStyleIdx="0" presStyleCnt="2"/>
      <dgm:spPr/>
    </dgm:pt>
    <dgm:pt modelId="{EC2FAD72-3D18-4F04-AA10-66FEF72CD5EF}" type="pres">
      <dgm:prSet presAssocID="{571120B8-54F6-4B57-9DBA-412FA2ED2760}" presName="root2" presStyleCnt="0"/>
      <dgm:spPr/>
    </dgm:pt>
    <dgm:pt modelId="{375D99BE-0637-4785-89CB-FA3E03CD667F}" type="pres">
      <dgm:prSet presAssocID="{571120B8-54F6-4B57-9DBA-412FA2ED2760}" presName="LevelTwoTextNode" presStyleLbl="node2" presStyleIdx="0" presStyleCnt="2" custScaleY="149609">
        <dgm:presLayoutVars>
          <dgm:chPref val="3"/>
        </dgm:presLayoutVars>
      </dgm:prSet>
      <dgm:spPr/>
    </dgm:pt>
    <dgm:pt modelId="{FDE51B65-9850-4DF9-B2B3-960E6B6B4DFE}" type="pres">
      <dgm:prSet presAssocID="{571120B8-54F6-4B57-9DBA-412FA2ED2760}" presName="level3hierChild" presStyleCnt="0"/>
      <dgm:spPr/>
    </dgm:pt>
    <dgm:pt modelId="{5F026CF4-59A5-46AC-A783-888711F02380}" type="pres">
      <dgm:prSet presAssocID="{33AB16B3-B296-495B-81D9-0BC5C0A37B2D}" presName="conn2-1" presStyleLbl="parChTrans1D3" presStyleIdx="0" presStyleCnt="3"/>
      <dgm:spPr/>
    </dgm:pt>
    <dgm:pt modelId="{B1DE8610-B5D3-4F1C-B972-4C20249F4A23}" type="pres">
      <dgm:prSet presAssocID="{33AB16B3-B296-495B-81D9-0BC5C0A37B2D}" presName="connTx" presStyleLbl="parChTrans1D3" presStyleIdx="0" presStyleCnt="3"/>
      <dgm:spPr/>
    </dgm:pt>
    <dgm:pt modelId="{1F642610-71A6-4785-894C-B5D8F95309B4}" type="pres">
      <dgm:prSet presAssocID="{BB2F65C6-D7DA-4AEB-B03D-597346C2B25A}" presName="root2" presStyleCnt="0"/>
      <dgm:spPr/>
    </dgm:pt>
    <dgm:pt modelId="{69405D85-FB3F-4D13-BACC-BBC432BBEBDA}" type="pres">
      <dgm:prSet presAssocID="{BB2F65C6-D7DA-4AEB-B03D-597346C2B25A}" presName="LevelTwoTextNode" presStyleLbl="node3" presStyleIdx="0" presStyleCnt="3" custScaleY="127065">
        <dgm:presLayoutVars>
          <dgm:chPref val="3"/>
        </dgm:presLayoutVars>
      </dgm:prSet>
      <dgm:spPr/>
    </dgm:pt>
    <dgm:pt modelId="{B3AC32C9-E638-49D0-B7B8-9971026679E3}" type="pres">
      <dgm:prSet presAssocID="{BB2F65C6-D7DA-4AEB-B03D-597346C2B25A}" presName="level3hierChild" presStyleCnt="0"/>
      <dgm:spPr/>
    </dgm:pt>
    <dgm:pt modelId="{C303A98D-F6B9-421C-968E-C741C31801D0}" type="pres">
      <dgm:prSet presAssocID="{92BA5CAE-9627-43F5-BA16-3E1996550DC5}" presName="conn2-1" presStyleLbl="parChTrans1D4" presStyleIdx="0" presStyleCnt="2"/>
      <dgm:spPr/>
    </dgm:pt>
    <dgm:pt modelId="{A724473F-2D5C-4B49-93B7-18F9F3C162A0}" type="pres">
      <dgm:prSet presAssocID="{92BA5CAE-9627-43F5-BA16-3E1996550DC5}" presName="connTx" presStyleLbl="parChTrans1D4" presStyleIdx="0" presStyleCnt="2"/>
      <dgm:spPr/>
    </dgm:pt>
    <dgm:pt modelId="{EC81A95E-5594-49AF-9E37-53603AC498EA}" type="pres">
      <dgm:prSet presAssocID="{A23B20DA-9A08-442B-960E-91AC16F3F31D}" presName="root2" presStyleCnt="0"/>
      <dgm:spPr/>
    </dgm:pt>
    <dgm:pt modelId="{D84E8052-A806-426F-9976-961DC01FB792}" type="pres">
      <dgm:prSet presAssocID="{A23B20DA-9A08-442B-960E-91AC16F3F31D}" presName="LevelTwoTextNode" presStyleLbl="node4" presStyleIdx="0" presStyleCnt="2" custScaleY="103278">
        <dgm:presLayoutVars>
          <dgm:chPref val="3"/>
        </dgm:presLayoutVars>
      </dgm:prSet>
      <dgm:spPr/>
    </dgm:pt>
    <dgm:pt modelId="{D7D3AFB2-6C61-4E57-85F9-79903D84BCC8}" type="pres">
      <dgm:prSet presAssocID="{A23B20DA-9A08-442B-960E-91AC16F3F31D}" presName="level3hierChild" presStyleCnt="0"/>
      <dgm:spPr/>
    </dgm:pt>
    <dgm:pt modelId="{705102B6-14D6-4F01-A460-29EA73DE1E57}" type="pres">
      <dgm:prSet presAssocID="{0163D569-00CE-472D-B202-B9496A08327C}" presName="conn2-1" presStyleLbl="parChTrans1D3" presStyleIdx="1" presStyleCnt="3"/>
      <dgm:spPr/>
    </dgm:pt>
    <dgm:pt modelId="{075E70DC-87CE-4EAA-B30D-C1A55EA06C90}" type="pres">
      <dgm:prSet presAssocID="{0163D569-00CE-472D-B202-B9496A08327C}" presName="connTx" presStyleLbl="parChTrans1D3" presStyleIdx="1" presStyleCnt="3"/>
      <dgm:spPr/>
    </dgm:pt>
    <dgm:pt modelId="{1C9E51EE-8510-4B2A-98D6-2DBE5357F899}" type="pres">
      <dgm:prSet presAssocID="{43DC5A59-D07C-4328-B115-8D0001A96044}" presName="root2" presStyleCnt="0"/>
      <dgm:spPr/>
    </dgm:pt>
    <dgm:pt modelId="{105C56BA-E50E-4B59-851F-BBF38AC13791}" type="pres">
      <dgm:prSet presAssocID="{43DC5A59-D07C-4328-B115-8D0001A96044}" presName="LevelTwoTextNode" presStyleLbl="node3" presStyleIdx="1" presStyleCnt="3" custScaleY="150967">
        <dgm:presLayoutVars>
          <dgm:chPref val="3"/>
        </dgm:presLayoutVars>
      </dgm:prSet>
      <dgm:spPr/>
    </dgm:pt>
    <dgm:pt modelId="{07A31F5D-9088-4652-910D-647C3F1204AD}" type="pres">
      <dgm:prSet presAssocID="{43DC5A59-D07C-4328-B115-8D0001A96044}" presName="level3hierChild" presStyleCnt="0"/>
      <dgm:spPr/>
    </dgm:pt>
    <dgm:pt modelId="{51BC0362-BD9B-4E57-B869-809F75E3B1DE}" type="pres">
      <dgm:prSet presAssocID="{FC7CA9F5-ECB0-4667-A14A-D5574F2A4AB9}" presName="conn2-1" presStyleLbl="parChTrans1D4" presStyleIdx="1" presStyleCnt="2"/>
      <dgm:spPr/>
    </dgm:pt>
    <dgm:pt modelId="{763099AC-C93C-40D1-9C32-162BD7E34281}" type="pres">
      <dgm:prSet presAssocID="{FC7CA9F5-ECB0-4667-A14A-D5574F2A4AB9}" presName="connTx" presStyleLbl="parChTrans1D4" presStyleIdx="1" presStyleCnt="2"/>
      <dgm:spPr/>
    </dgm:pt>
    <dgm:pt modelId="{A8F6B935-48CE-4A8A-8190-1B39367680B0}" type="pres">
      <dgm:prSet presAssocID="{AFD3976F-3FE2-4B47-B30B-85FD9F534EFE}" presName="root2" presStyleCnt="0"/>
      <dgm:spPr/>
    </dgm:pt>
    <dgm:pt modelId="{0960B8AB-7F50-4119-9697-C11104A6F623}" type="pres">
      <dgm:prSet presAssocID="{AFD3976F-3FE2-4B47-B30B-85FD9F534EFE}" presName="LevelTwoTextNode" presStyleLbl="node4" presStyleIdx="1" presStyleCnt="2" custScaleY="96846">
        <dgm:presLayoutVars>
          <dgm:chPref val="3"/>
        </dgm:presLayoutVars>
      </dgm:prSet>
      <dgm:spPr/>
    </dgm:pt>
    <dgm:pt modelId="{010EEF98-8FFD-446E-B9C5-9985E79E21AC}" type="pres">
      <dgm:prSet presAssocID="{AFD3976F-3FE2-4B47-B30B-85FD9F534EFE}" presName="level3hierChild" presStyleCnt="0"/>
      <dgm:spPr/>
    </dgm:pt>
    <dgm:pt modelId="{29187995-C34D-4183-AA6B-14B994FF646C}" type="pres">
      <dgm:prSet presAssocID="{A94FD913-E5AB-4FDE-9E15-6022ECB6D726}" presName="conn2-1" presStyleLbl="parChTrans1D2" presStyleIdx="1" presStyleCnt="2"/>
      <dgm:spPr/>
    </dgm:pt>
    <dgm:pt modelId="{AC040997-2526-4B95-8289-CB4AD8539C8A}" type="pres">
      <dgm:prSet presAssocID="{A94FD913-E5AB-4FDE-9E15-6022ECB6D726}" presName="connTx" presStyleLbl="parChTrans1D2" presStyleIdx="1" presStyleCnt="2"/>
      <dgm:spPr/>
    </dgm:pt>
    <dgm:pt modelId="{8A453540-DE6B-47AE-A99E-D878F9E2698A}" type="pres">
      <dgm:prSet presAssocID="{D6E045B5-54DF-4067-A83B-69DCA8257D80}" presName="root2" presStyleCnt="0"/>
      <dgm:spPr/>
    </dgm:pt>
    <dgm:pt modelId="{23C2502F-EC04-4681-80F0-E7F3BEFAD6D3}" type="pres">
      <dgm:prSet presAssocID="{D6E045B5-54DF-4067-A83B-69DCA8257D80}" presName="LevelTwoTextNode" presStyleLbl="node2" presStyleIdx="1" presStyleCnt="2" custScaleY="223533">
        <dgm:presLayoutVars>
          <dgm:chPref val="3"/>
        </dgm:presLayoutVars>
      </dgm:prSet>
      <dgm:spPr/>
    </dgm:pt>
    <dgm:pt modelId="{74AEFFD9-6670-4EE9-A6C5-D240A1EB1861}" type="pres">
      <dgm:prSet presAssocID="{D6E045B5-54DF-4067-A83B-69DCA8257D80}" presName="level3hierChild" presStyleCnt="0"/>
      <dgm:spPr/>
    </dgm:pt>
    <dgm:pt modelId="{01660E4E-E2AF-4B97-B749-4FDCFC9C9DC5}" type="pres">
      <dgm:prSet presAssocID="{30A83701-8A4B-4A82-8028-EAFF02113A3C}" presName="conn2-1" presStyleLbl="parChTrans1D3" presStyleIdx="2" presStyleCnt="3"/>
      <dgm:spPr/>
    </dgm:pt>
    <dgm:pt modelId="{9D233C3B-2DFB-430D-9F4D-EBD7B22A60D8}" type="pres">
      <dgm:prSet presAssocID="{30A83701-8A4B-4A82-8028-EAFF02113A3C}" presName="connTx" presStyleLbl="parChTrans1D3" presStyleIdx="2" presStyleCnt="3"/>
      <dgm:spPr/>
    </dgm:pt>
    <dgm:pt modelId="{CB922507-654C-4F25-8CA7-43F638E98B7E}" type="pres">
      <dgm:prSet presAssocID="{6509AFB6-AEEE-435F-AAA9-485082F4AB15}" presName="root2" presStyleCnt="0"/>
      <dgm:spPr/>
    </dgm:pt>
    <dgm:pt modelId="{7406ECC3-9A11-40B5-B738-FDD2658F17B6}" type="pres">
      <dgm:prSet presAssocID="{6509AFB6-AEEE-435F-AAA9-485082F4AB15}" presName="LevelTwoTextNode" presStyleLbl="node3" presStyleIdx="2" presStyleCnt="3" custScaleY="98563" custLinFactX="22469" custLinFactNeighborX="100000">
        <dgm:presLayoutVars>
          <dgm:chPref val="3"/>
        </dgm:presLayoutVars>
      </dgm:prSet>
      <dgm:spPr/>
    </dgm:pt>
    <dgm:pt modelId="{8F4B87F6-1214-4A43-B953-1A07722A7A46}" type="pres">
      <dgm:prSet presAssocID="{6509AFB6-AEEE-435F-AAA9-485082F4AB15}" presName="level3hierChild" presStyleCnt="0"/>
      <dgm:spPr/>
    </dgm:pt>
  </dgm:ptLst>
  <dgm:cxnLst>
    <dgm:cxn modelId="{C4D12A00-7C92-4302-9207-FB1E10C324AA}" srcId="{FF269A7D-B7A6-4C8A-B06F-CF436A50CED8}" destId="{D6E045B5-54DF-4067-A83B-69DCA8257D80}" srcOrd="1" destOrd="0" parTransId="{A94FD913-E5AB-4FDE-9E15-6022ECB6D726}" sibTransId="{59C854D9-5D96-4D59-B90D-302E41D9E883}"/>
    <dgm:cxn modelId="{AACFB302-2E4A-46C9-8F0C-F45A33D1088F}" type="presOf" srcId="{0163D569-00CE-472D-B202-B9496A08327C}" destId="{705102B6-14D6-4F01-A460-29EA73DE1E57}" srcOrd="0" destOrd="0" presId="urn:microsoft.com/office/officeart/2008/layout/HorizontalMultiLevelHierarchy"/>
    <dgm:cxn modelId="{A2EF041C-8FB0-4EF8-A520-F64B5FB9D046}" type="presOf" srcId="{A94FD913-E5AB-4FDE-9E15-6022ECB6D726}" destId="{AC040997-2526-4B95-8289-CB4AD8539C8A}" srcOrd="1" destOrd="0" presId="urn:microsoft.com/office/officeart/2008/layout/HorizontalMultiLevelHierarchy"/>
    <dgm:cxn modelId="{C7D20B1D-D065-4006-9355-9C37062D4BB6}" srcId="{575C9C70-8DF2-4BC7-86C0-BD3B45C608B4}" destId="{FF269A7D-B7A6-4C8A-B06F-CF436A50CED8}" srcOrd="0" destOrd="0" parTransId="{8209AB6C-1797-4D48-800E-7F5D763F387E}" sibTransId="{3F5BE8B3-BBC0-4CF6-B517-576FA29E4D94}"/>
    <dgm:cxn modelId="{AFBD6A22-0FA8-4CE6-A97A-2ED8BDC75F57}" srcId="{D6E045B5-54DF-4067-A83B-69DCA8257D80}" destId="{6509AFB6-AEEE-435F-AAA9-485082F4AB15}" srcOrd="0" destOrd="0" parTransId="{30A83701-8A4B-4A82-8028-EAFF02113A3C}" sibTransId="{225FDF8D-7D47-4964-B930-AB7A9C8B26DA}"/>
    <dgm:cxn modelId="{DFA25423-A863-468C-A0C0-A7341115384F}" type="presOf" srcId="{466D3245-5057-48D8-918B-AE7950009368}" destId="{569E4F67-3D21-42F5-8657-C2964D056FA6}" srcOrd="0" destOrd="0" presId="urn:microsoft.com/office/officeart/2008/layout/HorizontalMultiLevelHierarchy"/>
    <dgm:cxn modelId="{B4812224-9171-4327-A724-B17D07ADC4BC}" type="presOf" srcId="{A94FD913-E5AB-4FDE-9E15-6022ECB6D726}" destId="{29187995-C34D-4183-AA6B-14B994FF646C}" srcOrd="0" destOrd="0" presId="urn:microsoft.com/office/officeart/2008/layout/HorizontalMultiLevelHierarchy"/>
    <dgm:cxn modelId="{295D6A26-1ACE-414E-8B44-E9547EB39AE3}" srcId="{BB2F65C6-D7DA-4AEB-B03D-597346C2B25A}" destId="{A23B20DA-9A08-442B-960E-91AC16F3F31D}" srcOrd="0" destOrd="0" parTransId="{92BA5CAE-9627-43F5-BA16-3E1996550DC5}" sibTransId="{EB98BE17-B617-4B57-9B55-A33D28AE0024}"/>
    <dgm:cxn modelId="{64BBD62A-3073-4146-B0CC-52B872164C54}" srcId="{571120B8-54F6-4B57-9DBA-412FA2ED2760}" destId="{BB2F65C6-D7DA-4AEB-B03D-597346C2B25A}" srcOrd="0" destOrd="0" parTransId="{33AB16B3-B296-495B-81D9-0BC5C0A37B2D}" sibTransId="{03111811-F82B-4711-B416-FFB645C95033}"/>
    <dgm:cxn modelId="{B5A1DA35-82A8-4992-95BC-60EDFA04BA6E}" type="presOf" srcId="{AFD3976F-3FE2-4B47-B30B-85FD9F534EFE}" destId="{0960B8AB-7F50-4119-9697-C11104A6F623}" srcOrd="0" destOrd="0" presId="urn:microsoft.com/office/officeart/2008/layout/HorizontalMultiLevelHierarchy"/>
    <dgm:cxn modelId="{7489676C-F35E-481A-AE3B-424E44EBC17F}" type="presOf" srcId="{92BA5CAE-9627-43F5-BA16-3E1996550DC5}" destId="{A724473F-2D5C-4B49-93B7-18F9F3C162A0}" srcOrd="1" destOrd="0" presId="urn:microsoft.com/office/officeart/2008/layout/HorizontalMultiLevelHierarchy"/>
    <dgm:cxn modelId="{D9FA4B4D-50C0-45C4-AF5C-A5674F49E84F}" type="presOf" srcId="{30A83701-8A4B-4A82-8028-EAFF02113A3C}" destId="{9D233C3B-2DFB-430D-9F4D-EBD7B22A60D8}" srcOrd="1" destOrd="0" presId="urn:microsoft.com/office/officeart/2008/layout/HorizontalMultiLevelHierarchy"/>
    <dgm:cxn modelId="{2DB2926D-54A4-4102-BCE9-B152D008A60F}" type="presOf" srcId="{6509AFB6-AEEE-435F-AAA9-485082F4AB15}" destId="{7406ECC3-9A11-40B5-B738-FDD2658F17B6}" srcOrd="0" destOrd="0" presId="urn:microsoft.com/office/officeart/2008/layout/HorizontalMultiLevelHierarchy"/>
    <dgm:cxn modelId="{0103EB50-D3D3-4470-9A25-7FBC5C4EB52A}" type="presOf" srcId="{30A83701-8A4B-4A82-8028-EAFF02113A3C}" destId="{01660E4E-E2AF-4B97-B749-4FDCFC9C9DC5}" srcOrd="0" destOrd="0" presId="urn:microsoft.com/office/officeart/2008/layout/HorizontalMultiLevelHierarchy"/>
    <dgm:cxn modelId="{CD689351-42FC-428A-A0D6-5F7C6A90770F}" type="presOf" srcId="{33AB16B3-B296-495B-81D9-0BC5C0A37B2D}" destId="{5F026CF4-59A5-46AC-A783-888711F02380}" srcOrd="0" destOrd="0" presId="urn:microsoft.com/office/officeart/2008/layout/HorizontalMultiLevelHierarchy"/>
    <dgm:cxn modelId="{DBBDD154-F393-473E-9E7E-E24258B51E43}" type="presOf" srcId="{571120B8-54F6-4B57-9DBA-412FA2ED2760}" destId="{375D99BE-0637-4785-89CB-FA3E03CD667F}" srcOrd="0" destOrd="0" presId="urn:microsoft.com/office/officeart/2008/layout/HorizontalMultiLevelHierarchy"/>
    <dgm:cxn modelId="{30D30757-CC7B-4D5B-ADDF-954E51FD770D}" srcId="{43DC5A59-D07C-4328-B115-8D0001A96044}" destId="{AFD3976F-3FE2-4B47-B30B-85FD9F534EFE}" srcOrd="0" destOrd="0" parTransId="{FC7CA9F5-ECB0-4667-A14A-D5574F2A4AB9}" sibTransId="{FBFB617E-DB7C-49C5-91E4-82CF87FDB362}"/>
    <dgm:cxn modelId="{4494DD91-1425-464C-961A-7617A16674F4}" type="presOf" srcId="{33AB16B3-B296-495B-81D9-0BC5C0A37B2D}" destId="{B1DE8610-B5D3-4F1C-B972-4C20249F4A23}" srcOrd="1" destOrd="0" presId="urn:microsoft.com/office/officeart/2008/layout/HorizontalMultiLevelHierarchy"/>
    <dgm:cxn modelId="{45788D9D-42D6-4E92-B784-35FDF6D87ED2}" srcId="{FF269A7D-B7A6-4C8A-B06F-CF436A50CED8}" destId="{571120B8-54F6-4B57-9DBA-412FA2ED2760}" srcOrd="0" destOrd="0" parTransId="{466D3245-5057-48D8-918B-AE7950009368}" sibTransId="{246B63E8-328C-44A7-936A-BB9E733398D3}"/>
    <dgm:cxn modelId="{22F964A1-52E2-4FD8-BBDA-BEEBFA0BD3A3}" type="presOf" srcId="{FC7CA9F5-ECB0-4667-A14A-D5574F2A4AB9}" destId="{763099AC-C93C-40D1-9C32-162BD7E34281}" srcOrd="1" destOrd="0" presId="urn:microsoft.com/office/officeart/2008/layout/HorizontalMultiLevelHierarchy"/>
    <dgm:cxn modelId="{3E3C64A2-8010-4ED5-974F-D61C994D3F99}" type="presOf" srcId="{BB2F65C6-D7DA-4AEB-B03D-597346C2B25A}" destId="{69405D85-FB3F-4D13-BACC-BBC432BBEBDA}" srcOrd="0" destOrd="0" presId="urn:microsoft.com/office/officeart/2008/layout/HorizontalMultiLevelHierarchy"/>
    <dgm:cxn modelId="{A62B28B4-3135-4854-9821-705693E0A4EA}" type="presOf" srcId="{466D3245-5057-48D8-918B-AE7950009368}" destId="{65CB12F7-CBA8-4B4E-A3EE-58C355E2EFBA}" srcOrd="1" destOrd="0" presId="urn:microsoft.com/office/officeart/2008/layout/HorizontalMultiLevelHierarchy"/>
    <dgm:cxn modelId="{4338C3C2-5B89-4048-A27E-C93395EB6F13}" type="presOf" srcId="{FC7CA9F5-ECB0-4667-A14A-D5574F2A4AB9}" destId="{51BC0362-BD9B-4E57-B869-809F75E3B1DE}" srcOrd="0" destOrd="0" presId="urn:microsoft.com/office/officeart/2008/layout/HorizontalMultiLevelHierarchy"/>
    <dgm:cxn modelId="{42F12DC3-C137-490D-8A8A-EE0266AC0286}" type="presOf" srcId="{A23B20DA-9A08-442B-960E-91AC16F3F31D}" destId="{D84E8052-A806-426F-9976-961DC01FB792}" srcOrd="0" destOrd="0" presId="urn:microsoft.com/office/officeart/2008/layout/HorizontalMultiLevelHierarchy"/>
    <dgm:cxn modelId="{C595ECCB-01B0-418D-9963-C258F68BF7C9}" type="presOf" srcId="{575C9C70-8DF2-4BC7-86C0-BD3B45C608B4}" destId="{7FB7E156-3CAB-4E16-A5A0-B1C6D8F26572}" srcOrd="0" destOrd="0" presId="urn:microsoft.com/office/officeart/2008/layout/HorizontalMultiLevelHierarchy"/>
    <dgm:cxn modelId="{CA9407CD-3A8C-442B-99A4-14BE3797DBA1}" type="presOf" srcId="{D6E045B5-54DF-4067-A83B-69DCA8257D80}" destId="{23C2502F-EC04-4681-80F0-E7F3BEFAD6D3}" srcOrd="0" destOrd="0" presId="urn:microsoft.com/office/officeart/2008/layout/HorizontalMultiLevelHierarchy"/>
    <dgm:cxn modelId="{6EDDD3CF-E3FD-4433-928E-263480351A65}" type="presOf" srcId="{92BA5CAE-9627-43F5-BA16-3E1996550DC5}" destId="{C303A98D-F6B9-421C-968E-C741C31801D0}" srcOrd="0" destOrd="0" presId="urn:microsoft.com/office/officeart/2008/layout/HorizontalMultiLevelHierarchy"/>
    <dgm:cxn modelId="{E5D8A0D1-69DD-454E-A0A2-7B89F5366B32}" type="presOf" srcId="{43DC5A59-D07C-4328-B115-8D0001A96044}" destId="{105C56BA-E50E-4B59-851F-BBF38AC13791}" srcOrd="0" destOrd="0" presId="urn:microsoft.com/office/officeart/2008/layout/HorizontalMultiLevelHierarchy"/>
    <dgm:cxn modelId="{5FE5FDDE-85F4-4BB3-9500-310FE17241CA}" type="presOf" srcId="{FF269A7D-B7A6-4C8A-B06F-CF436A50CED8}" destId="{4370AFD2-B649-4C86-AE02-95FC054402B2}" srcOrd="0" destOrd="0" presId="urn:microsoft.com/office/officeart/2008/layout/HorizontalMultiLevelHierarchy"/>
    <dgm:cxn modelId="{D0599DF1-57D0-4899-93E9-CD48C38F104B}" srcId="{571120B8-54F6-4B57-9DBA-412FA2ED2760}" destId="{43DC5A59-D07C-4328-B115-8D0001A96044}" srcOrd="1" destOrd="0" parTransId="{0163D569-00CE-472D-B202-B9496A08327C}" sibTransId="{EBB4BA09-08B2-4930-BFFC-5CF1CA891D9B}"/>
    <dgm:cxn modelId="{D4F1BAF9-9AFE-413A-B815-BA4BC1AE3192}" type="presOf" srcId="{0163D569-00CE-472D-B202-B9496A08327C}" destId="{075E70DC-87CE-4EAA-B30D-C1A55EA06C90}" srcOrd="1" destOrd="0" presId="urn:microsoft.com/office/officeart/2008/layout/HorizontalMultiLevelHierarchy"/>
    <dgm:cxn modelId="{49DAD7AA-AE01-4AA7-9724-5A48898BBB02}" type="presParOf" srcId="{7FB7E156-3CAB-4E16-A5A0-B1C6D8F26572}" destId="{7DF1E234-B424-426E-8F8A-91F147F2ECCB}" srcOrd="0" destOrd="0" presId="urn:microsoft.com/office/officeart/2008/layout/HorizontalMultiLevelHierarchy"/>
    <dgm:cxn modelId="{E41E61F8-1B5F-4970-99CE-D46AE71208EC}" type="presParOf" srcId="{7DF1E234-B424-426E-8F8A-91F147F2ECCB}" destId="{4370AFD2-B649-4C86-AE02-95FC054402B2}" srcOrd="0" destOrd="0" presId="urn:microsoft.com/office/officeart/2008/layout/HorizontalMultiLevelHierarchy"/>
    <dgm:cxn modelId="{65D220F5-F987-47EA-A287-5607115F2F13}" type="presParOf" srcId="{7DF1E234-B424-426E-8F8A-91F147F2ECCB}" destId="{37B55B8A-E5C3-41AA-A028-C46E6BC3535E}" srcOrd="1" destOrd="0" presId="urn:microsoft.com/office/officeart/2008/layout/HorizontalMultiLevelHierarchy"/>
    <dgm:cxn modelId="{563542C5-0E7A-4BB1-A703-CC38900C13AF}" type="presParOf" srcId="{37B55B8A-E5C3-41AA-A028-C46E6BC3535E}" destId="{569E4F67-3D21-42F5-8657-C2964D056FA6}" srcOrd="0" destOrd="0" presId="urn:microsoft.com/office/officeart/2008/layout/HorizontalMultiLevelHierarchy"/>
    <dgm:cxn modelId="{D0D793F7-617A-4FF0-A79B-9C0316E04004}" type="presParOf" srcId="{569E4F67-3D21-42F5-8657-C2964D056FA6}" destId="{65CB12F7-CBA8-4B4E-A3EE-58C355E2EFBA}" srcOrd="0" destOrd="0" presId="urn:microsoft.com/office/officeart/2008/layout/HorizontalMultiLevelHierarchy"/>
    <dgm:cxn modelId="{D9833891-B52F-4D61-9BB5-71DEF523C008}" type="presParOf" srcId="{37B55B8A-E5C3-41AA-A028-C46E6BC3535E}" destId="{EC2FAD72-3D18-4F04-AA10-66FEF72CD5EF}" srcOrd="1" destOrd="0" presId="urn:microsoft.com/office/officeart/2008/layout/HorizontalMultiLevelHierarchy"/>
    <dgm:cxn modelId="{E613F869-B297-4F40-9DA0-AF321FF812E4}" type="presParOf" srcId="{EC2FAD72-3D18-4F04-AA10-66FEF72CD5EF}" destId="{375D99BE-0637-4785-89CB-FA3E03CD667F}" srcOrd="0" destOrd="0" presId="urn:microsoft.com/office/officeart/2008/layout/HorizontalMultiLevelHierarchy"/>
    <dgm:cxn modelId="{71D88188-0C82-4D13-9E8F-64C6BE26108D}" type="presParOf" srcId="{EC2FAD72-3D18-4F04-AA10-66FEF72CD5EF}" destId="{FDE51B65-9850-4DF9-B2B3-960E6B6B4DFE}" srcOrd="1" destOrd="0" presId="urn:microsoft.com/office/officeart/2008/layout/HorizontalMultiLevelHierarchy"/>
    <dgm:cxn modelId="{8FCE22DA-E463-4EB2-A521-62B78F802CB7}" type="presParOf" srcId="{FDE51B65-9850-4DF9-B2B3-960E6B6B4DFE}" destId="{5F026CF4-59A5-46AC-A783-888711F02380}" srcOrd="0" destOrd="0" presId="urn:microsoft.com/office/officeart/2008/layout/HorizontalMultiLevelHierarchy"/>
    <dgm:cxn modelId="{8B30F4A6-6B0B-47D6-88A3-1F1AD108FD02}" type="presParOf" srcId="{5F026CF4-59A5-46AC-A783-888711F02380}" destId="{B1DE8610-B5D3-4F1C-B972-4C20249F4A23}" srcOrd="0" destOrd="0" presId="urn:microsoft.com/office/officeart/2008/layout/HorizontalMultiLevelHierarchy"/>
    <dgm:cxn modelId="{2C92429D-0700-4ACE-A4B4-D1A5203D5CA9}" type="presParOf" srcId="{FDE51B65-9850-4DF9-B2B3-960E6B6B4DFE}" destId="{1F642610-71A6-4785-894C-B5D8F95309B4}" srcOrd="1" destOrd="0" presId="urn:microsoft.com/office/officeart/2008/layout/HorizontalMultiLevelHierarchy"/>
    <dgm:cxn modelId="{F2A88662-7759-4D76-ADC5-2089CFF02814}" type="presParOf" srcId="{1F642610-71A6-4785-894C-B5D8F95309B4}" destId="{69405D85-FB3F-4D13-BACC-BBC432BBEBDA}" srcOrd="0" destOrd="0" presId="urn:microsoft.com/office/officeart/2008/layout/HorizontalMultiLevelHierarchy"/>
    <dgm:cxn modelId="{9C15402E-FC21-4AFC-94E9-40BF8D784C90}" type="presParOf" srcId="{1F642610-71A6-4785-894C-B5D8F95309B4}" destId="{B3AC32C9-E638-49D0-B7B8-9971026679E3}" srcOrd="1" destOrd="0" presId="urn:microsoft.com/office/officeart/2008/layout/HorizontalMultiLevelHierarchy"/>
    <dgm:cxn modelId="{8B1A0CEB-C82B-47D8-B527-8DCE43FBC63D}" type="presParOf" srcId="{B3AC32C9-E638-49D0-B7B8-9971026679E3}" destId="{C303A98D-F6B9-421C-968E-C741C31801D0}" srcOrd="0" destOrd="0" presId="urn:microsoft.com/office/officeart/2008/layout/HorizontalMultiLevelHierarchy"/>
    <dgm:cxn modelId="{193DB32F-B4BC-4011-AA3D-47F236E4A364}" type="presParOf" srcId="{C303A98D-F6B9-421C-968E-C741C31801D0}" destId="{A724473F-2D5C-4B49-93B7-18F9F3C162A0}" srcOrd="0" destOrd="0" presId="urn:microsoft.com/office/officeart/2008/layout/HorizontalMultiLevelHierarchy"/>
    <dgm:cxn modelId="{36484B76-157F-4BDA-A71F-13A95E075AAD}" type="presParOf" srcId="{B3AC32C9-E638-49D0-B7B8-9971026679E3}" destId="{EC81A95E-5594-49AF-9E37-53603AC498EA}" srcOrd="1" destOrd="0" presId="urn:microsoft.com/office/officeart/2008/layout/HorizontalMultiLevelHierarchy"/>
    <dgm:cxn modelId="{D413BDBC-E9D7-4E7A-850D-A1408425B6EC}" type="presParOf" srcId="{EC81A95E-5594-49AF-9E37-53603AC498EA}" destId="{D84E8052-A806-426F-9976-961DC01FB792}" srcOrd="0" destOrd="0" presId="urn:microsoft.com/office/officeart/2008/layout/HorizontalMultiLevelHierarchy"/>
    <dgm:cxn modelId="{567DE4B3-9DBF-44AB-A87A-DC88967D5AA6}" type="presParOf" srcId="{EC81A95E-5594-49AF-9E37-53603AC498EA}" destId="{D7D3AFB2-6C61-4E57-85F9-79903D84BCC8}" srcOrd="1" destOrd="0" presId="urn:microsoft.com/office/officeart/2008/layout/HorizontalMultiLevelHierarchy"/>
    <dgm:cxn modelId="{01B70DC0-D4E3-4B81-A384-B7F0E2707BEB}" type="presParOf" srcId="{FDE51B65-9850-4DF9-B2B3-960E6B6B4DFE}" destId="{705102B6-14D6-4F01-A460-29EA73DE1E57}" srcOrd="2" destOrd="0" presId="urn:microsoft.com/office/officeart/2008/layout/HorizontalMultiLevelHierarchy"/>
    <dgm:cxn modelId="{28471580-3AB7-40E8-8E32-DF07280DF184}" type="presParOf" srcId="{705102B6-14D6-4F01-A460-29EA73DE1E57}" destId="{075E70DC-87CE-4EAA-B30D-C1A55EA06C90}" srcOrd="0" destOrd="0" presId="urn:microsoft.com/office/officeart/2008/layout/HorizontalMultiLevelHierarchy"/>
    <dgm:cxn modelId="{8B580575-6613-4AD6-87EB-76FA6382C065}" type="presParOf" srcId="{FDE51B65-9850-4DF9-B2B3-960E6B6B4DFE}" destId="{1C9E51EE-8510-4B2A-98D6-2DBE5357F899}" srcOrd="3" destOrd="0" presId="urn:microsoft.com/office/officeart/2008/layout/HorizontalMultiLevelHierarchy"/>
    <dgm:cxn modelId="{3E8B8F9C-0042-4447-94A0-EE9655F4EE1E}" type="presParOf" srcId="{1C9E51EE-8510-4B2A-98D6-2DBE5357F899}" destId="{105C56BA-E50E-4B59-851F-BBF38AC13791}" srcOrd="0" destOrd="0" presId="urn:microsoft.com/office/officeart/2008/layout/HorizontalMultiLevelHierarchy"/>
    <dgm:cxn modelId="{8E45F2EB-3759-42B7-B541-53188E5770CF}" type="presParOf" srcId="{1C9E51EE-8510-4B2A-98D6-2DBE5357F899}" destId="{07A31F5D-9088-4652-910D-647C3F1204AD}" srcOrd="1" destOrd="0" presId="urn:microsoft.com/office/officeart/2008/layout/HorizontalMultiLevelHierarchy"/>
    <dgm:cxn modelId="{2BE58FD7-05B4-4D62-9905-1DD788DE0E96}" type="presParOf" srcId="{07A31F5D-9088-4652-910D-647C3F1204AD}" destId="{51BC0362-BD9B-4E57-B869-809F75E3B1DE}" srcOrd="0" destOrd="0" presId="urn:microsoft.com/office/officeart/2008/layout/HorizontalMultiLevelHierarchy"/>
    <dgm:cxn modelId="{81879334-41ED-4D2E-B2F7-52C9B19DF274}" type="presParOf" srcId="{51BC0362-BD9B-4E57-B869-809F75E3B1DE}" destId="{763099AC-C93C-40D1-9C32-162BD7E34281}" srcOrd="0" destOrd="0" presId="urn:microsoft.com/office/officeart/2008/layout/HorizontalMultiLevelHierarchy"/>
    <dgm:cxn modelId="{C1059304-7D56-4F28-A77F-4A817146F030}" type="presParOf" srcId="{07A31F5D-9088-4652-910D-647C3F1204AD}" destId="{A8F6B935-48CE-4A8A-8190-1B39367680B0}" srcOrd="1" destOrd="0" presId="urn:microsoft.com/office/officeart/2008/layout/HorizontalMultiLevelHierarchy"/>
    <dgm:cxn modelId="{3EA23D71-DCDA-4F35-A211-13C345B01E87}" type="presParOf" srcId="{A8F6B935-48CE-4A8A-8190-1B39367680B0}" destId="{0960B8AB-7F50-4119-9697-C11104A6F623}" srcOrd="0" destOrd="0" presId="urn:microsoft.com/office/officeart/2008/layout/HorizontalMultiLevelHierarchy"/>
    <dgm:cxn modelId="{7834CBC5-8C64-4E22-B3E5-82323261C478}" type="presParOf" srcId="{A8F6B935-48CE-4A8A-8190-1B39367680B0}" destId="{010EEF98-8FFD-446E-B9C5-9985E79E21AC}" srcOrd="1" destOrd="0" presId="urn:microsoft.com/office/officeart/2008/layout/HorizontalMultiLevelHierarchy"/>
    <dgm:cxn modelId="{6F0659D8-CB10-4ACC-AAFC-A1E8D72D23D1}" type="presParOf" srcId="{37B55B8A-E5C3-41AA-A028-C46E6BC3535E}" destId="{29187995-C34D-4183-AA6B-14B994FF646C}" srcOrd="2" destOrd="0" presId="urn:microsoft.com/office/officeart/2008/layout/HorizontalMultiLevelHierarchy"/>
    <dgm:cxn modelId="{FBDCAB48-57C1-4CF3-AA03-B7439A59146D}" type="presParOf" srcId="{29187995-C34D-4183-AA6B-14B994FF646C}" destId="{AC040997-2526-4B95-8289-CB4AD8539C8A}" srcOrd="0" destOrd="0" presId="urn:microsoft.com/office/officeart/2008/layout/HorizontalMultiLevelHierarchy"/>
    <dgm:cxn modelId="{13EFD2C1-5132-4FA9-85EF-39FD7CF7CB0C}" type="presParOf" srcId="{37B55B8A-E5C3-41AA-A028-C46E6BC3535E}" destId="{8A453540-DE6B-47AE-A99E-D878F9E2698A}" srcOrd="3" destOrd="0" presId="urn:microsoft.com/office/officeart/2008/layout/HorizontalMultiLevelHierarchy"/>
    <dgm:cxn modelId="{E9AE0903-903B-412E-B788-EA12A6DE28A5}" type="presParOf" srcId="{8A453540-DE6B-47AE-A99E-D878F9E2698A}" destId="{23C2502F-EC04-4681-80F0-E7F3BEFAD6D3}" srcOrd="0" destOrd="0" presId="urn:microsoft.com/office/officeart/2008/layout/HorizontalMultiLevelHierarchy"/>
    <dgm:cxn modelId="{E9F6A870-FAE4-40F5-ACEC-F1C076295A7E}" type="presParOf" srcId="{8A453540-DE6B-47AE-A99E-D878F9E2698A}" destId="{74AEFFD9-6670-4EE9-A6C5-D240A1EB1861}" srcOrd="1" destOrd="0" presId="urn:microsoft.com/office/officeart/2008/layout/HorizontalMultiLevelHierarchy"/>
    <dgm:cxn modelId="{F1448437-A9B8-4739-A93A-7365952B625C}" type="presParOf" srcId="{74AEFFD9-6670-4EE9-A6C5-D240A1EB1861}" destId="{01660E4E-E2AF-4B97-B749-4FDCFC9C9DC5}" srcOrd="0" destOrd="0" presId="urn:microsoft.com/office/officeart/2008/layout/HorizontalMultiLevelHierarchy"/>
    <dgm:cxn modelId="{2EAFD6DA-05A1-4FC2-A654-C798FD0D4FF4}" type="presParOf" srcId="{01660E4E-E2AF-4B97-B749-4FDCFC9C9DC5}" destId="{9D233C3B-2DFB-430D-9F4D-EBD7B22A60D8}" srcOrd="0" destOrd="0" presId="urn:microsoft.com/office/officeart/2008/layout/HorizontalMultiLevelHierarchy"/>
    <dgm:cxn modelId="{37A993AF-431C-4F5F-9345-3C46407056FA}" type="presParOf" srcId="{74AEFFD9-6670-4EE9-A6C5-D240A1EB1861}" destId="{CB922507-654C-4F25-8CA7-43F638E98B7E}" srcOrd="1" destOrd="0" presId="urn:microsoft.com/office/officeart/2008/layout/HorizontalMultiLevelHierarchy"/>
    <dgm:cxn modelId="{A840B868-9C69-4847-9D3A-B06C0A8E1AEE}" type="presParOf" srcId="{CB922507-654C-4F25-8CA7-43F638E98B7E}" destId="{7406ECC3-9A11-40B5-B738-FDD2658F17B6}" srcOrd="0" destOrd="0" presId="urn:microsoft.com/office/officeart/2008/layout/HorizontalMultiLevelHierarchy"/>
    <dgm:cxn modelId="{2D554516-6AF9-41A3-9611-8309355D77BE}" type="presParOf" srcId="{CB922507-654C-4F25-8CA7-43F638E98B7E}" destId="{8F4B87F6-1214-4A43-B953-1A07722A7A46}"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660E4E-E2AF-4B97-B749-4FDCFC9C9DC5}">
      <dsp:nvSpPr>
        <dsp:cNvPr id="0" name=""/>
        <dsp:cNvSpPr/>
      </dsp:nvSpPr>
      <dsp:spPr>
        <a:xfrm>
          <a:off x="3203581" y="3655884"/>
          <a:ext cx="2980877" cy="91440"/>
        </a:xfrm>
        <a:custGeom>
          <a:avLst/>
          <a:gdLst/>
          <a:ahLst/>
          <a:cxnLst/>
          <a:rect l="0" t="0" r="0" b="0"/>
          <a:pathLst>
            <a:path>
              <a:moveTo>
                <a:pt x="0" y="45720"/>
              </a:moveTo>
              <a:lnTo>
                <a:pt x="2980877" y="45720"/>
              </a:lnTo>
            </a:path>
          </a:pathLst>
        </a:custGeom>
        <a:noFill/>
        <a:ln w="9525" cap="flat" cmpd="sng" algn="ctr">
          <a:solidFill>
            <a:schemeClr val="tx2"/>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4619498" y="3627082"/>
        <a:ext cx="149043" cy="149043"/>
      </dsp:txXfrm>
    </dsp:sp>
    <dsp:sp modelId="{29187995-C34D-4183-AA6B-14B994FF646C}">
      <dsp:nvSpPr>
        <dsp:cNvPr id="0" name=""/>
        <dsp:cNvSpPr/>
      </dsp:nvSpPr>
      <dsp:spPr>
        <a:xfrm>
          <a:off x="655432" y="3090348"/>
          <a:ext cx="424691" cy="611256"/>
        </a:xfrm>
        <a:custGeom>
          <a:avLst/>
          <a:gdLst/>
          <a:ahLst/>
          <a:cxnLst/>
          <a:rect l="0" t="0" r="0" b="0"/>
          <a:pathLst>
            <a:path>
              <a:moveTo>
                <a:pt x="0" y="0"/>
              </a:moveTo>
              <a:lnTo>
                <a:pt x="212345" y="0"/>
              </a:lnTo>
              <a:lnTo>
                <a:pt x="212345" y="611256"/>
              </a:lnTo>
              <a:lnTo>
                <a:pt x="424691" y="611256"/>
              </a:lnTo>
            </a:path>
          </a:pathLst>
        </a:custGeom>
        <a:noFill/>
        <a:ln w="9525" cap="flat" cmpd="sng" algn="ctr">
          <a:solidFill>
            <a:schemeClr val="tx2"/>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49170" y="3377368"/>
        <a:ext cx="37215" cy="37215"/>
      </dsp:txXfrm>
    </dsp:sp>
    <dsp:sp modelId="{51BC0362-BD9B-4E57-B869-809F75E3B1DE}">
      <dsp:nvSpPr>
        <dsp:cNvPr id="0" name=""/>
        <dsp:cNvSpPr/>
      </dsp:nvSpPr>
      <dsp:spPr>
        <a:xfrm>
          <a:off x="5751730" y="2686312"/>
          <a:ext cx="424691" cy="91440"/>
        </a:xfrm>
        <a:custGeom>
          <a:avLst/>
          <a:gdLst/>
          <a:ahLst/>
          <a:cxnLst/>
          <a:rect l="0" t="0" r="0" b="0"/>
          <a:pathLst>
            <a:path>
              <a:moveTo>
                <a:pt x="0" y="45720"/>
              </a:moveTo>
              <a:lnTo>
                <a:pt x="424691" y="45720"/>
              </a:lnTo>
            </a:path>
          </a:pathLst>
        </a:custGeom>
        <a:noFill/>
        <a:ln w="9525" cap="flat" cmpd="sng" algn="ctr">
          <a:solidFill>
            <a:schemeClr val="tx2"/>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953458" y="2721415"/>
        <a:ext cx="21234" cy="21234"/>
      </dsp:txXfrm>
    </dsp:sp>
    <dsp:sp modelId="{705102B6-14D6-4F01-A460-29EA73DE1E57}">
      <dsp:nvSpPr>
        <dsp:cNvPr id="0" name=""/>
        <dsp:cNvSpPr/>
      </dsp:nvSpPr>
      <dsp:spPr>
        <a:xfrm>
          <a:off x="3203581" y="2239801"/>
          <a:ext cx="424691" cy="492231"/>
        </a:xfrm>
        <a:custGeom>
          <a:avLst/>
          <a:gdLst/>
          <a:ahLst/>
          <a:cxnLst/>
          <a:rect l="0" t="0" r="0" b="0"/>
          <a:pathLst>
            <a:path>
              <a:moveTo>
                <a:pt x="0" y="0"/>
              </a:moveTo>
              <a:lnTo>
                <a:pt x="212345" y="0"/>
              </a:lnTo>
              <a:lnTo>
                <a:pt x="212345" y="492231"/>
              </a:lnTo>
              <a:lnTo>
                <a:pt x="424691" y="492231"/>
              </a:lnTo>
            </a:path>
          </a:pathLst>
        </a:custGeom>
        <a:noFill/>
        <a:ln w="9525" cap="flat" cmpd="sng" algn="ctr">
          <a:solidFill>
            <a:schemeClr val="tx2"/>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99674" y="2469664"/>
        <a:ext cx="32505" cy="32505"/>
      </dsp:txXfrm>
    </dsp:sp>
    <dsp:sp modelId="{C303A98D-F6B9-421C-968E-C741C31801D0}">
      <dsp:nvSpPr>
        <dsp:cNvPr id="0" name=""/>
        <dsp:cNvSpPr/>
      </dsp:nvSpPr>
      <dsp:spPr>
        <a:xfrm>
          <a:off x="5751730" y="1624480"/>
          <a:ext cx="424691" cy="91440"/>
        </a:xfrm>
        <a:custGeom>
          <a:avLst/>
          <a:gdLst/>
          <a:ahLst/>
          <a:cxnLst/>
          <a:rect l="0" t="0" r="0" b="0"/>
          <a:pathLst>
            <a:path>
              <a:moveTo>
                <a:pt x="0" y="45720"/>
              </a:moveTo>
              <a:lnTo>
                <a:pt x="424691" y="45720"/>
              </a:lnTo>
            </a:path>
          </a:pathLst>
        </a:custGeom>
        <a:noFill/>
        <a:ln w="9525" cap="flat" cmpd="sng" algn="ctr">
          <a:solidFill>
            <a:schemeClr val="tx2"/>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953458" y="1659583"/>
        <a:ext cx="21234" cy="21234"/>
      </dsp:txXfrm>
    </dsp:sp>
    <dsp:sp modelId="{5F026CF4-59A5-46AC-A783-888711F02380}">
      <dsp:nvSpPr>
        <dsp:cNvPr id="0" name=""/>
        <dsp:cNvSpPr/>
      </dsp:nvSpPr>
      <dsp:spPr>
        <a:xfrm>
          <a:off x="3203581" y="1670200"/>
          <a:ext cx="424691" cy="569601"/>
        </a:xfrm>
        <a:custGeom>
          <a:avLst/>
          <a:gdLst/>
          <a:ahLst/>
          <a:cxnLst/>
          <a:rect l="0" t="0" r="0" b="0"/>
          <a:pathLst>
            <a:path>
              <a:moveTo>
                <a:pt x="0" y="569601"/>
              </a:moveTo>
              <a:lnTo>
                <a:pt x="212345" y="569601"/>
              </a:lnTo>
              <a:lnTo>
                <a:pt x="212345" y="0"/>
              </a:lnTo>
              <a:lnTo>
                <a:pt x="424691" y="0"/>
              </a:lnTo>
            </a:path>
          </a:pathLst>
        </a:custGeom>
        <a:noFill/>
        <a:ln w="9525" cap="flat" cmpd="sng" algn="ctr">
          <a:solidFill>
            <a:schemeClr val="tx2"/>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98164" y="1937238"/>
        <a:ext cx="35524" cy="35524"/>
      </dsp:txXfrm>
    </dsp:sp>
    <dsp:sp modelId="{569E4F67-3D21-42F5-8657-C2964D056FA6}">
      <dsp:nvSpPr>
        <dsp:cNvPr id="0" name=""/>
        <dsp:cNvSpPr/>
      </dsp:nvSpPr>
      <dsp:spPr>
        <a:xfrm>
          <a:off x="655432" y="2239801"/>
          <a:ext cx="424691" cy="850546"/>
        </a:xfrm>
        <a:custGeom>
          <a:avLst/>
          <a:gdLst/>
          <a:ahLst/>
          <a:cxnLst/>
          <a:rect l="0" t="0" r="0" b="0"/>
          <a:pathLst>
            <a:path>
              <a:moveTo>
                <a:pt x="0" y="850546"/>
              </a:moveTo>
              <a:lnTo>
                <a:pt x="212345" y="850546"/>
              </a:lnTo>
              <a:lnTo>
                <a:pt x="212345" y="0"/>
              </a:lnTo>
              <a:lnTo>
                <a:pt x="424691" y="0"/>
              </a:lnTo>
            </a:path>
          </a:pathLst>
        </a:custGeom>
        <a:noFill/>
        <a:ln w="9525" cap="flat" cmpd="sng" algn="ctr">
          <a:solidFill>
            <a:schemeClr val="tx2"/>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44011" y="2641308"/>
        <a:ext cx="47534" cy="47534"/>
      </dsp:txXfrm>
    </dsp:sp>
    <dsp:sp modelId="{4370AFD2-B649-4C86-AE02-95FC054402B2}">
      <dsp:nvSpPr>
        <dsp:cNvPr id="0" name=""/>
        <dsp:cNvSpPr/>
      </dsp:nvSpPr>
      <dsp:spPr>
        <a:xfrm rot="16200000">
          <a:off x="-1371937" y="2766650"/>
          <a:ext cx="3407344" cy="647395"/>
        </a:xfrm>
        <a:prstGeom prst="rect">
          <a:avLst/>
        </a:prstGeom>
        <a:solidFill>
          <a:schemeClr val="accent4"/>
        </a:solidFill>
        <a:ln w="10795"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bg1"/>
              </a:solidFill>
              <a:latin typeface="Segoe UI"/>
            </a:rPr>
            <a:t>Reach out to your customers</a:t>
          </a:r>
          <a:endParaRPr lang="en-US" sz="1600" kern="1200">
            <a:solidFill>
              <a:schemeClr val="bg1"/>
            </a:solidFill>
          </a:endParaRPr>
        </a:p>
      </dsp:txBody>
      <dsp:txXfrm>
        <a:off x="-1371937" y="2766650"/>
        <a:ext cx="3407344" cy="647395"/>
      </dsp:txXfrm>
    </dsp:sp>
    <dsp:sp modelId="{375D99BE-0637-4785-89CB-FA3E03CD667F}">
      <dsp:nvSpPr>
        <dsp:cNvPr id="0" name=""/>
        <dsp:cNvSpPr/>
      </dsp:nvSpPr>
      <dsp:spPr>
        <a:xfrm>
          <a:off x="1080123" y="1755520"/>
          <a:ext cx="2123457" cy="968562"/>
        </a:xfrm>
        <a:prstGeom prst="rect">
          <a:avLst/>
        </a:prstGeom>
        <a:solidFill>
          <a:schemeClr val="bg2"/>
        </a:solidFill>
        <a:ln w="10795"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8890" rIns="91440" bIns="8890" numCol="1" spcCol="1270" anchor="ctr" anchorCtr="0">
          <a:noAutofit/>
        </a:bodyPr>
        <a:lstStyle/>
        <a:p>
          <a:pPr marL="0" lvl="0" indent="0" algn="l" defTabSz="622300">
            <a:lnSpc>
              <a:spcPct val="90000"/>
            </a:lnSpc>
            <a:spcBef>
              <a:spcPct val="0"/>
            </a:spcBef>
            <a:spcAft>
              <a:spcPct val="35000"/>
            </a:spcAft>
            <a:buNone/>
          </a:pPr>
          <a:r>
            <a:rPr lang="en-US" sz="1400" kern="1200">
              <a:solidFill>
                <a:schemeClr val="tx2"/>
              </a:solidFill>
              <a:latin typeface="+mj-lt"/>
            </a:rPr>
            <a:t>Wants the cloud</a:t>
          </a:r>
        </a:p>
      </dsp:txBody>
      <dsp:txXfrm>
        <a:off x="1080123" y="1755520"/>
        <a:ext cx="2123457" cy="968562"/>
      </dsp:txXfrm>
    </dsp:sp>
    <dsp:sp modelId="{69405D85-FB3F-4D13-BACC-BBC432BBEBDA}">
      <dsp:nvSpPr>
        <dsp:cNvPr id="0" name=""/>
        <dsp:cNvSpPr/>
      </dsp:nvSpPr>
      <dsp:spPr>
        <a:xfrm>
          <a:off x="3628272" y="1258894"/>
          <a:ext cx="2123457" cy="822613"/>
        </a:xfrm>
        <a:prstGeom prst="rect">
          <a:avLst/>
        </a:prstGeom>
        <a:solidFill>
          <a:schemeClr val="bg2"/>
        </a:solidFill>
        <a:ln w="10795"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8890" rIns="91440" bIns="8890" numCol="1" spcCol="1270" anchor="ctr" anchorCtr="0">
          <a:noAutofit/>
        </a:bodyPr>
        <a:lstStyle/>
        <a:p>
          <a:pPr marL="0" lvl="0" indent="0" algn="l" defTabSz="622300">
            <a:lnSpc>
              <a:spcPct val="90000"/>
            </a:lnSpc>
            <a:spcBef>
              <a:spcPct val="0"/>
            </a:spcBef>
            <a:spcAft>
              <a:spcPct val="35000"/>
            </a:spcAft>
            <a:buNone/>
          </a:pPr>
          <a:r>
            <a:rPr lang="en-US" sz="1400" kern="1200">
              <a:solidFill>
                <a:schemeClr val="tx2"/>
              </a:solidFill>
              <a:latin typeface="+mj-lt"/>
            </a:rPr>
            <a:t>Technically feasible</a:t>
          </a:r>
        </a:p>
      </dsp:txBody>
      <dsp:txXfrm>
        <a:off x="3628272" y="1258894"/>
        <a:ext cx="2123457" cy="822613"/>
      </dsp:txXfrm>
    </dsp:sp>
    <dsp:sp modelId="{D84E8052-A806-426F-9976-961DC01FB792}">
      <dsp:nvSpPr>
        <dsp:cNvPr id="0" name=""/>
        <dsp:cNvSpPr/>
      </dsp:nvSpPr>
      <dsp:spPr>
        <a:xfrm>
          <a:off x="6176421" y="1335891"/>
          <a:ext cx="2123457" cy="668617"/>
        </a:xfrm>
        <a:prstGeom prst="rect">
          <a:avLst/>
        </a:prstGeom>
        <a:solidFill>
          <a:schemeClr val="tx2"/>
        </a:solidFill>
        <a:ln w="10795"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8890" rIns="91440" bIns="8890" numCol="1" spcCol="1270" anchor="ctr" anchorCtr="0">
          <a:noAutofit/>
        </a:bodyPr>
        <a:lstStyle/>
        <a:p>
          <a:pPr marL="0" lvl="0" indent="0" algn="l" defTabSz="622300">
            <a:lnSpc>
              <a:spcPct val="90000"/>
            </a:lnSpc>
            <a:spcBef>
              <a:spcPct val="0"/>
            </a:spcBef>
            <a:spcAft>
              <a:spcPct val="35000"/>
            </a:spcAft>
            <a:buNone/>
          </a:pPr>
          <a:r>
            <a:rPr lang="en-US" sz="1400" kern="1200">
              <a:latin typeface="+mj-lt"/>
            </a:rPr>
            <a:t>1   Cloud</a:t>
          </a:r>
        </a:p>
      </dsp:txBody>
      <dsp:txXfrm>
        <a:off x="6176421" y="1335891"/>
        <a:ext cx="2123457" cy="668617"/>
      </dsp:txXfrm>
    </dsp:sp>
    <dsp:sp modelId="{105C56BA-E50E-4B59-851F-BBF38AC13791}">
      <dsp:nvSpPr>
        <dsp:cNvPr id="0" name=""/>
        <dsp:cNvSpPr/>
      </dsp:nvSpPr>
      <dsp:spPr>
        <a:xfrm>
          <a:off x="3628272" y="2243356"/>
          <a:ext cx="2123457" cy="977353"/>
        </a:xfrm>
        <a:prstGeom prst="rect">
          <a:avLst/>
        </a:prstGeom>
        <a:solidFill>
          <a:schemeClr val="bg2"/>
        </a:solidFill>
        <a:ln w="10795"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8890" rIns="91440" bIns="8890" numCol="1" spcCol="1270" anchor="ctr" anchorCtr="0">
          <a:noAutofit/>
        </a:bodyPr>
        <a:lstStyle/>
        <a:p>
          <a:pPr marL="0" lvl="0" indent="0" algn="l" defTabSz="622300">
            <a:lnSpc>
              <a:spcPct val="90000"/>
            </a:lnSpc>
            <a:spcBef>
              <a:spcPct val="0"/>
            </a:spcBef>
            <a:spcAft>
              <a:spcPct val="35000"/>
            </a:spcAft>
            <a:buNone/>
          </a:pPr>
          <a:r>
            <a:rPr lang="en-US" sz="1400" kern="1200">
              <a:solidFill>
                <a:schemeClr val="tx2"/>
              </a:solidFill>
              <a:latin typeface="+mj-lt"/>
            </a:rPr>
            <a:t>Technically not feasible</a:t>
          </a:r>
        </a:p>
      </dsp:txBody>
      <dsp:txXfrm>
        <a:off x="3628272" y="2243356"/>
        <a:ext cx="2123457" cy="977353"/>
      </dsp:txXfrm>
    </dsp:sp>
    <dsp:sp modelId="{0960B8AB-7F50-4119-9697-C11104A6F623}">
      <dsp:nvSpPr>
        <dsp:cNvPr id="0" name=""/>
        <dsp:cNvSpPr/>
      </dsp:nvSpPr>
      <dsp:spPr>
        <a:xfrm>
          <a:off x="6176421" y="2418544"/>
          <a:ext cx="2123457" cy="626976"/>
        </a:xfrm>
        <a:prstGeom prst="rect">
          <a:avLst/>
        </a:prstGeom>
        <a:solidFill>
          <a:schemeClr val="tx2"/>
        </a:solidFill>
        <a:ln w="10795"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8890" rIns="91440" bIns="8890" numCol="1" spcCol="1270" anchor="ctr" anchorCtr="0">
          <a:noAutofit/>
        </a:bodyPr>
        <a:lstStyle/>
        <a:p>
          <a:pPr marL="0" lvl="0" indent="0" algn="l" defTabSz="622300">
            <a:lnSpc>
              <a:spcPct val="90000"/>
            </a:lnSpc>
            <a:spcBef>
              <a:spcPct val="0"/>
            </a:spcBef>
            <a:spcAft>
              <a:spcPct val="35000"/>
            </a:spcAft>
            <a:buNone/>
          </a:pPr>
          <a:r>
            <a:rPr lang="en-US" sz="1400" kern="1200">
              <a:latin typeface="+mj-lt"/>
            </a:rPr>
            <a:t>2  Cloud sync</a:t>
          </a:r>
        </a:p>
      </dsp:txBody>
      <dsp:txXfrm>
        <a:off x="6176421" y="2418544"/>
        <a:ext cx="2123457" cy="626976"/>
      </dsp:txXfrm>
    </dsp:sp>
    <dsp:sp modelId="{23C2502F-EC04-4681-80F0-E7F3BEFAD6D3}">
      <dsp:nvSpPr>
        <dsp:cNvPr id="0" name=""/>
        <dsp:cNvSpPr/>
      </dsp:nvSpPr>
      <dsp:spPr>
        <a:xfrm>
          <a:off x="1080123" y="2978033"/>
          <a:ext cx="2123457" cy="1447142"/>
        </a:xfrm>
        <a:prstGeom prst="rect">
          <a:avLst/>
        </a:prstGeom>
        <a:solidFill>
          <a:schemeClr val="bg2"/>
        </a:solidFill>
        <a:ln w="10795"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8890" rIns="91440" bIns="8890" numCol="1" spcCol="1270" anchor="ctr" anchorCtr="0">
          <a:noAutofit/>
        </a:bodyPr>
        <a:lstStyle/>
        <a:p>
          <a:pPr marL="0" lvl="0" indent="0" algn="l" defTabSz="622300">
            <a:lnSpc>
              <a:spcPct val="90000"/>
            </a:lnSpc>
            <a:spcBef>
              <a:spcPct val="0"/>
            </a:spcBef>
            <a:spcAft>
              <a:spcPct val="35000"/>
            </a:spcAft>
            <a:buFont typeface="Arial" panose="020B0604020202020204" pitchFamily="34" charset="0"/>
            <a:buNone/>
          </a:pPr>
          <a:r>
            <a:rPr lang="en-US" sz="1400" kern="1200">
              <a:solidFill>
                <a:schemeClr val="tx2"/>
              </a:solidFill>
              <a:latin typeface="+mj-lt"/>
            </a:rPr>
            <a:t>Doesn’t want the cloud</a:t>
          </a:r>
        </a:p>
        <a:p>
          <a:pPr marL="0" lvl="0" indent="0" algn="l" defTabSz="622300">
            <a:lnSpc>
              <a:spcPct val="90000"/>
            </a:lnSpc>
            <a:spcBef>
              <a:spcPct val="0"/>
            </a:spcBef>
            <a:spcAft>
              <a:spcPct val="35000"/>
            </a:spcAft>
            <a:buFont typeface="Arial" panose="020B0604020202020204" pitchFamily="34" charset="0"/>
            <a:buNone/>
          </a:pPr>
          <a:r>
            <a:rPr lang="en-US" sz="1200" kern="1200">
              <a:solidFill>
                <a:schemeClr val="tx2"/>
              </a:solidFill>
              <a:latin typeface="+mn-lt"/>
              <a:cs typeface="Segoe UI Light" panose="020B0502040204020203" pitchFamily="34" charset="0"/>
            </a:rPr>
            <a:t>● </a:t>
          </a:r>
          <a:r>
            <a:rPr lang="en-US" sz="1400" kern="1200">
              <a:solidFill>
                <a:schemeClr val="tx2"/>
              </a:solidFill>
              <a:latin typeface="+mn-lt"/>
            </a:rPr>
            <a:t>Share roadmap</a:t>
          </a:r>
        </a:p>
        <a:p>
          <a:pPr marL="0" lvl="0" indent="0" algn="l" defTabSz="622300">
            <a:lnSpc>
              <a:spcPct val="90000"/>
            </a:lnSpc>
            <a:spcBef>
              <a:spcPct val="0"/>
            </a:spcBef>
            <a:spcAft>
              <a:spcPct val="35000"/>
            </a:spcAft>
            <a:buFont typeface="Arial" panose="020B0604020202020204" pitchFamily="34" charset="0"/>
            <a:buNone/>
          </a:pPr>
          <a:r>
            <a:rPr lang="en-US" sz="1200" kern="1200">
              <a:solidFill>
                <a:schemeClr val="tx2"/>
              </a:solidFill>
              <a:latin typeface="+mn-lt"/>
              <a:cs typeface="Segoe UI Light" panose="020B0502040204020203" pitchFamily="34" charset="0"/>
            </a:rPr>
            <a:t>● </a:t>
          </a:r>
          <a:r>
            <a:rPr lang="en-US" sz="1400" kern="1200">
              <a:solidFill>
                <a:schemeClr val="tx2"/>
              </a:solidFill>
              <a:latin typeface="+mn-lt"/>
            </a:rPr>
            <a:t>OP upgrade options</a:t>
          </a:r>
        </a:p>
        <a:p>
          <a:pPr marL="0" lvl="0" indent="0" algn="l" defTabSz="622300">
            <a:lnSpc>
              <a:spcPct val="90000"/>
            </a:lnSpc>
            <a:spcBef>
              <a:spcPct val="0"/>
            </a:spcBef>
            <a:spcAft>
              <a:spcPct val="35000"/>
            </a:spcAft>
            <a:buFont typeface="Arial" panose="020B0604020202020204" pitchFamily="34" charset="0"/>
            <a:buNone/>
          </a:pPr>
          <a:r>
            <a:rPr lang="en-US" sz="1200" kern="1200">
              <a:solidFill>
                <a:schemeClr val="tx2"/>
              </a:solidFill>
              <a:latin typeface="+mn-lt"/>
              <a:cs typeface="Segoe UI Light" panose="020B0502040204020203" pitchFamily="34" charset="0"/>
            </a:rPr>
            <a:t>● </a:t>
          </a:r>
          <a:r>
            <a:rPr lang="en-US" sz="1400" kern="1200">
              <a:solidFill>
                <a:schemeClr val="tx2"/>
              </a:solidFill>
              <a:latin typeface="+mn-lt"/>
            </a:rPr>
            <a:t>Renew BREP</a:t>
          </a:r>
        </a:p>
      </dsp:txBody>
      <dsp:txXfrm>
        <a:off x="1080123" y="2978033"/>
        <a:ext cx="2123457" cy="1447142"/>
      </dsp:txXfrm>
    </dsp:sp>
    <dsp:sp modelId="{7406ECC3-9A11-40B5-B738-FDD2658F17B6}">
      <dsp:nvSpPr>
        <dsp:cNvPr id="0" name=""/>
        <dsp:cNvSpPr/>
      </dsp:nvSpPr>
      <dsp:spPr>
        <a:xfrm>
          <a:off x="6184458" y="3382558"/>
          <a:ext cx="2123457" cy="638092"/>
        </a:xfrm>
        <a:prstGeom prst="rect">
          <a:avLst/>
        </a:prstGeom>
        <a:solidFill>
          <a:schemeClr val="tx2"/>
        </a:solidFill>
        <a:ln w="10795"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8890" rIns="91440" bIns="8890" numCol="1" spcCol="1270" anchor="ctr" anchorCtr="0">
          <a:noAutofit/>
        </a:bodyPr>
        <a:lstStyle/>
        <a:p>
          <a:pPr marL="0" lvl="0" indent="0" algn="l" defTabSz="622300">
            <a:lnSpc>
              <a:spcPct val="90000"/>
            </a:lnSpc>
            <a:spcBef>
              <a:spcPct val="0"/>
            </a:spcBef>
            <a:spcAft>
              <a:spcPct val="35000"/>
            </a:spcAft>
            <a:buNone/>
          </a:pPr>
          <a:r>
            <a:rPr lang="en-US" sz="1400" kern="1200">
              <a:latin typeface="+mj-lt"/>
            </a:rPr>
            <a:t>3  On-Premises</a:t>
          </a:r>
        </a:p>
      </dsp:txBody>
      <dsp:txXfrm>
        <a:off x="6184458" y="3382558"/>
        <a:ext cx="2123457" cy="6380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660E4E-E2AF-4B97-B749-4FDCFC9C9DC5}">
      <dsp:nvSpPr>
        <dsp:cNvPr id="0" name=""/>
        <dsp:cNvSpPr/>
      </dsp:nvSpPr>
      <dsp:spPr>
        <a:xfrm>
          <a:off x="3344260" y="3685137"/>
          <a:ext cx="3111907" cy="91440"/>
        </a:xfrm>
        <a:custGeom>
          <a:avLst/>
          <a:gdLst/>
          <a:ahLst/>
          <a:cxnLst/>
          <a:rect l="0" t="0" r="0" b="0"/>
          <a:pathLst>
            <a:path>
              <a:moveTo>
                <a:pt x="0" y="45720"/>
              </a:moveTo>
              <a:lnTo>
                <a:pt x="3111907" y="45720"/>
              </a:lnTo>
            </a:path>
          </a:pathLst>
        </a:custGeom>
        <a:noFill/>
        <a:ln w="9525" cap="flat" cmpd="sng" algn="ctr">
          <a:solidFill>
            <a:schemeClr val="tx2"/>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822416" y="3653059"/>
        <a:ext cx="155595" cy="155595"/>
      </dsp:txXfrm>
    </dsp:sp>
    <dsp:sp modelId="{29187995-C34D-4183-AA6B-14B994FF646C}">
      <dsp:nvSpPr>
        <dsp:cNvPr id="0" name=""/>
        <dsp:cNvSpPr/>
      </dsp:nvSpPr>
      <dsp:spPr>
        <a:xfrm>
          <a:off x="685706" y="3093116"/>
          <a:ext cx="443092" cy="637740"/>
        </a:xfrm>
        <a:custGeom>
          <a:avLst/>
          <a:gdLst/>
          <a:ahLst/>
          <a:cxnLst/>
          <a:rect l="0" t="0" r="0" b="0"/>
          <a:pathLst>
            <a:path>
              <a:moveTo>
                <a:pt x="0" y="0"/>
              </a:moveTo>
              <a:lnTo>
                <a:pt x="221546" y="0"/>
              </a:lnTo>
              <a:lnTo>
                <a:pt x="221546" y="637740"/>
              </a:lnTo>
              <a:lnTo>
                <a:pt x="443092" y="637740"/>
              </a:lnTo>
            </a:path>
          </a:pathLst>
        </a:custGeom>
        <a:noFill/>
        <a:ln w="9525" cap="flat" cmpd="sng" algn="ctr">
          <a:solidFill>
            <a:schemeClr val="tx2"/>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87838" y="3392573"/>
        <a:ext cx="38827" cy="38827"/>
      </dsp:txXfrm>
    </dsp:sp>
    <dsp:sp modelId="{51BC0362-BD9B-4E57-B869-809F75E3B1DE}">
      <dsp:nvSpPr>
        <dsp:cNvPr id="0" name=""/>
        <dsp:cNvSpPr/>
      </dsp:nvSpPr>
      <dsp:spPr>
        <a:xfrm>
          <a:off x="6002814" y="2673556"/>
          <a:ext cx="443092" cy="91440"/>
        </a:xfrm>
        <a:custGeom>
          <a:avLst/>
          <a:gdLst/>
          <a:ahLst/>
          <a:cxnLst/>
          <a:rect l="0" t="0" r="0" b="0"/>
          <a:pathLst>
            <a:path>
              <a:moveTo>
                <a:pt x="0" y="45720"/>
              </a:moveTo>
              <a:lnTo>
                <a:pt x="443092" y="45720"/>
              </a:lnTo>
            </a:path>
          </a:pathLst>
        </a:custGeom>
        <a:noFill/>
        <a:ln w="9525" cap="flat" cmpd="sng" algn="ctr">
          <a:solidFill>
            <a:schemeClr val="tx2"/>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213283" y="2708198"/>
        <a:ext cx="22154" cy="22154"/>
      </dsp:txXfrm>
    </dsp:sp>
    <dsp:sp modelId="{705102B6-14D6-4F01-A460-29EA73DE1E57}">
      <dsp:nvSpPr>
        <dsp:cNvPr id="0" name=""/>
        <dsp:cNvSpPr/>
      </dsp:nvSpPr>
      <dsp:spPr>
        <a:xfrm>
          <a:off x="3344260" y="2205717"/>
          <a:ext cx="443092" cy="513558"/>
        </a:xfrm>
        <a:custGeom>
          <a:avLst/>
          <a:gdLst/>
          <a:ahLst/>
          <a:cxnLst/>
          <a:rect l="0" t="0" r="0" b="0"/>
          <a:pathLst>
            <a:path>
              <a:moveTo>
                <a:pt x="0" y="0"/>
              </a:moveTo>
              <a:lnTo>
                <a:pt x="221546" y="0"/>
              </a:lnTo>
              <a:lnTo>
                <a:pt x="221546" y="513558"/>
              </a:lnTo>
              <a:lnTo>
                <a:pt x="443092" y="513558"/>
              </a:lnTo>
            </a:path>
          </a:pathLst>
        </a:custGeom>
        <a:noFill/>
        <a:ln w="9525" cap="flat" cmpd="sng" algn="ctr">
          <a:solidFill>
            <a:schemeClr val="tx2"/>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48849" y="2445539"/>
        <a:ext cx="33914" cy="33914"/>
      </dsp:txXfrm>
    </dsp:sp>
    <dsp:sp modelId="{C303A98D-F6B9-421C-968E-C741C31801D0}">
      <dsp:nvSpPr>
        <dsp:cNvPr id="0" name=""/>
        <dsp:cNvSpPr/>
      </dsp:nvSpPr>
      <dsp:spPr>
        <a:xfrm>
          <a:off x="6002814" y="1565717"/>
          <a:ext cx="443092" cy="91440"/>
        </a:xfrm>
        <a:custGeom>
          <a:avLst/>
          <a:gdLst/>
          <a:ahLst/>
          <a:cxnLst/>
          <a:rect l="0" t="0" r="0" b="0"/>
          <a:pathLst>
            <a:path>
              <a:moveTo>
                <a:pt x="0" y="45720"/>
              </a:moveTo>
              <a:lnTo>
                <a:pt x="443092" y="45720"/>
              </a:lnTo>
            </a:path>
          </a:pathLst>
        </a:custGeom>
        <a:noFill/>
        <a:ln w="9525" cap="flat" cmpd="sng" algn="ctr">
          <a:solidFill>
            <a:schemeClr val="tx2"/>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213283" y="1600359"/>
        <a:ext cx="22154" cy="22154"/>
      </dsp:txXfrm>
    </dsp:sp>
    <dsp:sp modelId="{5F026CF4-59A5-46AC-A783-888711F02380}">
      <dsp:nvSpPr>
        <dsp:cNvPr id="0" name=""/>
        <dsp:cNvSpPr/>
      </dsp:nvSpPr>
      <dsp:spPr>
        <a:xfrm>
          <a:off x="3344260" y="1611437"/>
          <a:ext cx="443092" cy="594280"/>
        </a:xfrm>
        <a:custGeom>
          <a:avLst/>
          <a:gdLst/>
          <a:ahLst/>
          <a:cxnLst/>
          <a:rect l="0" t="0" r="0" b="0"/>
          <a:pathLst>
            <a:path>
              <a:moveTo>
                <a:pt x="0" y="594280"/>
              </a:moveTo>
              <a:lnTo>
                <a:pt x="221546" y="594280"/>
              </a:lnTo>
              <a:lnTo>
                <a:pt x="221546" y="0"/>
              </a:lnTo>
              <a:lnTo>
                <a:pt x="443092" y="0"/>
              </a:lnTo>
            </a:path>
          </a:pathLst>
        </a:custGeom>
        <a:noFill/>
        <a:ln w="9525" cap="flat" cmpd="sng" algn="ctr">
          <a:solidFill>
            <a:schemeClr val="tx2"/>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47274" y="1890045"/>
        <a:ext cx="37064" cy="37064"/>
      </dsp:txXfrm>
    </dsp:sp>
    <dsp:sp modelId="{569E4F67-3D21-42F5-8657-C2964D056FA6}">
      <dsp:nvSpPr>
        <dsp:cNvPr id="0" name=""/>
        <dsp:cNvSpPr/>
      </dsp:nvSpPr>
      <dsp:spPr>
        <a:xfrm>
          <a:off x="685706" y="2205717"/>
          <a:ext cx="443092" cy="887398"/>
        </a:xfrm>
        <a:custGeom>
          <a:avLst/>
          <a:gdLst/>
          <a:ahLst/>
          <a:cxnLst/>
          <a:rect l="0" t="0" r="0" b="0"/>
          <a:pathLst>
            <a:path>
              <a:moveTo>
                <a:pt x="0" y="887398"/>
              </a:moveTo>
              <a:lnTo>
                <a:pt x="221546" y="887398"/>
              </a:lnTo>
              <a:lnTo>
                <a:pt x="221546" y="0"/>
              </a:lnTo>
              <a:lnTo>
                <a:pt x="443092" y="0"/>
              </a:lnTo>
            </a:path>
          </a:pathLst>
        </a:custGeom>
        <a:noFill/>
        <a:ln w="9525" cap="flat" cmpd="sng" algn="ctr">
          <a:solidFill>
            <a:schemeClr val="tx2"/>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82455" y="2624620"/>
        <a:ext cx="49593" cy="49593"/>
      </dsp:txXfrm>
    </dsp:sp>
    <dsp:sp modelId="{4370AFD2-B649-4C86-AE02-95FC054402B2}">
      <dsp:nvSpPr>
        <dsp:cNvPr id="0" name=""/>
        <dsp:cNvSpPr/>
      </dsp:nvSpPr>
      <dsp:spPr>
        <a:xfrm rot="16200000">
          <a:off x="-1429504" y="2755393"/>
          <a:ext cx="3554976" cy="675445"/>
        </a:xfrm>
        <a:prstGeom prst="rect">
          <a:avLst/>
        </a:prstGeom>
        <a:solidFill>
          <a:schemeClr val="accent4"/>
        </a:solidFill>
        <a:ln w="10795"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latin typeface="Segoe UI"/>
            </a:rPr>
            <a:t>Reach out to your customers</a:t>
          </a:r>
          <a:endParaRPr lang="en-US" sz="1600" kern="1200" dirty="0">
            <a:solidFill>
              <a:schemeClr val="bg1"/>
            </a:solidFill>
          </a:endParaRPr>
        </a:p>
      </dsp:txBody>
      <dsp:txXfrm>
        <a:off x="-1429504" y="2755393"/>
        <a:ext cx="3554976" cy="675445"/>
      </dsp:txXfrm>
    </dsp:sp>
    <dsp:sp modelId="{375D99BE-0637-4785-89CB-FA3E03CD667F}">
      <dsp:nvSpPr>
        <dsp:cNvPr id="0" name=""/>
        <dsp:cNvSpPr/>
      </dsp:nvSpPr>
      <dsp:spPr>
        <a:xfrm>
          <a:off x="1128798" y="1700454"/>
          <a:ext cx="2215461" cy="1010527"/>
        </a:xfrm>
        <a:prstGeom prst="rect">
          <a:avLst/>
        </a:prstGeom>
        <a:solidFill>
          <a:schemeClr val="bg2"/>
        </a:solidFill>
        <a:ln w="10795"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8890" rIns="91440" bIns="8890" numCol="1" spcCol="1270" anchor="ctr" anchorCtr="0">
          <a:noAutofit/>
        </a:bodyPr>
        <a:lstStyle/>
        <a:p>
          <a:pPr marL="0" lvl="0" indent="0" algn="l" defTabSz="622300">
            <a:lnSpc>
              <a:spcPct val="90000"/>
            </a:lnSpc>
            <a:spcBef>
              <a:spcPct val="0"/>
            </a:spcBef>
            <a:spcAft>
              <a:spcPct val="35000"/>
            </a:spcAft>
            <a:buNone/>
          </a:pPr>
          <a:r>
            <a:rPr lang="en-US" sz="1400" kern="1200">
              <a:solidFill>
                <a:schemeClr val="tx2"/>
              </a:solidFill>
              <a:latin typeface="+mj-lt"/>
            </a:rPr>
            <a:t>Wants the cloud</a:t>
          </a:r>
        </a:p>
      </dsp:txBody>
      <dsp:txXfrm>
        <a:off x="1128798" y="1700454"/>
        <a:ext cx="2215461" cy="1010527"/>
      </dsp:txXfrm>
    </dsp:sp>
    <dsp:sp modelId="{69405D85-FB3F-4D13-BACC-BBC432BBEBDA}">
      <dsp:nvSpPr>
        <dsp:cNvPr id="0" name=""/>
        <dsp:cNvSpPr/>
      </dsp:nvSpPr>
      <dsp:spPr>
        <a:xfrm>
          <a:off x="3787352" y="1182309"/>
          <a:ext cx="2215461" cy="858254"/>
        </a:xfrm>
        <a:prstGeom prst="rect">
          <a:avLst/>
        </a:prstGeom>
        <a:solidFill>
          <a:schemeClr val="bg2"/>
        </a:solidFill>
        <a:ln w="10795"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8890" rIns="91440" bIns="8890" numCol="1" spcCol="1270" anchor="ctr" anchorCtr="0">
          <a:noAutofit/>
        </a:bodyPr>
        <a:lstStyle/>
        <a:p>
          <a:pPr marL="0" lvl="0" indent="0" algn="l" defTabSz="622300">
            <a:lnSpc>
              <a:spcPct val="90000"/>
            </a:lnSpc>
            <a:spcBef>
              <a:spcPct val="0"/>
            </a:spcBef>
            <a:spcAft>
              <a:spcPct val="35000"/>
            </a:spcAft>
            <a:buNone/>
          </a:pPr>
          <a:r>
            <a:rPr lang="en-US" sz="1400" kern="1200">
              <a:solidFill>
                <a:schemeClr val="tx2"/>
              </a:solidFill>
              <a:latin typeface="+mj-lt"/>
            </a:rPr>
            <a:t>Technically feasible</a:t>
          </a:r>
        </a:p>
      </dsp:txBody>
      <dsp:txXfrm>
        <a:off x="3787352" y="1182309"/>
        <a:ext cx="2215461" cy="858254"/>
      </dsp:txXfrm>
    </dsp:sp>
    <dsp:sp modelId="{D84E8052-A806-426F-9976-961DC01FB792}">
      <dsp:nvSpPr>
        <dsp:cNvPr id="0" name=""/>
        <dsp:cNvSpPr/>
      </dsp:nvSpPr>
      <dsp:spPr>
        <a:xfrm>
          <a:off x="6445906" y="1262643"/>
          <a:ext cx="2215461" cy="697586"/>
        </a:xfrm>
        <a:prstGeom prst="rect">
          <a:avLst/>
        </a:prstGeom>
        <a:solidFill>
          <a:schemeClr val="tx2"/>
        </a:solidFill>
        <a:ln w="10795"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8890" rIns="91440" bIns="8890" numCol="1" spcCol="1270" anchor="ctr" anchorCtr="0">
          <a:noAutofit/>
        </a:bodyPr>
        <a:lstStyle/>
        <a:p>
          <a:pPr marL="0" lvl="0" indent="0" algn="l" defTabSz="622300">
            <a:lnSpc>
              <a:spcPct val="90000"/>
            </a:lnSpc>
            <a:spcBef>
              <a:spcPct val="0"/>
            </a:spcBef>
            <a:spcAft>
              <a:spcPct val="35000"/>
            </a:spcAft>
            <a:buNone/>
          </a:pPr>
          <a:r>
            <a:rPr lang="en-US" sz="1400" kern="1200">
              <a:latin typeface="+mj-lt"/>
            </a:rPr>
            <a:t>1   Cloud</a:t>
          </a:r>
        </a:p>
      </dsp:txBody>
      <dsp:txXfrm>
        <a:off x="6445906" y="1262643"/>
        <a:ext cx="2215461" cy="697586"/>
      </dsp:txXfrm>
    </dsp:sp>
    <dsp:sp modelId="{105C56BA-E50E-4B59-851F-BBF38AC13791}">
      <dsp:nvSpPr>
        <dsp:cNvPr id="0" name=""/>
        <dsp:cNvSpPr/>
      </dsp:nvSpPr>
      <dsp:spPr>
        <a:xfrm>
          <a:off x="3787352" y="2209426"/>
          <a:ext cx="2215461" cy="1019699"/>
        </a:xfrm>
        <a:prstGeom prst="rect">
          <a:avLst/>
        </a:prstGeom>
        <a:solidFill>
          <a:schemeClr val="bg2"/>
        </a:solidFill>
        <a:ln w="10795"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8890" rIns="91440" bIns="889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2"/>
              </a:solidFill>
              <a:latin typeface="+mj-lt"/>
            </a:rPr>
            <a:t>Technically not feasible*</a:t>
          </a:r>
        </a:p>
      </dsp:txBody>
      <dsp:txXfrm>
        <a:off x="3787352" y="2209426"/>
        <a:ext cx="2215461" cy="1019699"/>
      </dsp:txXfrm>
    </dsp:sp>
    <dsp:sp modelId="{0960B8AB-7F50-4119-9697-C11104A6F623}">
      <dsp:nvSpPr>
        <dsp:cNvPr id="0" name=""/>
        <dsp:cNvSpPr/>
      </dsp:nvSpPr>
      <dsp:spPr>
        <a:xfrm>
          <a:off x="6445906" y="2392205"/>
          <a:ext cx="2215461" cy="654142"/>
        </a:xfrm>
        <a:prstGeom prst="rect">
          <a:avLst/>
        </a:prstGeom>
        <a:solidFill>
          <a:schemeClr val="tx2"/>
        </a:solidFill>
        <a:ln w="10795"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8890" rIns="91440" bIns="8890" numCol="1" spcCol="1270" anchor="ctr" anchorCtr="0">
          <a:noAutofit/>
        </a:bodyPr>
        <a:lstStyle/>
        <a:p>
          <a:pPr marL="0" lvl="0" indent="0" algn="l" defTabSz="622300">
            <a:lnSpc>
              <a:spcPct val="90000"/>
            </a:lnSpc>
            <a:spcBef>
              <a:spcPct val="0"/>
            </a:spcBef>
            <a:spcAft>
              <a:spcPct val="35000"/>
            </a:spcAft>
            <a:buNone/>
          </a:pPr>
          <a:r>
            <a:rPr lang="en-US" sz="1400" kern="1200">
              <a:latin typeface="+mj-lt"/>
            </a:rPr>
            <a:t>2  Cloud sync</a:t>
          </a:r>
        </a:p>
      </dsp:txBody>
      <dsp:txXfrm>
        <a:off x="6445906" y="2392205"/>
        <a:ext cx="2215461" cy="654142"/>
      </dsp:txXfrm>
    </dsp:sp>
    <dsp:sp modelId="{23C2502F-EC04-4681-80F0-E7F3BEFAD6D3}">
      <dsp:nvSpPr>
        <dsp:cNvPr id="0" name=""/>
        <dsp:cNvSpPr/>
      </dsp:nvSpPr>
      <dsp:spPr>
        <a:xfrm>
          <a:off x="1128798" y="2975935"/>
          <a:ext cx="2215461" cy="1509843"/>
        </a:xfrm>
        <a:prstGeom prst="rect">
          <a:avLst/>
        </a:prstGeom>
        <a:solidFill>
          <a:schemeClr val="bg2"/>
        </a:solidFill>
        <a:ln w="10795"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8890" rIns="91440" bIns="8890" numCol="1" spcCol="1270" anchor="ctr" anchorCtr="0">
          <a:noAutofit/>
        </a:bodyPr>
        <a:lstStyle/>
        <a:p>
          <a:pPr marL="0" lvl="0" indent="0" algn="l" defTabSz="622300">
            <a:lnSpc>
              <a:spcPct val="90000"/>
            </a:lnSpc>
            <a:spcBef>
              <a:spcPct val="0"/>
            </a:spcBef>
            <a:spcAft>
              <a:spcPct val="35000"/>
            </a:spcAft>
            <a:buFont typeface="Arial" panose="020B0604020202020204" pitchFamily="34" charset="0"/>
            <a:buNone/>
          </a:pPr>
          <a:r>
            <a:rPr lang="en-US" sz="1400" kern="1200">
              <a:solidFill>
                <a:schemeClr val="tx2"/>
              </a:solidFill>
              <a:latin typeface="+mj-lt"/>
            </a:rPr>
            <a:t>Doesn’t want the cloud</a:t>
          </a:r>
        </a:p>
        <a:p>
          <a:pPr marL="0" lvl="0" indent="0" algn="l" defTabSz="622300">
            <a:lnSpc>
              <a:spcPct val="90000"/>
            </a:lnSpc>
            <a:spcBef>
              <a:spcPct val="0"/>
            </a:spcBef>
            <a:spcAft>
              <a:spcPct val="35000"/>
            </a:spcAft>
            <a:buFont typeface="Arial" panose="020B0604020202020204" pitchFamily="34" charset="0"/>
            <a:buNone/>
          </a:pPr>
          <a:r>
            <a:rPr lang="en-US" sz="1200" kern="1200">
              <a:solidFill>
                <a:schemeClr val="tx2"/>
              </a:solidFill>
              <a:latin typeface="+mn-lt"/>
              <a:cs typeface="Segoe UI Light" panose="020B0502040204020203" pitchFamily="34" charset="0"/>
            </a:rPr>
            <a:t>● </a:t>
          </a:r>
          <a:r>
            <a:rPr lang="en-US" sz="1400" kern="1200">
              <a:solidFill>
                <a:schemeClr val="tx2"/>
              </a:solidFill>
              <a:latin typeface="+mn-lt"/>
            </a:rPr>
            <a:t>Share roadmap</a:t>
          </a:r>
        </a:p>
        <a:p>
          <a:pPr marL="0" lvl="0" indent="0" algn="l" defTabSz="622300">
            <a:lnSpc>
              <a:spcPct val="90000"/>
            </a:lnSpc>
            <a:spcBef>
              <a:spcPct val="0"/>
            </a:spcBef>
            <a:spcAft>
              <a:spcPct val="35000"/>
            </a:spcAft>
            <a:buFont typeface="Arial" panose="020B0604020202020204" pitchFamily="34" charset="0"/>
            <a:buNone/>
          </a:pPr>
          <a:r>
            <a:rPr lang="en-US" sz="1200" kern="1200">
              <a:solidFill>
                <a:schemeClr val="tx2"/>
              </a:solidFill>
              <a:latin typeface="+mn-lt"/>
              <a:cs typeface="Segoe UI Light" panose="020B0502040204020203" pitchFamily="34" charset="0"/>
            </a:rPr>
            <a:t>● </a:t>
          </a:r>
          <a:r>
            <a:rPr lang="en-US" sz="1400" kern="1200">
              <a:solidFill>
                <a:schemeClr val="tx2"/>
              </a:solidFill>
              <a:latin typeface="+mn-lt"/>
            </a:rPr>
            <a:t>OP upgrade options</a:t>
          </a:r>
        </a:p>
        <a:p>
          <a:pPr marL="0" lvl="0" indent="0" algn="l" defTabSz="622300">
            <a:lnSpc>
              <a:spcPct val="90000"/>
            </a:lnSpc>
            <a:spcBef>
              <a:spcPct val="0"/>
            </a:spcBef>
            <a:spcAft>
              <a:spcPct val="35000"/>
            </a:spcAft>
            <a:buFont typeface="Arial" panose="020B0604020202020204" pitchFamily="34" charset="0"/>
            <a:buNone/>
          </a:pPr>
          <a:r>
            <a:rPr lang="en-US" sz="1200" kern="1200">
              <a:solidFill>
                <a:schemeClr val="tx2"/>
              </a:solidFill>
              <a:latin typeface="+mn-lt"/>
              <a:cs typeface="Segoe UI Light" panose="020B0502040204020203" pitchFamily="34" charset="0"/>
            </a:rPr>
            <a:t>● </a:t>
          </a:r>
          <a:r>
            <a:rPr lang="en-US" sz="1400" kern="1200">
              <a:solidFill>
                <a:schemeClr val="tx2"/>
              </a:solidFill>
              <a:latin typeface="+mn-lt"/>
            </a:rPr>
            <a:t>Renew BREP</a:t>
          </a:r>
        </a:p>
      </dsp:txBody>
      <dsp:txXfrm>
        <a:off x="1128798" y="2975935"/>
        <a:ext cx="2215461" cy="1509843"/>
      </dsp:txXfrm>
    </dsp:sp>
    <dsp:sp modelId="{7406ECC3-9A11-40B5-B738-FDD2658F17B6}">
      <dsp:nvSpPr>
        <dsp:cNvPr id="0" name=""/>
        <dsp:cNvSpPr/>
      </dsp:nvSpPr>
      <dsp:spPr>
        <a:xfrm>
          <a:off x="6456167" y="3397987"/>
          <a:ext cx="2215461" cy="665739"/>
        </a:xfrm>
        <a:prstGeom prst="rect">
          <a:avLst/>
        </a:prstGeom>
        <a:solidFill>
          <a:schemeClr val="tx2"/>
        </a:solidFill>
        <a:ln w="10795"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8890" rIns="91440" bIns="8890" numCol="1" spcCol="1270" anchor="ctr" anchorCtr="0">
          <a:noAutofit/>
        </a:bodyPr>
        <a:lstStyle/>
        <a:p>
          <a:pPr marL="0" lvl="0" indent="0" algn="l" defTabSz="622300">
            <a:lnSpc>
              <a:spcPct val="90000"/>
            </a:lnSpc>
            <a:spcBef>
              <a:spcPct val="0"/>
            </a:spcBef>
            <a:spcAft>
              <a:spcPct val="35000"/>
            </a:spcAft>
            <a:buNone/>
          </a:pPr>
          <a:r>
            <a:rPr lang="en-US" sz="1400" kern="1200">
              <a:latin typeface="+mj-lt"/>
            </a:rPr>
            <a:t>3  On-Premises</a:t>
          </a:r>
        </a:p>
      </dsp:txBody>
      <dsp:txXfrm>
        <a:off x="6456167" y="3397987"/>
        <a:ext cx="2215461" cy="665739"/>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A5FDB7B-8DB8-4A3A-95C8-7102BBC9A9E1}" type="datetime8">
              <a:rPr lang="en-US" smtClean="0">
                <a:latin typeface="Segoe UI" pitchFamily="34" charset="0"/>
              </a:rPr>
              <a:t>12/29/2020 12:03 PM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DCE60099-03E7-4FA1-8A7F-E6E6CFB0F855}" type="datetime8">
              <a:rPr lang="en-US" smtClean="0"/>
              <a:t>12/29/2020 12:03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dt="0"/>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522517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1143000"/>
            <a:ext cx="5486400" cy="3086100"/>
          </a:xfrm>
        </p:spPr>
      </p:sp>
      <p:sp>
        <p:nvSpPr>
          <p:cNvPr id="3" name="Notes Placeholder 2"/>
          <p:cNvSpPr>
            <a:spLocks noGrp="1"/>
          </p:cNvSpPr>
          <p:nvPr>
            <p:ph type="body" idx="1"/>
          </p:nvPr>
        </p:nvSpPr>
        <p:spPr/>
        <p:txBody>
          <a:bodyPr/>
          <a:lstStyle/>
          <a:p>
            <a:endParaRPr lang="en-US" sz="900" i="1" kern="1200">
              <a:solidFill>
                <a:schemeClr val="tx1"/>
              </a:solidFill>
              <a:effectLst/>
              <a:latin typeface="Segoe UI Light" pitchFamily="34" charset="0"/>
              <a:ea typeface="+mn-ea"/>
              <a:cs typeface="+mn-cs"/>
            </a:endParaRPr>
          </a:p>
          <a:p>
            <a:r>
              <a:rPr lang="en-US" sz="900" i="1" kern="1200">
                <a:solidFill>
                  <a:schemeClr val="tx1"/>
                </a:solidFill>
                <a:effectLst/>
                <a:latin typeface="Segoe UI Light" pitchFamily="34" charset="0"/>
                <a:ea typeface="+mn-ea"/>
                <a:cs typeface="+mn-cs"/>
              </a:rPr>
              <a:t>We feel like this program was tailor</a:t>
            </a:r>
            <a:r>
              <a:rPr lang="en-US" sz="900" i="1" kern="1200" baseline="0">
                <a:solidFill>
                  <a:schemeClr val="tx1"/>
                </a:solidFill>
                <a:effectLst/>
                <a:latin typeface="Segoe UI Light" pitchFamily="34" charset="0"/>
                <a:ea typeface="+mn-ea"/>
                <a:cs typeface="+mn-cs"/>
              </a:rPr>
              <a:t> made for Dynamics 365. </a:t>
            </a:r>
            <a:r>
              <a:rPr lang="en-US" sz="900" i="1" kern="1200">
                <a:solidFill>
                  <a:schemeClr val="tx1"/>
                </a:solidFill>
                <a:effectLst/>
                <a:latin typeface="Segoe UI Light" pitchFamily="34" charset="0"/>
                <a:ea typeface="+mn-ea"/>
                <a:cs typeface="+mn-cs"/>
              </a:rPr>
              <a:t>This is a great fit and strategic long-term program for our partners because selling, implementing and supporting packaged business solutions is what Microsoft Dynamics 365 Partners have</a:t>
            </a:r>
            <a:r>
              <a:rPr lang="en-US" sz="900" i="1" kern="1200" baseline="0">
                <a:solidFill>
                  <a:schemeClr val="tx1"/>
                </a:solidFill>
                <a:effectLst/>
                <a:latin typeface="Segoe UI Light" pitchFamily="34" charset="0"/>
                <a:ea typeface="+mn-ea"/>
                <a:cs typeface="+mn-cs"/>
              </a:rPr>
              <a:t> been doing for 20+ years</a:t>
            </a:r>
            <a:r>
              <a:rPr lang="en-US" sz="900" i="1" kern="1200">
                <a:solidFill>
                  <a:schemeClr val="tx1"/>
                </a:solidFill>
                <a:effectLst/>
                <a:latin typeface="Segoe UI Light" pitchFamily="34" charset="0"/>
                <a:ea typeface="+mn-ea"/>
                <a:cs typeface="+mn-cs"/>
              </a:rPr>
              <a:t>! CSP positions</a:t>
            </a:r>
            <a:r>
              <a:rPr lang="en-US" sz="900" i="1" kern="1200" baseline="0">
                <a:solidFill>
                  <a:schemeClr val="tx1"/>
                </a:solidFill>
                <a:effectLst/>
                <a:latin typeface="Segoe UI Light" pitchFamily="34" charset="0"/>
                <a:ea typeface="+mn-ea"/>
                <a:cs typeface="+mn-cs"/>
              </a:rPr>
              <a:t> the Dynamics 365 partner as the primary provider of solutions to end customer, from solution definition through ongoing support and consulting services. </a:t>
            </a:r>
            <a:r>
              <a:rPr lang="en-US" sz="900" i="1" kern="1200">
                <a:solidFill>
                  <a:schemeClr val="tx1"/>
                </a:solidFill>
                <a:effectLst/>
                <a:latin typeface="Segoe UI Light" pitchFamily="34" charset="0"/>
                <a:ea typeface="+mn-ea"/>
                <a:cs typeface="+mn-cs"/>
              </a:rPr>
              <a:t> </a:t>
            </a:r>
          </a:p>
          <a:p>
            <a:endParaRPr lang="en-US" sz="900" i="1" kern="1200">
              <a:solidFill>
                <a:schemeClr val="tx1"/>
              </a:solidFill>
              <a:effectLst/>
              <a:latin typeface="Segoe UI Light" pitchFamily="34" charset="0"/>
              <a:ea typeface="+mn-ea"/>
              <a:cs typeface="+mn-cs"/>
            </a:endParaRPr>
          </a:p>
          <a:p>
            <a:r>
              <a:rPr lang="en-US" sz="900" i="1" kern="1200">
                <a:solidFill>
                  <a:schemeClr val="tx1"/>
                </a:solidFill>
                <a:effectLst/>
                <a:latin typeface="Segoe UI Light" pitchFamily="34" charset="0"/>
                <a:ea typeface="+mn-ea"/>
                <a:cs typeface="+mn-cs"/>
              </a:rPr>
              <a:t>CSP provides partners with access to new cloud services, more markets, and great platform capabilities</a:t>
            </a:r>
            <a:r>
              <a:rPr lang="en-US" sz="900" i="1" kern="1200" baseline="0">
                <a:solidFill>
                  <a:schemeClr val="tx1"/>
                </a:solidFill>
                <a:effectLst/>
                <a:latin typeface="Segoe UI Light" pitchFamily="34" charset="0"/>
                <a:ea typeface="+mn-ea"/>
                <a:cs typeface="+mn-cs"/>
              </a:rPr>
              <a:t> to more easily demo, sell, install, manage and upgrade their combined solutions.</a:t>
            </a:r>
            <a:endParaRPr lang="en-US"/>
          </a:p>
        </p:txBody>
      </p:sp>
      <p:sp>
        <p:nvSpPr>
          <p:cNvPr id="4" name="Header Placeholder 3"/>
          <p:cNvSpPr>
            <a:spLocks noGrp="1"/>
          </p:cNvSpPr>
          <p:nvPr>
            <p:ph type="hdr" sz="quarter" idx="10"/>
          </p:nvPr>
        </p:nvSpPr>
        <p:spPr/>
        <p:txBody>
          <a:bodyPr/>
          <a:lstStyle/>
          <a:p>
            <a:r>
              <a:rPr lang="en-US"/>
              <a:t>Worldwide Partner Conference 2015</a:t>
            </a: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08EDBA28-DAE6-481E-B002-18B80E462C8A}" type="datetime1">
              <a:rPr lang="en-US" smtClean="0"/>
              <a:t>12/29/2020</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12</a:t>
            </a:fld>
            <a:endParaRPr lang="en-US"/>
          </a:p>
        </p:txBody>
      </p:sp>
    </p:spTree>
    <p:extLst>
      <p:ext uri="{BB962C8B-B14F-4D97-AF65-F5344CB8AC3E}">
        <p14:creationId xmlns:p14="http://schemas.microsoft.com/office/powerpoint/2010/main" val="22179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12/29/2020 12:03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14</a:t>
            </a:fld>
            <a:endParaRPr lang="en-US"/>
          </a:p>
        </p:txBody>
      </p:sp>
    </p:spTree>
    <p:extLst>
      <p:ext uri="{BB962C8B-B14F-4D97-AF65-F5344CB8AC3E}">
        <p14:creationId xmlns:p14="http://schemas.microsoft.com/office/powerpoint/2010/main" val="1257528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522517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There are four possible options in front of your customers. Let me take a few minutes to talk about these options in front of you. </a:t>
            </a:r>
          </a:p>
          <a:p>
            <a:endParaRPr lang="en-US" sz="900"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Option 1. </a:t>
            </a:r>
            <a:r>
              <a:rPr lang="en-US" sz="900" kern="1200" dirty="0">
                <a:solidFill>
                  <a:schemeClr val="tx1"/>
                </a:solidFill>
                <a:effectLst/>
                <a:latin typeface="Segoe UI Light" pitchFamily="34" charset="0"/>
                <a:ea typeface="+mn-ea"/>
                <a:cs typeface="+mn-cs"/>
              </a:rPr>
              <a:t>With a migration to Dynamics 365 Business Central in the cloud, your customers will be able to increase the return they’re getting from their Microsoft investment, control costs and complexity, and improve IT team’s productivity, along with a whole host of other benefits. You can help them make this transition as smooth as possible with the migration’s tools available from Microsoft. We have resources and tools available to help you through the entire process. </a:t>
            </a:r>
          </a:p>
          <a:p>
            <a:r>
              <a:rPr lang="en-US" sz="900" b="1" kern="1200" dirty="0">
                <a:solidFill>
                  <a:schemeClr val="tx1"/>
                </a:solidFill>
                <a:effectLst/>
                <a:latin typeface="Segoe UI Light" pitchFamily="34" charset="0"/>
                <a:ea typeface="+mn-ea"/>
                <a:cs typeface="+mn-cs"/>
              </a:rPr>
              <a:t>Option 2. </a:t>
            </a:r>
            <a:r>
              <a:rPr lang="en-US" sz="900" kern="1200" dirty="0">
                <a:solidFill>
                  <a:schemeClr val="tx1"/>
                </a:solidFill>
                <a:effectLst/>
                <a:latin typeface="Segoe UI Light" pitchFamily="34" charset="0"/>
                <a:ea typeface="+mn-ea"/>
                <a:cs typeface="+mn-cs"/>
              </a:rPr>
              <a:t>Not every customer is ready to transition to the cloud so here is an option for them.</a:t>
            </a:r>
            <a:r>
              <a:rPr lang="en-US" sz="900" b="1" kern="1200" dirty="0">
                <a:solidFill>
                  <a:schemeClr val="tx1"/>
                </a:solidFill>
                <a:effectLst/>
                <a:latin typeface="Segoe UI Light" pitchFamily="34" charset="0"/>
                <a:ea typeface="+mn-ea"/>
                <a:cs typeface="+mn-cs"/>
              </a:rPr>
              <a:t> </a:t>
            </a:r>
            <a:r>
              <a:rPr lang="en-US" sz="900" kern="1200" dirty="0">
                <a:solidFill>
                  <a:schemeClr val="tx1"/>
                </a:solidFill>
                <a:effectLst/>
                <a:latin typeface="Segoe UI Light" pitchFamily="34" charset="0"/>
                <a:ea typeface="+mn-ea"/>
                <a:cs typeface="+mn-cs"/>
              </a:rPr>
              <a:t>Upgrading to the latest version of NAV or GP will keep your customers current while allowing them the option of getting some limited benefits of cloud through intelligent cloud insights.</a:t>
            </a:r>
          </a:p>
          <a:p>
            <a:r>
              <a:rPr lang="en-US" sz="900" b="1" kern="1200" dirty="0">
                <a:solidFill>
                  <a:schemeClr val="tx1"/>
                </a:solidFill>
                <a:effectLst/>
                <a:latin typeface="Segoe UI Light" pitchFamily="34" charset="0"/>
                <a:ea typeface="+mn-ea"/>
                <a:cs typeface="+mn-cs"/>
              </a:rPr>
              <a:t>Option 3. </a:t>
            </a:r>
            <a:r>
              <a:rPr lang="en-US" sz="900" kern="1200" dirty="0">
                <a:solidFill>
                  <a:schemeClr val="tx1"/>
                </a:solidFill>
                <a:effectLst/>
                <a:latin typeface="Segoe UI Light" pitchFamily="34" charset="0"/>
                <a:ea typeface="+mn-ea"/>
                <a:cs typeface="+mn-cs"/>
              </a:rPr>
              <a:t>For customers who are not ready to move to the cloud for business or technical reasons it is important that feel confident about continuing to be on Microsoft platform. Help them fully understand the roadmap and benefits of Microsoft they get by doing so, such as, Office integration etc. Remind them that there are several benefits of renewing BREP in case they choose remain on the current version.</a:t>
            </a:r>
          </a:p>
          <a:p>
            <a:r>
              <a:rPr lang="en-US" sz="900" b="1" kern="1200" dirty="0">
                <a:solidFill>
                  <a:schemeClr val="tx1"/>
                </a:solidFill>
                <a:effectLst/>
                <a:latin typeface="Segoe UI Light" pitchFamily="34" charset="0"/>
                <a:ea typeface="+mn-ea"/>
                <a:cs typeface="+mn-cs"/>
              </a:rPr>
              <a:t>Option 4. </a:t>
            </a:r>
            <a:r>
              <a:rPr lang="en-US" sz="900" kern="1200" dirty="0">
                <a:solidFill>
                  <a:schemeClr val="tx1"/>
                </a:solidFill>
                <a:effectLst/>
                <a:latin typeface="Segoe UI Light" pitchFamily="34" charset="0"/>
                <a:ea typeface="+mn-ea"/>
                <a:cs typeface="+mn-cs"/>
              </a:rPr>
              <a:t>This is worst option and you should try to steer them away by being proactive with Options 1,2&amp;3.</a:t>
            </a:r>
          </a:p>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Envision 2016</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12/29/2020 12:03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940040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900" kern="1200">
                <a:solidFill>
                  <a:schemeClr val="tx1"/>
                </a:solidFill>
                <a:effectLst/>
                <a:latin typeface="Segoe UI Light" pitchFamily="34" charset="0"/>
                <a:ea typeface="+mn-ea"/>
                <a:cs typeface="+mn-cs"/>
              </a:rPr>
              <a:t>To secure your base, we ask you to offer a path forward to every customer. Use our pitch decks and conversation guide to discover whether they want to move to cloud or not. If they are ready for cloud then you may offer an assessment to determine technical feasibility for Cloud or Cloud sync options. If they are not willing to move to Cloud then make sure they fully understand the benefits of staying on BREP and offer the possibility of moving to the cloud by sharing the technical roadmap.</a:t>
            </a:r>
          </a:p>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64455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900" kern="1200">
                <a:solidFill>
                  <a:schemeClr val="tx1"/>
                </a:solidFill>
                <a:effectLst/>
                <a:latin typeface="Segoe UI Light" pitchFamily="34" charset="0"/>
                <a:ea typeface="+mn-ea"/>
                <a:cs typeface="+mn-cs"/>
              </a:rPr>
              <a:t>Based on your assessment you can categorize your customers into these options. Here is a Microsoft’s guidance on how we suggest you associate customer attributes to the best possible option.</a:t>
            </a:r>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12/29/2020 12:03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5510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74183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Here is a proposed three step framework to get engaged….</a:t>
            </a:r>
          </a:p>
          <a:p>
            <a:endParaRPr lang="en-US" sz="900"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Get ready:</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Educate yourself about CSP and BC: </a:t>
            </a:r>
          </a:p>
          <a:p>
            <a:r>
              <a:rPr lang="en-US" sz="900" kern="1200" dirty="0">
                <a:solidFill>
                  <a:schemeClr val="tx1"/>
                </a:solidFill>
                <a:effectLst/>
                <a:latin typeface="Segoe UI Light" pitchFamily="34" charset="0"/>
                <a:ea typeface="+mn-ea"/>
                <a:cs typeface="+mn-cs"/>
              </a:rPr>
              <a:t>If you are going to sell ANY MSFT Cloud products, you must become a CSP. This means O365, D365, Azure, etc. CSP provides partners with access to new cloud services, more markets, and great platform capabilities to more easily demo, sell, install, manage and upgrade their combined solutions. Here are some recommended resources. You can start with DLP, </a:t>
            </a:r>
            <a:r>
              <a:rPr lang="en-US" sz="900" kern="1200" dirty="0" err="1">
                <a:solidFill>
                  <a:schemeClr val="tx1"/>
                </a:solidFill>
                <a:effectLst/>
                <a:latin typeface="Segoe UI Light" pitchFamily="34" charset="0"/>
                <a:ea typeface="+mn-ea"/>
                <a:cs typeface="+mn-cs"/>
              </a:rPr>
              <a:t>PartnerCenter</a:t>
            </a:r>
            <a:r>
              <a:rPr lang="en-US" sz="900" kern="1200" dirty="0">
                <a:solidFill>
                  <a:schemeClr val="tx1"/>
                </a:solidFill>
                <a:effectLst/>
                <a:latin typeface="Segoe UI Light" pitchFamily="34" charset="0"/>
                <a:ea typeface="+mn-ea"/>
                <a:cs typeface="+mn-cs"/>
              </a:rPr>
              <a:t> and Ready-to-go</a:t>
            </a:r>
          </a:p>
          <a:p>
            <a:r>
              <a:rPr lang="en-US" sz="900" b="1" kern="1200" dirty="0">
                <a:solidFill>
                  <a:schemeClr val="tx1"/>
                </a:solidFill>
                <a:effectLst/>
                <a:latin typeface="Segoe UI Light" pitchFamily="34" charset="0"/>
                <a:ea typeface="+mn-ea"/>
                <a:cs typeface="+mn-cs"/>
              </a:rPr>
              <a:t>Engage customers:</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Offer a practical option to your every existing customer. They are looking for your guidance as they get hit by misleading messages from competition. We have created several resources for you to help you have these initial conversations, such as, pitch decks, FAQs, conversation guide, webinar-in-box, recorded videos etc.</a:t>
            </a:r>
          </a:p>
          <a:p>
            <a:r>
              <a:rPr lang="en-US" sz="900" b="1" kern="1200" dirty="0">
                <a:solidFill>
                  <a:schemeClr val="tx1"/>
                </a:solidFill>
                <a:effectLst/>
                <a:latin typeface="Segoe UI Light" pitchFamily="34" charset="0"/>
                <a:ea typeface="+mn-ea"/>
                <a:cs typeface="+mn-cs"/>
              </a:rPr>
              <a:t>Close the deal:</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Finally, we also have some resources for you to close the deal. Use our ROI calculators and offer decks to present a proposal. If they are not willing to move to cloud right now then make sure you renew BREP create a pipeline of customers for the future. We want to help you promote your success stories to the world. You can use the nomination form to let us know about your early wins. Remember whoever gets the customer subscribing to their solution first wins economically, because their cost of retention will be far lower than the cost a competitor would incur to win that customer away. So the goal has to be to secure your base and capture your market share, now.</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45F906-07EC-41B6-83DC-EC79D3FB55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8297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1B980739-3F8A-4E5E-82C3-BA13363DEDE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12/29/2020 12:03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035616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1B980739-3F8A-4E5E-82C3-BA13363DEDE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12/29/2020 12:03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78136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12/29/2020 12:03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12575289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1143000"/>
            <a:ext cx="5486400" cy="3086100"/>
          </a:xfrm>
        </p:spPr>
      </p:sp>
      <p:sp>
        <p:nvSpPr>
          <p:cNvPr id="3" name="Notes Placeholder 2"/>
          <p:cNvSpPr>
            <a:spLocks noGrp="1"/>
          </p:cNvSpPr>
          <p:nvPr>
            <p:ph type="body" idx="1"/>
          </p:nvPr>
        </p:nvSpPr>
        <p:spPr/>
        <p:txBody>
          <a:bodyPr/>
          <a:lstStyle/>
          <a:p>
            <a:endParaRPr lang="en-US" sz="900" i="1" kern="1200">
              <a:solidFill>
                <a:schemeClr val="tx1"/>
              </a:solidFill>
              <a:effectLst/>
              <a:latin typeface="Segoe UI Light" pitchFamily="34" charset="0"/>
              <a:ea typeface="+mn-ea"/>
              <a:cs typeface="+mn-cs"/>
            </a:endParaRPr>
          </a:p>
          <a:p>
            <a:r>
              <a:rPr lang="en-US" sz="900" i="1" kern="1200">
                <a:solidFill>
                  <a:schemeClr val="tx1"/>
                </a:solidFill>
                <a:effectLst/>
                <a:latin typeface="Segoe UI Light" pitchFamily="34" charset="0"/>
                <a:ea typeface="+mn-ea"/>
                <a:cs typeface="+mn-cs"/>
              </a:rPr>
              <a:t>We feel like this program was tailor</a:t>
            </a:r>
            <a:r>
              <a:rPr lang="en-US" sz="900" i="1" kern="1200" baseline="0">
                <a:solidFill>
                  <a:schemeClr val="tx1"/>
                </a:solidFill>
                <a:effectLst/>
                <a:latin typeface="Segoe UI Light" pitchFamily="34" charset="0"/>
                <a:ea typeface="+mn-ea"/>
                <a:cs typeface="+mn-cs"/>
              </a:rPr>
              <a:t> made for Dynamics 365. </a:t>
            </a:r>
            <a:r>
              <a:rPr lang="en-US" sz="900" i="1" kern="1200">
                <a:solidFill>
                  <a:schemeClr val="tx1"/>
                </a:solidFill>
                <a:effectLst/>
                <a:latin typeface="Segoe UI Light" pitchFamily="34" charset="0"/>
                <a:ea typeface="+mn-ea"/>
                <a:cs typeface="+mn-cs"/>
              </a:rPr>
              <a:t>This is a great fit and strategic long-term program for our partners because selling, implementing and supporting packaged business solutions is what Microsoft Dynamics 365 Partners have</a:t>
            </a:r>
            <a:r>
              <a:rPr lang="en-US" sz="900" i="1" kern="1200" baseline="0">
                <a:solidFill>
                  <a:schemeClr val="tx1"/>
                </a:solidFill>
                <a:effectLst/>
                <a:latin typeface="Segoe UI Light" pitchFamily="34" charset="0"/>
                <a:ea typeface="+mn-ea"/>
                <a:cs typeface="+mn-cs"/>
              </a:rPr>
              <a:t> been doing for 20+ years</a:t>
            </a:r>
            <a:r>
              <a:rPr lang="en-US" sz="900" i="1" kern="1200">
                <a:solidFill>
                  <a:schemeClr val="tx1"/>
                </a:solidFill>
                <a:effectLst/>
                <a:latin typeface="Segoe UI Light" pitchFamily="34" charset="0"/>
                <a:ea typeface="+mn-ea"/>
                <a:cs typeface="+mn-cs"/>
              </a:rPr>
              <a:t>! CSP positions</a:t>
            </a:r>
            <a:r>
              <a:rPr lang="en-US" sz="900" i="1" kern="1200" baseline="0">
                <a:solidFill>
                  <a:schemeClr val="tx1"/>
                </a:solidFill>
                <a:effectLst/>
                <a:latin typeface="Segoe UI Light" pitchFamily="34" charset="0"/>
                <a:ea typeface="+mn-ea"/>
                <a:cs typeface="+mn-cs"/>
              </a:rPr>
              <a:t> the Dynamics 365 partner as the primary provider of solutions to end customer, from solution definition through ongoing support and consulting services. </a:t>
            </a:r>
            <a:r>
              <a:rPr lang="en-US" sz="900" i="1" kern="1200">
                <a:solidFill>
                  <a:schemeClr val="tx1"/>
                </a:solidFill>
                <a:effectLst/>
                <a:latin typeface="Segoe UI Light" pitchFamily="34" charset="0"/>
                <a:ea typeface="+mn-ea"/>
                <a:cs typeface="+mn-cs"/>
              </a:rPr>
              <a:t> </a:t>
            </a:r>
          </a:p>
          <a:p>
            <a:endParaRPr lang="en-US" sz="900" i="1" kern="1200">
              <a:solidFill>
                <a:schemeClr val="tx1"/>
              </a:solidFill>
              <a:effectLst/>
              <a:latin typeface="Segoe UI Light" pitchFamily="34" charset="0"/>
              <a:ea typeface="+mn-ea"/>
              <a:cs typeface="+mn-cs"/>
            </a:endParaRPr>
          </a:p>
          <a:p>
            <a:r>
              <a:rPr lang="en-US" sz="900" i="1" kern="1200">
                <a:solidFill>
                  <a:schemeClr val="tx1"/>
                </a:solidFill>
                <a:effectLst/>
                <a:latin typeface="Segoe UI Light" pitchFamily="34" charset="0"/>
                <a:ea typeface="+mn-ea"/>
                <a:cs typeface="+mn-cs"/>
              </a:rPr>
              <a:t>CSP provides partners with access to new cloud services, more markets, and great platform capabilities</a:t>
            </a:r>
            <a:r>
              <a:rPr lang="en-US" sz="900" i="1" kern="1200" baseline="0">
                <a:solidFill>
                  <a:schemeClr val="tx1"/>
                </a:solidFill>
                <a:effectLst/>
                <a:latin typeface="Segoe UI Light" pitchFamily="34" charset="0"/>
                <a:ea typeface="+mn-ea"/>
                <a:cs typeface="+mn-cs"/>
              </a:rPr>
              <a:t> to more easily demo, sell, install, manage and upgrade their combined solutions.</a:t>
            </a:r>
            <a:endParaRPr lang="en-US"/>
          </a:p>
        </p:txBody>
      </p:sp>
      <p:sp>
        <p:nvSpPr>
          <p:cNvPr id="4" name="Header Placeholder 3"/>
          <p:cNvSpPr>
            <a:spLocks noGrp="1"/>
          </p:cNvSpPr>
          <p:nvPr>
            <p:ph type="hdr" sz="quarter" idx="10"/>
          </p:nvPr>
        </p:nvSpPr>
        <p:spPr/>
        <p:txBody>
          <a:bodyPr/>
          <a:lstStyle/>
          <a:p>
            <a:r>
              <a:rPr lang="en-US"/>
              <a:t>Worldwide Partner Conference 2015</a:t>
            </a: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08EDBA28-DAE6-481E-B002-18B80E462C8A}" type="datetime1">
              <a:rPr lang="en-US" smtClean="0"/>
              <a:t>12/29/2020</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28</a:t>
            </a:fld>
            <a:endParaRPr lang="en-US"/>
          </a:p>
        </p:txBody>
      </p:sp>
    </p:spTree>
    <p:extLst>
      <p:ext uri="{BB962C8B-B14F-4D97-AF65-F5344CB8AC3E}">
        <p14:creationId xmlns:p14="http://schemas.microsoft.com/office/powerpoint/2010/main" val="221798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Eligibility</a:t>
            </a:r>
            <a:r>
              <a:rPr lang="en-US" dirty="0"/>
              <a:t>:  </a:t>
            </a:r>
          </a:p>
          <a:p>
            <a:r>
              <a:rPr lang="en-US" dirty="0"/>
              <a:t>• Applies to existing DPL on-premises customers who are licensed as of March 31, 2018 </a:t>
            </a:r>
          </a:p>
          <a:p>
            <a:r>
              <a:rPr lang="en-US" dirty="0"/>
              <a:t>• These offers apply to all users on the customers’ accounts at transition   </a:t>
            </a:r>
          </a:p>
          <a:p>
            <a:r>
              <a:rPr lang="en-US" dirty="0"/>
              <a:t>• These offers can also be used to add additional Dynamics 365 Business Central users after a customer’s transition  </a:t>
            </a:r>
          </a:p>
          <a:p>
            <a:r>
              <a:rPr lang="en-US" dirty="0"/>
              <a:t>• These discounted offers will be available April 2, 2018 through June 30, 2021 </a:t>
            </a:r>
          </a:p>
          <a:p>
            <a:r>
              <a:rPr lang="en-US" dirty="0"/>
              <a:t>• These offers are available to on-premises customers with any legacy DPL solutions, to include but not limited to: </a:t>
            </a:r>
          </a:p>
          <a:p>
            <a:r>
              <a:rPr lang="en-US" dirty="0"/>
              <a:t>Dynamics AX; Dynamics POS; Dynamics GP; Dynamics RMS; Dynamics NAV; Dynamics C5; Dynamics SL; Dynamics XAL </a:t>
            </a:r>
          </a:p>
          <a:p>
            <a:r>
              <a:rPr lang="en-US" dirty="0"/>
              <a:t>• The discount will apply to the User SKUs when eligible DPL on-premises customers transition to Dynamics 365 Business Central </a:t>
            </a:r>
          </a:p>
          <a:p>
            <a:r>
              <a:rPr lang="en-US" dirty="0"/>
              <a:t>• This offer pricing will apply for the duration of the CSP subscription </a:t>
            </a:r>
          </a:p>
          <a:p>
            <a:r>
              <a:rPr lang="en-US" dirty="0"/>
              <a:t>• Business Central is available from CSP Program partners only </a:t>
            </a:r>
          </a:p>
          <a:p>
            <a:r>
              <a:rPr lang="en-US" dirty="0"/>
              <a:t>• Offers do not include dual use rights • Existing DPL customers must be active on Enhancement Plan  </a:t>
            </a:r>
          </a:p>
          <a:p>
            <a:r>
              <a:rPr lang="en-US" dirty="0"/>
              <a:t>• Enhancement Plan is not discounted with this offer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fld id="{B4008EB6-D09E-4580-8CD6-DDB14511944F}" type="slidenum">
              <a:rPr lang="en-US" smtClean="0"/>
              <a:pPr/>
              <a:t>30</a:t>
            </a:fld>
            <a:endParaRPr lang="en-US"/>
          </a:p>
        </p:txBody>
      </p:sp>
    </p:spTree>
    <p:extLst>
      <p:ext uri="{BB962C8B-B14F-4D97-AF65-F5344CB8AC3E}">
        <p14:creationId xmlns:p14="http://schemas.microsoft.com/office/powerpoint/2010/main" val="32143427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offering discounted transition pricing to Dynamics Price List (DPL) on-premises customers who want to move to Microsoft Dynamics 356 Business Central in the cloud. For purposes of this offer, existing DPL on-premises customers are defined as customers who are licensed with a Dynamics DPL solution as of March 31, 2018.  </a:t>
            </a:r>
          </a:p>
          <a:p>
            <a:endParaRPr lang="en-US"/>
          </a:p>
          <a:p>
            <a:r>
              <a:rPr lang="en-US"/>
              <a:t>Dynamics DPL on-premises customers are eligible to the discounted transition pricing for the Dynamics 365 Business Central SKUs. This discounted offer will be available April 2, 2018 through June 30, 2021. </a:t>
            </a:r>
          </a:p>
          <a:p>
            <a:endParaRPr lang="en-US"/>
          </a:p>
          <a:p>
            <a:r>
              <a:rPr lang="en-US"/>
              <a:t>Dynamics 365 Business Central is cloud based and available from Cloud Solution Provider (CSP) Program partners only.  </a:t>
            </a:r>
          </a:p>
          <a:p>
            <a:r>
              <a:rPr lang="en-US"/>
              <a:t>Offers: </a:t>
            </a:r>
          </a:p>
          <a:p>
            <a:endParaRPr lang="en-US"/>
          </a:p>
          <a:p>
            <a:r>
              <a:rPr lang="en-US" b="1"/>
              <a:t>End of Plan Transition offer: </a:t>
            </a:r>
            <a:r>
              <a:rPr lang="en-US"/>
              <a:t>40% discount will be applied to the User SKUs when eligible DPL customers transition to Microsoft Dynamics 365 Business Central • For customers at the end of their Enhancement Plan who are ready to move their primary deployment to the cloud • Customer drops Enhancement plan from DPL on-premises license </a:t>
            </a:r>
          </a:p>
          <a:p>
            <a:endParaRPr lang="en-US"/>
          </a:p>
          <a:p>
            <a:r>
              <a:rPr lang="en-US" b="1"/>
              <a:t>Mid-Plan transition offer: </a:t>
            </a:r>
            <a:r>
              <a:rPr lang="en-US"/>
              <a:t>Customers will be eligible to use the Cloud Add-on for as many users as needed  • For customers who want to explore the cloud mid-term, but are not ready to move their primary deployment to the cloud • Customer must remain active on Enhancement Plan for their DPL on-premises license as long as they continue to use the Mid-Plan transition offer</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fld id="{B4008EB6-D09E-4580-8CD6-DDB14511944F}" type="slidenum">
              <a:rPr lang="en-US" smtClean="0"/>
              <a:pPr/>
              <a:t>31</a:t>
            </a:fld>
            <a:endParaRPr lang="en-US"/>
          </a:p>
        </p:txBody>
      </p:sp>
    </p:spTree>
    <p:extLst>
      <p:ext uri="{BB962C8B-B14F-4D97-AF65-F5344CB8AC3E}">
        <p14:creationId xmlns:p14="http://schemas.microsoft.com/office/powerpoint/2010/main" val="36665428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offer will be available beginning November 1, 2016 and will apply to existing Dynamics AX and all legacy Dynamics Price List (DPL) on-premises customers as of October 31, 2016.  The 40% discount will be applied to the Cloud add-on and From SA SKUs when you transition to Microsoft Dynamics 365, Enterprise edition.  </a:t>
            </a:r>
          </a:p>
          <a:p>
            <a:endParaRPr lang="en-US"/>
          </a:p>
          <a:p>
            <a:r>
              <a:rPr lang="en-US"/>
              <a:t>If on AX 2009, customers can transition directly to Dynamics 365 by selecting the number of named users they require at transition pricing.  The customer will be eligible to use the Cloud Add-on up to the number of users licensed to access their current AX 2009 solution at the time of transition.  Each concurrent user license equals 1 named user and must be active on Enhancement. Upon full transition to Dynamics 356, the customer will be eligible to use the From SA qualified offer greater than the total number of AX 2009 concurrent users when using the From SA SKU.   </a:t>
            </a:r>
          </a:p>
          <a:p>
            <a:endParaRPr lang="en-US"/>
          </a:p>
          <a:p>
            <a:r>
              <a:rPr lang="en-US"/>
              <a:t>The transition SKUs will be available in EA, MPSA and CSP.  Please note that transition pricing does not apply to the Dynamics 365 for Operations user, see below matrix for a list of SKUs that are eligible.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fld id="{B4008EB6-D09E-4580-8CD6-DDB14511944F}" type="slidenum">
              <a:rPr lang="en-US" smtClean="0"/>
              <a:pPr/>
              <a:t>32</a:t>
            </a:fld>
            <a:endParaRPr lang="en-US"/>
          </a:p>
        </p:txBody>
      </p:sp>
    </p:spTree>
    <p:extLst>
      <p:ext uri="{BB962C8B-B14F-4D97-AF65-F5344CB8AC3E}">
        <p14:creationId xmlns:p14="http://schemas.microsoft.com/office/powerpoint/2010/main" val="36287651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offer will be available beginning November 1, 2016 and will apply to existing Dynamics CRM on-premises customers as of October 31, 2016.  The minimum 40% discount will be applied to the Cloud add-on and From SA SKUs when they transition to Microsoft Dynamics 365.  </a:t>
            </a:r>
          </a:p>
          <a:p>
            <a:endParaRPr lang="en-US"/>
          </a:p>
          <a:p>
            <a:r>
              <a:rPr lang="en-US"/>
              <a:t>The reduced transition SKUs will be available in EA, MPSA and CSP.  See below matrix for a list of SKUs that are eligible.</a:t>
            </a:r>
          </a:p>
          <a:p>
            <a:endParaRPr lang="en-US"/>
          </a:p>
          <a:p>
            <a:r>
              <a:rPr lang="en-US"/>
              <a:t>Customers will have up to three years to take advantage of the transitioning to the cloud at this 40% discount, and the offer will apply for their agreement term.</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fld id="{B4008EB6-D09E-4580-8CD6-DDB14511944F}" type="slidenum">
              <a:rPr lang="en-US" smtClean="0"/>
              <a:pPr/>
              <a:t>33</a:t>
            </a:fld>
            <a:endParaRPr lang="en-US"/>
          </a:p>
        </p:txBody>
      </p:sp>
    </p:spTree>
    <p:extLst>
      <p:ext uri="{BB962C8B-B14F-4D97-AF65-F5344CB8AC3E}">
        <p14:creationId xmlns:p14="http://schemas.microsoft.com/office/powerpoint/2010/main" val="1102917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a:solidFill>
                  <a:schemeClr val="tx1"/>
                </a:solidFill>
                <a:effectLst/>
                <a:latin typeface="Segoe UI Light" pitchFamily="34" charset="0"/>
                <a:ea typeface="+mn-ea"/>
                <a:cs typeface="+mn-cs"/>
              </a:rPr>
              <a:t>Your existing customer base is at risk due to shifting market dynamics. Firstly your customers are confused about the recent product roadmap changes. These are real-life quotes from actual customers and even MSFT partners! If there’s this much confusion amongst partners, how must your customers feel? Moreover your customers are also looking to modernize and evaluating cloud options. </a:t>
            </a:r>
          </a:p>
          <a:p>
            <a:endParaRPr lang="en-US" sz="900" kern="1200">
              <a:solidFill>
                <a:schemeClr val="tx1"/>
              </a:solidFill>
              <a:effectLst/>
              <a:latin typeface="Segoe UI Light" pitchFamily="34" charset="0"/>
              <a:ea typeface="+mn-ea"/>
              <a:cs typeface="+mn-cs"/>
            </a:endParaRPr>
          </a:p>
          <a:p>
            <a:r>
              <a:rPr lang="en-US" sz="900" kern="1200">
                <a:solidFill>
                  <a:schemeClr val="tx1"/>
                </a:solidFill>
                <a:effectLst/>
                <a:latin typeface="Segoe UI Light" pitchFamily="34" charset="0"/>
                <a:ea typeface="+mn-ea"/>
                <a:cs typeface="+mn-cs"/>
              </a:rPr>
              <a:t>What is the competition doing with this? Make no mistake-these guys are going for your customers. Even Xero and </a:t>
            </a:r>
            <a:r>
              <a:rPr lang="en-US" sz="900" kern="1200" err="1">
                <a:solidFill>
                  <a:schemeClr val="tx1"/>
                </a:solidFill>
                <a:effectLst/>
                <a:latin typeface="Segoe UI Light" pitchFamily="34" charset="0"/>
                <a:ea typeface="+mn-ea"/>
                <a:cs typeface="+mn-cs"/>
              </a:rPr>
              <a:t>Quickbooks</a:t>
            </a:r>
            <a:r>
              <a:rPr lang="en-US" sz="900" kern="1200">
                <a:solidFill>
                  <a:schemeClr val="tx1"/>
                </a:solidFill>
                <a:effectLst/>
                <a:latin typeface="Segoe UI Light" pitchFamily="34" charset="0"/>
                <a:ea typeface="+mn-ea"/>
                <a:cs typeface="+mn-cs"/>
              </a:rPr>
              <a:t>…Look at the numbers. Look at OnPrem vs Cloud opportunity and growth. This is a very attractive market for competition. </a:t>
            </a:r>
          </a:p>
          <a:p>
            <a:endParaRPr lang="en-US" sz="900" kern="1200">
              <a:solidFill>
                <a:schemeClr val="tx1"/>
              </a:solidFill>
              <a:effectLst/>
              <a:latin typeface="Segoe UI Light" pitchFamily="34" charset="0"/>
              <a:ea typeface="+mn-ea"/>
              <a:cs typeface="+mn-cs"/>
            </a:endParaRPr>
          </a:p>
          <a:p>
            <a:r>
              <a:rPr lang="en-US" sz="900" kern="1200">
                <a:solidFill>
                  <a:schemeClr val="tx1"/>
                </a:solidFill>
                <a:effectLst/>
                <a:latin typeface="Segoe UI Light" pitchFamily="34" charset="0"/>
                <a:ea typeface="+mn-ea"/>
                <a:cs typeface="+mn-cs"/>
              </a:rPr>
              <a:t>Your customers WILL be evaluating decisions. Today and in the near future. Will someone else be guiding them? YOU are their trusted advisor-you sold this/installed this/support this….don’t let an outside force (competitor/vendor/partner) initiate the discussion. </a:t>
            </a:r>
            <a:r>
              <a:rPr lang="en-US" sz="900" b="1" kern="1200">
                <a:solidFill>
                  <a:schemeClr val="tx1"/>
                </a:solidFill>
                <a:effectLst/>
                <a:latin typeface="Segoe UI Light" pitchFamily="34" charset="0"/>
                <a:ea typeface="+mn-ea"/>
                <a:cs typeface="+mn-cs"/>
              </a:rPr>
              <a:t>Control the Conversation</a:t>
            </a:r>
            <a:r>
              <a:rPr lang="en-US" sz="900" kern="1200">
                <a:solidFill>
                  <a:schemeClr val="tx1"/>
                </a:solidFill>
                <a:effectLst/>
                <a:latin typeface="Segoe UI Light" pitchFamily="34" charset="0"/>
                <a:ea typeface="+mn-ea"/>
                <a:cs typeface="+mn-cs"/>
              </a:rPr>
              <a:t>!! Be proactive.</a:t>
            </a:r>
          </a:p>
          <a:p>
            <a:endParaRPr lang="en-US" sz="900" kern="1200">
              <a:solidFill>
                <a:schemeClr val="tx1"/>
              </a:solidFill>
              <a:effectLst/>
              <a:latin typeface="Segoe UI Light" pitchFamily="34" charset="0"/>
              <a:ea typeface="+mn-ea"/>
              <a:cs typeface="+mn-cs"/>
            </a:endParaRP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fld id="{B4008EB6-D09E-4580-8CD6-DDB14511944F}" type="slidenum">
              <a:rPr lang="en-US" smtClean="0"/>
              <a:pPr/>
              <a:t>3</a:t>
            </a:fld>
            <a:endParaRPr lang="en-US"/>
          </a:p>
        </p:txBody>
      </p:sp>
    </p:spTree>
    <p:extLst>
      <p:ext uri="{BB962C8B-B14F-4D97-AF65-F5344CB8AC3E}">
        <p14:creationId xmlns:p14="http://schemas.microsoft.com/office/powerpoint/2010/main" val="100675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kern="1200">
                <a:solidFill>
                  <a:schemeClr val="tx1"/>
                </a:solidFill>
                <a:effectLst/>
                <a:latin typeface="Segoe UI Light" pitchFamily="34" charset="0"/>
                <a:ea typeface="+mn-ea"/>
                <a:cs typeface="+mn-cs"/>
              </a:rPr>
              <a:t>In addition to securing your base from competition there is also an opportunity to grow your business by switching to subscription business models that are more profitable and stickier. You can also finding new customers through AppSource and improve your bottom line by offering new services and attaching your IP.</a:t>
            </a:r>
          </a:p>
          <a:p>
            <a:endParaRPr lang="en-US" sz="900" kern="1200">
              <a:solidFill>
                <a:schemeClr val="tx1"/>
              </a:solidFill>
              <a:effectLst/>
              <a:latin typeface="Segoe UI Light" pitchFamily="34" charset="0"/>
              <a:ea typeface="+mn-ea"/>
              <a:cs typeface="+mn-cs"/>
            </a:endParaRPr>
          </a:p>
          <a:p>
            <a:r>
              <a:rPr lang="en-US" sz="900" b="1" kern="1200">
                <a:solidFill>
                  <a:schemeClr val="tx1"/>
                </a:solidFill>
                <a:effectLst/>
                <a:latin typeface="Segoe UI Light" pitchFamily="34" charset="0"/>
                <a:ea typeface="+mn-ea"/>
                <a:cs typeface="+mn-cs"/>
              </a:rPr>
              <a:t>This is a great time to be a Microsoft partner - </a:t>
            </a:r>
            <a:r>
              <a:rPr lang="en-US" sz="900" kern="1200">
                <a:solidFill>
                  <a:schemeClr val="tx1"/>
                </a:solidFill>
                <a:effectLst/>
                <a:latin typeface="Segoe UI Light" pitchFamily="34" charset="0"/>
                <a:ea typeface="+mn-ea"/>
                <a:cs typeface="+mn-cs"/>
              </a:rPr>
              <a:t>You have a competitive Cloud Product which we will discuss the value and show you. However it is very important that your customers have clear understanding of this. Take charge and control the conversation. You saw the competition coming after your customers, it’s fierce &gt; You know your customers are looking for guidance</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fld id="{B4008EB6-D09E-4580-8CD6-DDB14511944F}" type="slidenum">
              <a:rPr lang="en-US" smtClean="0"/>
              <a:pPr/>
              <a:t>4</a:t>
            </a:fld>
            <a:endParaRPr lang="en-US"/>
          </a:p>
        </p:txBody>
      </p:sp>
    </p:spTree>
    <p:extLst>
      <p:ext uri="{BB962C8B-B14F-4D97-AF65-F5344CB8AC3E}">
        <p14:creationId xmlns:p14="http://schemas.microsoft.com/office/powerpoint/2010/main" val="2701969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a:solidFill>
                  <a:schemeClr val="tx1"/>
                </a:solidFill>
                <a:effectLst/>
                <a:latin typeface="Segoe UI Light" pitchFamily="34" charset="0"/>
                <a:ea typeface="+mn-ea"/>
                <a:cs typeface="+mn-cs"/>
              </a:rPr>
              <a:t>There are four possible options in front of your customers. Let me take a few minutes to talk about these options in front of you. </a:t>
            </a:r>
          </a:p>
          <a:p>
            <a:endParaRPr lang="en-US" sz="900" kern="1200">
              <a:solidFill>
                <a:schemeClr val="tx1"/>
              </a:solidFill>
              <a:effectLst/>
              <a:latin typeface="Segoe UI Light" pitchFamily="34" charset="0"/>
              <a:ea typeface="+mn-ea"/>
              <a:cs typeface="+mn-cs"/>
            </a:endParaRPr>
          </a:p>
          <a:p>
            <a:r>
              <a:rPr lang="en-US" sz="900" b="1" kern="1200">
                <a:solidFill>
                  <a:schemeClr val="tx1"/>
                </a:solidFill>
                <a:effectLst/>
                <a:latin typeface="Segoe UI Light" pitchFamily="34" charset="0"/>
                <a:ea typeface="+mn-ea"/>
                <a:cs typeface="+mn-cs"/>
              </a:rPr>
              <a:t>Option 1. </a:t>
            </a:r>
            <a:r>
              <a:rPr lang="en-US" sz="900" kern="1200">
                <a:solidFill>
                  <a:schemeClr val="tx1"/>
                </a:solidFill>
                <a:effectLst/>
                <a:latin typeface="Segoe UI Light" pitchFamily="34" charset="0"/>
                <a:ea typeface="+mn-ea"/>
                <a:cs typeface="+mn-cs"/>
              </a:rPr>
              <a:t>With a migration to Dynamics 365 Business Central in the cloud, your customers will be able to increase the return they’re getting from their Microsoft investment, control costs and complexity, and improve IT team’s productivity, along with a whole host of other benefits. You can help them make this transition as smooth as possible with the migration’s tools available from Microsoft. We have resources and tools available to help you through the entire process. </a:t>
            </a:r>
          </a:p>
          <a:p>
            <a:r>
              <a:rPr lang="en-US" sz="900" b="1" kern="1200">
                <a:solidFill>
                  <a:schemeClr val="tx1"/>
                </a:solidFill>
                <a:effectLst/>
                <a:latin typeface="Segoe UI Light" pitchFamily="34" charset="0"/>
                <a:ea typeface="+mn-ea"/>
                <a:cs typeface="+mn-cs"/>
              </a:rPr>
              <a:t>Option 2. </a:t>
            </a:r>
            <a:r>
              <a:rPr lang="en-US" sz="900" kern="1200">
                <a:solidFill>
                  <a:schemeClr val="tx1"/>
                </a:solidFill>
                <a:effectLst/>
                <a:latin typeface="Segoe UI Light" pitchFamily="34" charset="0"/>
                <a:ea typeface="+mn-ea"/>
                <a:cs typeface="+mn-cs"/>
              </a:rPr>
              <a:t>Not every customer is ready to transition to the cloud so here is an option for them.</a:t>
            </a:r>
            <a:r>
              <a:rPr lang="en-US" sz="900" b="1" kern="1200">
                <a:solidFill>
                  <a:schemeClr val="tx1"/>
                </a:solidFill>
                <a:effectLst/>
                <a:latin typeface="Segoe UI Light" pitchFamily="34" charset="0"/>
                <a:ea typeface="+mn-ea"/>
                <a:cs typeface="+mn-cs"/>
              </a:rPr>
              <a:t> </a:t>
            </a:r>
            <a:r>
              <a:rPr lang="en-US" sz="900" kern="1200">
                <a:solidFill>
                  <a:schemeClr val="tx1"/>
                </a:solidFill>
                <a:effectLst/>
                <a:latin typeface="Segoe UI Light" pitchFamily="34" charset="0"/>
                <a:ea typeface="+mn-ea"/>
                <a:cs typeface="+mn-cs"/>
              </a:rPr>
              <a:t>Upgrading to the latest version of NAV or GP will keep your customers current while allowing them the option of getting some limited benefits of cloud through intelligent cloud insights.</a:t>
            </a:r>
          </a:p>
          <a:p>
            <a:r>
              <a:rPr lang="en-US" sz="900" b="1" kern="1200">
                <a:solidFill>
                  <a:schemeClr val="tx1"/>
                </a:solidFill>
                <a:effectLst/>
                <a:latin typeface="Segoe UI Light" pitchFamily="34" charset="0"/>
                <a:ea typeface="+mn-ea"/>
                <a:cs typeface="+mn-cs"/>
              </a:rPr>
              <a:t>Option 3. </a:t>
            </a:r>
            <a:r>
              <a:rPr lang="en-US" sz="900" kern="1200">
                <a:solidFill>
                  <a:schemeClr val="tx1"/>
                </a:solidFill>
                <a:effectLst/>
                <a:latin typeface="Segoe UI Light" pitchFamily="34" charset="0"/>
                <a:ea typeface="+mn-ea"/>
                <a:cs typeface="+mn-cs"/>
              </a:rPr>
              <a:t>For customers who are not ready to move to the cloud for business or technical reasons it is important that feel confident about continuing to be on Microsoft platform. Help them fully understand the roadmap and benefits of Microsoft they get by doing so, such as, Office integration etc. Remind them that there are several benefits of renewing BREP in case they choose remain on the current version.</a:t>
            </a:r>
          </a:p>
          <a:p>
            <a:r>
              <a:rPr lang="en-US" sz="900" b="1" kern="1200">
                <a:solidFill>
                  <a:schemeClr val="tx1"/>
                </a:solidFill>
                <a:effectLst/>
                <a:latin typeface="Segoe UI Light" pitchFamily="34" charset="0"/>
                <a:ea typeface="+mn-ea"/>
                <a:cs typeface="+mn-cs"/>
              </a:rPr>
              <a:t>Option 4. </a:t>
            </a:r>
            <a:r>
              <a:rPr lang="en-US" sz="900" kern="1200">
                <a:solidFill>
                  <a:schemeClr val="tx1"/>
                </a:solidFill>
                <a:effectLst/>
                <a:latin typeface="Segoe UI Light" pitchFamily="34" charset="0"/>
                <a:ea typeface="+mn-ea"/>
                <a:cs typeface="+mn-cs"/>
              </a:rPr>
              <a:t>This is worst option and you should try to steer them away by being proactive with Options 1,2&amp;3.</a:t>
            </a:r>
          </a:p>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Envision 2016</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12/29/2020 12:03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94004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900" kern="1200">
                <a:solidFill>
                  <a:schemeClr val="tx1"/>
                </a:solidFill>
                <a:effectLst/>
                <a:latin typeface="Segoe UI Light" pitchFamily="34" charset="0"/>
                <a:ea typeface="+mn-ea"/>
                <a:cs typeface="+mn-cs"/>
              </a:rPr>
              <a:t>To secure your base, we ask you to offer a path forward to every customer. Use our pitch decks and conversation guide to discover whether they want to move to cloud or not. If they are ready for cloud then you may offer an assessment to determine technical feasibility for Cloud or Cloud sync options. If they are not willing to move to Cloud then make sure they fully understand the benefits of staying on BREP and offer the possibility of moving to the cloud by sharing the technical roadmap.</a:t>
            </a:r>
          </a:p>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64455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900" kern="1200">
                <a:solidFill>
                  <a:schemeClr val="tx1"/>
                </a:solidFill>
                <a:effectLst/>
                <a:latin typeface="Segoe UI Light" pitchFamily="34" charset="0"/>
                <a:ea typeface="+mn-ea"/>
                <a:cs typeface="+mn-cs"/>
              </a:rPr>
              <a:t>Based on your assessment you can categorize your customers into these options. Here is a Microsoft’s guidance on how we suggest you associate customer attributes to the best possible option.</a:t>
            </a:r>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12/29/2020 12:03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5510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a:solidFill>
                  <a:schemeClr val="tx1"/>
                </a:solidFill>
                <a:effectLst/>
                <a:latin typeface="Segoe UI Light" pitchFamily="34" charset="0"/>
                <a:ea typeface="+mn-ea"/>
                <a:cs typeface="+mn-cs"/>
              </a:rPr>
              <a:t>Here is a proposed three step framework to get engaged….</a:t>
            </a:r>
          </a:p>
          <a:p>
            <a:endParaRPr lang="en-US" sz="900" kern="1200">
              <a:solidFill>
                <a:schemeClr val="tx1"/>
              </a:solidFill>
              <a:effectLst/>
              <a:latin typeface="Segoe UI Light" pitchFamily="34" charset="0"/>
              <a:ea typeface="+mn-ea"/>
              <a:cs typeface="+mn-cs"/>
            </a:endParaRPr>
          </a:p>
          <a:p>
            <a:r>
              <a:rPr lang="en-US" sz="900" b="1" kern="1200">
                <a:solidFill>
                  <a:schemeClr val="tx1"/>
                </a:solidFill>
                <a:effectLst/>
                <a:latin typeface="Segoe UI Light" pitchFamily="34" charset="0"/>
                <a:ea typeface="+mn-ea"/>
                <a:cs typeface="+mn-cs"/>
              </a:rPr>
              <a:t>Get ready:</a:t>
            </a:r>
            <a:endParaRPr lang="en-US" sz="900" kern="1200">
              <a:solidFill>
                <a:schemeClr val="tx1"/>
              </a:solidFill>
              <a:effectLst/>
              <a:latin typeface="Segoe UI Light" pitchFamily="34" charset="0"/>
              <a:ea typeface="+mn-ea"/>
              <a:cs typeface="+mn-cs"/>
            </a:endParaRPr>
          </a:p>
          <a:p>
            <a:r>
              <a:rPr lang="en-US" sz="900" kern="1200">
                <a:solidFill>
                  <a:schemeClr val="tx1"/>
                </a:solidFill>
                <a:effectLst/>
                <a:latin typeface="Segoe UI Light" pitchFamily="34" charset="0"/>
                <a:ea typeface="+mn-ea"/>
                <a:cs typeface="+mn-cs"/>
              </a:rPr>
              <a:t>Educate yourself about CSP and BC: </a:t>
            </a:r>
          </a:p>
          <a:p>
            <a:r>
              <a:rPr lang="en-US" sz="900" kern="1200">
                <a:solidFill>
                  <a:schemeClr val="tx1"/>
                </a:solidFill>
                <a:effectLst/>
                <a:latin typeface="Segoe UI Light" pitchFamily="34" charset="0"/>
                <a:ea typeface="+mn-ea"/>
                <a:cs typeface="+mn-cs"/>
              </a:rPr>
              <a:t>If you are going to sell ANY MSFT Cloud products, you must become a CSP. This means O365, D365, Azure, etc. CSP provides partners with access to new cloud services, more markets, and great platform capabilities to more easily demo, sell, install, manage and upgrade their combined solutions. Here are some recommended resources. You can start with DLP, </a:t>
            </a:r>
            <a:r>
              <a:rPr lang="en-US" sz="900" kern="1200" err="1">
                <a:solidFill>
                  <a:schemeClr val="tx1"/>
                </a:solidFill>
                <a:effectLst/>
                <a:latin typeface="Segoe UI Light" pitchFamily="34" charset="0"/>
                <a:ea typeface="+mn-ea"/>
                <a:cs typeface="+mn-cs"/>
              </a:rPr>
              <a:t>PartnerCenter</a:t>
            </a:r>
            <a:r>
              <a:rPr lang="en-US" sz="900" kern="1200">
                <a:solidFill>
                  <a:schemeClr val="tx1"/>
                </a:solidFill>
                <a:effectLst/>
                <a:latin typeface="Segoe UI Light" pitchFamily="34" charset="0"/>
                <a:ea typeface="+mn-ea"/>
                <a:cs typeface="+mn-cs"/>
              </a:rPr>
              <a:t> and Ready-to-go</a:t>
            </a:r>
          </a:p>
          <a:p>
            <a:r>
              <a:rPr lang="en-US" sz="900" b="1" kern="1200">
                <a:solidFill>
                  <a:schemeClr val="tx1"/>
                </a:solidFill>
                <a:effectLst/>
                <a:latin typeface="Segoe UI Light" pitchFamily="34" charset="0"/>
                <a:ea typeface="+mn-ea"/>
                <a:cs typeface="+mn-cs"/>
              </a:rPr>
              <a:t>Engage customers:</a:t>
            </a:r>
            <a:endParaRPr lang="en-US" sz="900" kern="1200">
              <a:solidFill>
                <a:schemeClr val="tx1"/>
              </a:solidFill>
              <a:effectLst/>
              <a:latin typeface="Segoe UI Light" pitchFamily="34" charset="0"/>
              <a:ea typeface="+mn-ea"/>
              <a:cs typeface="+mn-cs"/>
            </a:endParaRPr>
          </a:p>
          <a:p>
            <a:r>
              <a:rPr lang="en-US" sz="900" kern="1200">
                <a:solidFill>
                  <a:schemeClr val="tx1"/>
                </a:solidFill>
                <a:effectLst/>
                <a:latin typeface="Segoe UI Light" pitchFamily="34" charset="0"/>
                <a:ea typeface="+mn-ea"/>
                <a:cs typeface="+mn-cs"/>
              </a:rPr>
              <a:t>Offer a practical option to your every existing customer. They are looking for your guidance as they get hit by misleading messages from competition. We have created several resources for you to help you have these initial conversations, such as, pitch decks, FAQs, conversation guide, webinar-in-box, recorded videos etc.</a:t>
            </a:r>
          </a:p>
          <a:p>
            <a:r>
              <a:rPr lang="en-US" sz="900" b="1" kern="1200">
                <a:solidFill>
                  <a:schemeClr val="tx1"/>
                </a:solidFill>
                <a:effectLst/>
                <a:latin typeface="Segoe UI Light" pitchFamily="34" charset="0"/>
                <a:ea typeface="+mn-ea"/>
                <a:cs typeface="+mn-cs"/>
              </a:rPr>
              <a:t>Close the deal:</a:t>
            </a:r>
            <a:endParaRPr lang="en-US" sz="900" kern="1200">
              <a:solidFill>
                <a:schemeClr val="tx1"/>
              </a:solidFill>
              <a:effectLst/>
              <a:latin typeface="Segoe UI Light" pitchFamily="34" charset="0"/>
              <a:ea typeface="+mn-ea"/>
              <a:cs typeface="+mn-cs"/>
            </a:endParaRPr>
          </a:p>
          <a:p>
            <a:r>
              <a:rPr lang="en-US" sz="900" kern="1200">
                <a:solidFill>
                  <a:schemeClr val="tx1"/>
                </a:solidFill>
                <a:effectLst/>
                <a:latin typeface="Segoe UI Light" pitchFamily="34" charset="0"/>
                <a:ea typeface="+mn-ea"/>
                <a:cs typeface="+mn-cs"/>
              </a:rPr>
              <a:t>Finally, we also have some resources for you to close the deal. Use our ROI calculators and offer decks to present a proposal. If they are not willing to move to cloud right now then make sure you renew BREP create a pipeline of customers for the future. We want to help you promote your success stories to the world. You can use the nomination form to let us know about your early wins. Remember whoever gets the customer subscribing to their solution first wins economically, because their cost of retention will be far lower than the cost a competitor would incur to win that customer away. So the goal has to be to secure your base and capture your market share, now.</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45F906-07EC-41B6-83DC-EC79D3FB55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8297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1B980739-3F8A-4E5E-82C3-BA13363DEDE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12/29/2020 12:03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035616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18.png"/><Relationship Id="rId5" Type="http://schemas.openxmlformats.org/officeDocument/2006/relationships/image" Target="../media/image16.emf"/><Relationship Id="rId4" Type="http://schemas.openxmlformats.org/officeDocument/2006/relationships/oleObject" Target="../embeddings/oleObject2.bin"/></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0.png"/><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19.jpg"/><Relationship Id="rId5" Type="http://schemas.openxmlformats.org/officeDocument/2006/relationships/image" Target="../media/image16.emf"/><Relationship Id="rId4" Type="http://schemas.openxmlformats.org/officeDocument/2006/relationships/oleObject" Target="../embeddings/oleObject3.bin"/></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0.png"/><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image" Target="../media/image16.emf"/><Relationship Id="rId5" Type="http://schemas.openxmlformats.org/officeDocument/2006/relationships/oleObject" Target="../embeddings/oleObject4.bin"/><Relationship Id="rId4" Type="http://schemas.openxmlformats.org/officeDocument/2006/relationships/image" Target="../media/image21.jpeg"/></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0.png"/><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image" Target="../media/image16.emf"/><Relationship Id="rId5" Type="http://schemas.openxmlformats.org/officeDocument/2006/relationships/oleObject" Target="../embeddings/oleObject5.bin"/><Relationship Id="rId4" Type="http://schemas.openxmlformats.org/officeDocument/2006/relationships/image" Target="../media/image22.jpeg"/></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xml"/><Relationship Id="rId1" Type="http://schemas.openxmlformats.org/officeDocument/2006/relationships/vmlDrawing" Target="../drawings/vmlDrawing6.vml"/><Relationship Id="rId6" Type="http://schemas.openxmlformats.org/officeDocument/2006/relationships/image" Target="../media/image20.png"/><Relationship Id="rId5" Type="http://schemas.openxmlformats.org/officeDocument/2006/relationships/image" Target="../media/image16.emf"/><Relationship Id="rId4" Type="http://schemas.openxmlformats.org/officeDocument/2006/relationships/oleObject" Target="../embeddings/oleObject6.bin"/></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xml"/><Relationship Id="rId1" Type="http://schemas.openxmlformats.org/officeDocument/2006/relationships/vmlDrawing" Target="../drawings/vmlDrawing7.vml"/><Relationship Id="rId5" Type="http://schemas.openxmlformats.org/officeDocument/2006/relationships/image" Target="../media/image16.emf"/><Relationship Id="rId4" Type="http://schemas.openxmlformats.org/officeDocument/2006/relationships/oleObject" Target="../embeddings/oleObject7.bin"/></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vmlDrawing" Target="../drawings/vmlDrawing8.vml"/><Relationship Id="rId5" Type="http://schemas.openxmlformats.org/officeDocument/2006/relationships/image" Target="../media/image16.emf"/><Relationship Id="rId4" Type="http://schemas.openxmlformats.org/officeDocument/2006/relationships/oleObject" Target="../embeddings/oleObject8.bin"/></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xml"/><Relationship Id="rId1" Type="http://schemas.openxmlformats.org/officeDocument/2006/relationships/vmlDrawing" Target="../drawings/vmlDrawing9.vml"/><Relationship Id="rId5" Type="http://schemas.openxmlformats.org/officeDocument/2006/relationships/image" Target="../media/image16.emf"/><Relationship Id="rId4" Type="http://schemas.openxmlformats.org/officeDocument/2006/relationships/oleObject" Target="../embeddings/oleObject9.bin"/></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xml"/><Relationship Id="rId1" Type="http://schemas.openxmlformats.org/officeDocument/2006/relationships/vmlDrawing" Target="../drawings/vmlDrawing10.vml"/><Relationship Id="rId5" Type="http://schemas.openxmlformats.org/officeDocument/2006/relationships/image" Target="../media/image16.emf"/><Relationship Id="rId4" Type="http://schemas.openxmlformats.org/officeDocument/2006/relationships/oleObject" Target="../embeddings/oleObject10.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xml"/><Relationship Id="rId1" Type="http://schemas.openxmlformats.org/officeDocument/2006/relationships/vmlDrawing" Target="../drawings/vmlDrawing11.vml"/><Relationship Id="rId5" Type="http://schemas.openxmlformats.org/officeDocument/2006/relationships/image" Target="../media/image16.emf"/><Relationship Id="rId4" Type="http://schemas.openxmlformats.org/officeDocument/2006/relationships/oleObject" Target="../embeddings/oleObject11.bin"/></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xml"/><Relationship Id="rId1" Type="http://schemas.openxmlformats.org/officeDocument/2006/relationships/vmlDrawing" Target="../drawings/vmlDrawing12.vml"/><Relationship Id="rId5" Type="http://schemas.openxmlformats.org/officeDocument/2006/relationships/image" Target="../media/image16.emf"/><Relationship Id="rId4" Type="http://schemas.openxmlformats.org/officeDocument/2006/relationships/oleObject" Target="../embeddings/oleObject12.bin"/></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3.xml"/><Relationship Id="rId1" Type="http://schemas.openxmlformats.org/officeDocument/2006/relationships/vmlDrawing" Target="../drawings/vmlDrawing13.vml"/><Relationship Id="rId5" Type="http://schemas.openxmlformats.org/officeDocument/2006/relationships/image" Target="../media/image16.emf"/><Relationship Id="rId4" Type="http://schemas.openxmlformats.org/officeDocument/2006/relationships/oleObject" Target="../embeddings/oleObject13.bin"/></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xml"/><Relationship Id="rId1" Type="http://schemas.openxmlformats.org/officeDocument/2006/relationships/vmlDrawing" Target="../drawings/vmlDrawing14.vml"/><Relationship Id="rId5" Type="http://schemas.openxmlformats.org/officeDocument/2006/relationships/image" Target="../media/image16.emf"/><Relationship Id="rId4" Type="http://schemas.openxmlformats.org/officeDocument/2006/relationships/oleObject" Target="../embeddings/oleObject14.bin"/></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5.xml"/><Relationship Id="rId1" Type="http://schemas.openxmlformats.org/officeDocument/2006/relationships/vmlDrawing" Target="../drawings/vmlDrawing15.vml"/><Relationship Id="rId5" Type="http://schemas.openxmlformats.org/officeDocument/2006/relationships/image" Target="../media/image16.emf"/><Relationship Id="rId4" Type="http://schemas.openxmlformats.org/officeDocument/2006/relationships/oleObject" Target="../embeddings/oleObject15.bin"/></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6.xml"/><Relationship Id="rId1" Type="http://schemas.openxmlformats.org/officeDocument/2006/relationships/vmlDrawing" Target="../drawings/vmlDrawing16.vml"/><Relationship Id="rId5" Type="http://schemas.openxmlformats.org/officeDocument/2006/relationships/image" Target="../media/image16.emf"/><Relationship Id="rId4" Type="http://schemas.openxmlformats.org/officeDocument/2006/relationships/oleObject" Target="../embeddings/oleObject16.bin"/></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7.xml"/><Relationship Id="rId1" Type="http://schemas.openxmlformats.org/officeDocument/2006/relationships/vmlDrawing" Target="../drawings/vmlDrawing17.vml"/><Relationship Id="rId5" Type="http://schemas.openxmlformats.org/officeDocument/2006/relationships/image" Target="../media/image16.emf"/><Relationship Id="rId4" Type="http://schemas.openxmlformats.org/officeDocument/2006/relationships/oleObject" Target="../embeddings/oleObject17.bin"/></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vmlDrawing" Target="../drawings/vmlDrawing18.vml"/><Relationship Id="rId5" Type="http://schemas.openxmlformats.org/officeDocument/2006/relationships/image" Target="../media/image16.emf"/><Relationship Id="rId4" Type="http://schemas.openxmlformats.org/officeDocument/2006/relationships/oleObject" Target="../embeddings/oleObject18.bin"/></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9.xml"/><Relationship Id="rId1" Type="http://schemas.openxmlformats.org/officeDocument/2006/relationships/vmlDrawing" Target="../drawings/vmlDrawing19.vml"/><Relationship Id="rId6" Type="http://schemas.openxmlformats.org/officeDocument/2006/relationships/image" Target="../media/image23.jpeg"/><Relationship Id="rId5" Type="http://schemas.openxmlformats.org/officeDocument/2006/relationships/image" Target="../media/image16.emf"/><Relationship Id="rId4" Type="http://schemas.openxmlformats.org/officeDocument/2006/relationships/oleObject" Target="../embeddings/oleObject19.bin"/></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0.xml"/><Relationship Id="rId1" Type="http://schemas.openxmlformats.org/officeDocument/2006/relationships/vmlDrawing" Target="../drawings/vmlDrawing20.vml"/><Relationship Id="rId5" Type="http://schemas.openxmlformats.org/officeDocument/2006/relationships/image" Target="../media/image16.emf"/><Relationship Id="rId4" Type="http://schemas.openxmlformats.org/officeDocument/2006/relationships/oleObject" Target="../embeddings/oleObject20.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1.xml"/><Relationship Id="rId1" Type="http://schemas.openxmlformats.org/officeDocument/2006/relationships/vmlDrawing" Target="../drawings/vmlDrawing21.vml"/><Relationship Id="rId5" Type="http://schemas.openxmlformats.org/officeDocument/2006/relationships/image" Target="../media/image16.emf"/><Relationship Id="rId4" Type="http://schemas.openxmlformats.org/officeDocument/2006/relationships/oleObject" Target="../embeddings/oleObject21.bin"/></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2.xml"/><Relationship Id="rId1" Type="http://schemas.openxmlformats.org/officeDocument/2006/relationships/vmlDrawing" Target="../drawings/vmlDrawing22.vml"/><Relationship Id="rId5" Type="http://schemas.openxmlformats.org/officeDocument/2006/relationships/image" Target="../media/image16.emf"/><Relationship Id="rId4" Type="http://schemas.openxmlformats.org/officeDocument/2006/relationships/oleObject" Target="../embeddings/oleObject22.bin"/></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vmlDrawing" Target="../drawings/vmlDrawing23.vml"/><Relationship Id="rId5" Type="http://schemas.openxmlformats.org/officeDocument/2006/relationships/image" Target="../media/image16.emf"/><Relationship Id="rId4" Type="http://schemas.openxmlformats.org/officeDocument/2006/relationships/oleObject" Target="../embeddings/oleObject23.bin"/></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4.xml"/><Relationship Id="rId1" Type="http://schemas.openxmlformats.org/officeDocument/2006/relationships/vmlDrawing" Target="../drawings/vmlDrawing24.vml"/><Relationship Id="rId5" Type="http://schemas.openxmlformats.org/officeDocument/2006/relationships/image" Target="../media/image16.emf"/><Relationship Id="rId4" Type="http://schemas.openxmlformats.org/officeDocument/2006/relationships/oleObject" Target="../embeddings/oleObject24.bin"/></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5.xml"/><Relationship Id="rId1" Type="http://schemas.openxmlformats.org/officeDocument/2006/relationships/vmlDrawing" Target="../drawings/vmlDrawing25.vml"/><Relationship Id="rId6" Type="http://schemas.openxmlformats.org/officeDocument/2006/relationships/image" Target="../media/image24.png"/><Relationship Id="rId5" Type="http://schemas.openxmlformats.org/officeDocument/2006/relationships/image" Target="../media/image16.emf"/><Relationship Id="rId4" Type="http://schemas.openxmlformats.org/officeDocument/2006/relationships/oleObject" Target="../embeddings/oleObject25.bin"/></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6.xml"/><Relationship Id="rId1" Type="http://schemas.openxmlformats.org/officeDocument/2006/relationships/vmlDrawing" Target="../drawings/vmlDrawing26.vml"/><Relationship Id="rId5" Type="http://schemas.openxmlformats.org/officeDocument/2006/relationships/image" Target="../media/image16.emf"/><Relationship Id="rId4" Type="http://schemas.openxmlformats.org/officeDocument/2006/relationships/oleObject" Target="../embeddings/oleObject26.bin"/></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7.xml"/><Relationship Id="rId1" Type="http://schemas.openxmlformats.org/officeDocument/2006/relationships/vmlDrawing" Target="../drawings/vmlDrawing27.vml"/><Relationship Id="rId5" Type="http://schemas.openxmlformats.org/officeDocument/2006/relationships/image" Target="../media/image16.emf"/><Relationship Id="rId4" Type="http://schemas.openxmlformats.org/officeDocument/2006/relationships/oleObject" Target="../embeddings/oleObject27.bin"/></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8.xml"/><Relationship Id="rId1" Type="http://schemas.openxmlformats.org/officeDocument/2006/relationships/vmlDrawing" Target="../drawings/vmlDrawing28.vml"/><Relationship Id="rId5" Type="http://schemas.openxmlformats.org/officeDocument/2006/relationships/image" Target="../media/image16.emf"/><Relationship Id="rId4" Type="http://schemas.openxmlformats.org/officeDocument/2006/relationships/oleObject" Target="../embeddings/oleObject28.bin"/></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9.xml"/><Relationship Id="rId1" Type="http://schemas.openxmlformats.org/officeDocument/2006/relationships/vmlDrawing" Target="../drawings/vmlDrawing29.vml"/><Relationship Id="rId5" Type="http://schemas.openxmlformats.org/officeDocument/2006/relationships/image" Target="../media/image16.emf"/><Relationship Id="rId4" Type="http://schemas.openxmlformats.org/officeDocument/2006/relationships/oleObject" Target="../embeddings/oleObject29.bin"/></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hoto_Option">
    <p:bg>
      <p:bgPr>
        <a:solidFill>
          <a:schemeClr val="accent1"/>
        </a:solidFill>
        <a:effectLst/>
      </p:bgPr>
    </p:bg>
    <p:spTree>
      <p:nvGrpSpPr>
        <p:cNvPr id="1" name=""/>
        <p:cNvGrpSpPr/>
        <p:nvPr/>
      </p:nvGrpSpPr>
      <p:grpSpPr>
        <a:xfrm>
          <a:off x="0" y="0"/>
          <a:ext cx="0" cy="0"/>
          <a:chOff x="0" y="0"/>
          <a:chExt cx="0" cy="0"/>
        </a:xfrm>
      </p:grpSpPr>
      <p:pic>
        <p:nvPicPr>
          <p:cNvPr id="8" name="Picture 7" descr="A person sitting at a table in front of a window&#10;&#10;Description generated with very high confidence">
            <a:extLst>
              <a:ext uri="{FF2B5EF4-FFF2-40B4-BE49-F238E27FC236}">
                <a16:creationId xmlns:a16="http://schemas.microsoft.com/office/drawing/2014/main" id="{1E41053F-B32C-441E-B6CA-E290CC32798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216605" y="0"/>
            <a:ext cx="6219870" cy="6994525"/>
          </a:xfrm>
          <a:prstGeom prst="rect">
            <a:avLst/>
          </a:prstGeom>
        </p:spPr>
      </p:pic>
      <p:sp>
        <p:nvSpPr>
          <p:cNvPr id="9" name="Title 1"/>
          <p:cNvSpPr>
            <a:spLocks noGrp="1"/>
          </p:cNvSpPr>
          <p:nvPr>
            <p:ph type="title" hasCustomPrompt="1"/>
          </p:nvPr>
        </p:nvSpPr>
        <p:spPr bwMode="auto">
          <a:xfrm>
            <a:off x="274703" y="2119152"/>
            <a:ext cx="5942021" cy="1828800"/>
          </a:xfrm>
          <a:noFill/>
        </p:spPr>
        <p:txBody>
          <a:bodyPr lIns="146304" tIns="91440" rIns="146304" bIns="91440" anchor="t" anchorCtr="0"/>
          <a:lstStyle>
            <a:lvl1pPr>
              <a:defRPr sz="4896" spc="-100" baseline="0">
                <a:solidFill>
                  <a:schemeClr val="bg1"/>
                </a:solidFill>
              </a:defRPr>
            </a:lvl1pPr>
          </a:lstStyle>
          <a:p>
            <a:r>
              <a:rPr lang="en-US"/>
              <a:t>Presentation title</a:t>
            </a:r>
          </a:p>
        </p:txBody>
      </p:sp>
      <p:sp>
        <p:nvSpPr>
          <p:cNvPr id="3" name="Text Placeholder 2"/>
          <p:cNvSpPr>
            <a:spLocks noGrp="1"/>
          </p:cNvSpPr>
          <p:nvPr>
            <p:ph type="body" sz="quarter" idx="14" hasCustomPrompt="1"/>
          </p:nvPr>
        </p:nvSpPr>
        <p:spPr bwMode="auto">
          <a:xfrm>
            <a:off x="273051" y="4005412"/>
            <a:ext cx="5943555" cy="729343"/>
          </a:xfrm>
        </p:spPr>
        <p:txBody>
          <a:bodyPr tIns="109728" bIns="109728">
            <a:noAutofit/>
          </a:bodyPr>
          <a:lstStyle>
            <a:lvl1pPr marL="0" indent="0">
              <a:spcBef>
                <a:spcPts val="0"/>
              </a:spcBef>
              <a:buNone/>
              <a:defRPr sz="3264">
                <a:solidFill>
                  <a:schemeClr val="bg1"/>
                </a:solidFill>
                <a:latin typeface="+mn-lt"/>
              </a:defRPr>
            </a:lvl1pPr>
          </a:lstStyle>
          <a:p>
            <a:pPr lvl="0"/>
            <a:r>
              <a:rPr lang="en-US"/>
              <a:t>Speaker Name</a:t>
            </a:r>
          </a:p>
        </p:txBody>
      </p:sp>
      <p:grpSp>
        <p:nvGrpSpPr>
          <p:cNvPr id="7" name="Group 6"/>
          <p:cNvGrpSpPr>
            <a:grpSpLocks noChangeAspect="1"/>
          </p:cNvGrpSpPr>
          <p:nvPr/>
        </p:nvGrpSpPr>
        <p:grpSpPr bwMode="gray">
          <a:xfrm>
            <a:off x="457202" y="479427"/>
            <a:ext cx="1681413" cy="360979"/>
            <a:chOff x="457200" y="1643393"/>
            <a:chExt cx="4492753" cy="964540"/>
          </a:xfrm>
        </p:grpSpPr>
        <p:pic>
          <p:nvPicPr>
            <p:cNvPr id="10" name="Picture 9"/>
            <p:cNvPicPr>
              <a:picLocks noChangeAspect="1"/>
            </p:cNvPicPr>
            <p:nvPr/>
          </p:nvPicPr>
          <p:blipFill>
            <a:blip r:embed="rId3"/>
            <a:stretch>
              <a:fillRect/>
            </a:stretch>
          </p:blipFill>
          <p:spPr bwMode="gray">
            <a:xfrm>
              <a:off x="457200" y="1643393"/>
              <a:ext cx="964540" cy="964540"/>
            </a:xfrm>
            <a:prstGeom prst="rect">
              <a:avLst/>
            </a:prstGeom>
          </p:spPr>
        </p:pic>
        <p:sp>
          <p:nvSpPr>
            <p:cNvPr id="11" name="Freeform 12"/>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919789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2025170"/>
          </a:xfrm>
        </p:spPr>
        <p:txBody>
          <a:bodyPr>
            <a:spAutoFit/>
          </a:bodyPr>
          <a:lstStyle>
            <a:lvl1pPr>
              <a:defRPr sz="3599">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228350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2025170"/>
          </a:xfrm>
        </p:spPr>
        <p:txBody>
          <a:bodyPr>
            <a:spAutoFit/>
          </a:bodyPr>
          <a:lstStyle>
            <a:lvl1pPr>
              <a:defRPr sz="359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1175294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2850"/>
            <a:ext cx="5486399" cy="1973212"/>
          </a:xfrm>
        </p:spPr>
        <p:txBody>
          <a:bodyPr wrap="square">
            <a:spAutoFit/>
          </a:bodyPr>
          <a:lstStyle>
            <a:lvl1pPr marL="0" indent="0">
              <a:spcBef>
                <a:spcPts val="1224"/>
              </a:spcBef>
              <a:buClr>
                <a:schemeClr val="tx1"/>
              </a:buClr>
              <a:buFont typeface="Wingdings" pitchFamily="2" charset="2"/>
              <a:buNone/>
              <a:defRPr sz="35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50"/>
            <a:ext cx="5486399" cy="1973212"/>
          </a:xfrm>
        </p:spPr>
        <p:txBody>
          <a:bodyPr wrap="square">
            <a:spAutoFit/>
          </a:bodyPr>
          <a:lstStyle>
            <a:lvl1pPr marL="0" indent="0">
              <a:spcBef>
                <a:spcPts val="1224"/>
              </a:spcBef>
              <a:buClr>
                <a:schemeClr val="tx1"/>
              </a:buClr>
              <a:buFont typeface="Wingdings" pitchFamily="2" charset="2"/>
              <a:buNone/>
              <a:defRPr sz="35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454412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2850"/>
            <a:ext cx="5486399" cy="1973212"/>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50"/>
            <a:ext cx="5486399" cy="1973212"/>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252839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32384" rtl="0" eaLnBrk="1" latinLnBrk="0" hangingPunct="1">
              <a:lnSpc>
                <a:spcPct val="90000"/>
              </a:lnSpc>
              <a:spcBef>
                <a:spcPct val="0"/>
              </a:spcBef>
              <a:buNone/>
              <a:defRPr lang="en-US" sz="4080" b="0" kern="1200" cap="none" spc="-102" baseline="0" dirty="0">
                <a:ln w="3175">
                  <a:noFill/>
                </a:ln>
                <a:solidFill>
                  <a:schemeClr val="tx1">
                    <a:lumMod val="75000"/>
                  </a:schemeClr>
                </a:solidFill>
                <a:effectLst/>
                <a:latin typeface="+mj-lt"/>
                <a:ea typeface="+mn-ea"/>
                <a:cs typeface="Segoe UI" pitchFamily="34" charset="0"/>
              </a:defRPr>
            </a:lvl1pPr>
          </a:lstStyle>
          <a:p>
            <a:r>
              <a:rPr lang="en-US"/>
              <a:t>Click to edit Master title style</a:t>
            </a:r>
          </a:p>
        </p:txBody>
      </p:sp>
    </p:spTree>
    <p:extLst>
      <p:ext uri="{BB962C8B-B14F-4D97-AF65-F5344CB8AC3E}">
        <p14:creationId xmlns:p14="http://schemas.microsoft.com/office/powerpoint/2010/main" val="428929725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ivider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79323"/>
            <a:ext cx="4689980" cy="1035882"/>
          </a:xfrm>
          <a:noFill/>
        </p:spPr>
        <p:txBody>
          <a:bodyPr wrap="square" tIns="91440" bIns="91440" anchor="ctr" anchorCtr="0">
            <a:spAutoFit/>
          </a:bodyPr>
          <a:lstStyle>
            <a:lvl1pPr>
              <a:defRPr sz="6119" spc="-100" baseline="0">
                <a:gradFill>
                  <a:gsLst>
                    <a:gs pos="100000">
                      <a:schemeClr val="tx1"/>
                    </a:gs>
                    <a:gs pos="0">
                      <a:schemeClr val="tx1"/>
                    </a:gs>
                  </a:gsLst>
                  <a:lin ang="5400000" scaled="0"/>
                </a:gradFill>
              </a:defRPr>
            </a:lvl1pPr>
          </a:lstStyle>
          <a:p>
            <a:r>
              <a:rPr lang="en-US"/>
              <a:t>Section title</a:t>
            </a:r>
          </a:p>
        </p:txBody>
      </p:sp>
      <p:grpSp>
        <p:nvGrpSpPr>
          <p:cNvPr id="13" name="Group 12">
            <a:extLst>
              <a:ext uri="{FF2B5EF4-FFF2-40B4-BE49-F238E27FC236}">
                <a16:creationId xmlns:a16="http://schemas.microsoft.com/office/drawing/2014/main" id="{6E9579FB-8DEF-4133-A1AC-7E7DFA76F978}"/>
              </a:ext>
            </a:extLst>
          </p:cNvPr>
          <p:cNvGrpSpPr/>
          <p:nvPr/>
        </p:nvGrpSpPr>
        <p:grpSpPr>
          <a:xfrm>
            <a:off x="4811103" y="2147729"/>
            <a:ext cx="2814270" cy="2699070"/>
            <a:chOff x="5380037" y="2742247"/>
            <a:chExt cx="1431925" cy="1373505"/>
          </a:xfrm>
        </p:grpSpPr>
        <p:sp>
          <p:nvSpPr>
            <p:cNvPr id="14" name="Shape 4430">
              <a:extLst>
                <a:ext uri="{FF2B5EF4-FFF2-40B4-BE49-F238E27FC236}">
                  <a16:creationId xmlns:a16="http://schemas.microsoft.com/office/drawing/2014/main" id="{0BD71898-277C-40C3-8B23-84AB701BFB86}"/>
                </a:ext>
              </a:extLst>
            </p:cNvPr>
            <p:cNvSpPr/>
            <p:nvPr/>
          </p:nvSpPr>
          <p:spPr>
            <a:xfrm>
              <a:off x="5670232" y="3835082"/>
              <a:ext cx="860425" cy="280670"/>
            </a:xfrm>
            <a:custGeom>
              <a:avLst/>
              <a:gdLst/>
              <a:ahLst/>
              <a:cxnLst/>
              <a:rect l="0" t="0" r="0" b="0"/>
              <a:pathLst>
                <a:path w="861137" h="281077">
                  <a:moveTo>
                    <a:pt x="794563" y="0"/>
                  </a:moveTo>
                  <a:lnTo>
                    <a:pt x="861137" y="66561"/>
                  </a:lnTo>
                  <a:cubicBezTo>
                    <a:pt x="614350" y="280822"/>
                    <a:pt x="246482" y="281077"/>
                    <a:pt x="0" y="67170"/>
                  </a:cubicBezTo>
                  <a:lnTo>
                    <a:pt x="66663" y="508"/>
                  </a:lnTo>
                  <a:cubicBezTo>
                    <a:pt x="276175" y="178016"/>
                    <a:pt x="584797" y="177800"/>
                    <a:pt x="794563" y="0"/>
                  </a:cubicBezTo>
                  <a:close/>
                </a:path>
              </a:pathLst>
            </a:custGeom>
            <a:solidFill>
              <a:srgbClr val="FFFEFD"/>
            </a:solidFill>
            <a:ln w="0" cap="flat">
              <a:noFill/>
              <a:miter lim="127000"/>
            </a:ln>
            <a:effectLst/>
          </p:spPr>
          <p:txBody>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5" name="Shape 4431">
              <a:extLst>
                <a:ext uri="{FF2B5EF4-FFF2-40B4-BE49-F238E27FC236}">
                  <a16:creationId xmlns:a16="http://schemas.microsoft.com/office/drawing/2014/main" id="{48057A44-AD85-470A-92EE-607B667F6EC0}"/>
                </a:ext>
              </a:extLst>
            </p:cNvPr>
            <p:cNvSpPr/>
            <p:nvPr/>
          </p:nvSpPr>
          <p:spPr>
            <a:xfrm>
              <a:off x="5380037" y="2742247"/>
              <a:ext cx="1151890" cy="1093470"/>
            </a:xfrm>
            <a:custGeom>
              <a:avLst/>
              <a:gdLst/>
              <a:ahLst/>
              <a:cxnLst/>
              <a:rect l="0" t="0" r="0" b="0"/>
              <a:pathLst>
                <a:path w="1152348" h="1093619">
                  <a:moveTo>
                    <a:pt x="699857" y="5417"/>
                  </a:moveTo>
                  <a:cubicBezTo>
                    <a:pt x="860768" y="0"/>
                    <a:pt x="1023227" y="53330"/>
                    <a:pt x="1152348" y="165389"/>
                  </a:cubicBezTo>
                  <a:lnTo>
                    <a:pt x="1085685" y="232051"/>
                  </a:lnTo>
                  <a:cubicBezTo>
                    <a:pt x="864312" y="44485"/>
                    <a:pt x="532168" y="55204"/>
                    <a:pt x="323050" y="264322"/>
                  </a:cubicBezTo>
                  <a:cubicBezTo>
                    <a:pt x="113932" y="473440"/>
                    <a:pt x="103213" y="805583"/>
                    <a:pt x="290779" y="1026957"/>
                  </a:cubicBezTo>
                  <a:lnTo>
                    <a:pt x="224117" y="1093619"/>
                  </a:lnTo>
                  <a:cubicBezTo>
                    <a:pt x="0" y="835377"/>
                    <a:pt x="10795" y="443786"/>
                    <a:pt x="256654" y="197926"/>
                  </a:cubicBezTo>
                  <a:cubicBezTo>
                    <a:pt x="379584" y="74997"/>
                    <a:pt x="538947" y="10833"/>
                    <a:pt x="699857" y="5417"/>
                  </a:cubicBezTo>
                  <a:close/>
                </a:path>
              </a:pathLst>
            </a:custGeom>
            <a:solidFill>
              <a:srgbClr val="FFFEFD"/>
            </a:solidFill>
            <a:ln w="0" cap="flat">
              <a:noFill/>
              <a:miter lim="127000"/>
            </a:ln>
            <a:effectLst/>
          </p:spPr>
          <p:txBody>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6" name="Shape 4432">
              <a:extLst>
                <a:ext uri="{FF2B5EF4-FFF2-40B4-BE49-F238E27FC236}">
                  <a16:creationId xmlns:a16="http://schemas.microsoft.com/office/drawing/2014/main" id="{CBAB2E79-E11A-48B7-B47A-8A01DC287BB7}"/>
                </a:ext>
              </a:extLst>
            </p:cNvPr>
            <p:cNvSpPr/>
            <p:nvPr/>
          </p:nvSpPr>
          <p:spPr>
            <a:xfrm>
              <a:off x="6531292" y="2974022"/>
              <a:ext cx="280670" cy="860425"/>
            </a:xfrm>
            <a:custGeom>
              <a:avLst/>
              <a:gdLst/>
              <a:ahLst/>
              <a:cxnLst/>
              <a:rect l="0" t="0" r="0" b="0"/>
              <a:pathLst>
                <a:path w="281089" h="861149">
                  <a:moveTo>
                    <a:pt x="67183" y="0"/>
                  </a:moveTo>
                  <a:cubicBezTo>
                    <a:pt x="281089" y="246494"/>
                    <a:pt x="280822" y="614363"/>
                    <a:pt x="66573" y="861149"/>
                  </a:cubicBezTo>
                  <a:lnTo>
                    <a:pt x="0" y="794576"/>
                  </a:lnTo>
                  <a:cubicBezTo>
                    <a:pt x="177800" y="584810"/>
                    <a:pt x="178016" y="276187"/>
                    <a:pt x="508" y="66675"/>
                  </a:cubicBezTo>
                  <a:lnTo>
                    <a:pt x="67183" y="0"/>
                  </a:lnTo>
                  <a:close/>
                </a:path>
              </a:pathLst>
            </a:custGeom>
            <a:solidFill>
              <a:srgbClr val="30E5D1"/>
            </a:solidFill>
            <a:ln w="0" cap="flat">
              <a:noFill/>
              <a:miter lim="127000"/>
            </a:ln>
            <a:effectLst/>
          </p:spPr>
          <p:txBody>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5398331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Divider Slide">
    <p:bg>
      <p:bgPr>
        <a:solidFill>
          <a:schemeClr val="tx1"/>
        </a:solidFill>
        <a:effectLst/>
      </p:bgPr>
    </p:bg>
    <p:spTree>
      <p:nvGrpSpPr>
        <p:cNvPr id="1" name=""/>
        <p:cNvGrpSpPr/>
        <p:nvPr/>
      </p:nvGrpSpPr>
      <p:grpSpPr>
        <a:xfrm>
          <a:off x="0" y="0"/>
          <a:ext cx="0" cy="0"/>
          <a:chOff x="0" y="0"/>
          <a:chExt cx="0" cy="0"/>
        </a:xfrm>
      </p:grpSpPr>
      <p:pic>
        <p:nvPicPr>
          <p:cNvPr id="18" name="Picture 17" descr="A tall building&#10;&#10;Description generated with very high confidence">
            <a:extLst>
              <a:ext uri="{FF2B5EF4-FFF2-40B4-BE49-F238E27FC236}">
                <a16:creationId xmlns:a16="http://schemas.microsoft.com/office/drawing/2014/main" id="{D8FB0574-FD96-45DD-BDF9-0B23675FAE0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4964618" y="0"/>
            <a:ext cx="7471857" cy="6994525"/>
          </a:xfrm>
          <a:custGeom>
            <a:avLst/>
            <a:gdLst>
              <a:gd name="connsiteX0" fmla="*/ 2441890 w 7324976"/>
              <a:gd name="connsiteY0" fmla="*/ 0 h 6858000"/>
              <a:gd name="connsiteX1" fmla="*/ 4883781 w 7324976"/>
              <a:gd name="connsiteY1" fmla="*/ 0 h 6858000"/>
              <a:gd name="connsiteX2" fmla="*/ 4883781 w 7324976"/>
              <a:gd name="connsiteY2" fmla="*/ 2061029 h 6858000"/>
              <a:gd name="connsiteX3" fmla="*/ 7324976 w 7324976"/>
              <a:gd name="connsiteY3" fmla="*/ 2061029 h 6858000"/>
              <a:gd name="connsiteX4" fmla="*/ 7324976 w 7324976"/>
              <a:gd name="connsiteY4" fmla="*/ 6858000 h 6858000"/>
              <a:gd name="connsiteX5" fmla="*/ 0 w 7324976"/>
              <a:gd name="connsiteY5" fmla="*/ 6858000 h 6858000"/>
              <a:gd name="connsiteX6" fmla="*/ 0 w 7324976"/>
              <a:gd name="connsiteY6" fmla="*/ 4267202 h 6858000"/>
              <a:gd name="connsiteX7" fmla="*/ 2441890 w 7324976"/>
              <a:gd name="connsiteY7" fmla="*/ 42672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24976" h="6858000">
                <a:moveTo>
                  <a:pt x="2441890" y="0"/>
                </a:moveTo>
                <a:lnTo>
                  <a:pt x="4883781" y="0"/>
                </a:lnTo>
                <a:lnTo>
                  <a:pt x="4883781" y="2061029"/>
                </a:lnTo>
                <a:lnTo>
                  <a:pt x="7324976" y="2061029"/>
                </a:lnTo>
                <a:lnTo>
                  <a:pt x="7324976" y="6858000"/>
                </a:lnTo>
                <a:lnTo>
                  <a:pt x="0" y="6858000"/>
                </a:lnTo>
                <a:lnTo>
                  <a:pt x="0" y="4267202"/>
                </a:lnTo>
                <a:lnTo>
                  <a:pt x="2441890" y="4267202"/>
                </a:lnTo>
                <a:close/>
              </a:path>
            </a:pathLst>
          </a:custGeom>
        </p:spPr>
      </p:pic>
      <p:sp>
        <p:nvSpPr>
          <p:cNvPr id="2" name="Title 1"/>
          <p:cNvSpPr>
            <a:spLocks noGrp="1"/>
          </p:cNvSpPr>
          <p:nvPr>
            <p:ph type="title" hasCustomPrompt="1"/>
          </p:nvPr>
        </p:nvSpPr>
        <p:spPr>
          <a:xfrm>
            <a:off x="274638" y="3064077"/>
            <a:ext cx="4689980" cy="866374"/>
          </a:xfrm>
          <a:noFill/>
        </p:spPr>
        <p:txBody>
          <a:bodyPr wrap="square" tIns="91440" bIns="91440" anchor="ctr" anchorCtr="0">
            <a:spAutoFit/>
          </a:bodyPr>
          <a:lstStyle>
            <a:lvl1pPr>
              <a:defRPr sz="4896" spc="-100" baseline="0">
                <a:solidFill>
                  <a:schemeClr val="bg1"/>
                </a:solidFill>
              </a:defRPr>
            </a:lvl1pPr>
          </a:lstStyle>
          <a:p>
            <a:r>
              <a:rPr lang="en-US"/>
              <a:t>Section title</a:t>
            </a:r>
          </a:p>
        </p:txBody>
      </p:sp>
    </p:spTree>
    <p:extLst>
      <p:ext uri="{BB962C8B-B14F-4D97-AF65-F5344CB8AC3E}">
        <p14:creationId xmlns:p14="http://schemas.microsoft.com/office/powerpoint/2010/main" val="30685170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4_Divider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064077"/>
            <a:ext cx="4689980" cy="866374"/>
          </a:xfrm>
          <a:noFill/>
        </p:spPr>
        <p:txBody>
          <a:bodyPr wrap="square" tIns="91440" bIns="91440" anchor="ctr" anchorCtr="0">
            <a:spAutoFit/>
          </a:bodyPr>
          <a:lstStyle>
            <a:lvl1pPr>
              <a:defRPr sz="4896" spc="-100" baseline="0">
                <a:solidFill>
                  <a:schemeClr val="bg1"/>
                </a:solidFill>
              </a:defRPr>
            </a:lvl1pPr>
          </a:lstStyle>
          <a:p>
            <a:r>
              <a:rPr lang="en-US"/>
              <a:t>Section title</a:t>
            </a:r>
          </a:p>
        </p:txBody>
      </p:sp>
      <p:pic>
        <p:nvPicPr>
          <p:cNvPr id="6" name="Picture 5" descr="A large building&#10;&#10;Description generated with very high confidence">
            <a:extLst>
              <a:ext uri="{FF2B5EF4-FFF2-40B4-BE49-F238E27FC236}">
                <a16:creationId xmlns:a16="http://schemas.microsoft.com/office/drawing/2014/main" id="{075B3685-0A56-4902-88BA-FD13A1B7D0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964620" y="2"/>
            <a:ext cx="7471856" cy="6994524"/>
          </a:xfrm>
          <a:custGeom>
            <a:avLst/>
            <a:gdLst>
              <a:gd name="connsiteX0" fmla="*/ 2441889 w 7324975"/>
              <a:gd name="connsiteY0" fmla="*/ 0 h 6857999"/>
              <a:gd name="connsiteX1" fmla="*/ 4883780 w 7324975"/>
              <a:gd name="connsiteY1" fmla="*/ 0 h 6857999"/>
              <a:gd name="connsiteX2" fmla="*/ 4883780 w 7324975"/>
              <a:gd name="connsiteY2" fmla="*/ 2061029 h 6857999"/>
              <a:gd name="connsiteX3" fmla="*/ 7324975 w 7324975"/>
              <a:gd name="connsiteY3" fmla="*/ 2061029 h 6857999"/>
              <a:gd name="connsiteX4" fmla="*/ 7324975 w 7324975"/>
              <a:gd name="connsiteY4" fmla="*/ 6857999 h 6857999"/>
              <a:gd name="connsiteX5" fmla="*/ 0 w 7324975"/>
              <a:gd name="connsiteY5" fmla="*/ 6857999 h 6857999"/>
              <a:gd name="connsiteX6" fmla="*/ 0 w 7324975"/>
              <a:gd name="connsiteY6" fmla="*/ 4267202 h 6857999"/>
              <a:gd name="connsiteX7" fmla="*/ 2441889 w 7324975"/>
              <a:gd name="connsiteY7" fmla="*/ 426720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24975" h="6857999">
                <a:moveTo>
                  <a:pt x="2441889" y="0"/>
                </a:moveTo>
                <a:lnTo>
                  <a:pt x="4883780" y="0"/>
                </a:lnTo>
                <a:lnTo>
                  <a:pt x="4883780" y="2061029"/>
                </a:lnTo>
                <a:lnTo>
                  <a:pt x="7324975" y="2061029"/>
                </a:lnTo>
                <a:lnTo>
                  <a:pt x="7324975" y="6857999"/>
                </a:lnTo>
                <a:lnTo>
                  <a:pt x="0" y="6857999"/>
                </a:lnTo>
                <a:lnTo>
                  <a:pt x="0" y="4267202"/>
                </a:lnTo>
                <a:lnTo>
                  <a:pt x="2441889" y="4267202"/>
                </a:lnTo>
                <a:close/>
              </a:path>
            </a:pathLst>
          </a:custGeom>
        </p:spPr>
      </p:pic>
    </p:spTree>
    <p:extLst>
      <p:ext uri="{BB962C8B-B14F-4D97-AF65-F5344CB8AC3E}">
        <p14:creationId xmlns:p14="http://schemas.microsoft.com/office/powerpoint/2010/main" val="33225678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_Divider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 y="4262032"/>
            <a:ext cx="12436473" cy="1130053"/>
          </a:xfrm>
          <a:solidFill>
            <a:schemeClr val="accent1"/>
          </a:solidFill>
        </p:spPr>
        <p:txBody>
          <a:bodyPr wrap="square" tIns="137160" bIns="137160" anchor="ctr" anchorCtr="0">
            <a:spAutoFit/>
          </a:bodyPr>
          <a:lstStyle>
            <a:lvl1pPr algn="ctr">
              <a:defRPr sz="6119" spc="-100" baseline="0">
                <a:gradFill>
                  <a:gsLst>
                    <a:gs pos="100000">
                      <a:schemeClr val="tx1"/>
                    </a:gs>
                    <a:gs pos="0">
                      <a:schemeClr val="tx1"/>
                    </a:gs>
                  </a:gsLst>
                  <a:lin ang="5400000" scaled="0"/>
                </a:gradFill>
              </a:defRPr>
            </a:lvl1pPr>
          </a:lstStyle>
          <a:p>
            <a:r>
              <a:rPr lang="en-US"/>
              <a:t>Section title</a:t>
            </a:r>
          </a:p>
        </p:txBody>
      </p:sp>
      <p:grpSp>
        <p:nvGrpSpPr>
          <p:cNvPr id="7" name="Group 6">
            <a:extLst>
              <a:ext uri="{FF2B5EF4-FFF2-40B4-BE49-F238E27FC236}">
                <a16:creationId xmlns:a16="http://schemas.microsoft.com/office/drawing/2014/main" id="{A5EDEADA-00A4-4A61-B6F7-7AB4F12D948A}"/>
              </a:ext>
            </a:extLst>
          </p:cNvPr>
          <p:cNvGrpSpPr/>
          <p:nvPr/>
        </p:nvGrpSpPr>
        <p:grpSpPr>
          <a:xfrm>
            <a:off x="5048616" y="1147957"/>
            <a:ext cx="2339243" cy="2349306"/>
            <a:chOff x="6697663" y="4592638"/>
            <a:chExt cx="357188" cy="358775"/>
          </a:xfrm>
          <a:solidFill>
            <a:schemeClr val="accent2"/>
          </a:solidFill>
        </p:grpSpPr>
        <p:sp>
          <p:nvSpPr>
            <p:cNvPr id="8" name="Rectangle 111">
              <a:extLst>
                <a:ext uri="{FF2B5EF4-FFF2-40B4-BE49-F238E27FC236}">
                  <a16:creationId xmlns:a16="http://schemas.microsoft.com/office/drawing/2014/main" id="{D1553FB3-8D36-4451-80F9-126DBB3680A2}"/>
                </a:ext>
              </a:extLst>
            </p:cNvPr>
            <p:cNvSpPr>
              <a:spLocks noChangeArrowheads="1"/>
            </p:cNvSpPr>
            <p:nvPr/>
          </p:nvSpPr>
          <p:spPr bwMode="auto">
            <a:xfrm>
              <a:off x="6967538" y="4592638"/>
              <a:ext cx="87313" cy="90488"/>
            </a:xfrm>
            <a:prstGeom prst="rect">
              <a:avLst/>
            </a:prstGeom>
            <a:solidFill>
              <a:srgbClr val="0082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en-US" sz="459"/>
            </a:p>
          </p:txBody>
        </p:sp>
        <p:sp>
          <p:nvSpPr>
            <p:cNvPr id="13" name="Rectangle 112">
              <a:extLst>
                <a:ext uri="{FF2B5EF4-FFF2-40B4-BE49-F238E27FC236}">
                  <a16:creationId xmlns:a16="http://schemas.microsoft.com/office/drawing/2014/main" id="{F778D167-D5C1-45E4-88A3-CDFE945D90EF}"/>
                </a:ext>
              </a:extLst>
            </p:cNvPr>
            <p:cNvSpPr>
              <a:spLocks noChangeArrowheads="1"/>
            </p:cNvSpPr>
            <p:nvPr/>
          </p:nvSpPr>
          <p:spPr bwMode="auto">
            <a:xfrm>
              <a:off x="6967538" y="4729163"/>
              <a:ext cx="87313" cy="88900"/>
            </a:xfrm>
            <a:prstGeom prst="rect">
              <a:avLst/>
            </a:prstGeom>
            <a:solidFill>
              <a:srgbClr val="0082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en-US" sz="459"/>
            </a:p>
          </p:txBody>
        </p:sp>
        <p:sp>
          <p:nvSpPr>
            <p:cNvPr id="15" name="Oval 114">
              <a:extLst>
                <a:ext uri="{FF2B5EF4-FFF2-40B4-BE49-F238E27FC236}">
                  <a16:creationId xmlns:a16="http://schemas.microsoft.com/office/drawing/2014/main" id="{45F60B31-7982-44FA-BA48-233259AB8EB5}"/>
                </a:ext>
              </a:extLst>
            </p:cNvPr>
            <p:cNvSpPr>
              <a:spLocks noChangeArrowheads="1"/>
            </p:cNvSpPr>
            <p:nvPr/>
          </p:nvSpPr>
          <p:spPr bwMode="auto">
            <a:xfrm>
              <a:off x="6967538" y="4862513"/>
              <a:ext cx="87313" cy="889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459"/>
            </a:p>
          </p:txBody>
        </p:sp>
        <p:sp>
          <p:nvSpPr>
            <p:cNvPr id="17" name="Oval 116">
              <a:extLst>
                <a:ext uri="{FF2B5EF4-FFF2-40B4-BE49-F238E27FC236}">
                  <a16:creationId xmlns:a16="http://schemas.microsoft.com/office/drawing/2014/main" id="{0B99C7EB-A6D8-4940-B7C1-C90077CF6998}"/>
                </a:ext>
              </a:extLst>
            </p:cNvPr>
            <p:cNvSpPr>
              <a:spLocks noChangeArrowheads="1"/>
            </p:cNvSpPr>
            <p:nvPr/>
          </p:nvSpPr>
          <p:spPr bwMode="auto">
            <a:xfrm>
              <a:off x="6834188" y="4862513"/>
              <a:ext cx="87313" cy="889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459"/>
            </a:p>
          </p:txBody>
        </p:sp>
        <p:sp>
          <p:nvSpPr>
            <p:cNvPr id="18" name="Oval 117">
              <a:extLst>
                <a:ext uri="{FF2B5EF4-FFF2-40B4-BE49-F238E27FC236}">
                  <a16:creationId xmlns:a16="http://schemas.microsoft.com/office/drawing/2014/main" id="{B0FE87B5-3F11-4310-9F20-252AE750CA70}"/>
                </a:ext>
              </a:extLst>
            </p:cNvPr>
            <p:cNvSpPr>
              <a:spLocks noChangeArrowheads="1"/>
            </p:cNvSpPr>
            <p:nvPr/>
          </p:nvSpPr>
          <p:spPr bwMode="auto">
            <a:xfrm>
              <a:off x="6834188" y="4729163"/>
              <a:ext cx="87313" cy="889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459"/>
            </a:p>
          </p:txBody>
        </p:sp>
        <p:sp>
          <p:nvSpPr>
            <p:cNvPr id="20" name="Oval 119">
              <a:extLst>
                <a:ext uri="{FF2B5EF4-FFF2-40B4-BE49-F238E27FC236}">
                  <a16:creationId xmlns:a16="http://schemas.microsoft.com/office/drawing/2014/main" id="{E16A5D25-8095-4AB2-8825-9C4FA0C8749F}"/>
                </a:ext>
              </a:extLst>
            </p:cNvPr>
            <p:cNvSpPr>
              <a:spLocks noChangeArrowheads="1"/>
            </p:cNvSpPr>
            <p:nvPr/>
          </p:nvSpPr>
          <p:spPr bwMode="auto">
            <a:xfrm>
              <a:off x="6697663" y="4862513"/>
              <a:ext cx="90488" cy="889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459"/>
            </a:p>
          </p:txBody>
        </p:sp>
      </p:grpSp>
    </p:spTree>
    <p:extLst>
      <p:ext uri="{BB962C8B-B14F-4D97-AF65-F5344CB8AC3E}">
        <p14:creationId xmlns:p14="http://schemas.microsoft.com/office/powerpoint/2010/main" val="1035355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5_Divider Slide">
    <p:bg>
      <p:bgPr>
        <a:solidFill>
          <a:srgbClr val="00827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79323"/>
            <a:ext cx="4689980" cy="1035882"/>
          </a:xfrm>
          <a:noFill/>
        </p:spPr>
        <p:txBody>
          <a:bodyPr wrap="square" tIns="91440" bIns="91440" anchor="ctr" anchorCtr="0">
            <a:spAutoFit/>
          </a:bodyPr>
          <a:lstStyle>
            <a:lvl1pPr>
              <a:defRPr sz="6119" spc="-100" baseline="0">
                <a:gradFill>
                  <a:gsLst>
                    <a:gs pos="100000">
                      <a:schemeClr val="tx1"/>
                    </a:gs>
                    <a:gs pos="0">
                      <a:schemeClr val="tx1"/>
                    </a:gs>
                  </a:gsLst>
                  <a:lin ang="5400000" scaled="0"/>
                </a:gradFill>
              </a:defRPr>
            </a:lvl1pPr>
          </a:lstStyle>
          <a:p>
            <a:r>
              <a:rPr lang="en-US"/>
              <a:t>Section title</a:t>
            </a:r>
          </a:p>
        </p:txBody>
      </p:sp>
      <p:grpSp>
        <p:nvGrpSpPr>
          <p:cNvPr id="13" name="Group 12">
            <a:extLst>
              <a:ext uri="{FF2B5EF4-FFF2-40B4-BE49-F238E27FC236}">
                <a16:creationId xmlns:a16="http://schemas.microsoft.com/office/drawing/2014/main" id="{6E9579FB-8DEF-4133-A1AC-7E7DFA76F978}"/>
              </a:ext>
            </a:extLst>
          </p:cNvPr>
          <p:cNvGrpSpPr/>
          <p:nvPr/>
        </p:nvGrpSpPr>
        <p:grpSpPr>
          <a:xfrm>
            <a:off x="4811103" y="2147729"/>
            <a:ext cx="2814270" cy="2699070"/>
            <a:chOff x="5380037" y="2742247"/>
            <a:chExt cx="1431925" cy="1373505"/>
          </a:xfrm>
        </p:grpSpPr>
        <p:sp>
          <p:nvSpPr>
            <p:cNvPr id="14" name="Shape 4430">
              <a:extLst>
                <a:ext uri="{FF2B5EF4-FFF2-40B4-BE49-F238E27FC236}">
                  <a16:creationId xmlns:a16="http://schemas.microsoft.com/office/drawing/2014/main" id="{0BD71898-277C-40C3-8B23-84AB701BFB86}"/>
                </a:ext>
              </a:extLst>
            </p:cNvPr>
            <p:cNvSpPr/>
            <p:nvPr/>
          </p:nvSpPr>
          <p:spPr>
            <a:xfrm>
              <a:off x="5670232" y="3835082"/>
              <a:ext cx="860425" cy="280670"/>
            </a:xfrm>
            <a:custGeom>
              <a:avLst/>
              <a:gdLst/>
              <a:ahLst/>
              <a:cxnLst/>
              <a:rect l="0" t="0" r="0" b="0"/>
              <a:pathLst>
                <a:path w="861137" h="281077">
                  <a:moveTo>
                    <a:pt x="794563" y="0"/>
                  </a:moveTo>
                  <a:lnTo>
                    <a:pt x="861137" y="66561"/>
                  </a:lnTo>
                  <a:cubicBezTo>
                    <a:pt x="614350" y="280822"/>
                    <a:pt x="246482" y="281077"/>
                    <a:pt x="0" y="67170"/>
                  </a:cubicBezTo>
                  <a:lnTo>
                    <a:pt x="66663" y="508"/>
                  </a:lnTo>
                  <a:cubicBezTo>
                    <a:pt x="276175" y="178016"/>
                    <a:pt x="584797" y="177800"/>
                    <a:pt x="794563" y="0"/>
                  </a:cubicBezTo>
                  <a:close/>
                </a:path>
              </a:pathLst>
            </a:custGeom>
            <a:solidFill>
              <a:srgbClr val="FFFEFD"/>
            </a:solidFill>
            <a:ln w="0" cap="flat">
              <a:noFill/>
              <a:miter lim="127000"/>
            </a:ln>
            <a:effectLst/>
          </p:spPr>
          <p:txBody>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5" name="Shape 4431">
              <a:extLst>
                <a:ext uri="{FF2B5EF4-FFF2-40B4-BE49-F238E27FC236}">
                  <a16:creationId xmlns:a16="http://schemas.microsoft.com/office/drawing/2014/main" id="{48057A44-AD85-470A-92EE-607B667F6EC0}"/>
                </a:ext>
              </a:extLst>
            </p:cNvPr>
            <p:cNvSpPr/>
            <p:nvPr/>
          </p:nvSpPr>
          <p:spPr>
            <a:xfrm>
              <a:off x="5380037" y="2742247"/>
              <a:ext cx="1151890" cy="1093470"/>
            </a:xfrm>
            <a:custGeom>
              <a:avLst/>
              <a:gdLst/>
              <a:ahLst/>
              <a:cxnLst/>
              <a:rect l="0" t="0" r="0" b="0"/>
              <a:pathLst>
                <a:path w="1152348" h="1093619">
                  <a:moveTo>
                    <a:pt x="699857" y="5417"/>
                  </a:moveTo>
                  <a:cubicBezTo>
                    <a:pt x="860768" y="0"/>
                    <a:pt x="1023227" y="53330"/>
                    <a:pt x="1152348" y="165389"/>
                  </a:cubicBezTo>
                  <a:lnTo>
                    <a:pt x="1085685" y="232051"/>
                  </a:lnTo>
                  <a:cubicBezTo>
                    <a:pt x="864312" y="44485"/>
                    <a:pt x="532168" y="55204"/>
                    <a:pt x="323050" y="264322"/>
                  </a:cubicBezTo>
                  <a:cubicBezTo>
                    <a:pt x="113932" y="473440"/>
                    <a:pt x="103213" y="805583"/>
                    <a:pt x="290779" y="1026957"/>
                  </a:cubicBezTo>
                  <a:lnTo>
                    <a:pt x="224117" y="1093619"/>
                  </a:lnTo>
                  <a:cubicBezTo>
                    <a:pt x="0" y="835377"/>
                    <a:pt x="10795" y="443786"/>
                    <a:pt x="256654" y="197926"/>
                  </a:cubicBezTo>
                  <a:cubicBezTo>
                    <a:pt x="379584" y="74997"/>
                    <a:pt x="538947" y="10833"/>
                    <a:pt x="699857" y="5417"/>
                  </a:cubicBezTo>
                  <a:close/>
                </a:path>
              </a:pathLst>
            </a:custGeom>
            <a:solidFill>
              <a:srgbClr val="FFFEFD"/>
            </a:solidFill>
            <a:ln w="0" cap="flat">
              <a:noFill/>
              <a:miter lim="127000"/>
            </a:ln>
            <a:effectLst/>
          </p:spPr>
          <p:txBody>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6" name="Shape 4432">
              <a:extLst>
                <a:ext uri="{FF2B5EF4-FFF2-40B4-BE49-F238E27FC236}">
                  <a16:creationId xmlns:a16="http://schemas.microsoft.com/office/drawing/2014/main" id="{CBAB2E79-E11A-48B7-B47A-8A01DC287BB7}"/>
                </a:ext>
              </a:extLst>
            </p:cNvPr>
            <p:cNvSpPr/>
            <p:nvPr/>
          </p:nvSpPr>
          <p:spPr>
            <a:xfrm>
              <a:off x="6531292" y="2974022"/>
              <a:ext cx="280670" cy="860425"/>
            </a:xfrm>
            <a:custGeom>
              <a:avLst/>
              <a:gdLst/>
              <a:ahLst/>
              <a:cxnLst/>
              <a:rect l="0" t="0" r="0" b="0"/>
              <a:pathLst>
                <a:path w="281089" h="861149">
                  <a:moveTo>
                    <a:pt x="67183" y="0"/>
                  </a:moveTo>
                  <a:cubicBezTo>
                    <a:pt x="281089" y="246494"/>
                    <a:pt x="280822" y="614363"/>
                    <a:pt x="66573" y="861149"/>
                  </a:cubicBezTo>
                  <a:lnTo>
                    <a:pt x="0" y="794576"/>
                  </a:lnTo>
                  <a:cubicBezTo>
                    <a:pt x="177800" y="584810"/>
                    <a:pt x="178016" y="276187"/>
                    <a:pt x="508" y="66675"/>
                  </a:cubicBezTo>
                  <a:lnTo>
                    <a:pt x="67183" y="0"/>
                  </a:lnTo>
                  <a:close/>
                </a:path>
              </a:pathLst>
            </a:custGeom>
            <a:solidFill>
              <a:srgbClr val="30E5D1"/>
            </a:solidFill>
            <a:ln w="0" cap="flat">
              <a:noFill/>
              <a:miter lim="127000"/>
            </a:ln>
            <a:effectLst/>
          </p:spPr>
          <p:txBody>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27836283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hoto_Option">
    <p:bg>
      <p:bgPr>
        <a:solidFill>
          <a:schemeClr val="accent4"/>
        </a:soli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2E1F76AA-CDD1-44F4-9536-C14930AFC752}"/>
              </a:ext>
            </a:extLst>
          </p:cNvPr>
          <p:cNvPicPr>
            <a:picLocks noChangeAspect="1"/>
          </p:cNvPicPr>
          <p:nvPr/>
        </p:nvPicPr>
        <p:blipFill rotWithShape="1">
          <a:blip r:embed="rId2"/>
          <a:srcRect l="2135"/>
          <a:stretch/>
        </p:blipFill>
        <p:spPr>
          <a:xfrm>
            <a:off x="6218036" y="0"/>
            <a:ext cx="6218439" cy="6994525"/>
          </a:xfrm>
          <a:custGeom>
            <a:avLst/>
            <a:gdLst>
              <a:gd name="connsiteX0" fmla="*/ 1175854 w 6096198"/>
              <a:gd name="connsiteY0" fmla="*/ 0 h 6858000"/>
              <a:gd name="connsiteX1" fmla="*/ 6096198 w 6096198"/>
              <a:gd name="connsiteY1" fmla="*/ 0 h 6858000"/>
              <a:gd name="connsiteX2" fmla="*/ 6096198 w 6096198"/>
              <a:gd name="connsiteY2" fmla="*/ 6858000 h 6858000"/>
              <a:gd name="connsiteX3" fmla="*/ 2764454 w 6096198"/>
              <a:gd name="connsiteY3" fmla="*/ 6858000 h 6858000"/>
              <a:gd name="connsiteX4" fmla="*/ 2764454 w 6096198"/>
              <a:gd name="connsiteY4" fmla="*/ 4572000 h 6858000"/>
              <a:gd name="connsiteX5" fmla="*/ 0 w 6096198"/>
              <a:gd name="connsiteY5" fmla="*/ 4572000 h 6858000"/>
              <a:gd name="connsiteX6" fmla="*/ 0 w 6096198"/>
              <a:gd name="connsiteY6" fmla="*/ 2286000 h 6858000"/>
              <a:gd name="connsiteX7" fmla="*/ 1175854 w 6096198"/>
              <a:gd name="connsiteY7" fmla="*/ 2286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198" h="6858000">
                <a:moveTo>
                  <a:pt x="1175854" y="0"/>
                </a:moveTo>
                <a:lnTo>
                  <a:pt x="6096198" y="0"/>
                </a:lnTo>
                <a:lnTo>
                  <a:pt x="6096198" y="6858000"/>
                </a:lnTo>
                <a:lnTo>
                  <a:pt x="2764454" y="6858000"/>
                </a:lnTo>
                <a:lnTo>
                  <a:pt x="2764454" y="4572000"/>
                </a:lnTo>
                <a:lnTo>
                  <a:pt x="0" y="4572000"/>
                </a:lnTo>
                <a:lnTo>
                  <a:pt x="0" y="2286000"/>
                </a:lnTo>
                <a:lnTo>
                  <a:pt x="1175854" y="2286000"/>
                </a:lnTo>
                <a:close/>
              </a:path>
            </a:pathLst>
          </a:custGeom>
        </p:spPr>
      </p:pic>
      <p:sp>
        <p:nvSpPr>
          <p:cNvPr id="9" name="Title 1"/>
          <p:cNvSpPr>
            <a:spLocks noGrp="1"/>
          </p:cNvSpPr>
          <p:nvPr>
            <p:ph type="title" hasCustomPrompt="1"/>
          </p:nvPr>
        </p:nvSpPr>
        <p:spPr bwMode="auto">
          <a:xfrm>
            <a:off x="274702" y="2119152"/>
            <a:ext cx="5943451" cy="1828800"/>
          </a:xfrm>
          <a:noFill/>
        </p:spPr>
        <p:txBody>
          <a:bodyPr lIns="146304" tIns="91440" rIns="146304" bIns="91440" anchor="t" anchorCtr="0"/>
          <a:lstStyle>
            <a:lvl1pPr>
              <a:defRPr sz="4896" spc="-100" baseline="0">
                <a:solidFill>
                  <a:schemeClr val="bg1"/>
                </a:solidFill>
              </a:defRPr>
            </a:lvl1pPr>
          </a:lstStyle>
          <a:p>
            <a:r>
              <a:rPr lang="en-US"/>
              <a:t>Presentation title</a:t>
            </a:r>
          </a:p>
        </p:txBody>
      </p:sp>
      <p:sp>
        <p:nvSpPr>
          <p:cNvPr id="3" name="Text Placeholder 2"/>
          <p:cNvSpPr>
            <a:spLocks noGrp="1"/>
          </p:cNvSpPr>
          <p:nvPr>
            <p:ph type="body" sz="quarter" idx="14" hasCustomPrompt="1"/>
          </p:nvPr>
        </p:nvSpPr>
        <p:spPr bwMode="auto">
          <a:xfrm>
            <a:off x="273050" y="4507583"/>
            <a:ext cx="5944986" cy="1828800"/>
          </a:xfrm>
        </p:spPr>
        <p:txBody>
          <a:bodyPr tIns="109728" bIns="109728">
            <a:noAutofit/>
          </a:bodyPr>
          <a:lstStyle>
            <a:lvl1pPr marL="0" indent="0">
              <a:spcBef>
                <a:spcPts val="0"/>
              </a:spcBef>
              <a:buNone/>
              <a:defRPr sz="3264">
                <a:solidFill>
                  <a:schemeClr val="bg1"/>
                </a:solidFill>
                <a:latin typeface="+mn-lt"/>
              </a:defRPr>
            </a:lvl1pPr>
          </a:lstStyle>
          <a:p>
            <a:pPr lvl="0"/>
            <a:r>
              <a:rPr lang="en-US"/>
              <a:t>Speaker Name</a:t>
            </a:r>
          </a:p>
        </p:txBody>
      </p:sp>
      <p:grpSp>
        <p:nvGrpSpPr>
          <p:cNvPr id="7" name="Group 6"/>
          <p:cNvGrpSpPr>
            <a:grpSpLocks noChangeAspect="1"/>
          </p:cNvGrpSpPr>
          <p:nvPr/>
        </p:nvGrpSpPr>
        <p:grpSpPr bwMode="gray">
          <a:xfrm>
            <a:off x="457202" y="479427"/>
            <a:ext cx="1681413" cy="360979"/>
            <a:chOff x="457200" y="1643393"/>
            <a:chExt cx="4492753" cy="964540"/>
          </a:xfrm>
        </p:grpSpPr>
        <p:pic>
          <p:nvPicPr>
            <p:cNvPr id="10" name="Picture 9"/>
            <p:cNvPicPr>
              <a:picLocks noChangeAspect="1"/>
            </p:cNvPicPr>
            <p:nvPr/>
          </p:nvPicPr>
          <p:blipFill>
            <a:blip r:embed="rId3"/>
            <a:stretch>
              <a:fillRect/>
            </a:stretch>
          </p:blipFill>
          <p:spPr bwMode="gray">
            <a:xfrm>
              <a:off x="457200" y="1643393"/>
              <a:ext cx="964540" cy="964540"/>
            </a:xfrm>
            <a:prstGeom prst="rect">
              <a:avLst/>
            </a:prstGeom>
          </p:spPr>
        </p:pic>
        <p:sp>
          <p:nvSpPr>
            <p:cNvPr id="11" name="Freeform 12"/>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2293119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6_Divider Slide">
    <p:bg>
      <p:bgPr>
        <a:solidFill>
          <a:srgbClr val="30E5D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79323"/>
            <a:ext cx="4689980" cy="1035882"/>
          </a:xfrm>
          <a:noFill/>
        </p:spPr>
        <p:txBody>
          <a:bodyPr wrap="square" tIns="91440" bIns="91440" anchor="ctr" anchorCtr="0">
            <a:spAutoFit/>
          </a:bodyPr>
          <a:lstStyle>
            <a:lvl1pPr>
              <a:defRPr sz="6119" spc="-100" baseline="0">
                <a:solidFill>
                  <a:srgbClr val="3C3C41"/>
                </a:solidFill>
              </a:defRPr>
            </a:lvl1pPr>
          </a:lstStyle>
          <a:p>
            <a:r>
              <a:rPr lang="en-US"/>
              <a:t>Section title</a:t>
            </a:r>
          </a:p>
        </p:txBody>
      </p:sp>
      <p:grpSp>
        <p:nvGrpSpPr>
          <p:cNvPr id="13" name="Group 12">
            <a:extLst>
              <a:ext uri="{FF2B5EF4-FFF2-40B4-BE49-F238E27FC236}">
                <a16:creationId xmlns:a16="http://schemas.microsoft.com/office/drawing/2014/main" id="{6E9579FB-8DEF-4133-A1AC-7E7DFA76F978}"/>
              </a:ext>
            </a:extLst>
          </p:cNvPr>
          <p:cNvGrpSpPr/>
          <p:nvPr/>
        </p:nvGrpSpPr>
        <p:grpSpPr>
          <a:xfrm>
            <a:off x="4811103" y="2147729"/>
            <a:ext cx="2814270" cy="2699070"/>
            <a:chOff x="5380037" y="2742247"/>
            <a:chExt cx="1431925" cy="1373505"/>
          </a:xfrm>
        </p:grpSpPr>
        <p:sp>
          <p:nvSpPr>
            <p:cNvPr id="14" name="Shape 4430">
              <a:extLst>
                <a:ext uri="{FF2B5EF4-FFF2-40B4-BE49-F238E27FC236}">
                  <a16:creationId xmlns:a16="http://schemas.microsoft.com/office/drawing/2014/main" id="{0BD71898-277C-40C3-8B23-84AB701BFB86}"/>
                </a:ext>
              </a:extLst>
            </p:cNvPr>
            <p:cNvSpPr/>
            <p:nvPr/>
          </p:nvSpPr>
          <p:spPr>
            <a:xfrm>
              <a:off x="5670232" y="3835082"/>
              <a:ext cx="860425" cy="280670"/>
            </a:xfrm>
            <a:custGeom>
              <a:avLst/>
              <a:gdLst/>
              <a:ahLst/>
              <a:cxnLst/>
              <a:rect l="0" t="0" r="0" b="0"/>
              <a:pathLst>
                <a:path w="861137" h="281077">
                  <a:moveTo>
                    <a:pt x="794563" y="0"/>
                  </a:moveTo>
                  <a:lnTo>
                    <a:pt x="861137" y="66561"/>
                  </a:lnTo>
                  <a:cubicBezTo>
                    <a:pt x="614350" y="280822"/>
                    <a:pt x="246482" y="281077"/>
                    <a:pt x="0" y="67170"/>
                  </a:cubicBezTo>
                  <a:lnTo>
                    <a:pt x="66663" y="508"/>
                  </a:lnTo>
                  <a:cubicBezTo>
                    <a:pt x="276175" y="178016"/>
                    <a:pt x="584797" y="177800"/>
                    <a:pt x="794563" y="0"/>
                  </a:cubicBezTo>
                  <a:close/>
                </a:path>
              </a:pathLst>
            </a:custGeom>
            <a:solidFill>
              <a:srgbClr val="008272"/>
            </a:solidFill>
            <a:ln w="0" cap="flat">
              <a:noFill/>
              <a:miter lim="127000"/>
            </a:ln>
            <a:effectLst/>
          </p:spPr>
          <p:txBody>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5" name="Shape 4431">
              <a:extLst>
                <a:ext uri="{FF2B5EF4-FFF2-40B4-BE49-F238E27FC236}">
                  <a16:creationId xmlns:a16="http://schemas.microsoft.com/office/drawing/2014/main" id="{48057A44-AD85-470A-92EE-607B667F6EC0}"/>
                </a:ext>
              </a:extLst>
            </p:cNvPr>
            <p:cNvSpPr/>
            <p:nvPr/>
          </p:nvSpPr>
          <p:spPr>
            <a:xfrm>
              <a:off x="5380037" y="2742247"/>
              <a:ext cx="1151890" cy="1093470"/>
            </a:xfrm>
            <a:custGeom>
              <a:avLst/>
              <a:gdLst/>
              <a:ahLst/>
              <a:cxnLst/>
              <a:rect l="0" t="0" r="0" b="0"/>
              <a:pathLst>
                <a:path w="1152348" h="1093619">
                  <a:moveTo>
                    <a:pt x="699857" y="5417"/>
                  </a:moveTo>
                  <a:cubicBezTo>
                    <a:pt x="860768" y="0"/>
                    <a:pt x="1023227" y="53330"/>
                    <a:pt x="1152348" y="165389"/>
                  </a:cubicBezTo>
                  <a:lnTo>
                    <a:pt x="1085685" y="232051"/>
                  </a:lnTo>
                  <a:cubicBezTo>
                    <a:pt x="864312" y="44485"/>
                    <a:pt x="532168" y="55204"/>
                    <a:pt x="323050" y="264322"/>
                  </a:cubicBezTo>
                  <a:cubicBezTo>
                    <a:pt x="113932" y="473440"/>
                    <a:pt x="103213" y="805583"/>
                    <a:pt x="290779" y="1026957"/>
                  </a:cubicBezTo>
                  <a:lnTo>
                    <a:pt x="224117" y="1093619"/>
                  </a:lnTo>
                  <a:cubicBezTo>
                    <a:pt x="0" y="835377"/>
                    <a:pt x="10795" y="443786"/>
                    <a:pt x="256654" y="197926"/>
                  </a:cubicBezTo>
                  <a:cubicBezTo>
                    <a:pt x="379584" y="74997"/>
                    <a:pt x="538947" y="10833"/>
                    <a:pt x="699857" y="5417"/>
                  </a:cubicBezTo>
                  <a:close/>
                </a:path>
              </a:pathLst>
            </a:custGeom>
            <a:solidFill>
              <a:srgbClr val="008272"/>
            </a:solidFill>
            <a:ln w="0" cap="flat">
              <a:noFill/>
              <a:miter lim="127000"/>
            </a:ln>
            <a:effectLst/>
          </p:spPr>
          <p:txBody>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6" name="Shape 4432">
              <a:extLst>
                <a:ext uri="{FF2B5EF4-FFF2-40B4-BE49-F238E27FC236}">
                  <a16:creationId xmlns:a16="http://schemas.microsoft.com/office/drawing/2014/main" id="{CBAB2E79-E11A-48B7-B47A-8A01DC287BB7}"/>
                </a:ext>
              </a:extLst>
            </p:cNvPr>
            <p:cNvSpPr/>
            <p:nvPr/>
          </p:nvSpPr>
          <p:spPr>
            <a:xfrm>
              <a:off x="6531292" y="2974022"/>
              <a:ext cx="280670" cy="860425"/>
            </a:xfrm>
            <a:custGeom>
              <a:avLst/>
              <a:gdLst/>
              <a:ahLst/>
              <a:cxnLst/>
              <a:rect l="0" t="0" r="0" b="0"/>
              <a:pathLst>
                <a:path w="281089" h="861149">
                  <a:moveTo>
                    <a:pt x="67183" y="0"/>
                  </a:moveTo>
                  <a:cubicBezTo>
                    <a:pt x="281089" y="246494"/>
                    <a:pt x="280822" y="614363"/>
                    <a:pt x="66573" y="861149"/>
                  </a:cubicBezTo>
                  <a:lnTo>
                    <a:pt x="0" y="794576"/>
                  </a:lnTo>
                  <a:cubicBezTo>
                    <a:pt x="177800" y="584810"/>
                    <a:pt x="178016" y="276187"/>
                    <a:pt x="508" y="66675"/>
                  </a:cubicBezTo>
                  <a:lnTo>
                    <a:pt x="67183" y="0"/>
                  </a:lnTo>
                  <a:close/>
                </a:path>
              </a:pathLst>
            </a:custGeom>
            <a:solidFill>
              <a:srgbClr val="3C3C41"/>
            </a:solidFill>
            <a:ln w="0" cap="flat">
              <a:noFill/>
              <a:miter lim="127000"/>
            </a:ln>
            <a:effectLst/>
          </p:spPr>
          <p:txBody>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35963806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128971339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Thank You Slide Soli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4640" y="2674313"/>
            <a:ext cx="11228387" cy="1737340"/>
          </a:xfrm>
        </p:spPr>
        <p:txBody>
          <a:bodyPr anchor="ctr"/>
          <a:lstStyle>
            <a:lvl1pPr>
              <a:defRPr sz="5998">
                <a:solidFill>
                  <a:schemeClr val="tx2"/>
                </a:solidFill>
              </a:defRPr>
            </a:lvl1pPr>
          </a:lstStyle>
          <a:p>
            <a:r>
              <a:rPr lang="en-US"/>
              <a:t>Thank you</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0442" y="492477"/>
            <a:ext cx="1250445" cy="266701"/>
          </a:xfrm>
          <a:prstGeom prst="rect">
            <a:avLst/>
          </a:prstGeom>
        </p:spPr>
      </p:pic>
    </p:spTree>
    <p:extLst>
      <p:ext uri="{BB962C8B-B14F-4D97-AF65-F5344CB8AC3E}">
        <p14:creationId xmlns:p14="http://schemas.microsoft.com/office/powerpoint/2010/main" val="4202305731"/>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Closing Slide">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59230" y="3145042"/>
            <a:ext cx="3288506" cy="704445"/>
          </a:xfrm>
          <a:prstGeom prst="rect">
            <a:avLst/>
          </a:prstGeom>
        </p:spPr>
      </p:pic>
    </p:spTree>
    <p:extLst>
      <p:ext uri="{BB962C8B-B14F-4D97-AF65-F5344CB8AC3E}">
        <p14:creationId xmlns:p14="http://schemas.microsoft.com/office/powerpoint/2010/main" val="792171435"/>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954AA-477F-49A0-9403-5472A19E4781}"/>
              </a:ext>
            </a:extLst>
          </p:cNvPr>
          <p:cNvSpPr>
            <a:spLocks noGrp="1"/>
          </p:cNvSpPr>
          <p:nvPr>
            <p:ph type="ctrTitle"/>
          </p:nvPr>
        </p:nvSpPr>
        <p:spPr>
          <a:xfrm>
            <a:off x="1554560" y="1144706"/>
            <a:ext cx="9327356" cy="2435131"/>
          </a:xfrm>
        </p:spPr>
        <p:txBody>
          <a:bodyPr anchor="b"/>
          <a:lstStyle>
            <a:lvl1pPr algn="ctr">
              <a:defRPr sz="6119"/>
            </a:lvl1pPr>
          </a:lstStyle>
          <a:p>
            <a:r>
              <a:rPr lang="en-US"/>
              <a:t>Click to edit Master title style</a:t>
            </a:r>
          </a:p>
        </p:txBody>
      </p:sp>
      <p:sp>
        <p:nvSpPr>
          <p:cNvPr id="3" name="Subtitle 2">
            <a:extLst>
              <a:ext uri="{FF2B5EF4-FFF2-40B4-BE49-F238E27FC236}">
                <a16:creationId xmlns:a16="http://schemas.microsoft.com/office/drawing/2014/main" id="{46F86225-B819-40BB-A6F5-8E90EF79A2EB}"/>
              </a:ext>
            </a:extLst>
          </p:cNvPr>
          <p:cNvSpPr>
            <a:spLocks noGrp="1"/>
          </p:cNvSpPr>
          <p:nvPr>
            <p:ph type="subTitle" idx="1"/>
          </p:nvPr>
        </p:nvSpPr>
        <p:spPr>
          <a:xfrm>
            <a:off x="1554560" y="3673745"/>
            <a:ext cx="9327356" cy="523733"/>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a:t>Click to edit Master subtitle style</a:t>
            </a:r>
          </a:p>
        </p:txBody>
      </p:sp>
      <p:sp>
        <p:nvSpPr>
          <p:cNvPr id="4" name="Date Placeholder 3">
            <a:extLst>
              <a:ext uri="{FF2B5EF4-FFF2-40B4-BE49-F238E27FC236}">
                <a16:creationId xmlns:a16="http://schemas.microsoft.com/office/drawing/2014/main" id="{F8C73830-9EEE-4D7B-99E3-7EB1A8F8399C}"/>
              </a:ext>
            </a:extLst>
          </p:cNvPr>
          <p:cNvSpPr>
            <a:spLocks noGrp="1"/>
          </p:cNvSpPr>
          <p:nvPr>
            <p:ph type="dt" sz="half" idx="10"/>
          </p:nvPr>
        </p:nvSpPr>
        <p:spPr/>
        <p:txBody>
          <a:bodyPr/>
          <a:lstStyle/>
          <a:p>
            <a:fld id="{D3E91F1D-271E-456B-8A96-6ABF88AD1F44}" type="datetimeFigureOut">
              <a:rPr lang="en-US" smtClean="0"/>
              <a:t>12/29/2020</a:t>
            </a:fld>
            <a:endParaRPr lang="en-US"/>
          </a:p>
        </p:txBody>
      </p:sp>
      <p:sp>
        <p:nvSpPr>
          <p:cNvPr id="5" name="Footer Placeholder 4">
            <a:extLst>
              <a:ext uri="{FF2B5EF4-FFF2-40B4-BE49-F238E27FC236}">
                <a16:creationId xmlns:a16="http://schemas.microsoft.com/office/drawing/2014/main" id="{B7B5D068-3DD2-4A34-A1C2-51660A1CED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79B755-00E8-49C6-948A-A98ED91FB24A}"/>
              </a:ext>
            </a:extLst>
          </p:cNvPr>
          <p:cNvSpPr>
            <a:spLocks noGrp="1"/>
          </p:cNvSpPr>
          <p:nvPr>
            <p:ph type="sldNum" sz="quarter" idx="12"/>
          </p:nvPr>
        </p:nvSpPr>
        <p:spPr/>
        <p:txBody>
          <a:bodyPr/>
          <a:lstStyle/>
          <a:p>
            <a:fld id="{86B7821D-2CDB-415F-BE6A-E72259E65470}" type="slidenum">
              <a:rPr lang="en-US" smtClean="0"/>
              <a:t>‹#›</a:t>
            </a:fld>
            <a:endParaRPr lang="en-US"/>
          </a:p>
        </p:txBody>
      </p:sp>
    </p:spTree>
    <p:extLst>
      <p:ext uri="{BB962C8B-B14F-4D97-AF65-F5344CB8AC3E}">
        <p14:creationId xmlns:p14="http://schemas.microsoft.com/office/powerpoint/2010/main" val="15582187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ection title 3">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65138" y="960438"/>
            <a:ext cx="7604124" cy="3629025"/>
          </a:xfrm>
          <a:noFill/>
        </p:spPr>
        <p:txBody>
          <a:bodyPr vert="horz" wrap="square" lIns="0" tIns="0" rIns="0" bIns="0" rtlCol="0" anchor="t" anchorCtr="0">
            <a:noAutofit/>
          </a:bodyPr>
          <a:lstStyle>
            <a:lvl1pPr>
              <a:defRPr lang="en-US" sz="4800" spc="-50" baseline="0" dirty="0">
                <a:solidFill>
                  <a:schemeClr val="accent5"/>
                </a:solidFill>
              </a:defRPr>
            </a:lvl1pPr>
          </a:lstStyle>
          <a:p>
            <a:pPr marL="0" lvl="0">
              <a:lnSpc>
                <a:spcPts val="5600"/>
              </a:lnSpc>
            </a:pPr>
            <a:r>
              <a:rPr lang="en-US"/>
              <a:t>Section title</a:t>
            </a:r>
          </a:p>
        </p:txBody>
      </p:sp>
    </p:spTree>
    <p:extLst>
      <p:ext uri="{BB962C8B-B14F-4D97-AF65-F5344CB8AC3E}">
        <p14:creationId xmlns:p14="http://schemas.microsoft.com/office/powerpoint/2010/main" val="29606029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losing medium teal">
    <p:bg>
      <p:bgPr>
        <a:solidFill>
          <a:schemeClr val="tx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9C0387-C3D7-48E1-BD20-D94C4A597491}"/>
              </a:ext>
            </a:extLst>
          </p:cNvPr>
          <p:cNvSpPr/>
          <p:nvPr userDrawn="1"/>
        </p:nvSpPr>
        <p:spPr bwMode="auto">
          <a:xfrm>
            <a:off x="368824" y="6533755"/>
            <a:ext cx="2133600" cy="30718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63277" y="6579623"/>
            <a:ext cx="4572000"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dirty="0">
                <a:gradFill>
                  <a:gsLst>
                    <a:gs pos="2917">
                      <a:schemeClr val="bg1"/>
                    </a:gs>
                    <a:gs pos="100000">
                      <a:schemeClr val="bg1"/>
                    </a:gs>
                  </a:gsLst>
                  <a:lin ang="5400000" scaled="0"/>
                </a:gradFill>
                <a:cs typeface="Segoe UI" pitchFamily="34" charset="0"/>
              </a:rPr>
              <a:t>© Copyright Microsoft Corporation. All rights reserved. </a:t>
            </a:r>
          </a:p>
        </p:txBody>
      </p:sp>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65138" y="1882011"/>
            <a:ext cx="7604125" cy="1502728"/>
          </a:xfrm>
          <a:noFill/>
        </p:spPr>
        <p:txBody>
          <a:bodyPr lIns="0" tIns="0" rIns="0" bIns="0" anchor="t" anchorCtr="0"/>
          <a:lstStyle>
            <a:lvl1pPr>
              <a:lnSpc>
                <a:spcPct val="100000"/>
              </a:lnSpc>
              <a:spcAft>
                <a:spcPts val="1300"/>
              </a:spcAft>
              <a:defRPr sz="2600" spc="-50" baseline="0">
                <a:gradFill>
                  <a:gsLst>
                    <a:gs pos="2917">
                      <a:schemeClr val="bg1"/>
                    </a:gs>
                    <a:gs pos="100000">
                      <a:schemeClr val="bg1"/>
                    </a:gs>
                  </a:gsLst>
                  <a:lin ang="5400000" scaled="0"/>
                </a:gradFill>
              </a:defRPr>
            </a:lvl1pPr>
          </a:lstStyle>
          <a:p>
            <a:r>
              <a:rPr lang="en-US"/>
              <a:t>Thank you.</a:t>
            </a:r>
          </a:p>
        </p:txBody>
      </p:sp>
      <p:pic>
        <p:nvPicPr>
          <p:cNvPr id="11" name="Picture 10">
            <a:extLst>
              <a:ext uri="{FF2B5EF4-FFF2-40B4-BE49-F238E27FC236}">
                <a16:creationId xmlns:a16="http://schemas.microsoft.com/office/drawing/2014/main" id="{22878A76-48F5-40B8-BC33-2551AA0746A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9747" y="262290"/>
            <a:ext cx="2311755" cy="580522"/>
          </a:xfrm>
          <a:prstGeom prst="rect">
            <a:avLst/>
          </a:prstGeom>
        </p:spPr>
      </p:pic>
    </p:spTree>
    <p:extLst>
      <p:ext uri="{BB962C8B-B14F-4D97-AF65-F5344CB8AC3E}">
        <p14:creationId xmlns:p14="http://schemas.microsoft.com/office/powerpoint/2010/main" val="30599168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354763" y="0"/>
            <a:ext cx="6081712" cy="6994525"/>
          </a:xfrm>
          <a:blipFill dpi="0" rotWithShape="1">
            <a:blip r:embed="rId2"/>
            <a:srcRect/>
            <a:stretch>
              <a:fillRect/>
            </a:stretch>
          </a:blipFill>
        </p:spPr>
        <p:txBody>
          <a:bodyPr anchor="ctr">
            <a:noAutofit/>
          </a:bodyPr>
          <a:lstStyle>
            <a:lvl1pPr marL="0" indent="0" algn="ctr">
              <a:buNone/>
              <a:defRPr>
                <a:solidFill>
                  <a:schemeClr val="bg2"/>
                </a:solidFill>
              </a:defRPr>
            </a:lvl1pPr>
          </a:lstStyle>
          <a:p>
            <a:r>
              <a:rPr lang="en-US"/>
              <a:t>Click icon to add picture</a:t>
            </a:r>
          </a:p>
        </p:txBody>
      </p:sp>
      <p:sp>
        <p:nvSpPr>
          <p:cNvPr id="2" name="Title 1"/>
          <p:cNvSpPr>
            <a:spLocks noGrp="1"/>
          </p:cNvSpPr>
          <p:nvPr>
            <p:ph type="title" hasCustomPrompt="1"/>
          </p:nvPr>
        </p:nvSpPr>
        <p:spPr>
          <a:xfrm>
            <a:off x="465138" y="632779"/>
            <a:ext cx="5653087" cy="411162"/>
          </a:xfrm>
        </p:spPr>
        <p:txBody>
          <a:bodyPr wrap="square" lIns="0" tIns="0" rIns="0" bIns="0">
            <a:spAutoFit/>
          </a:bodyPr>
          <a:lstStyle>
            <a:lvl1pPr>
              <a:lnSpc>
                <a:spcPts val="3200"/>
              </a:lnSpc>
              <a:defRPr sz="2800" baseline="0">
                <a:gradFill>
                  <a:gsLst>
                    <a:gs pos="2917">
                      <a:schemeClr val="tx1"/>
                    </a:gs>
                    <a:gs pos="100000">
                      <a:schemeClr val="tx1"/>
                    </a:gs>
                  </a:gsLst>
                  <a:lin ang="5400000" scaled="0"/>
                </a:gradFill>
              </a:defRPr>
            </a:lvl1pPr>
          </a:lstStyle>
          <a:p>
            <a:r>
              <a:rPr lang="en-US" dirty="0"/>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65138" y="2410676"/>
            <a:ext cx="4919662" cy="2701637"/>
          </a:xfrm>
        </p:spPr>
        <p:txBody>
          <a:bodyPr lIns="0" tIns="0" rIns="0" bIns="0"/>
          <a:lstStyle>
            <a:lvl1pPr marL="0" indent="0">
              <a:lnSpc>
                <a:spcPts val="1800"/>
              </a:lnSpc>
              <a:spcBef>
                <a:spcPts val="900"/>
              </a:spcBef>
              <a:buNone/>
              <a:defRPr lang="en-US" sz="1400" b="0" kern="1200" spc="0" baseline="0" dirty="0">
                <a:gradFill>
                  <a:gsLst>
                    <a:gs pos="2917">
                      <a:schemeClr val="accent5"/>
                    </a:gs>
                    <a:gs pos="100000">
                      <a:schemeClr val="accent5"/>
                    </a:gs>
                  </a:gsLst>
                  <a:lin ang="5400000" scaled="0"/>
                </a:gra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gradFill>
                  <a:gsLst>
                    <a:gs pos="2917">
                      <a:schemeClr val="tx1"/>
                    </a:gs>
                    <a:gs pos="100000">
                      <a:schemeClr val="tx1"/>
                    </a:gs>
                  </a:gsLst>
                  <a:lin ang="5400000" scaled="0"/>
                </a:gradFill>
              </a:defRPr>
            </a:lvl2pPr>
            <a:lvl3pPr marL="457200" indent="0">
              <a:buNone/>
              <a:defRPr/>
            </a:lvl3pPr>
            <a:lvl4pPr marL="685800" indent="0">
              <a:buNone/>
              <a:defRPr/>
            </a:lvl4pPr>
            <a:lvl5pPr marL="914400"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a:p>
            <a:pPr lvl="1"/>
            <a:endParaRPr lang="en-US" dirty="0"/>
          </a:p>
          <a:p>
            <a:pPr lvl="1"/>
            <a:endParaRPr lang="en-US" dirty="0"/>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65138" y="1960860"/>
            <a:ext cx="4919661" cy="307777"/>
          </a:xfrm>
        </p:spPr>
        <p:txBody>
          <a:bodyPr wrap="square" lIns="0" tIns="0" rIns="0" bIns="0">
            <a:spAutoFit/>
          </a:bodyPr>
          <a:lstStyle>
            <a:lvl1pPr marL="0" indent="0">
              <a:lnSpc>
                <a:spcPts val="2400"/>
              </a:lnSpc>
              <a:buNone/>
              <a:defRPr lang="en-US" sz="2000" kern="1200" spc="0" baseline="0" dirty="0">
                <a:gradFill>
                  <a:gsLst>
                    <a:gs pos="2917">
                      <a:schemeClr val="tx1"/>
                    </a:gs>
                    <a:gs pos="100000">
                      <a:schemeClr val="tx1"/>
                    </a:gs>
                  </a:gsLst>
                  <a:lin ang="5400000" scaled="0"/>
                </a:gradFill>
                <a:latin typeface="+mn-lt"/>
                <a:ea typeface="+mn-ea"/>
                <a:cs typeface="+mn-cs"/>
              </a:defRPr>
            </a:lvl1pPr>
            <a:lvl2pPr marL="228600" indent="0">
              <a:buNone/>
              <a:defRPr/>
            </a:lvl2pPr>
            <a:lvl3pPr marL="457200" indent="0">
              <a:buNone/>
              <a:defRPr/>
            </a:lvl3pPr>
            <a:lvl4pPr marL="685800" indent="0">
              <a:buNone/>
              <a:defRPr/>
            </a:lvl4pPr>
            <a:lvl5pPr marL="914400" indent="0">
              <a:buNone/>
              <a:defRPr/>
            </a:lvl5pPr>
          </a:lstStyle>
          <a:p>
            <a:pPr lvl="0"/>
            <a:r>
              <a:rPr lang="en-US"/>
              <a:t>Subhead Segoe UI Regular 20/24. </a:t>
            </a:r>
          </a:p>
        </p:txBody>
      </p:sp>
      <p:sp>
        <p:nvSpPr>
          <p:cNvPr id="8" name="Footer Placeholder 14">
            <a:extLst>
              <a:ext uri="{FF2B5EF4-FFF2-40B4-BE49-F238E27FC236}">
                <a16:creationId xmlns:a16="http://schemas.microsoft.com/office/drawing/2014/main" id="{50FFB373-F36C-41DA-9533-CD99BF162D55}"/>
              </a:ext>
            </a:extLst>
          </p:cNvPr>
          <p:cNvSpPr>
            <a:spLocks noGrp="1"/>
          </p:cNvSpPr>
          <p:nvPr>
            <p:ph type="ftr" sz="quarter" idx="3"/>
          </p:nvPr>
        </p:nvSpPr>
        <p:spPr>
          <a:xfrm>
            <a:off x="369093" y="67310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dirty="0">
                <a:solidFill>
                  <a:schemeClr val="bg1">
                    <a:lumMod val="65000"/>
                  </a:schemeClr>
                </a:solidFill>
              </a:rPr>
              <a:t>© Microsoft Corporation                                                                                  								                      Dynamics 365 </a:t>
            </a:r>
          </a:p>
        </p:txBody>
      </p:sp>
    </p:spTree>
    <p:extLst>
      <p:ext uri="{BB962C8B-B14F-4D97-AF65-F5344CB8AC3E}">
        <p14:creationId xmlns:p14="http://schemas.microsoft.com/office/powerpoint/2010/main" val="473233968"/>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721" name="think-cell Slide" r:id="rId4" imgW="378" imgH="377" progId="TCLayout.ActiveDocument.1">
                  <p:embed/>
                </p:oleObj>
              </mc:Choice>
              <mc:Fallback>
                <p:oleObj name="think-cell Slide" r:id="rId4" imgW="378" imgH="377"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9" name="Title 1"/>
          <p:cNvSpPr>
            <a:spLocks noGrp="1"/>
          </p:cNvSpPr>
          <p:nvPr>
            <p:ph type="title" hasCustomPrompt="1"/>
          </p:nvPr>
        </p:nvSpPr>
        <p:spPr>
          <a:xfrm>
            <a:off x="274702" y="1718272"/>
            <a:ext cx="9143936" cy="1828786"/>
          </a:xfrm>
          <a:noFill/>
        </p:spPr>
        <p:txBody>
          <a:bodyPr lIns="146304" tIns="91440" rIns="146304" bIns="91440" anchor="t" anchorCtr="0"/>
          <a:lstStyle>
            <a:lvl1pPr>
              <a:defRPr sz="5400" spc="-100" baseline="0">
                <a:gradFill>
                  <a:gsLst>
                    <a:gs pos="91000">
                      <a:schemeClr val="tx1"/>
                    </a:gs>
                    <a:gs pos="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1" y="3548380"/>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a:t>Speaker Name</a:t>
            </a:r>
          </a:p>
        </p:txBody>
      </p:sp>
      <p:pic>
        <p:nvPicPr>
          <p:cNvPr id="7" name="Picture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bwMode="invGray">
          <a:xfrm>
            <a:off x="457200" y="303486"/>
            <a:ext cx="1645920" cy="352580"/>
          </a:xfrm>
          <a:prstGeom prst="rect">
            <a:avLst/>
          </a:prstGeom>
        </p:spPr>
      </p:pic>
      <p:sp>
        <p:nvSpPr>
          <p:cNvPr id="6" name="Text Placeholder 2"/>
          <p:cNvSpPr txBox="1">
            <a:spLocks/>
          </p:cNvSpPr>
          <p:nvPr userDrawn="1"/>
        </p:nvSpPr>
        <p:spPr bwMode="auto">
          <a:xfrm>
            <a:off x="292989" y="6135479"/>
            <a:ext cx="3017487" cy="548634"/>
          </a:xfrm>
          <a:prstGeom prst="rect">
            <a:avLst/>
          </a:prstGeom>
        </p:spPr>
        <p:txBody>
          <a:bodyPr vert="horz" wrap="square" lIns="146304" tIns="109728" rIns="146304" bIns="109728" rtlCol="0">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4040">
                      <a:srgbClr val="525252"/>
                    </a:gs>
                    <a:gs pos="17000">
                      <a:srgbClr val="52525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0">
                <a:solidFill>
                  <a:schemeClr val="tx1"/>
                </a:solidFill>
              </a:rPr>
              <a:t>Microsoft Services</a:t>
            </a:r>
            <a:endParaRPr lang="en-US" sz="2400" b="0">
              <a:solidFill>
                <a:schemeClr val="tx1"/>
              </a:solidFill>
              <a:latin typeface="Segoe UI"/>
            </a:endParaRPr>
          </a:p>
        </p:txBody>
      </p:sp>
    </p:spTree>
    <p:extLst>
      <p:ext uri="{BB962C8B-B14F-4D97-AF65-F5344CB8AC3E}">
        <p14:creationId xmlns:p14="http://schemas.microsoft.com/office/powerpoint/2010/main" val="26847905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745" name="think-cell Slide" r:id="rId4" imgW="378" imgH="377" progId="TCLayout.ActiveDocument.1">
                  <p:embed/>
                </p:oleObj>
              </mc:Choice>
              <mc:Fallback>
                <p:oleObj name="think-cell Slide" r:id="rId4" imgW="378" imgH="377"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60" name="Picture 59"/>
          <p:cNvPicPr>
            <a:picLocks noChangeAspect="1"/>
          </p:cNvPicPr>
          <p:nvPr userDrawn="1"/>
        </p:nvPicPr>
        <p:blipFill rotWithShape="1">
          <a:blip r:embed="rId6"/>
          <a:srcRect t="5025" r="30078"/>
          <a:stretch/>
        </p:blipFill>
        <p:spPr>
          <a:xfrm>
            <a:off x="-1" y="1363663"/>
            <a:ext cx="6218238" cy="5630862"/>
          </a:xfrm>
          <a:prstGeom prst="rect">
            <a:avLst/>
          </a:prstGeom>
        </p:spPr>
      </p:pic>
      <p:sp>
        <p:nvSpPr>
          <p:cNvPr id="61" name="Rectangle 60"/>
          <p:cNvSpPr/>
          <p:nvPr userDrawn="1"/>
        </p:nvSpPr>
        <p:spPr>
          <a:xfrm>
            <a:off x="6218237" y="1363663"/>
            <a:ext cx="6218238" cy="3072744"/>
          </a:xfrm>
          <a:prstGeom prst="rect">
            <a:avLst/>
          </a:prstGeom>
          <a:solidFill>
            <a:srgbClr val="0078D8"/>
          </a:solidFill>
          <a:ln w="3175">
            <a:noFill/>
          </a:ln>
        </p:spPr>
        <p:txBody>
          <a:bodyPr lIns="91414" tIns="45706" rIns="91414" bIns="45706" rtlCol="0" anchor="ctr" anchorCtr="0">
            <a:noAutofit/>
          </a:bodyPr>
          <a:lstStyle/>
          <a:p>
            <a:pPr marL="0" marR="0" lvl="0" indent="0" algn="ctr" defTabSz="913400" eaLnBrk="1" fontAlgn="base"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Text" lastClr="000000"/>
              </a:solidFill>
              <a:effectLst/>
              <a:uLnTx/>
              <a:uFillTx/>
              <a:ea typeface="Segoe UI" pitchFamily="34" charset="0"/>
              <a:cs typeface="Segoe UI Semibold" panose="020B0702040204020203" pitchFamily="34" charset="0"/>
            </a:endParaRPr>
          </a:p>
        </p:txBody>
      </p:sp>
      <p:sp>
        <p:nvSpPr>
          <p:cNvPr id="62" name="Rectangle 61"/>
          <p:cNvSpPr/>
          <p:nvPr userDrawn="1"/>
        </p:nvSpPr>
        <p:spPr>
          <a:xfrm>
            <a:off x="6218237" y="4437656"/>
            <a:ext cx="6218238" cy="1005840"/>
          </a:xfrm>
          <a:prstGeom prst="rect">
            <a:avLst/>
          </a:prstGeom>
          <a:solidFill>
            <a:srgbClr val="0078D8">
              <a:lumMod val="50000"/>
            </a:srgbClr>
          </a:solidFill>
          <a:ln w="3175">
            <a:noFill/>
          </a:ln>
        </p:spPr>
        <p:txBody>
          <a:bodyPr lIns="91414" tIns="45706" rIns="91414" bIns="45706" rtlCol="0" anchor="ctr" anchorCtr="0">
            <a:noAutofit/>
          </a:bodyPr>
          <a:lstStyle/>
          <a:p>
            <a:pPr marL="0" marR="0" lvl="0" indent="0" algn="ctr" defTabSz="913400" eaLnBrk="1" fontAlgn="base"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Text" lastClr="000000"/>
              </a:solidFill>
              <a:effectLst/>
              <a:uLnTx/>
              <a:uFillTx/>
              <a:ea typeface="Segoe UI" pitchFamily="34" charset="0"/>
              <a:cs typeface="Segoe UI Semibold" panose="020B0702040204020203" pitchFamily="34" charset="0"/>
            </a:endParaRPr>
          </a:p>
        </p:txBody>
      </p:sp>
      <p:sp>
        <p:nvSpPr>
          <p:cNvPr id="63" name="Freeform 17"/>
          <p:cNvSpPr>
            <a:spLocks noEditPoints="1"/>
          </p:cNvSpPr>
          <p:nvPr userDrawn="1"/>
        </p:nvSpPr>
        <p:spPr bwMode="auto">
          <a:xfrm>
            <a:off x="11296650" y="4599043"/>
            <a:ext cx="682625" cy="683066"/>
          </a:xfrm>
          <a:custGeom>
            <a:avLst/>
            <a:gdLst>
              <a:gd name="T0" fmla="*/ 327 w 655"/>
              <a:gd name="T1" fmla="*/ 0 h 656"/>
              <a:gd name="T2" fmla="*/ 0 w 655"/>
              <a:gd name="T3" fmla="*/ 328 h 656"/>
              <a:gd name="T4" fmla="*/ 327 w 655"/>
              <a:gd name="T5" fmla="*/ 656 h 656"/>
              <a:gd name="T6" fmla="*/ 655 w 655"/>
              <a:gd name="T7" fmla="*/ 328 h 656"/>
              <a:gd name="T8" fmla="*/ 327 w 655"/>
              <a:gd name="T9" fmla="*/ 0 h 656"/>
              <a:gd name="T10" fmla="*/ 401 w 655"/>
              <a:gd name="T11" fmla="*/ 467 h 656"/>
              <a:gd name="T12" fmla="*/ 375 w 655"/>
              <a:gd name="T13" fmla="*/ 493 h 656"/>
              <a:gd name="T14" fmla="*/ 349 w 655"/>
              <a:gd name="T15" fmla="*/ 467 h 656"/>
              <a:gd name="T16" fmla="*/ 349 w 655"/>
              <a:gd name="T17" fmla="*/ 430 h 656"/>
              <a:gd name="T18" fmla="*/ 401 w 655"/>
              <a:gd name="T19" fmla="*/ 430 h 656"/>
              <a:gd name="T20" fmla="*/ 401 w 655"/>
              <a:gd name="T21" fmla="*/ 467 h 656"/>
              <a:gd name="T22" fmla="*/ 479 w 655"/>
              <a:gd name="T23" fmla="*/ 475 h 656"/>
              <a:gd name="T24" fmla="*/ 442 w 655"/>
              <a:gd name="T25" fmla="*/ 437 h 656"/>
              <a:gd name="T26" fmla="*/ 465 w 655"/>
              <a:gd name="T27" fmla="*/ 415 h 656"/>
              <a:gd name="T28" fmla="*/ 419 w 655"/>
              <a:gd name="T29" fmla="*/ 415 h 656"/>
              <a:gd name="T30" fmla="*/ 419 w 655"/>
              <a:gd name="T31" fmla="*/ 415 h 656"/>
              <a:gd name="T32" fmla="*/ 333 w 655"/>
              <a:gd name="T33" fmla="*/ 415 h 656"/>
              <a:gd name="T34" fmla="*/ 333 w 655"/>
              <a:gd name="T35" fmla="*/ 415 h 656"/>
              <a:gd name="T36" fmla="*/ 272 w 655"/>
              <a:gd name="T37" fmla="*/ 415 h 656"/>
              <a:gd name="T38" fmla="*/ 143 w 655"/>
              <a:gd name="T39" fmla="*/ 286 h 656"/>
              <a:gd name="T40" fmla="*/ 272 w 655"/>
              <a:gd name="T41" fmla="*/ 157 h 656"/>
              <a:gd name="T42" fmla="*/ 401 w 655"/>
              <a:gd name="T43" fmla="*/ 286 h 656"/>
              <a:gd name="T44" fmla="*/ 401 w 655"/>
              <a:gd name="T45" fmla="*/ 347 h 656"/>
              <a:gd name="T46" fmla="*/ 349 w 655"/>
              <a:gd name="T47" fmla="*/ 347 h 656"/>
              <a:gd name="T48" fmla="*/ 349 w 655"/>
              <a:gd name="T49" fmla="*/ 286 h 656"/>
              <a:gd name="T50" fmla="*/ 272 w 655"/>
              <a:gd name="T51" fmla="*/ 209 h 656"/>
              <a:gd name="T52" fmla="*/ 196 w 655"/>
              <a:gd name="T53" fmla="*/ 286 h 656"/>
              <a:gd name="T54" fmla="*/ 272 w 655"/>
              <a:gd name="T55" fmla="*/ 363 h 656"/>
              <a:gd name="T56" fmla="*/ 333 w 655"/>
              <a:gd name="T57" fmla="*/ 363 h 656"/>
              <a:gd name="T58" fmla="*/ 349 w 655"/>
              <a:gd name="T59" fmla="*/ 363 h 656"/>
              <a:gd name="T60" fmla="*/ 401 w 655"/>
              <a:gd name="T61" fmla="*/ 363 h 656"/>
              <a:gd name="T62" fmla="*/ 419 w 655"/>
              <a:gd name="T63" fmla="*/ 363 h 656"/>
              <a:gd name="T64" fmla="*/ 465 w 655"/>
              <a:gd name="T65" fmla="*/ 363 h 656"/>
              <a:gd name="T66" fmla="*/ 442 w 655"/>
              <a:gd name="T67" fmla="*/ 341 h 656"/>
              <a:gd name="T68" fmla="*/ 479 w 655"/>
              <a:gd name="T69" fmla="*/ 304 h 656"/>
              <a:gd name="T70" fmla="*/ 566 w 655"/>
              <a:gd name="T71" fmla="*/ 389 h 656"/>
              <a:gd name="T72" fmla="*/ 479 w 655"/>
              <a:gd name="T73" fmla="*/ 475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55" h="656">
                <a:moveTo>
                  <a:pt x="327" y="0"/>
                </a:moveTo>
                <a:cubicBezTo>
                  <a:pt x="147" y="0"/>
                  <a:pt x="0" y="147"/>
                  <a:pt x="0" y="328"/>
                </a:cubicBezTo>
                <a:cubicBezTo>
                  <a:pt x="0" y="509"/>
                  <a:pt x="147" y="656"/>
                  <a:pt x="327" y="656"/>
                </a:cubicBezTo>
                <a:cubicBezTo>
                  <a:pt x="508" y="656"/>
                  <a:pt x="655" y="509"/>
                  <a:pt x="655" y="328"/>
                </a:cubicBezTo>
                <a:cubicBezTo>
                  <a:pt x="655" y="147"/>
                  <a:pt x="508" y="0"/>
                  <a:pt x="327" y="0"/>
                </a:cubicBezTo>
                <a:close/>
                <a:moveTo>
                  <a:pt x="401" y="467"/>
                </a:moveTo>
                <a:cubicBezTo>
                  <a:pt x="401" y="481"/>
                  <a:pt x="390" y="493"/>
                  <a:pt x="375" y="493"/>
                </a:cubicBezTo>
                <a:cubicBezTo>
                  <a:pt x="361" y="493"/>
                  <a:pt x="349" y="481"/>
                  <a:pt x="349" y="467"/>
                </a:cubicBezTo>
                <a:cubicBezTo>
                  <a:pt x="349" y="430"/>
                  <a:pt x="349" y="430"/>
                  <a:pt x="349" y="430"/>
                </a:cubicBezTo>
                <a:cubicBezTo>
                  <a:pt x="401" y="430"/>
                  <a:pt x="401" y="430"/>
                  <a:pt x="401" y="430"/>
                </a:cubicBezTo>
                <a:lnTo>
                  <a:pt x="401" y="467"/>
                </a:lnTo>
                <a:close/>
                <a:moveTo>
                  <a:pt x="479" y="475"/>
                </a:moveTo>
                <a:cubicBezTo>
                  <a:pt x="442" y="437"/>
                  <a:pt x="442" y="437"/>
                  <a:pt x="442" y="437"/>
                </a:cubicBezTo>
                <a:cubicBezTo>
                  <a:pt x="465" y="415"/>
                  <a:pt x="465" y="415"/>
                  <a:pt x="465" y="415"/>
                </a:cubicBezTo>
                <a:cubicBezTo>
                  <a:pt x="419" y="415"/>
                  <a:pt x="419" y="415"/>
                  <a:pt x="419" y="415"/>
                </a:cubicBezTo>
                <a:cubicBezTo>
                  <a:pt x="419" y="415"/>
                  <a:pt x="419" y="415"/>
                  <a:pt x="419" y="415"/>
                </a:cubicBezTo>
                <a:cubicBezTo>
                  <a:pt x="333" y="415"/>
                  <a:pt x="333" y="415"/>
                  <a:pt x="333" y="415"/>
                </a:cubicBezTo>
                <a:cubicBezTo>
                  <a:pt x="333" y="415"/>
                  <a:pt x="333" y="415"/>
                  <a:pt x="333" y="415"/>
                </a:cubicBezTo>
                <a:cubicBezTo>
                  <a:pt x="272" y="415"/>
                  <a:pt x="272" y="415"/>
                  <a:pt x="272" y="415"/>
                </a:cubicBezTo>
                <a:cubicBezTo>
                  <a:pt x="201" y="415"/>
                  <a:pt x="143" y="357"/>
                  <a:pt x="143" y="286"/>
                </a:cubicBezTo>
                <a:cubicBezTo>
                  <a:pt x="143" y="215"/>
                  <a:pt x="201" y="157"/>
                  <a:pt x="272" y="157"/>
                </a:cubicBezTo>
                <a:cubicBezTo>
                  <a:pt x="344" y="157"/>
                  <a:pt x="401" y="215"/>
                  <a:pt x="401" y="286"/>
                </a:cubicBezTo>
                <a:cubicBezTo>
                  <a:pt x="401" y="347"/>
                  <a:pt x="401" y="347"/>
                  <a:pt x="401" y="347"/>
                </a:cubicBezTo>
                <a:cubicBezTo>
                  <a:pt x="349" y="347"/>
                  <a:pt x="349" y="347"/>
                  <a:pt x="349" y="347"/>
                </a:cubicBezTo>
                <a:cubicBezTo>
                  <a:pt x="349" y="286"/>
                  <a:pt x="349" y="286"/>
                  <a:pt x="349" y="286"/>
                </a:cubicBezTo>
                <a:cubicBezTo>
                  <a:pt x="349" y="244"/>
                  <a:pt x="315" y="209"/>
                  <a:pt x="272" y="209"/>
                </a:cubicBezTo>
                <a:cubicBezTo>
                  <a:pt x="230" y="209"/>
                  <a:pt x="196" y="244"/>
                  <a:pt x="196" y="286"/>
                </a:cubicBezTo>
                <a:cubicBezTo>
                  <a:pt x="196" y="329"/>
                  <a:pt x="230" y="363"/>
                  <a:pt x="272" y="363"/>
                </a:cubicBezTo>
                <a:cubicBezTo>
                  <a:pt x="333" y="363"/>
                  <a:pt x="333" y="363"/>
                  <a:pt x="333" y="363"/>
                </a:cubicBezTo>
                <a:cubicBezTo>
                  <a:pt x="349" y="363"/>
                  <a:pt x="349" y="363"/>
                  <a:pt x="349" y="363"/>
                </a:cubicBezTo>
                <a:cubicBezTo>
                  <a:pt x="401" y="363"/>
                  <a:pt x="401" y="363"/>
                  <a:pt x="401" y="363"/>
                </a:cubicBezTo>
                <a:cubicBezTo>
                  <a:pt x="419" y="363"/>
                  <a:pt x="419" y="363"/>
                  <a:pt x="419" y="363"/>
                </a:cubicBezTo>
                <a:cubicBezTo>
                  <a:pt x="465" y="363"/>
                  <a:pt x="465" y="363"/>
                  <a:pt x="465" y="363"/>
                </a:cubicBezTo>
                <a:cubicBezTo>
                  <a:pt x="442" y="341"/>
                  <a:pt x="442" y="341"/>
                  <a:pt x="442" y="341"/>
                </a:cubicBezTo>
                <a:cubicBezTo>
                  <a:pt x="479" y="304"/>
                  <a:pt x="479" y="304"/>
                  <a:pt x="479" y="304"/>
                </a:cubicBezTo>
                <a:cubicBezTo>
                  <a:pt x="566" y="389"/>
                  <a:pt x="566" y="389"/>
                  <a:pt x="566" y="389"/>
                </a:cubicBezTo>
                <a:lnTo>
                  <a:pt x="479" y="475"/>
                </a:lnTo>
                <a:close/>
              </a:path>
            </a:pathLst>
          </a:custGeom>
          <a:solidFill>
            <a:srgbClr val="FFFFFF"/>
          </a:solidFill>
          <a:ln w="952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6218237" y="1985642"/>
            <a:ext cx="5761038" cy="1828786"/>
          </a:xfrm>
          <a:noFill/>
        </p:spPr>
        <p:txBody>
          <a:bodyPr lIns="146304" tIns="91440" rIns="146304" bIns="91440" anchor="ctr" anchorCtr="0"/>
          <a:lstStyle>
            <a:lvl1pPr>
              <a:defRPr sz="5400" spc="-100" baseline="0">
                <a:gradFill>
                  <a:gsLst>
                    <a:gs pos="91000">
                      <a:schemeClr val="tx1"/>
                    </a:gs>
                    <a:gs pos="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6218238" y="4599471"/>
            <a:ext cx="4497387" cy="682638"/>
          </a:xfrm>
          <a:noFill/>
        </p:spPr>
        <p:txBody>
          <a:bodyPr lIns="146304" tIns="109728" rIns="146304" bIns="109728" anchor="ctr">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a:t>Speaker Name</a:t>
            </a:r>
          </a:p>
        </p:txBody>
      </p:sp>
      <p:pic>
        <p:nvPicPr>
          <p:cNvPr id="66" name="Picture 65"/>
          <p:cNvPicPr>
            <a:picLocks noChangeAspect="1"/>
          </p:cNvPicPr>
          <p:nvPr userDrawn="1"/>
        </p:nvPicPr>
        <p:blipFill>
          <a:blip r:embed="rId7"/>
          <a:stretch>
            <a:fillRect/>
          </a:stretch>
        </p:blipFill>
        <p:spPr>
          <a:xfrm>
            <a:off x="457200" y="258763"/>
            <a:ext cx="1661320" cy="365760"/>
          </a:xfrm>
          <a:prstGeom prst="rect">
            <a:avLst/>
          </a:prstGeom>
        </p:spPr>
      </p:pic>
      <p:sp>
        <p:nvSpPr>
          <p:cNvPr id="6" name="Text Placeholder 2"/>
          <p:cNvSpPr txBox="1">
            <a:spLocks/>
          </p:cNvSpPr>
          <p:nvPr userDrawn="1"/>
        </p:nvSpPr>
        <p:spPr bwMode="auto">
          <a:xfrm>
            <a:off x="6365873" y="6225530"/>
            <a:ext cx="2511427" cy="337200"/>
          </a:xfrm>
          <a:prstGeom prst="rect">
            <a:avLst/>
          </a:prstGeom>
        </p:spPr>
        <p:txBody>
          <a:bodyPr vert="horz" wrap="square" lIns="0" tIns="0" rIns="0" bIns="0" rtlCol="0" anchor="ctr">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4040">
                      <a:srgbClr val="525252"/>
                    </a:gs>
                    <a:gs pos="17000">
                      <a:srgbClr val="52525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pPr>
            <a:r>
              <a:rPr lang="en-US" sz="1800" b="0">
                <a:solidFill>
                  <a:schemeClr val="bg1"/>
                </a:solidFill>
                <a:latin typeface="+mn-lt"/>
              </a:rPr>
              <a:t>Microsoft Services</a:t>
            </a:r>
          </a:p>
        </p:txBody>
      </p:sp>
    </p:spTree>
    <p:extLst>
      <p:ext uri="{BB962C8B-B14F-4D97-AF65-F5344CB8AC3E}">
        <p14:creationId xmlns:p14="http://schemas.microsoft.com/office/powerpoint/2010/main" val="41073441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Slide Photo_Option">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74702" y="2119152"/>
            <a:ext cx="5943451" cy="1828800"/>
          </a:xfrm>
          <a:noFill/>
        </p:spPr>
        <p:txBody>
          <a:bodyPr lIns="146304" tIns="91440" rIns="146304" bIns="91440" anchor="t" anchorCtr="0"/>
          <a:lstStyle>
            <a:lvl1pPr>
              <a:defRPr sz="4896" spc="-100" baseline="0">
                <a:solidFill>
                  <a:schemeClr val="bg1"/>
                </a:solidFill>
              </a:defRPr>
            </a:lvl1pPr>
          </a:lstStyle>
          <a:p>
            <a:r>
              <a:rPr lang="en-US"/>
              <a:t>Presentation title</a:t>
            </a:r>
          </a:p>
        </p:txBody>
      </p:sp>
      <p:sp>
        <p:nvSpPr>
          <p:cNvPr id="3" name="Text Placeholder 2"/>
          <p:cNvSpPr>
            <a:spLocks noGrp="1"/>
          </p:cNvSpPr>
          <p:nvPr>
            <p:ph type="body" sz="quarter" idx="14" hasCustomPrompt="1"/>
          </p:nvPr>
        </p:nvSpPr>
        <p:spPr bwMode="auto">
          <a:xfrm>
            <a:off x="273050" y="4507583"/>
            <a:ext cx="5944986" cy="1828800"/>
          </a:xfrm>
        </p:spPr>
        <p:txBody>
          <a:bodyPr tIns="109728" bIns="109728">
            <a:noAutofit/>
          </a:bodyPr>
          <a:lstStyle>
            <a:lvl1pPr marL="0" indent="0">
              <a:spcBef>
                <a:spcPts val="0"/>
              </a:spcBef>
              <a:buNone/>
              <a:defRPr sz="3264">
                <a:solidFill>
                  <a:schemeClr val="bg1"/>
                </a:solidFill>
                <a:latin typeface="+mn-lt"/>
              </a:defRPr>
            </a:lvl1pPr>
          </a:lstStyle>
          <a:p>
            <a:pPr lvl="0"/>
            <a:r>
              <a:rPr lang="en-US"/>
              <a:t>Speaker Name</a:t>
            </a:r>
          </a:p>
        </p:txBody>
      </p:sp>
      <p:grpSp>
        <p:nvGrpSpPr>
          <p:cNvPr id="7" name="Group 6"/>
          <p:cNvGrpSpPr>
            <a:grpSpLocks noChangeAspect="1"/>
          </p:cNvGrpSpPr>
          <p:nvPr/>
        </p:nvGrpSpPr>
        <p:grpSpPr bwMode="gray">
          <a:xfrm>
            <a:off x="457202" y="479427"/>
            <a:ext cx="1681413" cy="360979"/>
            <a:chOff x="457200" y="1643393"/>
            <a:chExt cx="4492753" cy="964540"/>
          </a:xfrm>
        </p:grpSpPr>
        <p:pic>
          <p:nvPicPr>
            <p:cNvPr id="10" name="Picture 9"/>
            <p:cNvPicPr>
              <a:picLocks noChangeAspect="1"/>
            </p:cNvPicPr>
            <p:nvPr/>
          </p:nvPicPr>
          <p:blipFill>
            <a:blip r:embed="rId2"/>
            <a:stretch>
              <a:fillRect/>
            </a:stretch>
          </p:blipFill>
          <p:spPr bwMode="gray">
            <a:xfrm>
              <a:off x="457200" y="1643393"/>
              <a:ext cx="964540" cy="964540"/>
            </a:xfrm>
            <a:prstGeom prst="rect">
              <a:avLst/>
            </a:prstGeom>
          </p:spPr>
        </p:pic>
        <p:sp>
          <p:nvSpPr>
            <p:cNvPr id="11" name="Freeform 12"/>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grpSp>
      <p:pic>
        <p:nvPicPr>
          <p:cNvPr id="25" name="Picture 24">
            <a:extLst>
              <a:ext uri="{FF2B5EF4-FFF2-40B4-BE49-F238E27FC236}">
                <a16:creationId xmlns:a16="http://schemas.microsoft.com/office/drawing/2014/main" id="{3C283639-F09A-41BC-9DDD-7E0B25240136}"/>
              </a:ext>
            </a:extLst>
          </p:cNvPr>
          <p:cNvPicPr/>
          <p:nvPr/>
        </p:nvPicPr>
        <p:blipFill>
          <a:blip r:embed="rId3"/>
          <a:stretch>
            <a:fillRect/>
          </a:stretch>
        </p:blipFill>
        <p:spPr>
          <a:xfrm>
            <a:off x="6242154" y="2014676"/>
            <a:ext cx="6194321" cy="4979850"/>
          </a:xfrm>
          <a:prstGeom prst="rect">
            <a:avLst/>
          </a:prstGeom>
        </p:spPr>
      </p:pic>
    </p:spTree>
    <p:extLst>
      <p:ext uri="{BB962C8B-B14F-4D97-AF65-F5344CB8AC3E}">
        <p14:creationId xmlns:p14="http://schemas.microsoft.com/office/powerpoint/2010/main" val="1518981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4"/>
          <a:srcRect t="15767"/>
          <a:stretch/>
        </p:blipFill>
        <p:spPr>
          <a:xfrm>
            <a:off x="0" y="-14514"/>
            <a:ext cx="12473940" cy="7009038"/>
          </a:xfrm>
          <a:prstGeom prst="rect">
            <a:avLst/>
          </a:prstGeom>
        </p:spPr>
      </p:pic>
      <p:sp>
        <p:nvSpPr>
          <p:cNvPr id="7" name="Rectangle 6"/>
          <p:cNvSpPr/>
          <p:nvPr userDrawn="1"/>
        </p:nvSpPr>
        <p:spPr bwMode="auto">
          <a:xfrm>
            <a:off x="0" y="4325257"/>
            <a:ext cx="12473940" cy="2669268"/>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a:gradFill>
                  <a:gsLst>
                    <a:gs pos="0">
                      <a:srgbClr val="FFFFFF"/>
                    </a:gs>
                    <a:gs pos="100000">
                      <a:srgbClr val="FFFFFF"/>
                    </a:gs>
                  </a:gsLst>
                  <a:lin ang="5400000" scaled="0"/>
                </a:gradFill>
                <a:ea typeface="Segoe UI" pitchFamily="34" charset="0"/>
                <a:cs typeface="Segoe UI" pitchFamily="34" charset="0"/>
              </a:rPr>
              <a:t> </a:t>
            </a:r>
          </a:p>
        </p:txBody>
      </p:sp>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2769" name="think-cell Slide" r:id="rId5" imgW="378" imgH="377" progId="TCLayout.ActiveDocument.1">
                  <p:embed/>
                </p:oleObj>
              </mc:Choice>
              <mc:Fallback>
                <p:oleObj name="think-cell Slide" r:id="rId5" imgW="378" imgH="377"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66" name="Picture 65"/>
          <p:cNvPicPr>
            <a:picLocks noChangeAspect="1"/>
          </p:cNvPicPr>
          <p:nvPr userDrawn="1"/>
        </p:nvPicPr>
        <p:blipFill>
          <a:blip r:embed="rId7"/>
          <a:stretch>
            <a:fillRect/>
          </a:stretch>
        </p:blipFill>
        <p:spPr>
          <a:xfrm>
            <a:off x="10350101" y="258763"/>
            <a:ext cx="1661320" cy="365760"/>
          </a:xfrm>
          <a:prstGeom prst="rect">
            <a:avLst/>
          </a:prstGeom>
        </p:spPr>
      </p:pic>
      <p:sp>
        <p:nvSpPr>
          <p:cNvPr id="6" name="Text Placeholder 2"/>
          <p:cNvSpPr txBox="1">
            <a:spLocks/>
          </p:cNvSpPr>
          <p:nvPr userDrawn="1"/>
        </p:nvSpPr>
        <p:spPr bwMode="auto">
          <a:xfrm>
            <a:off x="9925048" y="6477265"/>
            <a:ext cx="2511427" cy="337200"/>
          </a:xfrm>
          <a:prstGeom prst="rect">
            <a:avLst/>
          </a:prstGeom>
        </p:spPr>
        <p:txBody>
          <a:bodyPr vert="horz" wrap="square" lIns="0" tIns="0" rIns="0" bIns="0" rtlCol="0" anchor="ctr">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4040">
                      <a:srgbClr val="525252"/>
                    </a:gs>
                    <a:gs pos="17000">
                      <a:srgbClr val="52525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pPr>
            <a:r>
              <a:rPr lang="en-US" sz="1800" b="0">
                <a:solidFill>
                  <a:schemeClr val="tx1"/>
                </a:solidFill>
                <a:latin typeface="+mn-lt"/>
              </a:rPr>
              <a:t>Microsoft Services</a:t>
            </a:r>
          </a:p>
        </p:txBody>
      </p:sp>
      <p:sp>
        <p:nvSpPr>
          <p:cNvPr id="9" name="Title 1"/>
          <p:cNvSpPr>
            <a:spLocks noGrp="1"/>
          </p:cNvSpPr>
          <p:nvPr>
            <p:ph type="title" hasCustomPrompt="1"/>
          </p:nvPr>
        </p:nvSpPr>
        <p:spPr>
          <a:xfrm>
            <a:off x="457200" y="4325248"/>
            <a:ext cx="8949544" cy="1554344"/>
          </a:xfrm>
          <a:noFill/>
        </p:spPr>
        <p:txBody>
          <a:bodyPr lIns="0" tIns="91440" rIns="146304" bIns="91440" anchor="ctr" anchorCtr="0"/>
          <a:lstStyle>
            <a:lvl1pPr>
              <a:defRPr sz="5400" spc="-100" baseline="0">
                <a:gradFill>
                  <a:gsLst>
                    <a:gs pos="91000">
                      <a:schemeClr val="tx1"/>
                    </a:gs>
                    <a:gs pos="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457200" y="5832462"/>
            <a:ext cx="8949542" cy="682638"/>
          </a:xfrm>
          <a:noFill/>
        </p:spPr>
        <p:txBody>
          <a:bodyPr lIns="0" tIns="109728" rIns="146304" bIns="109728" anchor="t">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a:t>Speaker Name</a:t>
            </a:r>
          </a:p>
        </p:txBody>
      </p:sp>
      <p:sp>
        <p:nvSpPr>
          <p:cNvPr id="11" name="Rectangle 10"/>
          <p:cNvSpPr/>
          <p:nvPr userDrawn="1"/>
        </p:nvSpPr>
        <p:spPr bwMode="auto">
          <a:xfrm rot="18891123">
            <a:off x="10097668" y="3660688"/>
            <a:ext cx="1647566" cy="1647564"/>
          </a:xfrm>
          <a:prstGeom prst="rect">
            <a:avLst/>
          </a:prstGeom>
          <a:solidFill>
            <a:schemeClr val="bg2"/>
          </a:solidFill>
          <a:ln w="76200" cap="sq">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p:cNvSpPr/>
          <p:nvPr userDrawn="1"/>
        </p:nvSpPr>
        <p:spPr bwMode="auto">
          <a:xfrm rot="18891123">
            <a:off x="10097667" y="3501464"/>
            <a:ext cx="1647566" cy="1647564"/>
          </a:xfrm>
          <a:prstGeom prst="rect">
            <a:avLst/>
          </a:prstGeom>
          <a:solidFill>
            <a:schemeClr val="tx1"/>
          </a:solidFill>
          <a:ln w="76200" cap="sq">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63" name="Freeform 17"/>
          <p:cNvSpPr>
            <a:spLocks noEditPoints="1"/>
          </p:cNvSpPr>
          <p:nvPr userDrawn="1"/>
        </p:nvSpPr>
        <p:spPr bwMode="auto">
          <a:xfrm>
            <a:off x="10303619" y="3707017"/>
            <a:ext cx="1235662" cy="1236458"/>
          </a:xfrm>
          <a:custGeom>
            <a:avLst/>
            <a:gdLst>
              <a:gd name="T0" fmla="*/ 327 w 655"/>
              <a:gd name="T1" fmla="*/ 0 h 656"/>
              <a:gd name="T2" fmla="*/ 0 w 655"/>
              <a:gd name="T3" fmla="*/ 328 h 656"/>
              <a:gd name="T4" fmla="*/ 327 w 655"/>
              <a:gd name="T5" fmla="*/ 656 h 656"/>
              <a:gd name="T6" fmla="*/ 655 w 655"/>
              <a:gd name="T7" fmla="*/ 328 h 656"/>
              <a:gd name="T8" fmla="*/ 327 w 655"/>
              <a:gd name="T9" fmla="*/ 0 h 656"/>
              <a:gd name="T10" fmla="*/ 401 w 655"/>
              <a:gd name="T11" fmla="*/ 467 h 656"/>
              <a:gd name="T12" fmla="*/ 375 w 655"/>
              <a:gd name="T13" fmla="*/ 493 h 656"/>
              <a:gd name="T14" fmla="*/ 349 w 655"/>
              <a:gd name="T15" fmla="*/ 467 h 656"/>
              <a:gd name="T16" fmla="*/ 349 w 655"/>
              <a:gd name="T17" fmla="*/ 430 h 656"/>
              <a:gd name="T18" fmla="*/ 401 w 655"/>
              <a:gd name="T19" fmla="*/ 430 h 656"/>
              <a:gd name="T20" fmla="*/ 401 w 655"/>
              <a:gd name="T21" fmla="*/ 467 h 656"/>
              <a:gd name="T22" fmla="*/ 479 w 655"/>
              <a:gd name="T23" fmla="*/ 475 h 656"/>
              <a:gd name="T24" fmla="*/ 442 w 655"/>
              <a:gd name="T25" fmla="*/ 437 h 656"/>
              <a:gd name="T26" fmla="*/ 465 w 655"/>
              <a:gd name="T27" fmla="*/ 415 h 656"/>
              <a:gd name="T28" fmla="*/ 419 w 655"/>
              <a:gd name="T29" fmla="*/ 415 h 656"/>
              <a:gd name="T30" fmla="*/ 419 w 655"/>
              <a:gd name="T31" fmla="*/ 415 h 656"/>
              <a:gd name="T32" fmla="*/ 333 w 655"/>
              <a:gd name="T33" fmla="*/ 415 h 656"/>
              <a:gd name="T34" fmla="*/ 333 w 655"/>
              <a:gd name="T35" fmla="*/ 415 h 656"/>
              <a:gd name="T36" fmla="*/ 272 w 655"/>
              <a:gd name="T37" fmla="*/ 415 h 656"/>
              <a:gd name="T38" fmla="*/ 143 w 655"/>
              <a:gd name="T39" fmla="*/ 286 h 656"/>
              <a:gd name="T40" fmla="*/ 272 w 655"/>
              <a:gd name="T41" fmla="*/ 157 h 656"/>
              <a:gd name="T42" fmla="*/ 401 w 655"/>
              <a:gd name="T43" fmla="*/ 286 h 656"/>
              <a:gd name="T44" fmla="*/ 401 w 655"/>
              <a:gd name="T45" fmla="*/ 347 h 656"/>
              <a:gd name="T46" fmla="*/ 349 w 655"/>
              <a:gd name="T47" fmla="*/ 347 h 656"/>
              <a:gd name="T48" fmla="*/ 349 w 655"/>
              <a:gd name="T49" fmla="*/ 286 h 656"/>
              <a:gd name="T50" fmla="*/ 272 w 655"/>
              <a:gd name="T51" fmla="*/ 209 h 656"/>
              <a:gd name="T52" fmla="*/ 196 w 655"/>
              <a:gd name="T53" fmla="*/ 286 h 656"/>
              <a:gd name="T54" fmla="*/ 272 w 655"/>
              <a:gd name="T55" fmla="*/ 363 h 656"/>
              <a:gd name="T56" fmla="*/ 333 w 655"/>
              <a:gd name="T57" fmla="*/ 363 h 656"/>
              <a:gd name="T58" fmla="*/ 349 w 655"/>
              <a:gd name="T59" fmla="*/ 363 h 656"/>
              <a:gd name="T60" fmla="*/ 401 w 655"/>
              <a:gd name="T61" fmla="*/ 363 h 656"/>
              <a:gd name="T62" fmla="*/ 419 w 655"/>
              <a:gd name="T63" fmla="*/ 363 h 656"/>
              <a:gd name="T64" fmla="*/ 465 w 655"/>
              <a:gd name="T65" fmla="*/ 363 h 656"/>
              <a:gd name="T66" fmla="*/ 442 w 655"/>
              <a:gd name="T67" fmla="*/ 341 h 656"/>
              <a:gd name="T68" fmla="*/ 479 w 655"/>
              <a:gd name="T69" fmla="*/ 304 h 656"/>
              <a:gd name="T70" fmla="*/ 566 w 655"/>
              <a:gd name="T71" fmla="*/ 389 h 656"/>
              <a:gd name="T72" fmla="*/ 479 w 655"/>
              <a:gd name="T73" fmla="*/ 475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55" h="656">
                <a:moveTo>
                  <a:pt x="327" y="0"/>
                </a:moveTo>
                <a:cubicBezTo>
                  <a:pt x="147" y="0"/>
                  <a:pt x="0" y="147"/>
                  <a:pt x="0" y="328"/>
                </a:cubicBezTo>
                <a:cubicBezTo>
                  <a:pt x="0" y="509"/>
                  <a:pt x="147" y="656"/>
                  <a:pt x="327" y="656"/>
                </a:cubicBezTo>
                <a:cubicBezTo>
                  <a:pt x="508" y="656"/>
                  <a:pt x="655" y="509"/>
                  <a:pt x="655" y="328"/>
                </a:cubicBezTo>
                <a:cubicBezTo>
                  <a:pt x="655" y="147"/>
                  <a:pt x="508" y="0"/>
                  <a:pt x="327" y="0"/>
                </a:cubicBezTo>
                <a:close/>
                <a:moveTo>
                  <a:pt x="401" y="467"/>
                </a:moveTo>
                <a:cubicBezTo>
                  <a:pt x="401" y="481"/>
                  <a:pt x="390" y="493"/>
                  <a:pt x="375" y="493"/>
                </a:cubicBezTo>
                <a:cubicBezTo>
                  <a:pt x="361" y="493"/>
                  <a:pt x="349" y="481"/>
                  <a:pt x="349" y="467"/>
                </a:cubicBezTo>
                <a:cubicBezTo>
                  <a:pt x="349" y="430"/>
                  <a:pt x="349" y="430"/>
                  <a:pt x="349" y="430"/>
                </a:cubicBezTo>
                <a:cubicBezTo>
                  <a:pt x="401" y="430"/>
                  <a:pt x="401" y="430"/>
                  <a:pt x="401" y="430"/>
                </a:cubicBezTo>
                <a:lnTo>
                  <a:pt x="401" y="467"/>
                </a:lnTo>
                <a:close/>
                <a:moveTo>
                  <a:pt x="479" y="475"/>
                </a:moveTo>
                <a:cubicBezTo>
                  <a:pt x="442" y="437"/>
                  <a:pt x="442" y="437"/>
                  <a:pt x="442" y="437"/>
                </a:cubicBezTo>
                <a:cubicBezTo>
                  <a:pt x="465" y="415"/>
                  <a:pt x="465" y="415"/>
                  <a:pt x="465" y="415"/>
                </a:cubicBezTo>
                <a:cubicBezTo>
                  <a:pt x="419" y="415"/>
                  <a:pt x="419" y="415"/>
                  <a:pt x="419" y="415"/>
                </a:cubicBezTo>
                <a:cubicBezTo>
                  <a:pt x="419" y="415"/>
                  <a:pt x="419" y="415"/>
                  <a:pt x="419" y="415"/>
                </a:cubicBezTo>
                <a:cubicBezTo>
                  <a:pt x="333" y="415"/>
                  <a:pt x="333" y="415"/>
                  <a:pt x="333" y="415"/>
                </a:cubicBezTo>
                <a:cubicBezTo>
                  <a:pt x="333" y="415"/>
                  <a:pt x="333" y="415"/>
                  <a:pt x="333" y="415"/>
                </a:cubicBezTo>
                <a:cubicBezTo>
                  <a:pt x="272" y="415"/>
                  <a:pt x="272" y="415"/>
                  <a:pt x="272" y="415"/>
                </a:cubicBezTo>
                <a:cubicBezTo>
                  <a:pt x="201" y="415"/>
                  <a:pt x="143" y="357"/>
                  <a:pt x="143" y="286"/>
                </a:cubicBezTo>
                <a:cubicBezTo>
                  <a:pt x="143" y="215"/>
                  <a:pt x="201" y="157"/>
                  <a:pt x="272" y="157"/>
                </a:cubicBezTo>
                <a:cubicBezTo>
                  <a:pt x="344" y="157"/>
                  <a:pt x="401" y="215"/>
                  <a:pt x="401" y="286"/>
                </a:cubicBezTo>
                <a:cubicBezTo>
                  <a:pt x="401" y="347"/>
                  <a:pt x="401" y="347"/>
                  <a:pt x="401" y="347"/>
                </a:cubicBezTo>
                <a:cubicBezTo>
                  <a:pt x="349" y="347"/>
                  <a:pt x="349" y="347"/>
                  <a:pt x="349" y="347"/>
                </a:cubicBezTo>
                <a:cubicBezTo>
                  <a:pt x="349" y="286"/>
                  <a:pt x="349" y="286"/>
                  <a:pt x="349" y="286"/>
                </a:cubicBezTo>
                <a:cubicBezTo>
                  <a:pt x="349" y="244"/>
                  <a:pt x="315" y="209"/>
                  <a:pt x="272" y="209"/>
                </a:cubicBezTo>
                <a:cubicBezTo>
                  <a:pt x="230" y="209"/>
                  <a:pt x="196" y="244"/>
                  <a:pt x="196" y="286"/>
                </a:cubicBezTo>
                <a:cubicBezTo>
                  <a:pt x="196" y="329"/>
                  <a:pt x="230" y="363"/>
                  <a:pt x="272" y="363"/>
                </a:cubicBezTo>
                <a:cubicBezTo>
                  <a:pt x="333" y="363"/>
                  <a:pt x="333" y="363"/>
                  <a:pt x="333" y="363"/>
                </a:cubicBezTo>
                <a:cubicBezTo>
                  <a:pt x="349" y="363"/>
                  <a:pt x="349" y="363"/>
                  <a:pt x="349" y="363"/>
                </a:cubicBezTo>
                <a:cubicBezTo>
                  <a:pt x="401" y="363"/>
                  <a:pt x="401" y="363"/>
                  <a:pt x="401" y="363"/>
                </a:cubicBezTo>
                <a:cubicBezTo>
                  <a:pt x="419" y="363"/>
                  <a:pt x="419" y="363"/>
                  <a:pt x="419" y="363"/>
                </a:cubicBezTo>
                <a:cubicBezTo>
                  <a:pt x="465" y="363"/>
                  <a:pt x="465" y="363"/>
                  <a:pt x="465" y="363"/>
                </a:cubicBezTo>
                <a:cubicBezTo>
                  <a:pt x="442" y="341"/>
                  <a:pt x="442" y="341"/>
                  <a:pt x="442" y="341"/>
                </a:cubicBezTo>
                <a:cubicBezTo>
                  <a:pt x="479" y="304"/>
                  <a:pt x="479" y="304"/>
                  <a:pt x="479" y="304"/>
                </a:cubicBezTo>
                <a:cubicBezTo>
                  <a:pt x="566" y="389"/>
                  <a:pt x="566" y="389"/>
                  <a:pt x="566" y="389"/>
                </a:cubicBezTo>
                <a:lnTo>
                  <a:pt x="479" y="475"/>
                </a:lnTo>
                <a:close/>
              </a:path>
            </a:pathLst>
          </a:custGeom>
          <a:solidFill>
            <a:schemeClr val="bg2"/>
          </a:solidFill>
          <a:ln w="952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1046460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4"/>
          <a:srcRect l="48203" r="1794"/>
          <a:stretch/>
        </p:blipFill>
        <p:spPr>
          <a:xfrm flipH="1">
            <a:off x="0" y="0"/>
            <a:ext cx="6218238" cy="6995160"/>
          </a:xfrm>
          <a:prstGeom prst="rect">
            <a:avLst/>
          </a:prstGeom>
        </p:spPr>
      </p:pic>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3793" name="think-cell Slide" r:id="rId5" imgW="378" imgH="377" progId="TCLayout.ActiveDocument.1">
                  <p:embed/>
                </p:oleObj>
              </mc:Choice>
              <mc:Fallback>
                <p:oleObj name="think-cell Slide" r:id="rId5" imgW="378" imgH="377"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9" name="Title 1"/>
          <p:cNvSpPr>
            <a:spLocks noGrp="1"/>
          </p:cNvSpPr>
          <p:nvPr>
            <p:ph type="title" hasCustomPrompt="1"/>
          </p:nvPr>
        </p:nvSpPr>
        <p:spPr>
          <a:xfrm>
            <a:off x="6397752" y="1885058"/>
            <a:ext cx="5577037" cy="1828786"/>
          </a:xfrm>
          <a:noFill/>
        </p:spPr>
        <p:txBody>
          <a:bodyPr lIns="0" tIns="91440" rIns="146304" bIns="91440" anchor="ctr" anchorCtr="0"/>
          <a:lstStyle>
            <a:lvl1pPr>
              <a:defRPr sz="5400" spc="-100" baseline="0">
                <a:solidFill>
                  <a:schemeClr val="bg1"/>
                </a:solidFill>
              </a:defRPr>
            </a:lvl1pPr>
          </a:lstStyle>
          <a:p>
            <a:r>
              <a:rPr lang="en-US"/>
              <a:t>Presentation title</a:t>
            </a:r>
          </a:p>
        </p:txBody>
      </p:sp>
      <p:sp>
        <p:nvSpPr>
          <p:cNvPr id="5" name="Text Placeholder 4"/>
          <p:cNvSpPr>
            <a:spLocks noGrp="1"/>
          </p:cNvSpPr>
          <p:nvPr>
            <p:ph type="body" sz="quarter" idx="12" hasCustomPrompt="1"/>
          </p:nvPr>
        </p:nvSpPr>
        <p:spPr>
          <a:xfrm>
            <a:off x="6397753" y="3986823"/>
            <a:ext cx="4497387" cy="682638"/>
          </a:xfrm>
          <a:noFill/>
        </p:spPr>
        <p:txBody>
          <a:bodyPr lIns="0" tIns="109728" rIns="146304" bIns="109728" anchor="ctr">
            <a:noAutofit/>
          </a:bodyPr>
          <a:lstStyle>
            <a:lvl1pPr marL="0" indent="0">
              <a:spcBef>
                <a:spcPts val="0"/>
              </a:spcBef>
              <a:buNone/>
              <a:defRPr sz="3200" spc="0" baseline="0">
                <a:solidFill>
                  <a:schemeClr val="bg1"/>
                </a:solidFill>
                <a:latin typeface="+mj-lt"/>
              </a:defRPr>
            </a:lvl1pPr>
          </a:lstStyle>
          <a:p>
            <a:pPr lvl="0"/>
            <a:r>
              <a:rPr lang="en-US"/>
              <a:t>Speaker Name</a:t>
            </a:r>
          </a:p>
        </p:txBody>
      </p:sp>
      <p:sp>
        <p:nvSpPr>
          <p:cNvPr id="6" name="Text Placeholder 2"/>
          <p:cNvSpPr txBox="1">
            <a:spLocks/>
          </p:cNvSpPr>
          <p:nvPr userDrawn="1"/>
        </p:nvSpPr>
        <p:spPr bwMode="auto">
          <a:xfrm>
            <a:off x="457200" y="197793"/>
            <a:ext cx="2511427" cy="337200"/>
          </a:xfrm>
          <a:prstGeom prst="rect">
            <a:avLst/>
          </a:prstGeom>
        </p:spPr>
        <p:txBody>
          <a:bodyPr vert="horz" wrap="square" lIns="0" tIns="0" rIns="0" bIns="0" rtlCol="0" anchor="ctr">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4040">
                      <a:srgbClr val="525252"/>
                    </a:gs>
                    <a:gs pos="17000">
                      <a:srgbClr val="52525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pPr>
            <a:r>
              <a:rPr lang="en-US" sz="1800" b="0">
                <a:solidFill>
                  <a:schemeClr val="bg1"/>
                </a:solidFill>
                <a:latin typeface="+mn-lt"/>
              </a:rPr>
              <a:t>Microsoft Services</a:t>
            </a:r>
          </a:p>
        </p:txBody>
      </p:sp>
      <p:sp>
        <p:nvSpPr>
          <p:cNvPr id="17" name="Freeform 17"/>
          <p:cNvSpPr>
            <a:spLocks noEditPoints="1"/>
          </p:cNvSpPr>
          <p:nvPr userDrawn="1"/>
        </p:nvSpPr>
        <p:spPr bwMode="auto">
          <a:xfrm>
            <a:off x="10841917" y="5389104"/>
            <a:ext cx="1132872" cy="1133606"/>
          </a:xfrm>
          <a:custGeom>
            <a:avLst/>
            <a:gdLst>
              <a:gd name="T0" fmla="*/ 327 w 655"/>
              <a:gd name="T1" fmla="*/ 0 h 656"/>
              <a:gd name="T2" fmla="*/ 0 w 655"/>
              <a:gd name="T3" fmla="*/ 328 h 656"/>
              <a:gd name="T4" fmla="*/ 327 w 655"/>
              <a:gd name="T5" fmla="*/ 656 h 656"/>
              <a:gd name="T6" fmla="*/ 655 w 655"/>
              <a:gd name="T7" fmla="*/ 328 h 656"/>
              <a:gd name="T8" fmla="*/ 327 w 655"/>
              <a:gd name="T9" fmla="*/ 0 h 656"/>
              <a:gd name="T10" fmla="*/ 401 w 655"/>
              <a:gd name="T11" fmla="*/ 467 h 656"/>
              <a:gd name="T12" fmla="*/ 375 w 655"/>
              <a:gd name="T13" fmla="*/ 493 h 656"/>
              <a:gd name="T14" fmla="*/ 349 w 655"/>
              <a:gd name="T15" fmla="*/ 467 h 656"/>
              <a:gd name="T16" fmla="*/ 349 w 655"/>
              <a:gd name="T17" fmla="*/ 430 h 656"/>
              <a:gd name="T18" fmla="*/ 401 w 655"/>
              <a:gd name="T19" fmla="*/ 430 h 656"/>
              <a:gd name="T20" fmla="*/ 401 w 655"/>
              <a:gd name="T21" fmla="*/ 467 h 656"/>
              <a:gd name="T22" fmla="*/ 479 w 655"/>
              <a:gd name="T23" fmla="*/ 475 h 656"/>
              <a:gd name="T24" fmla="*/ 442 w 655"/>
              <a:gd name="T25" fmla="*/ 437 h 656"/>
              <a:gd name="T26" fmla="*/ 465 w 655"/>
              <a:gd name="T27" fmla="*/ 415 h 656"/>
              <a:gd name="T28" fmla="*/ 419 w 655"/>
              <a:gd name="T29" fmla="*/ 415 h 656"/>
              <a:gd name="T30" fmla="*/ 419 w 655"/>
              <a:gd name="T31" fmla="*/ 415 h 656"/>
              <a:gd name="T32" fmla="*/ 333 w 655"/>
              <a:gd name="T33" fmla="*/ 415 h 656"/>
              <a:gd name="T34" fmla="*/ 333 w 655"/>
              <a:gd name="T35" fmla="*/ 415 h 656"/>
              <a:gd name="T36" fmla="*/ 272 w 655"/>
              <a:gd name="T37" fmla="*/ 415 h 656"/>
              <a:gd name="T38" fmla="*/ 143 w 655"/>
              <a:gd name="T39" fmla="*/ 286 h 656"/>
              <a:gd name="T40" fmla="*/ 272 w 655"/>
              <a:gd name="T41" fmla="*/ 157 h 656"/>
              <a:gd name="T42" fmla="*/ 401 w 655"/>
              <a:gd name="T43" fmla="*/ 286 h 656"/>
              <a:gd name="T44" fmla="*/ 401 w 655"/>
              <a:gd name="T45" fmla="*/ 347 h 656"/>
              <a:gd name="T46" fmla="*/ 349 w 655"/>
              <a:gd name="T47" fmla="*/ 347 h 656"/>
              <a:gd name="T48" fmla="*/ 349 w 655"/>
              <a:gd name="T49" fmla="*/ 286 h 656"/>
              <a:gd name="T50" fmla="*/ 272 w 655"/>
              <a:gd name="T51" fmla="*/ 209 h 656"/>
              <a:gd name="T52" fmla="*/ 196 w 655"/>
              <a:gd name="T53" fmla="*/ 286 h 656"/>
              <a:gd name="T54" fmla="*/ 272 w 655"/>
              <a:gd name="T55" fmla="*/ 363 h 656"/>
              <a:gd name="T56" fmla="*/ 333 w 655"/>
              <a:gd name="T57" fmla="*/ 363 h 656"/>
              <a:gd name="T58" fmla="*/ 349 w 655"/>
              <a:gd name="T59" fmla="*/ 363 h 656"/>
              <a:gd name="T60" fmla="*/ 401 w 655"/>
              <a:gd name="T61" fmla="*/ 363 h 656"/>
              <a:gd name="T62" fmla="*/ 419 w 655"/>
              <a:gd name="T63" fmla="*/ 363 h 656"/>
              <a:gd name="T64" fmla="*/ 465 w 655"/>
              <a:gd name="T65" fmla="*/ 363 h 656"/>
              <a:gd name="T66" fmla="*/ 442 w 655"/>
              <a:gd name="T67" fmla="*/ 341 h 656"/>
              <a:gd name="T68" fmla="*/ 479 w 655"/>
              <a:gd name="T69" fmla="*/ 304 h 656"/>
              <a:gd name="T70" fmla="*/ 566 w 655"/>
              <a:gd name="T71" fmla="*/ 389 h 656"/>
              <a:gd name="T72" fmla="*/ 479 w 655"/>
              <a:gd name="T73" fmla="*/ 475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55" h="656">
                <a:moveTo>
                  <a:pt x="327" y="0"/>
                </a:moveTo>
                <a:cubicBezTo>
                  <a:pt x="147" y="0"/>
                  <a:pt x="0" y="147"/>
                  <a:pt x="0" y="328"/>
                </a:cubicBezTo>
                <a:cubicBezTo>
                  <a:pt x="0" y="509"/>
                  <a:pt x="147" y="656"/>
                  <a:pt x="327" y="656"/>
                </a:cubicBezTo>
                <a:cubicBezTo>
                  <a:pt x="508" y="656"/>
                  <a:pt x="655" y="509"/>
                  <a:pt x="655" y="328"/>
                </a:cubicBezTo>
                <a:cubicBezTo>
                  <a:pt x="655" y="147"/>
                  <a:pt x="508" y="0"/>
                  <a:pt x="327" y="0"/>
                </a:cubicBezTo>
                <a:close/>
                <a:moveTo>
                  <a:pt x="401" y="467"/>
                </a:moveTo>
                <a:cubicBezTo>
                  <a:pt x="401" y="481"/>
                  <a:pt x="390" y="493"/>
                  <a:pt x="375" y="493"/>
                </a:cubicBezTo>
                <a:cubicBezTo>
                  <a:pt x="361" y="493"/>
                  <a:pt x="349" y="481"/>
                  <a:pt x="349" y="467"/>
                </a:cubicBezTo>
                <a:cubicBezTo>
                  <a:pt x="349" y="430"/>
                  <a:pt x="349" y="430"/>
                  <a:pt x="349" y="430"/>
                </a:cubicBezTo>
                <a:cubicBezTo>
                  <a:pt x="401" y="430"/>
                  <a:pt x="401" y="430"/>
                  <a:pt x="401" y="430"/>
                </a:cubicBezTo>
                <a:lnTo>
                  <a:pt x="401" y="467"/>
                </a:lnTo>
                <a:close/>
                <a:moveTo>
                  <a:pt x="479" y="475"/>
                </a:moveTo>
                <a:cubicBezTo>
                  <a:pt x="442" y="437"/>
                  <a:pt x="442" y="437"/>
                  <a:pt x="442" y="437"/>
                </a:cubicBezTo>
                <a:cubicBezTo>
                  <a:pt x="465" y="415"/>
                  <a:pt x="465" y="415"/>
                  <a:pt x="465" y="415"/>
                </a:cubicBezTo>
                <a:cubicBezTo>
                  <a:pt x="419" y="415"/>
                  <a:pt x="419" y="415"/>
                  <a:pt x="419" y="415"/>
                </a:cubicBezTo>
                <a:cubicBezTo>
                  <a:pt x="419" y="415"/>
                  <a:pt x="419" y="415"/>
                  <a:pt x="419" y="415"/>
                </a:cubicBezTo>
                <a:cubicBezTo>
                  <a:pt x="333" y="415"/>
                  <a:pt x="333" y="415"/>
                  <a:pt x="333" y="415"/>
                </a:cubicBezTo>
                <a:cubicBezTo>
                  <a:pt x="333" y="415"/>
                  <a:pt x="333" y="415"/>
                  <a:pt x="333" y="415"/>
                </a:cubicBezTo>
                <a:cubicBezTo>
                  <a:pt x="272" y="415"/>
                  <a:pt x="272" y="415"/>
                  <a:pt x="272" y="415"/>
                </a:cubicBezTo>
                <a:cubicBezTo>
                  <a:pt x="201" y="415"/>
                  <a:pt x="143" y="357"/>
                  <a:pt x="143" y="286"/>
                </a:cubicBezTo>
                <a:cubicBezTo>
                  <a:pt x="143" y="215"/>
                  <a:pt x="201" y="157"/>
                  <a:pt x="272" y="157"/>
                </a:cubicBezTo>
                <a:cubicBezTo>
                  <a:pt x="344" y="157"/>
                  <a:pt x="401" y="215"/>
                  <a:pt x="401" y="286"/>
                </a:cubicBezTo>
                <a:cubicBezTo>
                  <a:pt x="401" y="347"/>
                  <a:pt x="401" y="347"/>
                  <a:pt x="401" y="347"/>
                </a:cubicBezTo>
                <a:cubicBezTo>
                  <a:pt x="349" y="347"/>
                  <a:pt x="349" y="347"/>
                  <a:pt x="349" y="347"/>
                </a:cubicBezTo>
                <a:cubicBezTo>
                  <a:pt x="349" y="286"/>
                  <a:pt x="349" y="286"/>
                  <a:pt x="349" y="286"/>
                </a:cubicBezTo>
                <a:cubicBezTo>
                  <a:pt x="349" y="244"/>
                  <a:pt x="315" y="209"/>
                  <a:pt x="272" y="209"/>
                </a:cubicBezTo>
                <a:cubicBezTo>
                  <a:pt x="230" y="209"/>
                  <a:pt x="196" y="244"/>
                  <a:pt x="196" y="286"/>
                </a:cubicBezTo>
                <a:cubicBezTo>
                  <a:pt x="196" y="329"/>
                  <a:pt x="230" y="363"/>
                  <a:pt x="272" y="363"/>
                </a:cubicBezTo>
                <a:cubicBezTo>
                  <a:pt x="333" y="363"/>
                  <a:pt x="333" y="363"/>
                  <a:pt x="333" y="363"/>
                </a:cubicBezTo>
                <a:cubicBezTo>
                  <a:pt x="349" y="363"/>
                  <a:pt x="349" y="363"/>
                  <a:pt x="349" y="363"/>
                </a:cubicBezTo>
                <a:cubicBezTo>
                  <a:pt x="401" y="363"/>
                  <a:pt x="401" y="363"/>
                  <a:pt x="401" y="363"/>
                </a:cubicBezTo>
                <a:cubicBezTo>
                  <a:pt x="419" y="363"/>
                  <a:pt x="419" y="363"/>
                  <a:pt x="419" y="363"/>
                </a:cubicBezTo>
                <a:cubicBezTo>
                  <a:pt x="465" y="363"/>
                  <a:pt x="465" y="363"/>
                  <a:pt x="465" y="363"/>
                </a:cubicBezTo>
                <a:cubicBezTo>
                  <a:pt x="442" y="341"/>
                  <a:pt x="442" y="341"/>
                  <a:pt x="442" y="341"/>
                </a:cubicBezTo>
                <a:cubicBezTo>
                  <a:pt x="479" y="304"/>
                  <a:pt x="479" y="304"/>
                  <a:pt x="479" y="304"/>
                </a:cubicBezTo>
                <a:cubicBezTo>
                  <a:pt x="566" y="389"/>
                  <a:pt x="566" y="389"/>
                  <a:pt x="566" y="389"/>
                </a:cubicBezTo>
                <a:lnTo>
                  <a:pt x="479" y="475"/>
                </a:lnTo>
                <a:close/>
              </a:path>
            </a:pathLst>
          </a:custGeom>
          <a:solidFill>
            <a:srgbClr val="FFFFFF"/>
          </a:solidFill>
          <a:ln w="952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1" name="Picture 10"/>
          <p:cNvPicPr>
            <a:picLocks noChangeAspect="1"/>
          </p:cNvPicPr>
          <p:nvPr userDrawn="1"/>
        </p:nvPicPr>
        <p:blipFill>
          <a:blip r:embed="rId7"/>
          <a:stretch>
            <a:fillRect/>
          </a:stretch>
        </p:blipFill>
        <p:spPr>
          <a:xfrm>
            <a:off x="6553200" y="258763"/>
            <a:ext cx="1661320" cy="365760"/>
          </a:xfrm>
          <a:prstGeom prst="rect">
            <a:avLst/>
          </a:prstGeom>
        </p:spPr>
      </p:pic>
    </p:spTree>
    <p:extLst>
      <p:ext uri="{BB962C8B-B14F-4D97-AF65-F5344CB8AC3E}">
        <p14:creationId xmlns:p14="http://schemas.microsoft.com/office/powerpoint/2010/main" val="42554425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4817" name="think-cell Slide" r:id="rId4" imgW="378" imgH="377" progId="TCLayout.ActiveDocument.1">
                  <p:embed/>
                </p:oleObj>
              </mc:Choice>
              <mc:Fallback>
                <p:oleObj name="think-cell Slide" r:id="rId4" imgW="378" imgH="377"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9" name="Title 1"/>
          <p:cNvSpPr>
            <a:spLocks noGrp="1"/>
          </p:cNvSpPr>
          <p:nvPr>
            <p:ph type="title" hasCustomPrompt="1"/>
          </p:nvPr>
        </p:nvSpPr>
        <p:spPr>
          <a:xfrm>
            <a:off x="457199" y="2828924"/>
            <a:ext cx="6613526" cy="1336676"/>
          </a:xfrm>
          <a:noFill/>
        </p:spPr>
        <p:txBody>
          <a:bodyPr lIns="0" tIns="91440" rIns="146304" bIns="91440" anchor="ctr" anchorCtr="0"/>
          <a:lstStyle>
            <a:lvl1pPr>
              <a:defRPr sz="5400" spc="-100" baseline="0">
                <a:solidFill>
                  <a:schemeClr val="bg2"/>
                </a:solidFill>
                <a:latin typeface="+mn-lt"/>
              </a:defRPr>
            </a:lvl1pPr>
          </a:lstStyle>
          <a:p>
            <a:r>
              <a:rPr lang="en-US"/>
              <a:t>PRESENTATION TITLE</a:t>
            </a:r>
          </a:p>
        </p:txBody>
      </p:sp>
      <p:sp>
        <p:nvSpPr>
          <p:cNvPr id="5" name="Text Placeholder 4"/>
          <p:cNvSpPr>
            <a:spLocks noGrp="1"/>
          </p:cNvSpPr>
          <p:nvPr>
            <p:ph type="body" sz="quarter" idx="12" hasCustomPrompt="1"/>
          </p:nvPr>
        </p:nvSpPr>
        <p:spPr>
          <a:xfrm>
            <a:off x="457199" y="4319817"/>
            <a:ext cx="4497387" cy="682638"/>
          </a:xfrm>
          <a:noFill/>
        </p:spPr>
        <p:txBody>
          <a:bodyPr lIns="0" tIns="109728" rIns="146304" bIns="109728" anchor="ctr">
            <a:noAutofit/>
          </a:bodyPr>
          <a:lstStyle>
            <a:lvl1pPr marL="0" indent="0">
              <a:spcBef>
                <a:spcPts val="0"/>
              </a:spcBef>
              <a:buNone/>
              <a:defRPr sz="3200" spc="0" baseline="0">
                <a:solidFill>
                  <a:schemeClr val="bg1"/>
                </a:solidFill>
                <a:latin typeface="+mj-lt"/>
              </a:defRPr>
            </a:lvl1pPr>
          </a:lstStyle>
          <a:p>
            <a:pPr lvl="0"/>
            <a:r>
              <a:rPr lang="en-US"/>
              <a:t>Speaker Name</a:t>
            </a:r>
          </a:p>
        </p:txBody>
      </p:sp>
      <p:sp>
        <p:nvSpPr>
          <p:cNvPr id="15" name="Freeform 14"/>
          <p:cNvSpPr/>
          <p:nvPr userDrawn="1"/>
        </p:nvSpPr>
        <p:spPr bwMode="auto">
          <a:xfrm>
            <a:off x="7229477" y="2828924"/>
            <a:ext cx="5206998" cy="1336676"/>
          </a:xfrm>
          <a:custGeom>
            <a:avLst/>
            <a:gdLst>
              <a:gd name="connsiteX0" fmla="*/ 581026 w 5206998"/>
              <a:gd name="connsiteY0" fmla="*/ 0 h 1336676"/>
              <a:gd name="connsiteX1" fmla="*/ 5206998 w 5206998"/>
              <a:gd name="connsiteY1" fmla="*/ 0 h 1336676"/>
              <a:gd name="connsiteX2" fmla="*/ 5206998 w 5206998"/>
              <a:gd name="connsiteY2" fmla="*/ 1336676 h 1336676"/>
              <a:gd name="connsiteX3" fmla="*/ 581026 w 5206998"/>
              <a:gd name="connsiteY3" fmla="*/ 1336676 h 1336676"/>
              <a:gd name="connsiteX4" fmla="*/ 0 w 5206998"/>
              <a:gd name="connsiteY4" fmla="*/ 668338 h 1336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6998" h="1336676">
                <a:moveTo>
                  <a:pt x="581026" y="0"/>
                </a:moveTo>
                <a:lnTo>
                  <a:pt x="5206998" y="0"/>
                </a:lnTo>
                <a:lnTo>
                  <a:pt x="5206998" y="1336676"/>
                </a:lnTo>
                <a:lnTo>
                  <a:pt x="581026" y="1336676"/>
                </a:lnTo>
                <a:lnTo>
                  <a:pt x="0" y="668338"/>
                </a:ln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7" name="Freeform 17"/>
          <p:cNvSpPr>
            <a:spLocks noEditPoints="1"/>
          </p:cNvSpPr>
          <p:nvPr userDrawn="1"/>
        </p:nvSpPr>
        <p:spPr bwMode="auto">
          <a:xfrm>
            <a:off x="7969255" y="2988809"/>
            <a:ext cx="1016248" cy="1016906"/>
          </a:xfrm>
          <a:custGeom>
            <a:avLst/>
            <a:gdLst>
              <a:gd name="T0" fmla="*/ 327 w 655"/>
              <a:gd name="T1" fmla="*/ 0 h 656"/>
              <a:gd name="T2" fmla="*/ 0 w 655"/>
              <a:gd name="T3" fmla="*/ 328 h 656"/>
              <a:gd name="T4" fmla="*/ 327 w 655"/>
              <a:gd name="T5" fmla="*/ 656 h 656"/>
              <a:gd name="T6" fmla="*/ 655 w 655"/>
              <a:gd name="T7" fmla="*/ 328 h 656"/>
              <a:gd name="T8" fmla="*/ 327 w 655"/>
              <a:gd name="T9" fmla="*/ 0 h 656"/>
              <a:gd name="T10" fmla="*/ 401 w 655"/>
              <a:gd name="T11" fmla="*/ 467 h 656"/>
              <a:gd name="T12" fmla="*/ 375 w 655"/>
              <a:gd name="T13" fmla="*/ 493 h 656"/>
              <a:gd name="T14" fmla="*/ 349 w 655"/>
              <a:gd name="T15" fmla="*/ 467 h 656"/>
              <a:gd name="T16" fmla="*/ 349 w 655"/>
              <a:gd name="T17" fmla="*/ 430 h 656"/>
              <a:gd name="T18" fmla="*/ 401 w 655"/>
              <a:gd name="T19" fmla="*/ 430 h 656"/>
              <a:gd name="T20" fmla="*/ 401 w 655"/>
              <a:gd name="T21" fmla="*/ 467 h 656"/>
              <a:gd name="T22" fmla="*/ 479 w 655"/>
              <a:gd name="T23" fmla="*/ 475 h 656"/>
              <a:gd name="T24" fmla="*/ 442 w 655"/>
              <a:gd name="T25" fmla="*/ 437 h 656"/>
              <a:gd name="T26" fmla="*/ 465 w 655"/>
              <a:gd name="T27" fmla="*/ 415 h 656"/>
              <a:gd name="T28" fmla="*/ 419 w 655"/>
              <a:gd name="T29" fmla="*/ 415 h 656"/>
              <a:gd name="T30" fmla="*/ 419 w 655"/>
              <a:gd name="T31" fmla="*/ 415 h 656"/>
              <a:gd name="T32" fmla="*/ 333 w 655"/>
              <a:gd name="T33" fmla="*/ 415 h 656"/>
              <a:gd name="T34" fmla="*/ 333 w 655"/>
              <a:gd name="T35" fmla="*/ 415 h 656"/>
              <a:gd name="T36" fmla="*/ 272 w 655"/>
              <a:gd name="T37" fmla="*/ 415 h 656"/>
              <a:gd name="T38" fmla="*/ 143 w 655"/>
              <a:gd name="T39" fmla="*/ 286 h 656"/>
              <a:gd name="T40" fmla="*/ 272 w 655"/>
              <a:gd name="T41" fmla="*/ 157 h 656"/>
              <a:gd name="T42" fmla="*/ 401 w 655"/>
              <a:gd name="T43" fmla="*/ 286 h 656"/>
              <a:gd name="T44" fmla="*/ 401 w 655"/>
              <a:gd name="T45" fmla="*/ 347 h 656"/>
              <a:gd name="T46" fmla="*/ 349 w 655"/>
              <a:gd name="T47" fmla="*/ 347 h 656"/>
              <a:gd name="T48" fmla="*/ 349 w 655"/>
              <a:gd name="T49" fmla="*/ 286 h 656"/>
              <a:gd name="T50" fmla="*/ 272 w 655"/>
              <a:gd name="T51" fmla="*/ 209 h 656"/>
              <a:gd name="T52" fmla="*/ 196 w 655"/>
              <a:gd name="T53" fmla="*/ 286 h 656"/>
              <a:gd name="T54" fmla="*/ 272 w 655"/>
              <a:gd name="T55" fmla="*/ 363 h 656"/>
              <a:gd name="T56" fmla="*/ 333 w 655"/>
              <a:gd name="T57" fmla="*/ 363 h 656"/>
              <a:gd name="T58" fmla="*/ 349 w 655"/>
              <a:gd name="T59" fmla="*/ 363 h 656"/>
              <a:gd name="T60" fmla="*/ 401 w 655"/>
              <a:gd name="T61" fmla="*/ 363 h 656"/>
              <a:gd name="T62" fmla="*/ 419 w 655"/>
              <a:gd name="T63" fmla="*/ 363 h 656"/>
              <a:gd name="T64" fmla="*/ 465 w 655"/>
              <a:gd name="T65" fmla="*/ 363 h 656"/>
              <a:gd name="T66" fmla="*/ 442 w 655"/>
              <a:gd name="T67" fmla="*/ 341 h 656"/>
              <a:gd name="T68" fmla="*/ 479 w 655"/>
              <a:gd name="T69" fmla="*/ 304 h 656"/>
              <a:gd name="T70" fmla="*/ 566 w 655"/>
              <a:gd name="T71" fmla="*/ 389 h 656"/>
              <a:gd name="T72" fmla="*/ 479 w 655"/>
              <a:gd name="T73" fmla="*/ 475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55" h="656">
                <a:moveTo>
                  <a:pt x="327" y="0"/>
                </a:moveTo>
                <a:cubicBezTo>
                  <a:pt x="147" y="0"/>
                  <a:pt x="0" y="147"/>
                  <a:pt x="0" y="328"/>
                </a:cubicBezTo>
                <a:cubicBezTo>
                  <a:pt x="0" y="509"/>
                  <a:pt x="147" y="656"/>
                  <a:pt x="327" y="656"/>
                </a:cubicBezTo>
                <a:cubicBezTo>
                  <a:pt x="508" y="656"/>
                  <a:pt x="655" y="509"/>
                  <a:pt x="655" y="328"/>
                </a:cubicBezTo>
                <a:cubicBezTo>
                  <a:pt x="655" y="147"/>
                  <a:pt x="508" y="0"/>
                  <a:pt x="327" y="0"/>
                </a:cubicBezTo>
                <a:close/>
                <a:moveTo>
                  <a:pt x="401" y="467"/>
                </a:moveTo>
                <a:cubicBezTo>
                  <a:pt x="401" y="481"/>
                  <a:pt x="390" y="493"/>
                  <a:pt x="375" y="493"/>
                </a:cubicBezTo>
                <a:cubicBezTo>
                  <a:pt x="361" y="493"/>
                  <a:pt x="349" y="481"/>
                  <a:pt x="349" y="467"/>
                </a:cubicBezTo>
                <a:cubicBezTo>
                  <a:pt x="349" y="430"/>
                  <a:pt x="349" y="430"/>
                  <a:pt x="349" y="430"/>
                </a:cubicBezTo>
                <a:cubicBezTo>
                  <a:pt x="401" y="430"/>
                  <a:pt x="401" y="430"/>
                  <a:pt x="401" y="430"/>
                </a:cubicBezTo>
                <a:lnTo>
                  <a:pt x="401" y="467"/>
                </a:lnTo>
                <a:close/>
                <a:moveTo>
                  <a:pt x="479" y="475"/>
                </a:moveTo>
                <a:cubicBezTo>
                  <a:pt x="442" y="437"/>
                  <a:pt x="442" y="437"/>
                  <a:pt x="442" y="437"/>
                </a:cubicBezTo>
                <a:cubicBezTo>
                  <a:pt x="465" y="415"/>
                  <a:pt x="465" y="415"/>
                  <a:pt x="465" y="415"/>
                </a:cubicBezTo>
                <a:cubicBezTo>
                  <a:pt x="419" y="415"/>
                  <a:pt x="419" y="415"/>
                  <a:pt x="419" y="415"/>
                </a:cubicBezTo>
                <a:cubicBezTo>
                  <a:pt x="419" y="415"/>
                  <a:pt x="419" y="415"/>
                  <a:pt x="419" y="415"/>
                </a:cubicBezTo>
                <a:cubicBezTo>
                  <a:pt x="333" y="415"/>
                  <a:pt x="333" y="415"/>
                  <a:pt x="333" y="415"/>
                </a:cubicBezTo>
                <a:cubicBezTo>
                  <a:pt x="333" y="415"/>
                  <a:pt x="333" y="415"/>
                  <a:pt x="333" y="415"/>
                </a:cubicBezTo>
                <a:cubicBezTo>
                  <a:pt x="272" y="415"/>
                  <a:pt x="272" y="415"/>
                  <a:pt x="272" y="415"/>
                </a:cubicBezTo>
                <a:cubicBezTo>
                  <a:pt x="201" y="415"/>
                  <a:pt x="143" y="357"/>
                  <a:pt x="143" y="286"/>
                </a:cubicBezTo>
                <a:cubicBezTo>
                  <a:pt x="143" y="215"/>
                  <a:pt x="201" y="157"/>
                  <a:pt x="272" y="157"/>
                </a:cubicBezTo>
                <a:cubicBezTo>
                  <a:pt x="344" y="157"/>
                  <a:pt x="401" y="215"/>
                  <a:pt x="401" y="286"/>
                </a:cubicBezTo>
                <a:cubicBezTo>
                  <a:pt x="401" y="347"/>
                  <a:pt x="401" y="347"/>
                  <a:pt x="401" y="347"/>
                </a:cubicBezTo>
                <a:cubicBezTo>
                  <a:pt x="349" y="347"/>
                  <a:pt x="349" y="347"/>
                  <a:pt x="349" y="347"/>
                </a:cubicBezTo>
                <a:cubicBezTo>
                  <a:pt x="349" y="286"/>
                  <a:pt x="349" y="286"/>
                  <a:pt x="349" y="286"/>
                </a:cubicBezTo>
                <a:cubicBezTo>
                  <a:pt x="349" y="244"/>
                  <a:pt x="315" y="209"/>
                  <a:pt x="272" y="209"/>
                </a:cubicBezTo>
                <a:cubicBezTo>
                  <a:pt x="230" y="209"/>
                  <a:pt x="196" y="244"/>
                  <a:pt x="196" y="286"/>
                </a:cubicBezTo>
                <a:cubicBezTo>
                  <a:pt x="196" y="329"/>
                  <a:pt x="230" y="363"/>
                  <a:pt x="272" y="363"/>
                </a:cubicBezTo>
                <a:cubicBezTo>
                  <a:pt x="333" y="363"/>
                  <a:pt x="333" y="363"/>
                  <a:pt x="333" y="363"/>
                </a:cubicBezTo>
                <a:cubicBezTo>
                  <a:pt x="349" y="363"/>
                  <a:pt x="349" y="363"/>
                  <a:pt x="349" y="363"/>
                </a:cubicBezTo>
                <a:cubicBezTo>
                  <a:pt x="401" y="363"/>
                  <a:pt x="401" y="363"/>
                  <a:pt x="401" y="363"/>
                </a:cubicBezTo>
                <a:cubicBezTo>
                  <a:pt x="419" y="363"/>
                  <a:pt x="419" y="363"/>
                  <a:pt x="419" y="363"/>
                </a:cubicBezTo>
                <a:cubicBezTo>
                  <a:pt x="465" y="363"/>
                  <a:pt x="465" y="363"/>
                  <a:pt x="465" y="363"/>
                </a:cubicBezTo>
                <a:cubicBezTo>
                  <a:pt x="442" y="341"/>
                  <a:pt x="442" y="341"/>
                  <a:pt x="442" y="341"/>
                </a:cubicBezTo>
                <a:cubicBezTo>
                  <a:pt x="479" y="304"/>
                  <a:pt x="479" y="304"/>
                  <a:pt x="479" y="304"/>
                </a:cubicBezTo>
                <a:cubicBezTo>
                  <a:pt x="566" y="389"/>
                  <a:pt x="566" y="389"/>
                  <a:pt x="566" y="389"/>
                </a:cubicBezTo>
                <a:lnTo>
                  <a:pt x="479" y="475"/>
                </a:lnTo>
                <a:close/>
              </a:path>
            </a:pathLst>
          </a:custGeom>
          <a:solidFill>
            <a:srgbClr val="FFFFFF"/>
          </a:solidFill>
          <a:ln w="952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1" name="Picture 10"/>
          <p:cNvPicPr>
            <a:picLocks noChangeAspect="1"/>
          </p:cNvPicPr>
          <p:nvPr userDrawn="1"/>
        </p:nvPicPr>
        <p:blipFill>
          <a:blip r:embed="rId6"/>
          <a:stretch>
            <a:fillRect/>
          </a:stretch>
        </p:blipFill>
        <p:spPr>
          <a:xfrm>
            <a:off x="457200" y="258763"/>
            <a:ext cx="1661320" cy="365760"/>
          </a:xfrm>
          <a:prstGeom prst="rect">
            <a:avLst/>
          </a:prstGeom>
        </p:spPr>
      </p:pic>
      <p:sp>
        <p:nvSpPr>
          <p:cNvPr id="12" name="Text Placeholder 2"/>
          <p:cNvSpPr txBox="1">
            <a:spLocks/>
          </p:cNvSpPr>
          <p:nvPr userDrawn="1"/>
        </p:nvSpPr>
        <p:spPr bwMode="auto">
          <a:xfrm>
            <a:off x="457200" y="6225530"/>
            <a:ext cx="2511427" cy="337200"/>
          </a:xfrm>
          <a:prstGeom prst="rect">
            <a:avLst/>
          </a:prstGeom>
        </p:spPr>
        <p:txBody>
          <a:bodyPr vert="horz" wrap="square" lIns="0" tIns="0" rIns="0" bIns="0" rtlCol="0" anchor="ctr">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4040">
                      <a:srgbClr val="525252"/>
                    </a:gs>
                    <a:gs pos="17000">
                      <a:srgbClr val="52525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pPr>
            <a:r>
              <a:rPr lang="en-US" sz="1800" b="0">
                <a:solidFill>
                  <a:schemeClr val="bg1"/>
                </a:solidFill>
                <a:latin typeface="+mn-lt"/>
              </a:rPr>
              <a:t>Microsoft Services</a:t>
            </a:r>
          </a:p>
        </p:txBody>
      </p:sp>
    </p:spTree>
    <p:extLst>
      <p:ext uri="{BB962C8B-B14F-4D97-AF65-F5344CB8AC3E}">
        <p14:creationId xmlns:p14="http://schemas.microsoft.com/office/powerpoint/2010/main" val="19383075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5841"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39" y="1378177"/>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a:extLst>
              <a:ext uri="{FF2B5EF4-FFF2-40B4-BE49-F238E27FC236}">
                <a16:creationId xmlns:a16="http://schemas.microsoft.com/office/drawing/2014/main" id="{33FE236D-628F-4878-A5E3-BDCB975AEBC9}"/>
              </a:ext>
            </a:extLst>
          </p:cNvPr>
          <p:cNvSpPr>
            <a:spLocks noGrp="1"/>
          </p:cNvSpPr>
          <p:nvPr>
            <p:ph type="sldNum" sz="quarter" idx="4"/>
          </p:nvPr>
        </p:nvSpPr>
        <p:spPr>
          <a:xfrm>
            <a:off x="12144852" y="6687385"/>
            <a:ext cx="142667" cy="138499"/>
          </a:xfrm>
          <a:prstGeom prst="rect">
            <a:avLst/>
          </a:prstGeom>
        </p:spPr>
        <p:txBody>
          <a:bodyPr vert="horz" wrap="none" lIns="0" tIns="0" rIns="0" bIns="0" rtlCol="0" anchor="ctr">
            <a:noAutofit/>
          </a:bodyPr>
          <a:lstStyle>
            <a:lvl1pPr algn="ctr">
              <a:defRPr lang="en-US" sz="800" smtClean="0">
                <a:solidFill>
                  <a:schemeClr val="bg1"/>
                </a:solidFill>
              </a:defRPr>
            </a:lvl1pPr>
          </a:lstStyle>
          <a:p>
            <a:fld id="{4F6BF59E-C7AB-4D2C-B602-9844A5FEE556}" type="slidenum">
              <a:rPr lang="en-GB" smtClean="0"/>
              <a:pPr/>
              <a:t>‹#›</a:t>
            </a:fld>
            <a:endParaRPr lang="en-GB"/>
          </a:p>
        </p:txBody>
      </p:sp>
    </p:spTree>
    <p:extLst>
      <p:ext uri="{BB962C8B-B14F-4D97-AF65-F5344CB8AC3E}">
        <p14:creationId xmlns:p14="http://schemas.microsoft.com/office/powerpoint/2010/main" val="50350702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6865" name="think-cell Slide" r:id="rId4" imgW="378" imgH="377" progId="TCLayout.ActiveDocument.1">
                  <p:embed/>
                </p:oleObj>
              </mc:Choice>
              <mc:Fallback>
                <p:oleObj name="think-cell Slide" r:id="rId4" imgW="378" imgH="377"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Text Placeholder 3"/>
          <p:cNvSpPr>
            <a:spLocks noGrp="1"/>
          </p:cNvSpPr>
          <p:nvPr>
            <p:ph type="body" sz="quarter" idx="10"/>
          </p:nvPr>
        </p:nvSpPr>
        <p:spPr>
          <a:xfrm>
            <a:off x="274638" y="1372510"/>
            <a:ext cx="11887200" cy="2025170"/>
          </a:xfrm>
        </p:spPr>
        <p:txBody>
          <a:bodyPr>
            <a:spAutoFit/>
          </a:bodyPr>
          <a:lstStyle>
            <a:lvl1pPr>
              <a:defRPr sz="3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
        <p:nvSpPr>
          <p:cNvPr id="8" name="Slide Number Placeholder 4">
            <a:extLst>
              <a:ext uri="{FF2B5EF4-FFF2-40B4-BE49-F238E27FC236}">
                <a16:creationId xmlns:a16="http://schemas.microsoft.com/office/drawing/2014/main" id="{09E43089-58EE-472E-B1BF-60E7F8BD5932}"/>
              </a:ext>
            </a:extLst>
          </p:cNvPr>
          <p:cNvSpPr>
            <a:spLocks noGrp="1"/>
          </p:cNvSpPr>
          <p:nvPr>
            <p:ph type="sldNum" sz="quarter" idx="4"/>
          </p:nvPr>
        </p:nvSpPr>
        <p:spPr>
          <a:xfrm>
            <a:off x="12144852" y="6687385"/>
            <a:ext cx="142667" cy="138499"/>
          </a:xfrm>
          <a:prstGeom prst="rect">
            <a:avLst/>
          </a:prstGeom>
        </p:spPr>
        <p:txBody>
          <a:bodyPr vert="horz" wrap="none" lIns="0" tIns="0" rIns="0" bIns="0" rtlCol="0" anchor="ctr">
            <a:noAutofit/>
          </a:bodyPr>
          <a:lstStyle>
            <a:lvl1pPr algn="ctr">
              <a:defRPr lang="en-US" sz="800" smtClean="0">
                <a:solidFill>
                  <a:schemeClr val="bg1"/>
                </a:solidFill>
              </a:defRPr>
            </a:lvl1pPr>
          </a:lstStyle>
          <a:p>
            <a:fld id="{4F6BF59E-C7AB-4D2C-B602-9844A5FEE556}" type="slidenum">
              <a:rPr lang="en-GB" smtClean="0"/>
              <a:pPr/>
              <a:t>‹#›</a:t>
            </a:fld>
            <a:endParaRPr lang="en-GB"/>
          </a:p>
        </p:txBody>
      </p:sp>
    </p:spTree>
    <p:extLst>
      <p:ext uri="{BB962C8B-B14F-4D97-AF65-F5344CB8AC3E}">
        <p14:creationId xmlns:p14="http://schemas.microsoft.com/office/powerpoint/2010/main" val="123761131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7889"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39" y="1372503"/>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372503"/>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a:extLst>
              <a:ext uri="{FF2B5EF4-FFF2-40B4-BE49-F238E27FC236}">
                <a16:creationId xmlns:a16="http://schemas.microsoft.com/office/drawing/2014/main" id="{311FFA1C-B534-4748-BA31-A2F496DE88C9}"/>
              </a:ext>
            </a:extLst>
          </p:cNvPr>
          <p:cNvSpPr>
            <a:spLocks noGrp="1"/>
          </p:cNvSpPr>
          <p:nvPr>
            <p:ph type="sldNum" sz="quarter" idx="4"/>
          </p:nvPr>
        </p:nvSpPr>
        <p:spPr>
          <a:xfrm>
            <a:off x="12144852" y="6687385"/>
            <a:ext cx="142667" cy="138499"/>
          </a:xfrm>
          <a:prstGeom prst="rect">
            <a:avLst/>
          </a:prstGeom>
        </p:spPr>
        <p:txBody>
          <a:bodyPr vert="horz" wrap="none" lIns="0" tIns="0" rIns="0" bIns="0" rtlCol="0" anchor="ctr">
            <a:noAutofit/>
          </a:bodyPr>
          <a:lstStyle>
            <a:lvl1pPr algn="ctr">
              <a:defRPr lang="en-US" sz="800" smtClean="0">
                <a:solidFill>
                  <a:schemeClr val="bg1"/>
                </a:solidFill>
              </a:defRPr>
            </a:lvl1pPr>
          </a:lstStyle>
          <a:p>
            <a:fld id="{4F6BF59E-C7AB-4D2C-B602-9844A5FEE556}" type="slidenum">
              <a:rPr lang="en-GB" smtClean="0"/>
              <a:pPr/>
              <a:t>‹#›</a:t>
            </a:fld>
            <a:endParaRPr lang="en-GB"/>
          </a:p>
        </p:txBody>
      </p:sp>
    </p:spTree>
    <p:extLst>
      <p:ext uri="{BB962C8B-B14F-4D97-AF65-F5344CB8AC3E}">
        <p14:creationId xmlns:p14="http://schemas.microsoft.com/office/powerpoint/2010/main" val="3515714621"/>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8913"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39" y="1372507"/>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372507"/>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a:extLst>
              <a:ext uri="{FF2B5EF4-FFF2-40B4-BE49-F238E27FC236}">
                <a16:creationId xmlns:a16="http://schemas.microsoft.com/office/drawing/2014/main" id="{B9050850-544B-453B-A55B-02987B01D564}"/>
              </a:ext>
            </a:extLst>
          </p:cNvPr>
          <p:cNvSpPr>
            <a:spLocks noGrp="1"/>
          </p:cNvSpPr>
          <p:nvPr>
            <p:ph type="sldNum" sz="quarter" idx="4"/>
          </p:nvPr>
        </p:nvSpPr>
        <p:spPr>
          <a:xfrm>
            <a:off x="12144852" y="6687385"/>
            <a:ext cx="142667" cy="138499"/>
          </a:xfrm>
          <a:prstGeom prst="rect">
            <a:avLst/>
          </a:prstGeom>
        </p:spPr>
        <p:txBody>
          <a:bodyPr vert="horz" wrap="none" lIns="0" tIns="0" rIns="0" bIns="0" rtlCol="0" anchor="ctr">
            <a:noAutofit/>
          </a:bodyPr>
          <a:lstStyle>
            <a:lvl1pPr algn="ctr">
              <a:defRPr lang="en-US" sz="800" smtClean="0">
                <a:solidFill>
                  <a:schemeClr val="bg1"/>
                </a:solidFill>
              </a:defRPr>
            </a:lvl1pPr>
          </a:lstStyle>
          <a:p>
            <a:fld id="{4F6BF59E-C7AB-4D2C-B602-9844A5FEE556}" type="slidenum">
              <a:rPr lang="en-GB" smtClean="0"/>
              <a:pPr/>
              <a:t>‹#›</a:t>
            </a:fld>
            <a:endParaRPr lang="en-GB"/>
          </a:p>
        </p:txBody>
      </p:sp>
    </p:spTree>
    <p:extLst>
      <p:ext uri="{BB962C8B-B14F-4D97-AF65-F5344CB8AC3E}">
        <p14:creationId xmlns:p14="http://schemas.microsoft.com/office/powerpoint/2010/main" val="801937537"/>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9937"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sz="4400"/>
            </a:lvl1pPr>
          </a:lstStyle>
          <a:p>
            <a:r>
              <a:rPr lang="en-US"/>
              <a:t>Click to edit Master title style</a:t>
            </a:r>
          </a:p>
        </p:txBody>
      </p:sp>
      <p:sp>
        <p:nvSpPr>
          <p:cNvPr id="6" name="Slide Number Placeholder 4">
            <a:extLst>
              <a:ext uri="{FF2B5EF4-FFF2-40B4-BE49-F238E27FC236}">
                <a16:creationId xmlns:a16="http://schemas.microsoft.com/office/drawing/2014/main" id="{A6533E38-15FD-462F-9412-E28C66CF090F}"/>
              </a:ext>
            </a:extLst>
          </p:cNvPr>
          <p:cNvSpPr>
            <a:spLocks noGrp="1"/>
          </p:cNvSpPr>
          <p:nvPr>
            <p:ph type="sldNum" sz="quarter" idx="4"/>
          </p:nvPr>
        </p:nvSpPr>
        <p:spPr>
          <a:xfrm>
            <a:off x="12144852" y="6687385"/>
            <a:ext cx="142667" cy="138499"/>
          </a:xfrm>
          <a:prstGeom prst="rect">
            <a:avLst/>
          </a:prstGeom>
        </p:spPr>
        <p:txBody>
          <a:bodyPr vert="horz" wrap="none" lIns="0" tIns="0" rIns="0" bIns="0" rtlCol="0" anchor="ctr">
            <a:noAutofit/>
          </a:bodyPr>
          <a:lstStyle>
            <a:lvl1pPr algn="ctr">
              <a:defRPr lang="en-US" sz="800" smtClean="0">
                <a:solidFill>
                  <a:schemeClr val="bg1"/>
                </a:solidFill>
              </a:defRPr>
            </a:lvl1pPr>
          </a:lstStyle>
          <a:p>
            <a:fld id="{4F6BF59E-C7AB-4D2C-B602-9844A5FEE556}" type="slidenum">
              <a:rPr lang="en-GB" smtClean="0"/>
              <a:pPr/>
              <a:t>‹#›</a:t>
            </a:fld>
            <a:endParaRPr lang="en-GB"/>
          </a:p>
        </p:txBody>
      </p:sp>
    </p:spTree>
    <p:extLst>
      <p:ext uri="{BB962C8B-B14F-4D97-AF65-F5344CB8AC3E}">
        <p14:creationId xmlns:p14="http://schemas.microsoft.com/office/powerpoint/2010/main" val="129004579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tx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0961"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274639" y="1209973"/>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38" y="3954463"/>
            <a:ext cx="10058401" cy="794064"/>
          </a:xfrm>
          <a:noFill/>
        </p:spPr>
        <p:txBody>
          <a:bodyPr lIns="182880" tIns="146304" rIns="182880" bIns="146304">
            <a:sp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6894283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3"/>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985"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274639" y="1209973"/>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42889556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F115D58-298D-4443-80DD-8AF54EA8AC56}"/>
              </a:ext>
            </a:extLst>
          </p:cNvPr>
          <p:cNvGrpSpPr/>
          <p:nvPr/>
        </p:nvGrpSpPr>
        <p:grpSpPr>
          <a:xfrm>
            <a:off x="0" y="-1"/>
            <a:ext cx="12436475" cy="6994526"/>
            <a:chOff x="2464435" y="1386244"/>
            <a:chExt cx="7263130" cy="4085511"/>
          </a:xfrm>
        </p:grpSpPr>
        <p:pic>
          <p:nvPicPr>
            <p:cNvPr id="17" name="Picture 16">
              <a:extLst>
                <a:ext uri="{FF2B5EF4-FFF2-40B4-BE49-F238E27FC236}">
                  <a16:creationId xmlns:a16="http://schemas.microsoft.com/office/drawing/2014/main" id="{E77F7EAE-8B43-411E-B1EC-BE46C27F5B5F}"/>
                </a:ext>
              </a:extLst>
            </p:cNvPr>
            <p:cNvPicPr/>
            <p:nvPr/>
          </p:nvPicPr>
          <p:blipFill rotWithShape="1">
            <a:blip r:embed="rId2"/>
            <a:srcRect t="7392" b="7392"/>
            <a:stretch/>
          </p:blipFill>
          <p:spPr>
            <a:xfrm>
              <a:off x="2464435" y="1386244"/>
              <a:ext cx="7263130" cy="4085511"/>
            </a:xfrm>
            <a:prstGeom prst="rect">
              <a:avLst/>
            </a:prstGeom>
          </p:spPr>
        </p:pic>
        <p:sp>
          <p:nvSpPr>
            <p:cNvPr id="18" name="Shape 35215">
              <a:extLst>
                <a:ext uri="{FF2B5EF4-FFF2-40B4-BE49-F238E27FC236}">
                  <a16:creationId xmlns:a16="http://schemas.microsoft.com/office/drawing/2014/main" id="{798A76F4-82BD-4466-9152-A8C60B3B910D}"/>
                </a:ext>
              </a:extLst>
            </p:cNvPr>
            <p:cNvSpPr/>
            <p:nvPr/>
          </p:nvSpPr>
          <p:spPr>
            <a:xfrm>
              <a:off x="5287645" y="3689350"/>
              <a:ext cx="431165" cy="619125"/>
            </a:xfrm>
            <a:custGeom>
              <a:avLst/>
              <a:gdLst/>
              <a:ahLst/>
              <a:cxnLst/>
              <a:rect l="0" t="0" r="0" b="0"/>
              <a:pathLst>
                <a:path w="431711" h="619620">
                  <a:moveTo>
                    <a:pt x="0" y="0"/>
                  </a:moveTo>
                  <a:lnTo>
                    <a:pt x="431711" y="0"/>
                  </a:lnTo>
                  <a:lnTo>
                    <a:pt x="431711" y="619620"/>
                  </a:lnTo>
                  <a:lnTo>
                    <a:pt x="0" y="619620"/>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IN" sz="1836"/>
            </a:p>
          </p:txBody>
        </p:sp>
        <p:sp>
          <p:nvSpPr>
            <p:cNvPr id="19" name="Shape 35216">
              <a:extLst>
                <a:ext uri="{FF2B5EF4-FFF2-40B4-BE49-F238E27FC236}">
                  <a16:creationId xmlns:a16="http://schemas.microsoft.com/office/drawing/2014/main" id="{0AFDE6B5-E873-47E7-9BA0-9478AEAD01D5}"/>
                </a:ext>
              </a:extLst>
            </p:cNvPr>
            <p:cNvSpPr/>
            <p:nvPr/>
          </p:nvSpPr>
          <p:spPr>
            <a:xfrm>
              <a:off x="5883275" y="2644140"/>
              <a:ext cx="431165" cy="1664335"/>
            </a:xfrm>
            <a:custGeom>
              <a:avLst/>
              <a:gdLst/>
              <a:ahLst/>
              <a:cxnLst/>
              <a:rect l="0" t="0" r="0" b="0"/>
              <a:pathLst>
                <a:path w="431724" h="1664462">
                  <a:moveTo>
                    <a:pt x="0" y="0"/>
                  </a:moveTo>
                  <a:lnTo>
                    <a:pt x="431724" y="0"/>
                  </a:lnTo>
                  <a:lnTo>
                    <a:pt x="431724" y="1664462"/>
                  </a:lnTo>
                  <a:lnTo>
                    <a:pt x="0" y="1664462"/>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IN" sz="1836"/>
            </a:p>
          </p:txBody>
        </p:sp>
        <p:sp>
          <p:nvSpPr>
            <p:cNvPr id="20" name="Shape 35217">
              <a:extLst>
                <a:ext uri="{FF2B5EF4-FFF2-40B4-BE49-F238E27FC236}">
                  <a16:creationId xmlns:a16="http://schemas.microsoft.com/office/drawing/2014/main" id="{ABFD828A-2C6B-4120-B466-74A88E385C3B}"/>
                </a:ext>
              </a:extLst>
            </p:cNvPr>
            <p:cNvSpPr/>
            <p:nvPr/>
          </p:nvSpPr>
          <p:spPr>
            <a:xfrm>
              <a:off x="6478270" y="3088005"/>
              <a:ext cx="431165" cy="1220470"/>
            </a:xfrm>
            <a:custGeom>
              <a:avLst/>
              <a:gdLst/>
              <a:ahLst/>
              <a:cxnLst/>
              <a:rect l="0" t="0" r="0" b="0"/>
              <a:pathLst>
                <a:path w="431711" h="1221016">
                  <a:moveTo>
                    <a:pt x="0" y="0"/>
                  </a:moveTo>
                  <a:lnTo>
                    <a:pt x="431711" y="0"/>
                  </a:lnTo>
                  <a:lnTo>
                    <a:pt x="431711" y="1221016"/>
                  </a:lnTo>
                  <a:lnTo>
                    <a:pt x="0" y="1221016"/>
                  </a:lnTo>
                  <a:lnTo>
                    <a:pt x="0" y="0"/>
                  </a:lnTo>
                </a:path>
              </a:pathLst>
            </a:custGeom>
            <a:ln w="0" cap="flat">
              <a:miter lim="127000"/>
            </a:ln>
          </p:spPr>
          <p:style>
            <a:lnRef idx="0">
              <a:srgbClr val="000000">
                <a:alpha val="0"/>
              </a:srgbClr>
            </a:lnRef>
            <a:fillRef idx="1">
              <a:srgbClr val="30E5D0"/>
            </a:fillRef>
            <a:effectRef idx="0">
              <a:scrgbClr r="0" g="0" b="0"/>
            </a:effectRef>
            <a:fontRef idx="none"/>
          </p:style>
          <p:txBody>
            <a:bodyPr/>
            <a:lstStyle/>
            <a:p>
              <a:endParaRPr lang="en-IN" sz="1836"/>
            </a:p>
          </p:txBody>
        </p:sp>
      </p:grpSp>
      <p:pic>
        <p:nvPicPr>
          <p:cNvPr id="3" name="Picture 2" descr="A person standing in a room&#10;&#10;Description generated with very high confidence">
            <a:extLst>
              <a:ext uri="{FF2B5EF4-FFF2-40B4-BE49-F238E27FC236}">
                <a16:creationId xmlns:a16="http://schemas.microsoft.com/office/drawing/2014/main" id="{FCC97122-ED31-4F71-9D70-7A65376F60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436475" cy="6994525"/>
          </a:xfrm>
          <a:prstGeom prst="rect">
            <a:avLst/>
          </a:prstGeom>
        </p:spPr>
      </p:pic>
      <p:sp>
        <p:nvSpPr>
          <p:cNvPr id="22" name="Rectangle 21">
            <a:extLst>
              <a:ext uri="{FF2B5EF4-FFF2-40B4-BE49-F238E27FC236}">
                <a16:creationId xmlns:a16="http://schemas.microsoft.com/office/drawing/2014/main" id="{04271D14-BA93-45F3-9FC7-20DBC6E74DEB}"/>
              </a:ext>
            </a:extLst>
          </p:cNvPr>
          <p:cNvSpPr/>
          <p:nvPr/>
        </p:nvSpPr>
        <p:spPr bwMode="auto">
          <a:xfrm>
            <a:off x="0" y="0"/>
            <a:ext cx="12436475" cy="6994525"/>
          </a:xfrm>
          <a:prstGeom prst="rect">
            <a:avLst/>
          </a:prstGeom>
          <a:gradFill flip="none" rotWithShape="1">
            <a:gsLst>
              <a:gs pos="100000">
                <a:schemeClr val="bg1">
                  <a:alpha val="60000"/>
                </a:schemeClr>
              </a:gs>
              <a:gs pos="0">
                <a:schemeClr val="bg1">
                  <a:alpha val="0"/>
                </a:schemeClr>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76540" y="4931535"/>
            <a:ext cx="3898563" cy="1077419"/>
          </a:xfrm>
          <a:noFill/>
        </p:spPr>
        <p:txBody>
          <a:bodyPr lIns="146304" tIns="109728" rIns="146304" bIns="109728">
            <a:noAutofit/>
          </a:bodyPr>
          <a:lstStyle>
            <a:lvl1pPr marL="0" indent="0">
              <a:spcBef>
                <a:spcPts val="0"/>
              </a:spcBef>
              <a:buNone/>
              <a:defRPr sz="3264" spc="0" baseline="0">
                <a:solidFill>
                  <a:schemeClr val="tx1"/>
                </a:solidFill>
                <a:latin typeface="+mn-lt"/>
              </a:defRPr>
            </a:lvl1pPr>
          </a:lstStyle>
          <a:p>
            <a:pPr lvl="0"/>
            <a:r>
              <a:rPr lang="en-US"/>
              <a:t>Speaker Name</a:t>
            </a:r>
          </a:p>
        </p:txBody>
      </p:sp>
      <p:sp>
        <p:nvSpPr>
          <p:cNvPr id="9" name="Title 1"/>
          <p:cNvSpPr>
            <a:spLocks noGrp="1"/>
          </p:cNvSpPr>
          <p:nvPr>
            <p:ph type="title" hasCustomPrompt="1"/>
          </p:nvPr>
        </p:nvSpPr>
        <p:spPr>
          <a:xfrm>
            <a:off x="274702" y="1383764"/>
            <a:ext cx="4625862" cy="2420665"/>
          </a:xfrm>
          <a:noFill/>
        </p:spPr>
        <p:txBody>
          <a:bodyPr lIns="146304" tIns="91440" rIns="146304" bIns="91440" anchor="b" anchorCtr="0"/>
          <a:lstStyle>
            <a:lvl1pPr>
              <a:defRPr sz="4896" spc="-100" baseline="0">
                <a:solidFill>
                  <a:schemeClr val="tx2"/>
                </a:solidFill>
              </a:defRPr>
            </a:lvl1pPr>
          </a:lstStyle>
          <a:p>
            <a:r>
              <a:rPr lang="en-US"/>
              <a:t>Presentation title</a:t>
            </a:r>
          </a:p>
        </p:txBody>
      </p:sp>
      <p:grpSp>
        <p:nvGrpSpPr>
          <p:cNvPr id="14" name="Group 13">
            <a:extLst>
              <a:ext uri="{FF2B5EF4-FFF2-40B4-BE49-F238E27FC236}">
                <a16:creationId xmlns:a16="http://schemas.microsoft.com/office/drawing/2014/main" id="{B96F9D5E-5C6B-4641-83C6-68869A27714C}"/>
              </a:ext>
            </a:extLst>
          </p:cNvPr>
          <p:cNvGrpSpPr>
            <a:grpSpLocks noChangeAspect="1"/>
          </p:cNvGrpSpPr>
          <p:nvPr/>
        </p:nvGrpSpPr>
        <p:grpSpPr bwMode="gray">
          <a:xfrm>
            <a:off x="457202" y="479427"/>
            <a:ext cx="1681413" cy="360979"/>
            <a:chOff x="457200" y="1643393"/>
            <a:chExt cx="4492753" cy="964540"/>
          </a:xfrm>
        </p:grpSpPr>
        <p:pic>
          <p:nvPicPr>
            <p:cNvPr id="15" name="Picture 14">
              <a:extLst>
                <a:ext uri="{FF2B5EF4-FFF2-40B4-BE49-F238E27FC236}">
                  <a16:creationId xmlns:a16="http://schemas.microsoft.com/office/drawing/2014/main" id="{DFC7A27F-5447-47F2-8C77-F6BB87421C62}"/>
                </a:ext>
              </a:extLst>
            </p:cNvPr>
            <p:cNvPicPr>
              <a:picLocks noChangeAspect="1"/>
            </p:cNvPicPr>
            <p:nvPr/>
          </p:nvPicPr>
          <p:blipFill>
            <a:blip r:embed="rId4"/>
            <a:stretch>
              <a:fillRect/>
            </a:stretch>
          </p:blipFill>
          <p:spPr bwMode="gray">
            <a:xfrm>
              <a:off x="457200" y="1643393"/>
              <a:ext cx="964540" cy="964540"/>
            </a:xfrm>
            <a:prstGeom prst="rect">
              <a:avLst/>
            </a:prstGeom>
          </p:spPr>
        </p:pic>
        <p:sp>
          <p:nvSpPr>
            <p:cNvPr id="16" name="Freeform 12">
              <a:extLst>
                <a:ext uri="{FF2B5EF4-FFF2-40B4-BE49-F238E27FC236}">
                  <a16:creationId xmlns:a16="http://schemas.microsoft.com/office/drawing/2014/main" id="{BB2240CB-396F-4DCD-866E-48CBF8350D35}"/>
                </a:ext>
              </a:extLst>
            </p:cNvPr>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grpSp>
      <p:grpSp>
        <p:nvGrpSpPr>
          <p:cNvPr id="62" name="Group 61">
            <a:extLst>
              <a:ext uri="{FF2B5EF4-FFF2-40B4-BE49-F238E27FC236}">
                <a16:creationId xmlns:a16="http://schemas.microsoft.com/office/drawing/2014/main" id="{7A0EBE5E-32DC-44EB-BF58-F9CA0C094B00}"/>
              </a:ext>
            </a:extLst>
          </p:cNvPr>
          <p:cNvGrpSpPr/>
          <p:nvPr/>
        </p:nvGrpSpPr>
        <p:grpSpPr>
          <a:xfrm>
            <a:off x="4451643" y="1995064"/>
            <a:ext cx="3533189" cy="3004398"/>
            <a:chOff x="4922669" y="2543477"/>
            <a:chExt cx="2544932" cy="2423332"/>
          </a:xfrm>
        </p:grpSpPr>
        <p:sp>
          <p:nvSpPr>
            <p:cNvPr id="55" name="Rectangle 5">
              <a:extLst>
                <a:ext uri="{FF2B5EF4-FFF2-40B4-BE49-F238E27FC236}">
                  <a16:creationId xmlns:a16="http://schemas.microsoft.com/office/drawing/2014/main" id="{9976F3F5-A0DB-4029-BC15-2FC88D68A5FA}"/>
                </a:ext>
              </a:extLst>
            </p:cNvPr>
            <p:cNvSpPr>
              <a:spLocks noChangeArrowheads="1"/>
            </p:cNvSpPr>
            <p:nvPr/>
          </p:nvSpPr>
          <p:spPr bwMode="auto">
            <a:xfrm>
              <a:off x="4922669" y="4106189"/>
              <a:ext cx="472654" cy="8606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en-US" sz="459"/>
            </a:p>
          </p:txBody>
        </p:sp>
        <p:sp>
          <p:nvSpPr>
            <p:cNvPr id="56" name="Rectangle 6">
              <a:extLst>
                <a:ext uri="{FF2B5EF4-FFF2-40B4-BE49-F238E27FC236}">
                  <a16:creationId xmlns:a16="http://schemas.microsoft.com/office/drawing/2014/main" id="{FD19BE52-096E-47D3-AF70-90210BB56D65}"/>
                </a:ext>
              </a:extLst>
            </p:cNvPr>
            <p:cNvSpPr>
              <a:spLocks noChangeArrowheads="1"/>
            </p:cNvSpPr>
            <p:nvPr/>
          </p:nvSpPr>
          <p:spPr bwMode="auto">
            <a:xfrm>
              <a:off x="5613433" y="3585280"/>
              <a:ext cx="472654" cy="13815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en-US" sz="459"/>
            </a:p>
          </p:txBody>
        </p:sp>
        <p:sp>
          <p:nvSpPr>
            <p:cNvPr id="57" name="Rectangle 7">
              <a:extLst>
                <a:ext uri="{FF2B5EF4-FFF2-40B4-BE49-F238E27FC236}">
                  <a16:creationId xmlns:a16="http://schemas.microsoft.com/office/drawing/2014/main" id="{ED3270C9-18EE-48AB-ABBF-AED0F6FE5F10}"/>
                </a:ext>
              </a:extLst>
            </p:cNvPr>
            <p:cNvSpPr>
              <a:spLocks noChangeArrowheads="1"/>
            </p:cNvSpPr>
            <p:nvPr/>
          </p:nvSpPr>
          <p:spPr bwMode="auto">
            <a:xfrm>
              <a:off x="6994947" y="2543477"/>
              <a:ext cx="472654" cy="2423332"/>
            </a:xfrm>
            <a:prstGeom prst="rect">
              <a:avLst/>
            </a:prstGeom>
            <a:solidFill>
              <a:schemeClr val="accent2"/>
            </a:solidFill>
            <a:ln>
              <a:noFill/>
              <a:headEnd type="none" w="med" len="med"/>
              <a:tailEnd type="none" w="med" len="med"/>
            </a:ln>
            <a:effectLst/>
            <a:extLst>
              <a:ext uri="{91240B29-F687-4F45-9708-019B960494DF}">
                <a14:hiddenLine xmlns:a14="http://schemas.microsoft.com/office/drawing/2010/main" w="9525">
                  <a:solidFill>
                    <a:srgbClr val="000000"/>
                  </a:solidFill>
                  <a:miter lim="800000"/>
                  <a:headEnd/>
                  <a:tailEnd/>
                </a14:hiddenLine>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cs typeface="Segoe UI" pitchFamily="34" charset="0"/>
              </a:endParaRPr>
            </a:p>
          </p:txBody>
        </p:sp>
        <p:sp>
          <p:nvSpPr>
            <p:cNvPr id="58" name="Freeform 8">
              <a:extLst>
                <a:ext uri="{FF2B5EF4-FFF2-40B4-BE49-F238E27FC236}">
                  <a16:creationId xmlns:a16="http://schemas.microsoft.com/office/drawing/2014/main" id="{6563EBA9-F5CA-4E7C-A601-BA632950169F}"/>
                </a:ext>
              </a:extLst>
            </p:cNvPr>
            <p:cNvSpPr>
              <a:spLocks/>
            </p:cNvSpPr>
            <p:nvPr/>
          </p:nvSpPr>
          <p:spPr bwMode="auto">
            <a:xfrm>
              <a:off x="6304197" y="3064386"/>
              <a:ext cx="472654" cy="190242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459"/>
            </a:p>
          </p:txBody>
        </p:sp>
      </p:grpSp>
    </p:spTree>
    <p:extLst>
      <p:ext uri="{BB962C8B-B14F-4D97-AF65-F5344CB8AC3E}">
        <p14:creationId xmlns:p14="http://schemas.microsoft.com/office/powerpoint/2010/main" val="11578657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3009"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464820" y="2835920"/>
            <a:ext cx="9144000" cy="1322684"/>
          </a:xfrm>
          <a:noFill/>
        </p:spPr>
        <p:txBody>
          <a:bodyPr wrap="square" tIns="91440" bIns="91440" anchor="ctr" anchorCtr="0">
            <a:noAutofit/>
          </a:bodyPr>
          <a:lstStyle>
            <a:lvl1pPr>
              <a:defRPr sz="7200"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544837792"/>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tx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4033"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466344" y="2834322"/>
            <a:ext cx="9144000" cy="1325880"/>
          </a:xfrm>
          <a:noFill/>
        </p:spPr>
        <p:txBody>
          <a:bodyPr wrap="square" tIns="91440" bIns="91440" anchor="ctr" anchorCtr="0">
            <a:noAutofit/>
          </a:bodyPr>
          <a:lstStyle>
            <a:lvl1pPr>
              <a:defRPr sz="7200"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80945908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5057"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466344" y="2834322"/>
            <a:ext cx="9144000" cy="1325880"/>
          </a:xfrm>
          <a:noFill/>
        </p:spPr>
        <p:txBody>
          <a:bodyPr wrap="square" tIns="91440" bIns="91440" anchor="ctr"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997393302"/>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Accent Color 4">
    <p:bg>
      <p:bgPr>
        <a:solidFill>
          <a:schemeClr val="accent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6081"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466344" y="2834322"/>
            <a:ext cx="9144000" cy="1325880"/>
          </a:xfrm>
          <a:noFill/>
        </p:spPr>
        <p:txBody>
          <a:bodyPr wrap="square" tIns="91440" bIns="91440" anchor="ctr"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147268103"/>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Title Accent Color 5">
    <p:bg>
      <p:bgPr>
        <a:solidFill>
          <a:schemeClr val="accent3"/>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7105"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464820" y="2834322"/>
            <a:ext cx="9144000" cy="1325880"/>
          </a:xfrm>
          <a:noFill/>
        </p:spPr>
        <p:txBody>
          <a:bodyPr wrap="square" tIns="91440" bIns="91440" anchor="ctr" anchorCtr="0">
            <a:noAutofit/>
          </a:bodyPr>
          <a:lstStyle>
            <a:lvl1pPr>
              <a:defRPr sz="7200"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40175205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Section Title Accent Color 5">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8129"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6" name="Picture 5"/>
          <p:cNvPicPr>
            <a:picLocks noChangeAspect="1"/>
          </p:cNvPicPr>
          <p:nvPr userDrawn="1"/>
        </p:nvPicPr>
        <p:blipFill>
          <a:blip r:embed="rId6"/>
          <a:stretch>
            <a:fillRect/>
          </a:stretch>
        </p:blipFill>
        <p:spPr>
          <a:xfrm>
            <a:off x="0" y="-318"/>
            <a:ext cx="5836920" cy="6995160"/>
          </a:xfrm>
          <a:prstGeom prst="rect">
            <a:avLst/>
          </a:prstGeom>
        </p:spPr>
      </p:pic>
      <p:sp>
        <p:nvSpPr>
          <p:cNvPr id="8" name="Freeform 7"/>
          <p:cNvSpPr/>
          <p:nvPr userDrawn="1"/>
        </p:nvSpPr>
        <p:spPr bwMode="auto">
          <a:xfrm flipH="1">
            <a:off x="4075747" y="-1"/>
            <a:ext cx="3500660" cy="6994525"/>
          </a:xfrm>
          <a:custGeom>
            <a:avLst/>
            <a:gdLst>
              <a:gd name="connsiteX0" fmla="*/ 3500660 w 3500660"/>
              <a:gd name="connsiteY0" fmla="*/ 0 h 6994525"/>
              <a:gd name="connsiteX1" fmla="*/ 1748631 w 3500660"/>
              <a:gd name="connsiteY1" fmla="*/ 0 h 6994525"/>
              <a:gd name="connsiteX2" fmla="*/ 0 w 3500660"/>
              <a:gd name="connsiteY2" fmla="*/ 6994525 h 6994525"/>
              <a:gd name="connsiteX3" fmla="*/ 1752029 w 3500660"/>
              <a:gd name="connsiteY3" fmla="*/ 6994525 h 6994525"/>
            </a:gdLst>
            <a:ahLst/>
            <a:cxnLst>
              <a:cxn ang="0">
                <a:pos x="connsiteX0" y="connsiteY0"/>
              </a:cxn>
              <a:cxn ang="0">
                <a:pos x="connsiteX1" y="connsiteY1"/>
              </a:cxn>
              <a:cxn ang="0">
                <a:pos x="connsiteX2" y="connsiteY2"/>
              </a:cxn>
              <a:cxn ang="0">
                <a:pos x="connsiteX3" y="connsiteY3"/>
              </a:cxn>
            </a:cxnLst>
            <a:rect l="l" t="t" r="r" b="b"/>
            <a:pathLst>
              <a:path w="3500660" h="6994525">
                <a:moveTo>
                  <a:pt x="3500660" y="0"/>
                </a:moveTo>
                <a:lnTo>
                  <a:pt x="1748631" y="0"/>
                </a:lnTo>
                <a:lnTo>
                  <a:pt x="0" y="6994525"/>
                </a:lnTo>
                <a:lnTo>
                  <a:pt x="1752029" y="6994525"/>
                </a:lnTo>
                <a:close/>
              </a:path>
            </a:pathLst>
          </a:custGeom>
          <a:solidFill>
            <a:schemeClr val="tx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5840361" y="2834322"/>
            <a:ext cx="6138914" cy="1325880"/>
          </a:xfrm>
          <a:noFill/>
        </p:spPr>
        <p:txBody>
          <a:bodyPr wrap="square" tIns="91440" bIns="91440" anchor="ctr" anchorCtr="0">
            <a:noAutofit/>
          </a:bodyPr>
          <a:lstStyle>
            <a:lvl1pPr>
              <a:defRPr sz="7200" spc="-100" baseline="0">
                <a:solidFill>
                  <a:schemeClr val="bg1"/>
                </a:solidFill>
              </a:defRPr>
            </a:lvl1pPr>
          </a:lstStyle>
          <a:p>
            <a:r>
              <a:rPr lang="en-US"/>
              <a:t>Section title</a:t>
            </a:r>
          </a:p>
        </p:txBody>
      </p:sp>
    </p:spTree>
    <p:extLst>
      <p:ext uri="{BB962C8B-B14F-4D97-AF65-F5344CB8AC3E}">
        <p14:creationId xmlns:p14="http://schemas.microsoft.com/office/powerpoint/2010/main" val="273933599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9153" name="think-cell Slide" r:id="rId4" imgW="378" imgH="377" progId="TCLayout.ActiveDocument.1">
                  <p:embed/>
                </p:oleObj>
              </mc:Choice>
              <mc:Fallback>
                <p:oleObj name="think-cell Slide" r:id="rId4" imgW="378" imgH="377"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BA9560FB-7309-4B6D-B9E9-D18D6D30DD8D}"/>
              </a:ext>
            </a:extLst>
          </p:cNvPr>
          <p:cNvSpPr>
            <a:spLocks noGrp="1"/>
          </p:cNvSpPr>
          <p:nvPr>
            <p:ph type="sldNum" sz="quarter" idx="4"/>
          </p:nvPr>
        </p:nvSpPr>
        <p:spPr>
          <a:xfrm>
            <a:off x="12144852" y="6687385"/>
            <a:ext cx="142667" cy="138499"/>
          </a:xfrm>
          <a:prstGeom prst="rect">
            <a:avLst/>
          </a:prstGeom>
        </p:spPr>
        <p:txBody>
          <a:bodyPr vert="horz" wrap="none" lIns="0" tIns="0" rIns="0" bIns="0" rtlCol="0" anchor="ctr">
            <a:noAutofit/>
          </a:bodyPr>
          <a:lstStyle>
            <a:lvl1pPr algn="ctr">
              <a:defRPr lang="en-US" sz="800" smtClean="0">
                <a:solidFill>
                  <a:schemeClr val="bg1"/>
                </a:solidFill>
              </a:defRPr>
            </a:lvl1pPr>
          </a:lstStyle>
          <a:p>
            <a:fld id="{4F6BF59E-C7AB-4D2C-B602-9844A5FEE556}" type="slidenum">
              <a:rPr lang="en-GB" smtClean="0"/>
              <a:pPr/>
              <a:t>‹#›</a:t>
            </a:fld>
            <a:endParaRPr lang="en-GB"/>
          </a:p>
        </p:txBody>
      </p:sp>
    </p:spTree>
    <p:extLst>
      <p:ext uri="{BB962C8B-B14F-4D97-AF65-F5344CB8AC3E}">
        <p14:creationId xmlns:p14="http://schemas.microsoft.com/office/powerpoint/2010/main" val="347135392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0177" name="think-cell Slide" r:id="rId4" imgW="378" imgH="377" progId="TCLayout.ActiveDocument.1">
                  <p:embed/>
                </p:oleObj>
              </mc:Choice>
              <mc:Fallback>
                <p:oleObj name="think-cell Slide" r:id="rId4" imgW="378" imgH="377"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Tree>
    <p:extLst>
      <p:ext uri="{BB962C8B-B14F-4D97-AF65-F5344CB8AC3E}">
        <p14:creationId xmlns:p14="http://schemas.microsoft.com/office/powerpoint/2010/main" val="4015096113"/>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tx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1201" name="think-cell Slide" r:id="rId4" imgW="378" imgH="377" progId="TCLayout.ActiveDocument.1">
                  <p:embed/>
                </p:oleObj>
              </mc:Choice>
              <mc:Fallback>
                <p:oleObj name="think-cell Slide" r:id="rId4" imgW="378" imgH="377"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Tree>
    <p:extLst>
      <p:ext uri="{BB962C8B-B14F-4D97-AF65-F5344CB8AC3E}">
        <p14:creationId xmlns:p14="http://schemas.microsoft.com/office/powerpoint/2010/main" val="1197385630"/>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2225" name="think-cell Slide" r:id="rId4" imgW="378" imgH="377" progId="TCLayout.ActiveDocument.1">
                  <p:embed/>
                </p:oleObj>
              </mc:Choice>
              <mc:Fallback>
                <p:oleObj name="think-cell Slide" r:id="rId4" imgW="378" imgH="377"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Tree>
    <p:extLst>
      <p:ext uri="{BB962C8B-B14F-4D97-AF65-F5344CB8AC3E}">
        <p14:creationId xmlns:p14="http://schemas.microsoft.com/office/powerpoint/2010/main" val="241597878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7" name="Picture 6" descr="A large ship in the water&#10;&#10;Description generated with high confidence">
            <a:extLst>
              <a:ext uri="{FF2B5EF4-FFF2-40B4-BE49-F238E27FC236}">
                <a16:creationId xmlns:a16="http://schemas.microsoft.com/office/drawing/2014/main" id="{34B3D0B0-D426-4989-BEC9-F7FE8B5D8AC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flipH="1">
            <a:off x="0" y="0"/>
            <a:ext cx="12436475" cy="6994525"/>
          </a:xfrm>
          <a:prstGeom prst="rect">
            <a:avLst/>
          </a:prstGeom>
        </p:spPr>
      </p:pic>
      <p:sp>
        <p:nvSpPr>
          <p:cNvPr id="5" name="Text Placeholder 4"/>
          <p:cNvSpPr>
            <a:spLocks noGrp="1"/>
          </p:cNvSpPr>
          <p:nvPr>
            <p:ph type="body" sz="quarter" idx="12" hasCustomPrompt="1"/>
          </p:nvPr>
        </p:nvSpPr>
        <p:spPr>
          <a:xfrm>
            <a:off x="276540" y="4931535"/>
            <a:ext cx="7465490" cy="1077419"/>
          </a:xfrm>
          <a:noFill/>
        </p:spPr>
        <p:txBody>
          <a:bodyPr lIns="146304" tIns="109728" rIns="146304" bIns="109728">
            <a:noAutofit/>
          </a:bodyPr>
          <a:lstStyle>
            <a:lvl1pPr marL="0" indent="0">
              <a:spcBef>
                <a:spcPts val="0"/>
              </a:spcBef>
              <a:buNone/>
              <a:defRPr sz="3264" spc="0" baseline="0">
                <a:solidFill>
                  <a:schemeClr val="tx1"/>
                </a:solidFill>
                <a:latin typeface="+mn-lt"/>
              </a:defRPr>
            </a:lvl1pPr>
          </a:lstStyle>
          <a:p>
            <a:pPr lvl="0"/>
            <a:r>
              <a:rPr lang="en-US"/>
              <a:t>Speaker Name</a:t>
            </a:r>
          </a:p>
        </p:txBody>
      </p:sp>
      <p:sp>
        <p:nvSpPr>
          <p:cNvPr id="9" name="Title 1"/>
          <p:cNvSpPr>
            <a:spLocks noGrp="1"/>
          </p:cNvSpPr>
          <p:nvPr>
            <p:ph type="title" hasCustomPrompt="1"/>
          </p:nvPr>
        </p:nvSpPr>
        <p:spPr>
          <a:xfrm>
            <a:off x="274702" y="1383764"/>
            <a:ext cx="7467328" cy="2420665"/>
          </a:xfrm>
          <a:noFill/>
        </p:spPr>
        <p:txBody>
          <a:bodyPr lIns="146304" tIns="91440" rIns="146304" bIns="91440" anchor="b" anchorCtr="0"/>
          <a:lstStyle>
            <a:lvl1pPr>
              <a:defRPr sz="4896" spc="-100" baseline="0">
                <a:solidFill>
                  <a:schemeClr val="tx2"/>
                </a:solidFill>
              </a:defRPr>
            </a:lvl1pPr>
          </a:lstStyle>
          <a:p>
            <a:r>
              <a:rPr lang="en-US"/>
              <a:t>Presentation title</a:t>
            </a:r>
          </a:p>
        </p:txBody>
      </p:sp>
      <p:grpSp>
        <p:nvGrpSpPr>
          <p:cNvPr id="17" name="Group 16">
            <a:extLst>
              <a:ext uri="{FF2B5EF4-FFF2-40B4-BE49-F238E27FC236}">
                <a16:creationId xmlns:a16="http://schemas.microsoft.com/office/drawing/2014/main" id="{0E0B2B9E-2428-4BDE-BACC-52BB85E1F520}"/>
              </a:ext>
            </a:extLst>
          </p:cNvPr>
          <p:cNvGrpSpPr>
            <a:grpSpLocks noChangeAspect="1"/>
          </p:cNvGrpSpPr>
          <p:nvPr/>
        </p:nvGrpSpPr>
        <p:grpSpPr bwMode="gray">
          <a:xfrm>
            <a:off x="457202" y="479427"/>
            <a:ext cx="1681413" cy="360979"/>
            <a:chOff x="457200" y="1643393"/>
            <a:chExt cx="4492753" cy="964540"/>
          </a:xfrm>
        </p:grpSpPr>
        <p:pic>
          <p:nvPicPr>
            <p:cNvPr id="18" name="Picture 17">
              <a:extLst>
                <a:ext uri="{FF2B5EF4-FFF2-40B4-BE49-F238E27FC236}">
                  <a16:creationId xmlns:a16="http://schemas.microsoft.com/office/drawing/2014/main" id="{24D5215C-133D-4950-AD0D-20DDE01D7408}"/>
                </a:ext>
              </a:extLst>
            </p:cNvPr>
            <p:cNvPicPr>
              <a:picLocks noChangeAspect="1"/>
            </p:cNvPicPr>
            <p:nvPr/>
          </p:nvPicPr>
          <p:blipFill>
            <a:blip r:embed="rId3"/>
            <a:stretch>
              <a:fillRect/>
            </a:stretch>
          </p:blipFill>
          <p:spPr bwMode="gray">
            <a:xfrm>
              <a:off x="457200" y="1643393"/>
              <a:ext cx="964540" cy="964540"/>
            </a:xfrm>
            <a:prstGeom prst="rect">
              <a:avLst/>
            </a:prstGeom>
          </p:spPr>
        </p:pic>
        <p:sp>
          <p:nvSpPr>
            <p:cNvPr id="19" name="Freeform 12">
              <a:extLst>
                <a:ext uri="{FF2B5EF4-FFF2-40B4-BE49-F238E27FC236}">
                  <a16:creationId xmlns:a16="http://schemas.microsoft.com/office/drawing/2014/main" id="{4CFC362B-B32D-44C2-82FD-945EBAD98440}"/>
                </a:ext>
              </a:extLst>
            </p:cNvPr>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737373"/>
            </a:solidFill>
            <a:ln>
              <a:noFill/>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28403809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3249" name="think-cell Slide" r:id="rId4" imgW="378" imgH="377" progId="TCLayout.ActiveDocument.1">
                  <p:embed/>
                </p:oleObj>
              </mc:Choice>
              <mc:Fallback>
                <p:oleObj name="think-cell Slide" r:id="rId4" imgW="378" imgH="377"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Segoe UI" panose="020B0502040204020203" pitchFamily="34" charset="0"/>
                <a:cs typeface="Segoe UI" panose="020B0502040204020203" pitchFamily="34" charset="0"/>
                <a:sym typeface="Segoe UI" panose="020B0502040204020203" pitchFamily="34" charset="0"/>
              </a:defRPr>
            </a:lvl1pPr>
            <a:lvl2pPr marL="346553" indent="0">
              <a:buNone/>
              <a:defRPr>
                <a:gradFill>
                  <a:gsLst>
                    <a:gs pos="1250">
                      <a:srgbClr val="000000"/>
                    </a:gs>
                    <a:gs pos="100000">
                      <a:srgbClr val="000000"/>
                    </a:gs>
                  </a:gsLst>
                  <a:lin ang="5400000" scaled="0"/>
                </a:gradFill>
                <a:latin typeface="Segoe UI" panose="020B0502040204020203" pitchFamily="34" charset="0"/>
                <a:cs typeface="Segoe UI" panose="020B0502040204020203" pitchFamily="34" charset="0"/>
                <a:sym typeface="Segoe UI" panose="020B0502040204020203" pitchFamily="34" charset="0"/>
              </a:defRPr>
            </a:lvl2pPr>
            <a:lvl3pPr marL="584607" indent="0">
              <a:buNone/>
              <a:defRPr>
                <a:gradFill>
                  <a:gsLst>
                    <a:gs pos="1250">
                      <a:srgbClr val="000000"/>
                    </a:gs>
                    <a:gs pos="100000">
                      <a:srgbClr val="000000"/>
                    </a:gs>
                  </a:gsLst>
                  <a:lin ang="5400000" scaled="0"/>
                </a:gradFill>
                <a:latin typeface="Segoe UI" panose="020B0502040204020203" pitchFamily="34" charset="0"/>
                <a:cs typeface="Segoe UI" panose="020B0502040204020203" pitchFamily="34" charset="0"/>
                <a:sym typeface="Segoe UI" panose="020B0502040204020203" pitchFamily="34" charset="0"/>
              </a:defRPr>
            </a:lvl3pPr>
            <a:lvl4pPr marL="814563" indent="0">
              <a:buNone/>
              <a:defRPr>
                <a:gradFill>
                  <a:gsLst>
                    <a:gs pos="1250">
                      <a:srgbClr val="000000"/>
                    </a:gs>
                    <a:gs pos="100000">
                      <a:srgbClr val="000000"/>
                    </a:gs>
                  </a:gsLst>
                  <a:lin ang="5400000" scaled="0"/>
                </a:gradFill>
                <a:latin typeface="Segoe UI" panose="020B0502040204020203" pitchFamily="34" charset="0"/>
                <a:cs typeface="Segoe UI" panose="020B0502040204020203" pitchFamily="34" charset="0"/>
                <a:sym typeface="Segoe UI" panose="020B0502040204020203" pitchFamily="34" charset="0"/>
              </a:defRPr>
            </a:lvl4pPr>
            <a:lvl5pPr marL="1050997" indent="0">
              <a:buNone/>
              <a:defRPr>
                <a:gradFill>
                  <a:gsLst>
                    <a:gs pos="1250">
                      <a:srgbClr val="000000"/>
                    </a:gs>
                    <a:gs pos="100000">
                      <a:srgbClr val="000000"/>
                    </a:gs>
                  </a:gsLst>
                  <a:lin ang="5400000" scaled="0"/>
                </a:gradFill>
                <a:latin typeface="Segoe UI" panose="020B0502040204020203" pitchFamily="34" charset="0"/>
                <a:cs typeface="Segoe UI" panose="020B0502040204020203" pitchFamily="34" charset="0"/>
                <a:sym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a:extLst>
              <a:ext uri="{FF2B5EF4-FFF2-40B4-BE49-F238E27FC236}">
                <a16:creationId xmlns:a16="http://schemas.microsoft.com/office/drawing/2014/main" id="{AA6A3965-440D-426F-862E-91F1F54EA8D7}"/>
              </a:ext>
            </a:extLst>
          </p:cNvPr>
          <p:cNvSpPr>
            <a:spLocks noGrp="1"/>
          </p:cNvSpPr>
          <p:nvPr>
            <p:ph type="sldNum" sz="quarter" idx="4"/>
          </p:nvPr>
        </p:nvSpPr>
        <p:spPr>
          <a:xfrm>
            <a:off x="12144852" y="6687385"/>
            <a:ext cx="142667" cy="138499"/>
          </a:xfrm>
          <a:prstGeom prst="rect">
            <a:avLst/>
          </a:prstGeom>
        </p:spPr>
        <p:txBody>
          <a:bodyPr vert="horz" wrap="none" lIns="0" tIns="0" rIns="0" bIns="0" rtlCol="0" anchor="ctr">
            <a:noAutofit/>
          </a:bodyPr>
          <a:lstStyle>
            <a:lvl1pPr algn="ctr">
              <a:defRPr lang="en-US" sz="800" smtClean="0">
                <a:solidFill>
                  <a:schemeClr val="bg1"/>
                </a:solidFill>
              </a:defRPr>
            </a:lvl1pPr>
          </a:lstStyle>
          <a:p>
            <a:fld id="{4F6BF59E-C7AB-4D2C-B602-9844A5FEE556}" type="slidenum">
              <a:rPr lang="en-GB" smtClean="0"/>
              <a:pPr/>
              <a:t>‹#›</a:t>
            </a:fld>
            <a:endParaRPr lang="en-GB"/>
          </a:p>
        </p:txBody>
      </p:sp>
    </p:spTree>
    <p:extLst>
      <p:ext uri="{BB962C8B-B14F-4D97-AF65-F5344CB8AC3E}">
        <p14:creationId xmlns:p14="http://schemas.microsoft.com/office/powerpoint/2010/main" val="893866980"/>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4273" name="think-cell Slide" r:id="rId4" imgW="378" imgH="377" progId="TCLayout.ActiveDocument.1">
                  <p:embed/>
                </p:oleObj>
              </mc:Choice>
              <mc:Fallback>
                <p:oleObj name="think-cell Slide" r:id="rId4" imgW="378" imgH="377"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a:solidFill>
                  <a:schemeClr val="tx1"/>
                </a:solidFill>
                <a:cs typeface="Segoe UI" pitchFamily="34" charset="0"/>
              </a:rPr>
              <a:t>© 2018 Microsoft Corporation. All rights reserved. </a:t>
            </a: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3560376252"/>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5297" name="think-cell Slide" r:id="rId4" imgW="378" imgH="377" progId="TCLayout.ActiveDocument.1">
                  <p:embed/>
                </p:oleObj>
              </mc:Choice>
              <mc:Fallback>
                <p:oleObj name="think-cell Slide" r:id="rId4" imgW="378" imgH="377"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4284463985"/>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6321" name="think-cell Slide" r:id="rId4" imgW="378" imgH="377" progId="TCLayout.ActiveDocument.1">
                  <p:embed/>
                </p:oleObj>
              </mc:Choice>
              <mc:Fallback>
                <p:oleObj name="think-cell Slide" r:id="rId4" imgW="378" imgH="377"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Picture Placeholder 4"/>
          <p:cNvSpPr>
            <a:spLocks noGrp="1"/>
          </p:cNvSpPr>
          <p:nvPr>
            <p:ph type="pic" sz="quarter" idx="10"/>
          </p:nvPr>
        </p:nvSpPr>
        <p:spPr>
          <a:xfrm>
            <a:off x="0" y="0"/>
            <a:ext cx="12436475" cy="6994525"/>
          </a:xfrm>
        </p:spPr>
        <p:txBody>
          <a:bodyPr/>
          <a:lstStyle/>
          <a:p>
            <a:endParaRPr lang="en-US"/>
          </a:p>
        </p:txBody>
      </p:sp>
      <p:sp>
        <p:nvSpPr>
          <p:cNvPr id="7" name="Slide Number Placeholder 4">
            <a:extLst>
              <a:ext uri="{FF2B5EF4-FFF2-40B4-BE49-F238E27FC236}">
                <a16:creationId xmlns:a16="http://schemas.microsoft.com/office/drawing/2014/main" id="{8AB66779-AD21-4B6B-ADB9-54176DCB0884}"/>
              </a:ext>
            </a:extLst>
          </p:cNvPr>
          <p:cNvSpPr>
            <a:spLocks noGrp="1"/>
          </p:cNvSpPr>
          <p:nvPr>
            <p:ph type="sldNum" sz="quarter" idx="4"/>
          </p:nvPr>
        </p:nvSpPr>
        <p:spPr>
          <a:xfrm>
            <a:off x="12144852" y="6687385"/>
            <a:ext cx="142667" cy="138499"/>
          </a:xfrm>
          <a:prstGeom prst="rect">
            <a:avLst/>
          </a:prstGeom>
        </p:spPr>
        <p:txBody>
          <a:bodyPr vert="horz" wrap="none" lIns="0" tIns="0" rIns="0" bIns="0" rtlCol="0" anchor="ctr">
            <a:noAutofit/>
          </a:bodyPr>
          <a:lstStyle>
            <a:lvl1pPr algn="ctr">
              <a:defRPr lang="en-US" sz="800" smtClean="0">
                <a:solidFill>
                  <a:schemeClr val="bg1"/>
                </a:solidFill>
              </a:defRPr>
            </a:lvl1pPr>
          </a:lstStyle>
          <a:p>
            <a:fld id="{4F6BF59E-C7AB-4D2C-B602-9844A5FEE556}" type="slidenum">
              <a:rPr lang="en-GB" smtClean="0"/>
              <a:pPr/>
              <a:t>‹#›</a:t>
            </a:fld>
            <a:endParaRPr lang="en-GB"/>
          </a:p>
        </p:txBody>
      </p:sp>
    </p:spTree>
    <p:extLst>
      <p:ext uri="{BB962C8B-B14F-4D97-AF65-F5344CB8AC3E}">
        <p14:creationId xmlns:p14="http://schemas.microsoft.com/office/powerpoint/2010/main" val="2896193138"/>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57345" name="think-cell Slide" r:id="rId4" imgW="378" imgH="377" progId="TCLayout.ActiveDocument.1">
                  <p:embed/>
                </p:oleObj>
              </mc:Choice>
              <mc:Fallback>
                <p:oleObj name="think-cell Slide" r:id="rId4" imgW="378" imgH="377" progId="TCLayout.ActiveDocument.1">
                  <p:embed/>
                  <p:pic>
                    <p:nvPicPr>
                      <p:cNvPr id="2" name="Object 1" hidden="1"/>
                      <p:cNvPicPr/>
                      <p:nvPr/>
                    </p:nvPicPr>
                    <p:blipFill>
                      <a:blip r:embed="rId5"/>
                      <a:stretch>
                        <a:fillRect/>
                      </a:stretch>
                    </p:blipFill>
                    <p:spPr>
                      <a:xfrm>
                        <a:off x="1588" y="1589"/>
                        <a:ext cx="1587" cy="1587"/>
                      </a:xfrm>
                      <a:prstGeom prst="rect">
                        <a:avLst/>
                      </a:prstGeom>
                    </p:spPr>
                  </p:pic>
                </p:oleObj>
              </mc:Fallback>
            </mc:AlternateContent>
          </a:graphicData>
        </a:graphic>
      </p:graphicFrame>
      <p:sp>
        <p:nvSpPr>
          <p:cNvPr id="4" name="Text Placeholder 3"/>
          <p:cNvSpPr>
            <a:spLocks noGrp="1"/>
          </p:cNvSpPr>
          <p:nvPr>
            <p:ph type="body" sz="quarter" idx="10"/>
          </p:nvPr>
        </p:nvSpPr>
        <p:spPr>
          <a:xfrm>
            <a:off x="274639" y="1437978"/>
            <a:ext cx="11887200" cy="1891608"/>
          </a:xfrm>
        </p:spPr>
        <p:txBody>
          <a:bodyPr>
            <a:spAutoFit/>
          </a:bodyPr>
          <a:lstStyle>
            <a:lvl1pPr>
              <a:defRPr sz="3599"/>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1"/>
          </p:nvPr>
        </p:nvSpPr>
        <p:spPr>
          <a:xfrm>
            <a:off x="274638" y="976313"/>
            <a:ext cx="11887200" cy="461665"/>
          </a:xfrm>
        </p:spPr>
        <p:txBody>
          <a:bodyPr/>
          <a:lstStyle>
            <a:lvl1pPr marL="0" indent="0">
              <a:buNone/>
              <a:defRPr sz="20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stStyle>
          <a:p>
            <a:pPr lvl="0"/>
            <a:r>
              <a:rPr lang="en-US"/>
              <a:t>Edit Master text styles</a:t>
            </a:r>
          </a:p>
        </p:txBody>
      </p:sp>
      <p:sp>
        <p:nvSpPr>
          <p:cNvPr id="10" name="Slide Number Placeholder 4">
            <a:extLst>
              <a:ext uri="{FF2B5EF4-FFF2-40B4-BE49-F238E27FC236}">
                <a16:creationId xmlns:a16="http://schemas.microsoft.com/office/drawing/2014/main" id="{B556FDF1-4E65-4C83-810F-9C3F70D91EFF}"/>
              </a:ext>
            </a:extLst>
          </p:cNvPr>
          <p:cNvSpPr>
            <a:spLocks noGrp="1"/>
          </p:cNvSpPr>
          <p:nvPr>
            <p:ph type="sldNum" sz="quarter" idx="4"/>
          </p:nvPr>
        </p:nvSpPr>
        <p:spPr>
          <a:xfrm>
            <a:off x="12144852" y="6687385"/>
            <a:ext cx="142667" cy="138499"/>
          </a:xfrm>
          <a:prstGeom prst="rect">
            <a:avLst/>
          </a:prstGeom>
        </p:spPr>
        <p:txBody>
          <a:bodyPr vert="horz" wrap="none" lIns="0" tIns="0" rIns="0" bIns="0" rtlCol="0" anchor="ctr">
            <a:noAutofit/>
          </a:bodyPr>
          <a:lstStyle>
            <a:lvl1pPr algn="ctr">
              <a:defRPr lang="en-US" sz="800" smtClean="0">
                <a:solidFill>
                  <a:schemeClr val="bg1"/>
                </a:solidFill>
              </a:defRPr>
            </a:lvl1pPr>
          </a:lstStyle>
          <a:p>
            <a:fld id="{4F6BF59E-C7AB-4D2C-B602-9844A5FEE556}" type="slidenum">
              <a:rPr lang="en-GB" smtClean="0"/>
              <a:pPr/>
              <a:t>‹#›</a:t>
            </a:fld>
            <a:endParaRPr lang="en-GB"/>
          </a:p>
        </p:txBody>
      </p:sp>
    </p:spTree>
    <p:extLst>
      <p:ext uri="{BB962C8B-B14F-4D97-AF65-F5344CB8AC3E}">
        <p14:creationId xmlns:p14="http://schemas.microsoft.com/office/powerpoint/2010/main" val="2090117011"/>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58369"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88" y="1589"/>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7" name="Text Placeholder 4"/>
          <p:cNvSpPr>
            <a:spLocks noGrp="1"/>
          </p:cNvSpPr>
          <p:nvPr>
            <p:ph type="body" sz="quarter" idx="11"/>
          </p:nvPr>
        </p:nvSpPr>
        <p:spPr>
          <a:xfrm>
            <a:off x="274638" y="976313"/>
            <a:ext cx="11887200" cy="461665"/>
          </a:xfrm>
        </p:spPr>
        <p:txBody>
          <a:bodyPr/>
          <a:lstStyle>
            <a:lvl1pPr marL="0" indent="0">
              <a:buNone/>
              <a:defRPr sz="20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stStyle>
          <a:p>
            <a:pPr lvl="0"/>
            <a:r>
              <a:rPr lang="en-US"/>
              <a:t>Edit Master text styles</a:t>
            </a:r>
          </a:p>
        </p:txBody>
      </p:sp>
      <p:sp>
        <p:nvSpPr>
          <p:cNvPr id="10" name="Slide Number Placeholder 4">
            <a:extLst>
              <a:ext uri="{FF2B5EF4-FFF2-40B4-BE49-F238E27FC236}">
                <a16:creationId xmlns:a16="http://schemas.microsoft.com/office/drawing/2014/main" id="{A628B3FA-1115-4D03-B02D-AA3A1B9DE02D}"/>
              </a:ext>
            </a:extLst>
          </p:cNvPr>
          <p:cNvSpPr>
            <a:spLocks noGrp="1"/>
          </p:cNvSpPr>
          <p:nvPr>
            <p:ph type="sldNum" sz="quarter" idx="4"/>
          </p:nvPr>
        </p:nvSpPr>
        <p:spPr>
          <a:xfrm>
            <a:off x="12144852" y="6687385"/>
            <a:ext cx="142667" cy="138499"/>
          </a:xfrm>
          <a:prstGeom prst="rect">
            <a:avLst/>
          </a:prstGeom>
        </p:spPr>
        <p:txBody>
          <a:bodyPr vert="horz" wrap="none" lIns="0" tIns="0" rIns="0" bIns="0" rtlCol="0" anchor="ctr">
            <a:noAutofit/>
          </a:bodyPr>
          <a:lstStyle>
            <a:lvl1pPr algn="ctr">
              <a:defRPr lang="en-US" sz="800" smtClean="0">
                <a:solidFill>
                  <a:schemeClr val="bg1"/>
                </a:solidFill>
              </a:defRPr>
            </a:lvl1pPr>
          </a:lstStyle>
          <a:p>
            <a:fld id="{4F6BF59E-C7AB-4D2C-B602-9844A5FEE556}" type="slidenum">
              <a:rPr lang="en-GB" smtClean="0"/>
              <a:pPr/>
              <a:t>‹#›</a:t>
            </a:fld>
            <a:endParaRPr lang="en-GB"/>
          </a:p>
        </p:txBody>
      </p:sp>
    </p:spTree>
    <p:extLst>
      <p:ext uri="{BB962C8B-B14F-4D97-AF65-F5344CB8AC3E}">
        <p14:creationId xmlns:p14="http://schemas.microsoft.com/office/powerpoint/2010/main" val="405556605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18" name="Picture 17" descr="A picture containing sky, outdoor, outdoor object, windmill&#10;&#10;Description generated with very high confidence">
            <a:extLst>
              <a:ext uri="{FF2B5EF4-FFF2-40B4-BE49-F238E27FC236}">
                <a16:creationId xmlns:a16="http://schemas.microsoft.com/office/drawing/2014/main" id="{CBB3404F-107E-4EAF-8265-AB28F425957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436475" cy="6994525"/>
          </a:xfrm>
          <a:prstGeom prst="rect">
            <a:avLst/>
          </a:prstGeom>
        </p:spPr>
      </p:pic>
      <p:sp>
        <p:nvSpPr>
          <p:cNvPr id="5" name="Text Placeholder 4"/>
          <p:cNvSpPr>
            <a:spLocks noGrp="1"/>
          </p:cNvSpPr>
          <p:nvPr>
            <p:ph type="body" sz="quarter" idx="12" hasCustomPrompt="1"/>
          </p:nvPr>
        </p:nvSpPr>
        <p:spPr>
          <a:xfrm>
            <a:off x="276540" y="4040622"/>
            <a:ext cx="9789232" cy="1077419"/>
          </a:xfrm>
          <a:noFill/>
        </p:spPr>
        <p:txBody>
          <a:bodyPr lIns="146304" tIns="109728" rIns="146304" bIns="109728">
            <a:noAutofit/>
          </a:bodyPr>
          <a:lstStyle>
            <a:lvl1pPr marL="0" indent="0">
              <a:spcBef>
                <a:spcPts val="0"/>
              </a:spcBef>
              <a:buNone/>
              <a:defRPr sz="3264" spc="0" baseline="0">
                <a:solidFill>
                  <a:schemeClr val="tx1"/>
                </a:solidFill>
                <a:latin typeface="+mn-lt"/>
              </a:defRPr>
            </a:lvl1pPr>
          </a:lstStyle>
          <a:p>
            <a:pPr lvl="0"/>
            <a:r>
              <a:rPr lang="en-US"/>
              <a:t>Speaker Name</a:t>
            </a:r>
          </a:p>
        </p:txBody>
      </p:sp>
      <p:sp>
        <p:nvSpPr>
          <p:cNvPr id="9" name="Title 1"/>
          <p:cNvSpPr>
            <a:spLocks noGrp="1"/>
          </p:cNvSpPr>
          <p:nvPr>
            <p:ph type="title" hasCustomPrompt="1"/>
          </p:nvPr>
        </p:nvSpPr>
        <p:spPr>
          <a:xfrm>
            <a:off x="274702" y="1383765"/>
            <a:ext cx="9791070" cy="2113498"/>
          </a:xfrm>
          <a:noFill/>
        </p:spPr>
        <p:txBody>
          <a:bodyPr lIns="146304" tIns="91440" rIns="146304" bIns="91440" anchor="b" anchorCtr="0"/>
          <a:lstStyle>
            <a:lvl1pPr>
              <a:defRPr sz="5507" spc="-100" baseline="0">
                <a:solidFill>
                  <a:schemeClr val="tx2"/>
                </a:solidFill>
              </a:defRPr>
            </a:lvl1pPr>
          </a:lstStyle>
          <a:p>
            <a:r>
              <a:rPr lang="en-US"/>
              <a:t>Presentation title</a:t>
            </a:r>
          </a:p>
        </p:txBody>
      </p:sp>
      <p:grpSp>
        <p:nvGrpSpPr>
          <p:cNvPr id="19" name="Group 18">
            <a:extLst>
              <a:ext uri="{FF2B5EF4-FFF2-40B4-BE49-F238E27FC236}">
                <a16:creationId xmlns:a16="http://schemas.microsoft.com/office/drawing/2014/main" id="{4DC4FAD8-7FE2-4EE1-9BCE-AE6087EFB633}"/>
              </a:ext>
            </a:extLst>
          </p:cNvPr>
          <p:cNvGrpSpPr>
            <a:grpSpLocks noChangeAspect="1"/>
          </p:cNvGrpSpPr>
          <p:nvPr/>
        </p:nvGrpSpPr>
        <p:grpSpPr bwMode="gray">
          <a:xfrm>
            <a:off x="457202" y="479427"/>
            <a:ext cx="1681413" cy="360979"/>
            <a:chOff x="457200" y="1643393"/>
            <a:chExt cx="4492753" cy="964540"/>
          </a:xfrm>
        </p:grpSpPr>
        <p:pic>
          <p:nvPicPr>
            <p:cNvPr id="20" name="Picture 19">
              <a:extLst>
                <a:ext uri="{FF2B5EF4-FFF2-40B4-BE49-F238E27FC236}">
                  <a16:creationId xmlns:a16="http://schemas.microsoft.com/office/drawing/2014/main" id="{97EB9441-898F-440B-BC6E-90D3172E5454}"/>
                </a:ext>
              </a:extLst>
            </p:cNvPr>
            <p:cNvPicPr>
              <a:picLocks noChangeAspect="1"/>
            </p:cNvPicPr>
            <p:nvPr/>
          </p:nvPicPr>
          <p:blipFill>
            <a:blip r:embed="rId3"/>
            <a:stretch>
              <a:fillRect/>
            </a:stretch>
          </p:blipFill>
          <p:spPr bwMode="gray">
            <a:xfrm>
              <a:off x="457200" y="1643393"/>
              <a:ext cx="964540" cy="964540"/>
            </a:xfrm>
            <a:prstGeom prst="rect">
              <a:avLst/>
            </a:prstGeom>
          </p:spPr>
        </p:pic>
        <p:sp>
          <p:nvSpPr>
            <p:cNvPr id="21" name="Freeform 12">
              <a:extLst>
                <a:ext uri="{FF2B5EF4-FFF2-40B4-BE49-F238E27FC236}">
                  <a16:creationId xmlns:a16="http://schemas.microsoft.com/office/drawing/2014/main" id="{7EF0F8BF-B0DD-4EE9-AEC1-83E63465718B}"/>
                </a:ext>
              </a:extLst>
            </p:cNvPr>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737373"/>
            </a:solidFill>
            <a:ln>
              <a:noFill/>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14803926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12" name="Picture 11" descr="A picture containing indoor, table, coffee, sitting&#10;&#10;Description generated with very high confidence">
            <a:extLst>
              <a:ext uri="{FF2B5EF4-FFF2-40B4-BE49-F238E27FC236}">
                <a16:creationId xmlns:a16="http://schemas.microsoft.com/office/drawing/2014/main" id="{CBE7EA23-A1AA-4AFC-B358-C7448BBDEA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3011" y="0"/>
            <a:ext cx="12469487" cy="6994525"/>
          </a:xfrm>
          <a:prstGeom prst="rect">
            <a:avLst/>
          </a:prstGeom>
        </p:spPr>
      </p:pic>
      <p:sp>
        <p:nvSpPr>
          <p:cNvPr id="5" name="Text Placeholder 4"/>
          <p:cNvSpPr>
            <a:spLocks noGrp="1"/>
          </p:cNvSpPr>
          <p:nvPr>
            <p:ph type="body" sz="quarter" idx="12" hasCustomPrompt="1"/>
          </p:nvPr>
        </p:nvSpPr>
        <p:spPr>
          <a:xfrm>
            <a:off x="276540" y="4931535"/>
            <a:ext cx="3898563" cy="1077419"/>
          </a:xfrm>
          <a:noFill/>
        </p:spPr>
        <p:txBody>
          <a:bodyPr lIns="146304" tIns="109728" rIns="146304" bIns="109728">
            <a:noAutofit/>
          </a:bodyPr>
          <a:lstStyle>
            <a:lvl1pPr marL="0" indent="0">
              <a:spcBef>
                <a:spcPts val="0"/>
              </a:spcBef>
              <a:buNone/>
              <a:defRPr sz="3264" spc="0" baseline="0">
                <a:solidFill>
                  <a:schemeClr val="bg1"/>
                </a:solidFill>
                <a:latin typeface="+mn-lt"/>
              </a:defRPr>
            </a:lvl1pPr>
          </a:lstStyle>
          <a:p>
            <a:pPr lvl="0"/>
            <a:r>
              <a:rPr lang="en-US"/>
              <a:t>Speaker Name</a:t>
            </a:r>
          </a:p>
        </p:txBody>
      </p:sp>
      <p:sp>
        <p:nvSpPr>
          <p:cNvPr id="9" name="Title 1"/>
          <p:cNvSpPr>
            <a:spLocks noGrp="1"/>
          </p:cNvSpPr>
          <p:nvPr>
            <p:ph type="title" hasCustomPrompt="1"/>
          </p:nvPr>
        </p:nvSpPr>
        <p:spPr>
          <a:xfrm>
            <a:off x="274702" y="1383765"/>
            <a:ext cx="5943535" cy="1772739"/>
          </a:xfrm>
          <a:noFill/>
        </p:spPr>
        <p:txBody>
          <a:bodyPr lIns="146304" tIns="91440" rIns="146304" bIns="91440" anchor="b" anchorCtr="0"/>
          <a:lstStyle>
            <a:lvl1pPr>
              <a:defRPr sz="4896" spc="-100" baseline="0">
                <a:solidFill>
                  <a:schemeClr val="bg1"/>
                </a:solidFill>
              </a:defRPr>
            </a:lvl1pPr>
          </a:lstStyle>
          <a:p>
            <a:r>
              <a:rPr lang="en-US"/>
              <a:t>Presentation title</a:t>
            </a:r>
          </a:p>
        </p:txBody>
      </p:sp>
      <p:grpSp>
        <p:nvGrpSpPr>
          <p:cNvPr id="18" name="Group 17">
            <a:extLst>
              <a:ext uri="{FF2B5EF4-FFF2-40B4-BE49-F238E27FC236}">
                <a16:creationId xmlns:a16="http://schemas.microsoft.com/office/drawing/2014/main" id="{E27FEA8D-93FA-4FC5-9E2F-0A6C04AE26F7}"/>
              </a:ext>
            </a:extLst>
          </p:cNvPr>
          <p:cNvGrpSpPr>
            <a:grpSpLocks noChangeAspect="1"/>
          </p:cNvGrpSpPr>
          <p:nvPr/>
        </p:nvGrpSpPr>
        <p:grpSpPr bwMode="gray">
          <a:xfrm>
            <a:off x="457202" y="479427"/>
            <a:ext cx="1681413" cy="360979"/>
            <a:chOff x="457200" y="1643393"/>
            <a:chExt cx="4492753" cy="964540"/>
          </a:xfrm>
        </p:grpSpPr>
        <p:pic>
          <p:nvPicPr>
            <p:cNvPr id="19" name="Picture 18">
              <a:extLst>
                <a:ext uri="{FF2B5EF4-FFF2-40B4-BE49-F238E27FC236}">
                  <a16:creationId xmlns:a16="http://schemas.microsoft.com/office/drawing/2014/main" id="{81E226AD-3940-489E-B79D-7E83BAC197C5}"/>
                </a:ext>
              </a:extLst>
            </p:cNvPr>
            <p:cNvPicPr>
              <a:picLocks noChangeAspect="1"/>
            </p:cNvPicPr>
            <p:nvPr/>
          </p:nvPicPr>
          <p:blipFill>
            <a:blip r:embed="rId3"/>
            <a:stretch>
              <a:fillRect/>
            </a:stretch>
          </p:blipFill>
          <p:spPr bwMode="gray">
            <a:xfrm>
              <a:off x="457200" y="1643393"/>
              <a:ext cx="964540" cy="964540"/>
            </a:xfrm>
            <a:prstGeom prst="rect">
              <a:avLst/>
            </a:prstGeom>
          </p:spPr>
        </p:pic>
        <p:sp>
          <p:nvSpPr>
            <p:cNvPr id="20" name="Freeform 12">
              <a:extLst>
                <a:ext uri="{FF2B5EF4-FFF2-40B4-BE49-F238E27FC236}">
                  <a16:creationId xmlns:a16="http://schemas.microsoft.com/office/drawing/2014/main" id="{1DF353B1-30C6-4304-93F4-E8EFC1C5BC8D}"/>
                </a:ext>
              </a:extLst>
            </p:cNvPr>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29754531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40" y="1212852"/>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13" indent="0">
              <a:buNone/>
              <a:defRPr/>
            </a:lvl3pPr>
            <a:lvl4pPr marL="457024" indent="0">
              <a:buNone/>
              <a:defRPr/>
            </a:lvl4pPr>
            <a:lvl5pPr marL="685537"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901063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88227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34" Type="http://schemas.openxmlformats.org/officeDocument/2006/relationships/image" Target="../media/image17.png"/><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image" Target="../media/image16.emf"/><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theme" Target="../theme/theme2.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oleObject" Target="../embeddings/oleObject1.bin"/><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tags" Target="../tags/tag1.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vmlDrawing" Target="../drawings/vmlDrawing1.vml"/><Relationship Id="rId8"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1"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D577B6C6-9BA5-441A-A196-A5365EA4BE21}"/>
              </a:ext>
            </a:extLst>
          </p:cNvPr>
          <p:cNvGrpSpPr/>
          <p:nvPr/>
        </p:nvGrpSpPr>
        <p:grpSpPr>
          <a:xfrm rot="5400000">
            <a:off x="10243926" y="2385583"/>
            <a:ext cx="5516729" cy="745567"/>
            <a:chOff x="3184538" y="0"/>
            <a:chExt cx="9389529" cy="1461567"/>
          </a:xfrm>
        </p:grpSpPr>
        <p:sp>
          <p:nvSpPr>
            <p:cNvPr id="15" name="Shape 4961">
              <a:extLst>
                <a:ext uri="{FF2B5EF4-FFF2-40B4-BE49-F238E27FC236}">
                  <a16:creationId xmlns:a16="http://schemas.microsoft.com/office/drawing/2014/main" id="{95D135AC-37A5-4A06-B3C9-193E182B0719}"/>
                </a:ext>
              </a:extLst>
            </p:cNvPr>
            <p:cNvSpPr/>
            <p:nvPr/>
          </p:nvSpPr>
          <p:spPr>
            <a:xfrm>
              <a:off x="4189057" y="0"/>
              <a:ext cx="2006917" cy="881533"/>
            </a:xfrm>
            <a:custGeom>
              <a:avLst/>
              <a:gdLst/>
              <a:ahLst/>
              <a:cxnLst/>
              <a:rect l="0" t="0" r="0" b="0"/>
              <a:pathLst>
                <a:path w="2006917" h="881533">
                  <a:moveTo>
                    <a:pt x="0" y="881533"/>
                  </a:moveTo>
                  <a:lnTo>
                    <a:pt x="2006917" y="881533"/>
                  </a:lnTo>
                  <a:lnTo>
                    <a:pt x="2006917" y="0"/>
                  </a:lnTo>
                  <a:lnTo>
                    <a:pt x="0" y="0"/>
                  </a:lnTo>
                  <a:close/>
                </a:path>
              </a:pathLst>
            </a:custGeom>
            <a:solidFill>
              <a:schemeClr val="bg1"/>
            </a:solidFill>
            <a:ln w="3175" cap="flat">
              <a:noFill/>
              <a:miter lim="100000"/>
            </a:ln>
          </p:spPr>
          <p:style>
            <a:lnRef idx="1">
              <a:srgbClr val="3C3C41"/>
            </a:lnRef>
            <a:fillRef idx="0">
              <a:srgbClr val="000000">
                <a:alpha val="0"/>
              </a:srgbClr>
            </a:fillRef>
            <a:effectRef idx="0">
              <a:scrgbClr r="0" g="0" b="0"/>
            </a:effectRef>
            <a:fontRef idx="none"/>
          </p:style>
          <p:txBody>
            <a:bodyPr/>
            <a:lstStyle/>
            <a:p>
              <a:endParaRPr lang="en-US" sz="1836"/>
            </a:p>
          </p:txBody>
        </p:sp>
        <p:sp>
          <p:nvSpPr>
            <p:cNvPr id="16" name="Shape 34744">
              <a:extLst>
                <a:ext uri="{FF2B5EF4-FFF2-40B4-BE49-F238E27FC236}">
                  <a16:creationId xmlns:a16="http://schemas.microsoft.com/office/drawing/2014/main" id="{817999BF-53B2-444A-99F4-117F1796CAA7}"/>
                </a:ext>
              </a:extLst>
            </p:cNvPr>
            <p:cNvSpPr/>
            <p:nvPr/>
          </p:nvSpPr>
          <p:spPr>
            <a:xfrm>
              <a:off x="7381545" y="0"/>
              <a:ext cx="2006918" cy="881533"/>
            </a:xfrm>
            <a:custGeom>
              <a:avLst/>
              <a:gdLst/>
              <a:ahLst/>
              <a:cxnLst/>
              <a:rect l="0" t="0" r="0" b="0"/>
              <a:pathLst>
                <a:path w="2006918" h="881533">
                  <a:moveTo>
                    <a:pt x="0" y="0"/>
                  </a:moveTo>
                  <a:lnTo>
                    <a:pt x="2006918" y="0"/>
                  </a:lnTo>
                  <a:lnTo>
                    <a:pt x="2006918" y="881533"/>
                  </a:lnTo>
                  <a:lnTo>
                    <a:pt x="0" y="881533"/>
                  </a:lnTo>
                  <a:lnTo>
                    <a:pt x="0" y="0"/>
                  </a:lnTo>
                </a:path>
              </a:pathLst>
            </a:custGeom>
            <a:ln w="0" cap="flat">
              <a:noFill/>
              <a:miter lim="100000"/>
            </a:ln>
          </p:spPr>
          <p:style>
            <a:lnRef idx="0">
              <a:srgbClr val="000000">
                <a:alpha val="0"/>
              </a:srgbClr>
            </a:lnRef>
            <a:fillRef idx="1">
              <a:srgbClr val="008272"/>
            </a:fillRef>
            <a:effectRef idx="0">
              <a:scrgbClr r="0" g="0" b="0"/>
            </a:effectRef>
            <a:fontRef idx="none"/>
          </p:style>
          <p:txBody>
            <a:bodyPr/>
            <a:lstStyle/>
            <a:p>
              <a:endParaRPr lang="en-US" sz="1836"/>
            </a:p>
          </p:txBody>
        </p:sp>
        <p:sp>
          <p:nvSpPr>
            <p:cNvPr id="17" name="Shape 34745">
              <a:extLst>
                <a:ext uri="{FF2B5EF4-FFF2-40B4-BE49-F238E27FC236}">
                  <a16:creationId xmlns:a16="http://schemas.microsoft.com/office/drawing/2014/main" id="{E086CAE3-B457-4060-8697-670563A2ECA2}"/>
                </a:ext>
              </a:extLst>
            </p:cNvPr>
            <p:cNvSpPr/>
            <p:nvPr/>
          </p:nvSpPr>
          <p:spPr>
            <a:xfrm>
              <a:off x="10566082" y="0"/>
              <a:ext cx="2006918" cy="881533"/>
            </a:xfrm>
            <a:custGeom>
              <a:avLst/>
              <a:gdLst/>
              <a:ahLst/>
              <a:cxnLst/>
              <a:rect l="0" t="0" r="0" b="0"/>
              <a:pathLst>
                <a:path w="2006918" h="881533">
                  <a:moveTo>
                    <a:pt x="0" y="0"/>
                  </a:moveTo>
                  <a:lnTo>
                    <a:pt x="2006918" y="0"/>
                  </a:lnTo>
                  <a:lnTo>
                    <a:pt x="2006918" y="881533"/>
                  </a:lnTo>
                  <a:lnTo>
                    <a:pt x="0" y="881533"/>
                  </a:lnTo>
                  <a:lnTo>
                    <a:pt x="0" y="0"/>
                  </a:lnTo>
                </a:path>
              </a:pathLst>
            </a:custGeom>
            <a:ln w="0" cap="flat">
              <a:noFill/>
              <a:miter lim="100000"/>
            </a:ln>
          </p:spPr>
          <p:style>
            <a:lnRef idx="0">
              <a:srgbClr val="000000">
                <a:alpha val="0"/>
              </a:srgbClr>
            </a:lnRef>
            <a:fillRef idx="1">
              <a:srgbClr val="3C3C41"/>
            </a:fillRef>
            <a:effectRef idx="0">
              <a:scrgbClr r="0" g="0" b="0"/>
            </a:effectRef>
            <a:fontRef idx="none"/>
          </p:style>
          <p:txBody>
            <a:bodyPr/>
            <a:lstStyle/>
            <a:p>
              <a:endParaRPr lang="en-US" sz="1836"/>
            </a:p>
          </p:txBody>
        </p:sp>
        <p:sp>
          <p:nvSpPr>
            <p:cNvPr id="18" name="Shape 34746">
              <a:extLst>
                <a:ext uri="{FF2B5EF4-FFF2-40B4-BE49-F238E27FC236}">
                  <a16:creationId xmlns:a16="http://schemas.microsoft.com/office/drawing/2014/main" id="{01F8B444-6D61-450F-85CF-BE6DEA5AAFBF}"/>
                </a:ext>
              </a:extLst>
            </p:cNvPr>
            <p:cNvSpPr/>
            <p:nvPr/>
          </p:nvSpPr>
          <p:spPr>
            <a:xfrm>
              <a:off x="3184538" y="0"/>
              <a:ext cx="1001878" cy="881533"/>
            </a:xfrm>
            <a:custGeom>
              <a:avLst/>
              <a:gdLst/>
              <a:ahLst/>
              <a:cxnLst/>
              <a:rect l="0" t="0" r="0" b="0"/>
              <a:pathLst>
                <a:path w="1001878" h="881533">
                  <a:moveTo>
                    <a:pt x="0" y="0"/>
                  </a:moveTo>
                  <a:lnTo>
                    <a:pt x="1001878" y="0"/>
                  </a:lnTo>
                  <a:lnTo>
                    <a:pt x="1001878" y="881533"/>
                  </a:lnTo>
                  <a:lnTo>
                    <a:pt x="0" y="881533"/>
                  </a:lnTo>
                  <a:lnTo>
                    <a:pt x="0" y="0"/>
                  </a:lnTo>
                </a:path>
              </a:pathLst>
            </a:custGeom>
            <a:ln w="0" cap="flat">
              <a:noFill/>
              <a:miter lim="100000"/>
            </a:ln>
          </p:spPr>
          <p:style>
            <a:lnRef idx="0">
              <a:srgbClr val="000000">
                <a:alpha val="0"/>
              </a:srgbClr>
            </a:lnRef>
            <a:fillRef idx="1">
              <a:srgbClr val="008272"/>
            </a:fillRef>
            <a:effectRef idx="0">
              <a:scrgbClr r="0" g="0" b="0"/>
            </a:effectRef>
            <a:fontRef idx="none"/>
          </p:style>
          <p:txBody>
            <a:bodyPr/>
            <a:lstStyle/>
            <a:p>
              <a:endParaRPr lang="en-US" sz="1836"/>
            </a:p>
          </p:txBody>
        </p:sp>
        <p:sp>
          <p:nvSpPr>
            <p:cNvPr id="19" name="Shape 34747">
              <a:extLst>
                <a:ext uri="{FF2B5EF4-FFF2-40B4-BE49-F238E27FC236}">
                  <a16:creationId xmlns:a16="http://schemas.microsoft.com/office/drawing/2014/main" id="{E2FB111C-9090-4B8B-9EB0-202D6A516F21}"/>
                </a:ext>
              </a:extLst>
            </p:cNvPr>
            <p:cNvSpPr/>
            <p:nvPr/>
          </p:nvSpPr>
          <p:spPr>
            <a:xfrm>
              <a:off x="3184538" y="1061517"/>
              <a:ext cx="1001878" cy="400050"/>
            </a:xfrm>
            <a:custGeom>
              <a:avLst/>
              <a:gdLst/>
              <a:ahLst/>
              <a:cxnLst/>
              <a:rect l="0" t="0" r="0" b="0"/>
              <a:pathLst>
                <a:path w="1001878" h="400050">
                  <a:moveTo>
                    <a:pt x="0" y="0"/>
                  </a:moveTo>
                  <a:lnTo>
                    <a:pt x="1001878" y="0"/>
                  </a:lnTo>
                  <a:lnTo>
                    <a:pt x="1001878" y="400050"/>
                  </a:lnTo>
                  <a:lnTo>
                    <a:pt x="0" y="400050"/>
                  </a:lnTo>
                  <a:lnTo>
                    <a:pt x="0" y="0"/>
                  </a:lnTo>
                </a:path>
              </a:pathLst>
            </a:custGeom>
            <a:ln w="0" cap="flat">
              <a:noFill/>
              <a:miter lim="100000"/>
            </a:ln>
          </p:spPr>
          <p:style>
            <a:lnRef idx="0">
              <a:srgbClr val="000000">
                <a:alpha val="0"/>
              </a:srgbClr>
            </a:lnRef>
            <a:fillRef idx="1">
              <a:srgbClr val="008272"/>
            </a:fillRef>
            <a:effectRef idx="0">
              <a:scrgbClr r="0" g="0" b="0"/>
            </a:effectRef>
            <a:fontRef idx="none"/>
          </p:style>
          <p:txBody>
            <a:bodyPr/>
            <a:lstStyle/>
            <a:p>
              <a:endParaRPr lang="en-US" sz="1836"/>
            </a:p>
          </p:txBody>
        </p:sp>
        <p:sp>
          <p:nvSpPr>
            <p:cNvPr id="20" name="Shape 34748">
              <a:extLst>
                <a:ext uri="{FF2B5EF4-FFF2-40B4-BE49-F238E27FC236}">
                  <a16:creationId xmlns:a16="http://schemas.microsoft.com/office/drawing/2014/main" id="{91B50781-10EC-4E1F-B5E4-742837B1C53B}"/>
                </a:ext>
              </a:extLst>
            </p:cNvPr>
            <p:cNvSpPr/>
            <p:nvPr/>
          </p:nvSpPr>
          <p:spPr>
            <a:xfrm>
              <a:off x="4187469" y="1061517"/>
              <a:ext cx="1001878" cy="400050"/>
            </a:xfrm>
            <a:custGeom>
              <a:avLst/>
              <a:gdLst/>
              <a:ahLst/>
              <a:cxnLst/>
              <a:rect l="0" t="0" r="0" b="0"/>
              <a:pathLst>
                <a:path w="1001878" h="400050">
                  <a:moveTo>
                    <a:pt x="0" y="0"/>
                  </a:moveTo>
                  <a:lnTo>
                    <a:pt x="1001878" y="0"/>
                  </a:lnTo>
                  <a:lnTo>
                    <a:pt x="1001878" y="400050"/>
                  </a:lnTo>
                  <a:lnTo>
                    <a:pt x="0" y="400050"/>
                  </a:lnTo>
                  <a:lnTo>
                    <a:pt x="0" y="0"/>
                  </a:lnTo>
                </a:path>
              </a:pathLst>
            </a:custGeom>
            <a:ln w="0" cap="flat">
              <a:noFill/>
              <a:miter lim="100000"/>
            </a:ln>
          </p:spPr>
          <p:style>
            <a:lnRef idx="0">
              <a:srgbClr val="000000">
                <a:alpha val="0"/>
              </a:srgbClr>
            </a:lnRef>
            <a:fillRef idx="1">
              <a:srgbClr val="30E5D0"/>
            </a:fillRef>
            <a:effectRef idx="0">
              <a:scrgbClr r="0" g="0" b="0"/>
            </a:effectRef>
            <a:fontRef idx="none"/>
          </p:style>
          <p:txBody>
            <a:bodyPr/>
            <a:lstStyle/>
            <a:p>
              <a:endParaRPr lang="en-US" sz="1836"/>
            </a:p>
          </p:txBody>
        </p:sp>
        <p:sp>
          <p:nvSpPr>
            <p:cNvPr id="21" name="Shape 34749">
              <a:extLst>
                <a:ext uri="{FF2B5EF4-FFF2-40B4-BE49-F238E27FC236}">
                  <a16:creationId xmlns:a16="http://schemas.microsoft.com/office/drawing/2014/main" id="{CD8AD58D-282F-4F94-9FE6-43EBCAB22106}"/>
                </a:ext>
              </a:extLst>
            </p:cNvPr>
            <p:cNvSpPr/>
            <p:nvPr/>
          </p:nvSpPr>
          <p:spPr>
            <a:xfrm>
              <a:off x="7378370" y="1061517"/>
              <a:ext cx="1001865" cy="400050"/>
            </a:xfrm>
            <a:custGeom>
              <a:avLst/>
              <a:gdLst/>
              <a:ahLst/>
              <a:cxnLst/>
              <a:rect l="0" t="0" r="0" b="0"/>
              <a:pathLst>
                <a:path w="1001865" h="400050">
                  <a:moveTo>
                    <a:pt x="0" y="0"/>
                  </a:moveTo>
                  <a:lnTo>
                    <a:pt x="1001865" y="0"/>
                  </a:lnTo>
                  <a:lnTo>
                    <a:pt x="1001865" y="400050"/>
                  </a:lnTo>
                  <a:lnTo>
                    <a:pt x="0" y="400050"/>
                  </a:lnTo>
                  <a:lnTo>
                    <a:pt x="0" y="0"/>
                  </a:lnTo>
                </a:path>
              </a:pathLst>
            </a:custGeom>
            <a:ln w="0" cap="flat">
              <a:noFill/>
              <a:miter lim="100000"/>
            </a:ln>
          </p:spPr>
          <p:style>
            <a:lnRef idx="0">
              <a:srgbClr val="000000">
                <a:alpha val="0"/>
              </a:srgbClr>
            </a:lnRef>
            <a:fillRef idx="1">
              <a:srgbClr val="30E5D0"/>
            </a:fillRef>
            <a:effectRef idx="0">
              <a:scrgbClr r="0" g="0" b="0"/>
            </a:effectRef>
            <a:fontRef idx="none"/>
          </p:style>
          <p:txBody>
            <a:bodyPr/>
            <a:lstStyle/>
            <a:p>
              <a:endParaRPr lang="en-US" sz="1836"/>
            </a:p>
          </p:txBody>
        </p:sp>
        <p:sp>
          <p:nvSpPr>
            <p:cNvPr id="22" name="Shape 34750">
              <a:extLst>
                <a:ext uri="{FF2B5EF4-FFF2-40B4-BE49-F238E27FC236}">
                  <a16:creationId xmlns:a16="http://schemas.microsoft.com/office/drawing/2014/main" id="{1469AF9B-3707-4C95-99BC-141BEB17FC0D}"/>
                </a:ext>
              </a:extLst>
            </p:cNvPr>
            <p:cNvSpPr/>
            <p:nvPr/>
          </p:nvSpPr>
          <p:spPr>
            <a:xfrm>
              <a:off x="10569257" y="1061517"/>
              <a:ext cx="1001878" cy="400050"/>
            </a:xfrm>
            <a:custGeom>
              <a:avLst/>
              <a:gdLst/>
              <a:ahLst/>
              <a:cxnLst/>
              <a:rect l="0" t="0" r="0" b="0"/>
              <a:pathLst>
                <a:path w="1001878" h="400050">
                  <a:moveTo>
                    <a:pt x="0" y="0"/>
                  </a:moveTo>
                  <a:lnTo>
                    <a:pt x="1001878" y="0"/>
                  </a:lnTo>
                  <a:lnTo>
                    <a:pt x="1001878" y="400050"/>
                  </a:lnTo>
                  <a:lnTo>
                    <a:pt x="0" y="400050"/>
                  </a:lnTo>
                  <a:lnTo>
                    <a:pt x="0" y="0"/>
                  </a:lnTo>
                </a:path>
              </a:pathLst>
            </a:custGeom>
            <a:ln w="0" cap="flat">
              <a:noFill/>
              <a:miter lim="100000"/>
            </a:ln>
          </p:spPr>
          <p:style>
            <a:lnRef idx="0">
              <a:srgbClr val="000000">
                <a:alpha val="0"/>
              </a:srgbClr>
            </a:lnRef>
            <a:fillRef idx="1">
              <a:srgbClr val="75757A"/>
            </a:fillRef>
            <a:effectRef idx="0">
              <a:scrgbClr r="0" g="0" b="0"/>
            </a:effectRef>
            <a:fontRef idx="none"/>
          </p:style>
          <p:txBody>
            <a:bodyPr/>
            <a:lstStyle/>
            <a:p>
              <a:endParaRPr lang="en-US" sz="1836"/>
            </a:p>
          </p:txBody>
        </p:sp>
        <p:sp>
          <p:nvSpPr>
            <p:cNvPr id="23" name="Shape 34751">
              <a:extLst>
                <a:ext uri="{FF2B5EF4-FFF2-40B4-BE49-F238E27FC236}">
                  <a16:creationId xmlns:a16="http://schemas.microsoft.com/office/drawing/2014/main" id="{4AE90400-490F-44F5-8302-8F40D62FDC8E}"/>
                </a:ext>
              </a:extLst>
            </p:cNvPr>
            <p:cNvSpPr/>
            <p:nvPr/>
          </p:nvSpPr>
          <p:spPr>
            <a:xfrm>
              <a:off x="5189347" y="1061517"/>
              <a:ext cx="1001865" cy="400050"/>
            </a:xfrm>
            <a:custGeom>
              <a:avLst/>
              <a:gdLst/>
              <a:ahLst/>
              <a:cxnLst/>
              <a:rect l="0" t="0" r="0" b="0"/>
              <a:pathLst>
                <a:path w="1001865" h="400050">
                  <a:moveTo>
                    <a:pt x="0" y="0"/>
                  </a:moveTo>
                  <a:lnTo>
                    <a:pt x="1001865" y="0"/>
                  </a:lnTo>
                  <a:lnTo>
                    <a:pt x="1001865" y="400050"/>
                  </a:lnTo>
                  <a:lnTo>
                    <a:pt x="0" y="400050"/>
                  </a:lnTo>
                  <a:lnTo>
                    <a:pt x="0" y="0"/>
                  </a:lnTo>
                </a:path>
              </a:pathLst>
            </a:custGeom>
            <a:ln w="0" cap="flat">
              <a:noFill/>
              <a:miter lim="100000"/>
            </a:ln>
          </p:spPr>
          <p:style>
            <a:lnRef idx="0">
              <a:srgbClr val="000000">
                <a:alpha val="0"/>
              </a:srgbClr>
            </a:lnRef>
            <a:fillRef idx="1">
              <a:srgbClr val="3C3C41"/>
            </a:fillRef>
            <a:effectRef idx="0">
              <a:scrgbClr r="0" g="0" b="0"/>
            </a:effectRef>
            <a:fontRef idx="none"/>
          </p:style>
          <p:txBody>
            <a:bodyPr/>
            <a:lstStyle/>
            <a:p>
              <a:endParaRPr lang="en-US" sz="1836"/>
            </a:p>
          </p:txBody>
        </p:sp>
        <p:sp>
          <p:nvSpPr>
            <p:cNvPr id="24" name="Shape 34752">
              <a:extLst>
                <a:ext uri="{FF2B5EF4-FFF2-40B4-BE49-F238E27FC236}">
                  <a16:creationId xmlns:a16="http://schemas.microsoft.com/office/drawing/2014/main" id="{187386E8-4278-4410-BE4F-111D903393E4}"/>
                </a:ext>
              </a:extLst>
            </p:cNvPr>
            <p:cNvSpPr/>
            <p:nvPr/>
          </p:nvSpPr>
          <p:spPr>
            <a:xfrm>
              <a:off x="8380235" y="1061517"/>
              <a:ext cx="1001878" cy="400050"/>
            </a:xfrm>
            <a:custGeom>
              <a:avLst/>
              <a:gdLst/>
              <a:ahLst/>
              <a:cxnLst/>
              <a:rect l="0" t="0" r="0" b="0"/>
              <a:pathLst>
                <a:path w="1001878" h="400050">
                  <a:moveTo>
                    <a:pt x="0" y="0"/>
                  </a:moveTo>
                  <a:lnTo>
                    <a:pt x="1001878" y="0"/>
                  </a:lnTo>
                  <a:lnTo>
                    <a:pt x="1001878" y="400050"/>
                  </a:lnTo>
                  <a:lnTo>
                    <a:pt x="0" y="400050"/>
                  </a:lnTo>
                  <a:lnTo>
                    <a:pt x="0" y="0"/>
                  </a:lnTo>
                </a:path>
              </a:pathLst>
            </a:custGeom>
            <a:ln w="0" cap="flat">
              <a:noFill/>
              <a:miter lim="100000"/>
            </a:ln>
          </p:spPr>
          <p:style>
            <a:lnRef idx="0">
              <a:srgbClr val="000000">
                <a:alpha val="0"/>
              </a:srgbClr>
            </a:lnRef>
            <a:fillRef idx="1">
              <a:srgbClr val="3C3C41"/>
            </a:fillRef>
            <a:effectRef idx="0">
              <a:scrgbClr r="0" g="0" b="0"/>
            </a:effectRef>
            <a:fontRef idx="none"/>
          </p:style>
          <p:txBody>
            <a:bodyPr/>
            <a:lstStyle/>
            <a:p>
              <a:endParaRPr lang="en-US" sz="1836"/>
            </a:p>
          </p:txBody>
        </p:sp>
        <p:sp>
          <p:nvSpPr>
            <p:cNvPr id="25" name="Shape 34753">
              <a:extLst>
                <a:ext uri="{FF2B5EF4-FFF2-40B4-BE49-F238E27FC236}">
                  <a16:creationId xmlns:a16="http://schemas.microsoft.com/office/drawing/2014/main" id="{F94571AA-13E1-43F4-94CA-44AA2FA53D41}"/>
                </a:ext>
              </a:extLst>
            </p:cNvPr>
            <p:cNvSpPr/>
            <p:nvPr/>
          </p:nvSpPr>
          <p:spPr>
            <a:xfrm>
              <a:off x="9567380" y="1061517"/>
              <a:ext cx="1001878" cy="400050"/>
            </a:xfrm>
            <a:custGeom>
              <a:avLst/>
              <a:gdLst/>
              <a:ahLst/>
              <a:cxnLst/>
              <a:rect l="0" t="0" r="0" b="0"/>
              <a:pathLst>
                <a:path w="1001878" h="400050">
                  <a:moveTo>
                    <a:pt x="0" y="0"/>
                  </a:moveTo>
                  <a:lnTo>
                    <a:pt x="1001878" y="0"/>
                  </a:lnTo>
                  <a:lnTo>
                    <a:pt x="1001878" y="400050"/>
                  </a:lnTo>
                  <a:lnTo>
                    <a:pt x="0" y="400050"/>
                  </a:lnTo>
                  <a:lnTo>
                    <a:pt x="0" y="0"/>
                  </a:lnTo>
                </a:path>
              </a:pathLst>
            </a:custGeom>
            <a:ln w="0" cap="flat">
              <a:noFill/>
              <a:miter lim="100000"/>
            </a:ln>
          </p:spPr>
          <p:style>
            <a:lnRef idx="0">
              <a:srgbClr val="000000">
                <a:alpha val="0"/>
              </a:srgbClr>
            </a:lnRef>
            <a:fillRef idx="1">
              <a:srgbClr val="30E5D0"/>
            </a:fillRef>
            <a:effectRef idx="0">
              <a:scrgbClr r="0" g="0" b="0"/>
            </a:effectRef>
            <a:fontRef idx="none"/>
          </p:style>
          <p:txBody>
            <a:bodyPr/>
            <a:lstStyle/>
            <a:p>
              <a:endParaRPr lang="en-US" sz="1836"/>
            </a:p>
          </p:txBody>
        </p:sp>
        <p:sp>
          <p:nvSpPr>
            <p:cNvPr id="26" name="Shape 34754">
              <a:extLst>
                <a:ext uri="{FF2B5EF4-FFF2-40B4-BE49-F238E27FC236}">
                  <a16:creationId xmlns:a16="http://schemas.microsoft.com/office/drawing/2014/main" id="{0ECBE342-8882-44EF-9A00-D1134C80C7EA}"/>
                </a:ext>
              </a:extLst>
            </p:cNvPr>
            <p:cNvSpPr/>
            <p:nvPr/>
          </p:nvSpPr>
          <p:spPr>
            <a:xfrm>
              <a:off x="9561564" y="0"/>
              <a:ext cx="1001878" cy="881533"/>
            </a:xfrm>
            <a:custGeom>
              <a:avLst/>
              <a:gdLst/>
              <a:ahLst/>
              <a:cxnLst/>
              <a:rect l="0" t="0" r="0" b="0"/>
              <a:pathLst>
                <a:path w="1001878" h="881533">
                  <a:moveTo>
                    <a:pt x="0" y="0"/>
                  </a:moveTo>
                  <a:lnTo>
                    <a:pt x="1001878" y="0"/>
                  </a:lnTo>
                  <a:lnTo>
                    <a:pt x="1001878" y="881533"/>
                  </a:lnTo>
                  <a:lnTo>
                    <a:pt x="0" y="881533"/>
                  </a:lnTo>
                  <a:lnTo>
                    <a:pt x="0" y="0"/>
                  </a:lnTo>
                </a:path>
              </a:pathLst>
            </a:custGeom>
            <a:ln w="0" cap="flat">
              <a:noFill/>
              <a:miter lim="100000"/>
            </a:ln>
          </p:spPr>
          <p:style>
            <a:lnRef idx="0">
              <a:srgbClr val="000000">
                <a:alpha val="0"/>
              </a:srgbClr>
            </a:lnRef>
            <a:fillRef idx="1">
              <a:srgbClr val="30E5D0"/>
            </a:fillRef>
            <a:effectRef idx="0">
              <a:scrgbClr r="0" g="0" b="0"/>
            </a:effectRef>
            <a:fontRef idx="none"/>
          </p:style>
          <p:txBody>
            <a:bodyPr/>
            <a:lstStyle/>
            <a:p>
              <a:endParaRPr lang="en-US" sz="1836"/>
            </a:p>
          </p:txBody>
        </p:sp>
        <p:sp>
          <p:nvSpPr>
            <p:cNvPr id="27" name="Shape 4980">
              <a:extLst>
                <a:ext uri="{FF2B5EF4-FFF2-40B4-BE49-F238E27FC236}">
                  <a16:creationId xmlns:a16="http://schemas.microsoft.com/office/drawing/2014/main" id="{C970ED7D-1385-4A4C-A9D0-D3EED68A774F}"/>
                </a:ext>
              </a:extLst>
            </p:cNvPr>
            <p:cNvSpPr/>
            <p:nvPr/>
          </p:nvSpPr>
          <p:spPr>
            <a:xfrm>
              <a:off x="6375438" y="1061517"/>
              <a:ext cx="1001878" cy="400050"/>
            </a:xfrm>
            <a:custGeom>
              <a:avLst/>
              <a:gdLst/>
              <a:ahLst/>
              <a:cxnLst/>
              <a:rect l="0" t="0" r="0" b="0"/>
              <a:pathLst>
                <a:path w="1001878" h="400050">
                  <a:moveTo>
                    <a:pt x="0" y="400050"/>
                  </a:moveTo>
                  <a:lnTo>
                    <a:pt x="1001878" y="400050"/>
                  </a:lnTo>
                  <a:lnTo>
                    <a:pt x="1001878" y="0"/>
                  </a:lnTo>
                  <a:lnTo>
                    <a:pt x="0" y="0"/>
                  </a:lnTo>
                  <a:close/>
                </a:path>
              </a:pathLst>
            </a:custGeom>
            <a:solidFill>
              <a:schemeClr val="bg1"/>
            </a:solidFill>
            <a:ln w="3175" cap="flat">
              <a:noFill/>
              <a:miter lim="100000"/>
            </a:ln>
          </p:spPr>
          <p:style>
            <a:lnRef idx="1">
              <a:srgbClr val="3C3C41"/>
            </a:lnRef>
            <a:fillRef idx="0">
              <a:srgbClr val="000000">
                <a:alpha val="0"/>
              </a:srgbClr>
            </a:fillRef>
            <a:effectRef idx="0">
              <a:scrgbClr r="0" g="0" b="0"/>
            </a:effectRef>
            <a:fontRef idx="none"/>
          </p:style>
          <p:txBody>
            <a:bodyPr/>
            <a:lstStyle/>
            <a:p>
              <a:endParaRPr lang="en-US" sz="1836"/>
            </a:p>
          </p:txBody>
        </p:sp>
        <p:sp>
          <p:nvSpPr>
            <p:cNvPr id="28" name="Shape 34755">
              <a:extLst>
                <a:ext uri="{FF2B5EF4-FFF2-40B4-BE49-F238E27FC236}">
                  <a16:creationId xmlns:a16="http://schemas.microsoft.com/office/drawing/2014/main" id="{0C253C64-52F3-445E-B30C-1E024E7E144F}"/>
                </a:ext>
              </a:extLst>
            </p:cNvPr>
            <p:cNvSpPr/>
            <p:nvPr/>
          </p:nvSpPr>
          <p:spPr>
            <a:xfrm>
              <a:off x="11572189" y="1061517"/>
              <a:ext cx="1001878" cy="400050"/>
            </a:xfrm>
            <a:custGeom>
              <a:avLst/>
              <a:gdLst/>
              <a:ahLst/>
              <a:cxnLst/>
              <a:rect l="0" t="0" r="0" b="0"/>
              <a:pathLst>
                <a:path w="1001878" h="400050">
                  <a:moveTo>
                    <a:pt x="0" y="0"/>
                  </a:moveTo>
                  <a:lnTo>
                    <a:pt x="1001878" y="0"/>
                  </a:lnTo>
                  <a:lnTo>
                    <a:pt x="1001878" y="400050"/>
                  </a:lnTo>
                  <a:lnTo>
                    <a:pt x="0" y="400050"/>
                  </a:lnTo>
                  <a:lnTo>
                    <a:pt x="0" y="0"/>
                  </a:lnTo>
                </a:path>
              </a:pathLst>
            </a:custGeom>
            <a:ln w="3175" cap="flat">
              <a:noFill/>
              <a:miter lim="100000"/>
            </a:ln>
          </p:spPr>
          <p:style>
            <a:lnRef idx="1">
              <a:srgbClr val="3C3C41"/>
            </a:lnRef>
            <a:fillRef idx="1">
              <a:srgbClr val="3C3C41"/>
            </a:fillRef>
            <a:effectRef idx="0">
              <a:scrgbClr r="0" g="0" b="0"/>
            </a:effectRef>
            <a:fontRef idx="none"/>
          </p:style>
          <p:txBody>
            <a:bodyPr/>
            <a:lstStyle/>
            <a:p>
              <a:endParaRPr lang="en-US" sz="1836"/>
            </a:p>
          </p:txBody>
        </p:sp>
        <p:sp>
          <p:nvSpPr>
            <p:cNvPr id="29" name="Shape 4982">
              <a:extLst>
                <a:ext uri="{FF2B5EF4-FFF2-40B4-BE49-F238E27FC236}">
                  <a16:creationId xmlns:a16="http://schemas.microsoft.com/office/drawing/2014/main" id="{15C3D0B7-CE60-422F-93CD-EA3506DA5C23}"/>
                </a:ext>
              </a:extLst>
            </p:cNvPr>
            <p:cNvSpPr/>
            <p:nvPr/>
          </p:nvSpPr>
          <p:spPr>
            <a:xfrm>
              <a:off x="6377026" y="0"/>
              <a:ext cx="1001878" cy="881533"/>
            </a:xfrm>
            <a:custGeom>
              <a:avLst/>
              <a:gdLst/>
              <a:ahLst/>
              <a:cxnLst/>
              <a:rect l="0" t="0" r="0" b="0"/>
              <a:pathLst>
                <a:path w="1001878" h="881533">
                  <a:moveTo>
                    <a:pt x="0" y="881533"/>
                  </a:moveTo>
                  <a:lnTo>
                    <a:pt x="1001878" y="881533"/>
                  </a:lnTo>
                  <a:lnTo>
                    <a:pt x="1001878" y="0"/>
                  </a:lnTo>
                  <a:lnTo>
                    <a:pt x="0" y="0"/>
                  </a:lnTo>
                  <a:close/>
                </a:path>
              </a:pathLst>
            </a:custGeom>
            <a:solidFill>
              <a:schemeClr val="bg1"/>
            </a:solidFill>
            <a:ln w="3175" cap="flat">
              <a:noFill/>
              <a:miter lim="100000"/>
            </a:ln>
          </p:spPr>
          <p:style>
            <a:lnRef idx="1">
              <a:srgbClr val="3C3C41"/>
            </a:lnRef>
            <a:fillRef idx="0">
              <a:srgbClr val="000000">
                <a:alpha val="0"/>
              </a:srgbClr>
            </a:fillRef>
            <a:effectRef idx="0">
              <a:scrgbClr r="0" g="0" b="0"/>
            </a:effectRef>
            <a:fontRef idx="none"/>
          </p:style>
          <p:txBody>
            <a:bodyPr/>
            <a:lstStyle/>
            <a:p>
              <a:endParaRPr lang="en-US" sz="1836"/>
            </a:p>
          </p:txBody>
        </p:sp>
      </p:grpSp>
      <p:graphicFrame>
        <p:nvGraphicFramePr>
          <p:cNvPr id="30" name="Table 29">
            <a:extLst>
              <a:ext uri="{FF2B5EF4-FFF2-40B4-BE49-F238E27FC236}">
                <a16:creationId xmlns:a16="http://schemas.microsoft.com/office/drawing/2014/main" id="{EC98CE5D-DD5B-411A-8495-D797E888254C}"/>
              </a:ext>
            </a:extLst>
          </p:cNvPr>
          <p:cNvGraphicFramePr>
            <a:graphicFrameLocks noGrp="1"/>
          </p:cNvGraphicFramePr>
          <p:nvPr/>
        </p:nvGraphicFramePr>
        <p:xfrm>
          <a:off x="13665860" y="-17273"/>
          <a:ext cx="2550795" cy="5524029"/>
        </p:xfrm>
        <a:graphic>
          <a:graphicData uri="http://schemas.openxmlformats.org/drawingml/2006/table">
            <a:tbl>
              <a:tblPr firstRow="1" firstCol="1" bandRow="1"/>
              <a:tblGrid>
                <a:gridCol w="2550795">
                  <a:extLst>
                    <a:ext uri="{9D8B030D-6E8A-4147-A177-3AD203B41FA5}">
                      <a16:colId xmlns:a16="http://schemas.microsoft.com/office/drawing/2014/main" val="2676493096"/>
                    </a:ext>
                  </a:extLst>
                </a:gridCol>
              </a:tblGrid>
              <a:tr h="1841343">
                <a:tc>
                  <a:txBody>
                    <a:bodyPr/>
                    <a:lstStyle/>
                    <a:p>
                      <a:pPr marL="0" marR="0" algn="l">
                        <a:lnSpc>
                          <a:spcPct val="107000"/>
                        </a:lnSpc>
                        <a:spcBef>
                          <a:spcPts val="0"/>
                        </a:spcBef>
                        <a:spcAft>
                          <a:spcPts val="0"/>
                        </a:spcAft>
                      </a:pPr>
                      <a:r>
                        <a:rPr lang="en-US" sz="3600" b="1">
                          <a:solidFill>
                            <a:srgbClr val="008272"/>
                          </a:solidFill>
                          <a:effectLst/>
                          <a:latin typeface="Segoe UI" panose="020B0502040204020203" pitchFamily="34" charset="0"/>
                          <a:ea typeface="Segoe UI" panose="020B0502040204020203" pitchFamily="34" charset="0"/>
                          <a:cs typeface="Times New Roman" panose="02020603050405020304" pitchFamily="18" charset="0"/>
                        </a:rPr>
                        <a:t>Unlock next.</a:t>
                      </a:r>
                      <a:endParaRPr lang="en-U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1686" marR="68964" marT="0" marB="413119"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57119204"/>
                  </a:ext>
                </a:extLst>
              </a:tr>
              <a:tr h="1841343">
                <a:tc>
                  <a:txBody>
                    <a:bodyPr/>
                    <a:lstStyle/>
                    <a:p>
                      <a:pPr marL="0" marR="0" lvl="0" indent="0" algn="l" defTabSz="914367" rtl="0" eaLnBrk="1" fontAlgn="auto" latinLnBrk="0" hangingPunct="1">
                        <a:lnSpc>
                          <a:spcPct val="107000"/>
                        </a:lnSpc>
                        <a:spcBef>
                          <a:spcPts val="0"/>
                        </a:spcBef>
                        <a:spcAft>
                          <a:spcPts val="0"/>
                        </a:spcAft>
                        <a:buClrTx/>
                        <a:buSzTx/>
                        <a:buFontTx/>
                        <a:buNone/>
                        <a:tabLst/>
                        <a:defRPr/>
                      </a:pPr>
                      <a:r>
                        <a:rPr lang="en-US" sz="3600" b="1" kern="1200">
                          <a:solidFill>
                            <a:srgbClr val="FFFEFD"/>
                          </a:solidFill>
                          <a:effectLst/>
                          <a:latin typeface="Segoe UI" panose="020B0502040204020203" pitchFamily="34" charset="0"/>
                          <a:ea typeface="Segoe UI" panose="020B0502040204020203" pitchFamily="34" charset="0"/>
                          <a:cs typeface="Times New Roman" panose="02020603050405020304" pitchFamily="18" charset="0"/>
                        </a:rPr>
                        <a:t>Unlock next.</a:t>
                      </a:r>
                      <a:endParaRPr lang="en-US" sz="3600" b="1" kern="1200">
                        <a:solidFill>
                          <a:srgbClr val="FFFEFD"/>
                        </a:solidFill>
                        <a:effectLst/>
                        <a:latin typeface="Segoe UI" panose="020B0502040204020203" pitchFamily="34" charset="0"/>
                        <a:ea typeface="Calibri" panose="020F0502020204030204" pitchFamily="34" charset="0"/>
                        <a:cs typeface="Times New Roman" panose="02020603050405020304" pitchFamily="18" charset="0"/>
                      </a:endParaRPr>
                    </a:p>
                  </a:txBody>
                  <a:tcPr marL="581686" marR="68964" marT="0" marB="413119"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8272"/>
                    </a:solidFill>
                  </a:tcPr>
                </a:tc>
                <a:extLst>
                  <a:ext uri="{0D108BD9-81ED-4DB2-BD59-A6C34878D82A}">
                    <a16:rowId xmlns:a16="http://schemas.microsoft.com/office/drawing/2014/main" val="1359116892"/>
                  </a:ext>
                </a:extLst>
              </a:tr>
              <a:tr h="1841343">
                <a:tc>
                  <a:txBody>
                    <a:bodyPr/>
                    <a:lstStyle/>
                    <a:p>
                      <a:pPr marL="0" marR="0" lvl="0" indent="0" algn="l" defTabSz="914367" rtl="0" eaLnBrk="1" fontAlgn="auto" latinLnBrk="0" hangingPunct="1">
                        <a:lnSpc>
                          <a:spcPct val="107000"/>
                        </a:lnSpc>
                        <a:spcBef>
                          <a:spcPts val="0"/>
                        </a:spcBef>
                        <a:spcAft>
                          <a:spcPts val="0"/>
                        </a:spcAft>
                        <a:buClrTx/>
                        <a:buSzTx/>
                        <a:buFontTx/>
                        <a:buNone/>
                        <a:tabLst/>
                        <a:defRPr/>
                      </a:pPr>
                      <a:r>
                        <a:rPr lang="en-US" sz="3600" b="1" kern="1200">
                          <a:solidFill>
                            <a:srgbClr val="30E5D0"/>
                          </a:solidFill>
                          <a:effectLst/>
                          <a:latin typeface="Segoe UI" panose="020B0502040204020203" pitchFamily="34" charset="0"/>
                          <a:ea typeface="Segoe UI" panose="020B0502040204020203" pitchFamily="34" charset="0"/>
                          <a:cs typeface="Times New Roman" panose="02020603050405020304" pitchFamily="18" charset="0"/>
                        </a:rPr>
                        <a:t>Unlock next.</a:t>
                      </a:r>
                      <a:endParaRPr lang="en-US" sz="3600" b="1" kern="1200">
                        <a:solidFill>
                          <a:srgbClr val="30E5D0"/>
                        </a:solidFill>
                        <a:effectLst/>
                        <a:latin typeface="Segoe UI" panose="020B0502040204020203" pitchFamily="34" charset="0"/>
                        <a:ea typeface="Calibri" panose="020F0502020204030204" pitchFamily="34" charset="0"/>
                        <a:cs typeface="Times New Roman" panose="02020603050405020304" pitchFamily="18" charset="0"/>
                      </a:endParaRPr>
                    </a:p>
                  </a:txBody>
                  <a:tcPr marL="581686" marR="68964" marT="0" marB="413119"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C3C41"/>
                    </a:solidFill>
                  </a:tcPr>
                </a:tc>
                <a:extLst>
                  <a:ext uri="{0D108BD9-81ED-4DB2-BD59-A6C34878D82A}">
                    <a16:rowId xmlns:a16="http://schemas.microsoft.com/office/drawing/2014/main" val="103630878"/>
                  </a:ext>
                </a:extLst>
              </a:tr>
            </a:tbl>
          </a:graphicData>
        </a:graphic>
      </p:graphicFrame>
      <p:graphicFrame>
        <p:nvGraphicFramePr>
          <p:cNvPr id="31" name="Table 30">
            <a:extLst>
              <a:ext uri="{FF2B5EF4-FFF2-40B4-BE49-F238E27FC236}">
                <a16:creationId xmlns:a16="http://schemas.microsoft.com/office/drawing/2014/main" id="{ECDE1102-7C20-46FB-B893-8097E5277781}"/>
              </a:ext>
            </a:extLst>
          </p:cNvPr>
          <p:cNvGraphicFramePr>
            <a:graphicFrameLocks noGrp="1"/>
          </p:cNvGraphicFramePr>
          <p:nvPr/>
        </p:nvGraphicFramePr>
        <p:xfrm>
          <a:off x="12629507" y="5605114"/>
          <a:ext cx="4048489" cy="1342353"/>
        </p:xfrm>
        <a:graphic>
          <a:graphicData uri="http://schemas.openxmlformats.org/drawingml/2006/table">
            <a:tbl>
              <a:tblPr firstRow="1" firstCol="1" bandRow="1"/>
              <a:tblGrid>
                <a:gridCol w="856505">
                  <a:extLst>
                    <a:ext uri="{9D8B030D-6E8A-4147-A177-3AD203B41FA5}">
                      <a16:colId xmlns:a16="http://schemas.microsoft.com/office/drawing/2014/main" val="1609752180"/>
                    </a:ext>
                  </a:extLst>
                </a:gridCol>
                <a:gridCol w="845059">
                  <a:extLst>
                    <a:ext uri="{9D8B030D-6E8A-4147-A177-3AD203B41FA5}">
                      <a16:colId xmlns:a16="http://schemas.microsoft.com/office/drawing/2014/main" val="1258621652"/>
                    </a:ext>
                  </a:extLst>
                </a:gridCol>
                <a:gridCol w="745210">
                  <a:extLst>
                    <a:ext uri="{9D8B030D-6E8A-4147-A177-3AD203B41FA5}">
                      <a16:colId xmlns:a16="http://schemas.microsoft.com/office/drawing/2014/main" val="1939155094"/>
                    </a:ext>
                  </a:extLst>
                </a:gridCol>
                <a:gridCol w="745210">
                  <a:extLst>
                    <a:ext uri="{9D8B030D-6E8A-4147-A177-3AD203B41FA5}">
                      <a16:colId xmlns:a16="http://schemas.microsoft.com/office/drawing/2014/main" val="1921586234"/>
                    </a:ext>
                  </a:extLst>
                </a:gridCol>
                <a:gridCol w="856505">
                  <a:extLst>
                    <a:ext uri="{9D8B030D-6E8A-4147-A177-3AD203B41FA5}">
                      <a16:colId xmlns:a16="http://schemas.microsoft.com/office/drawing/2014/main" val="1402456235"/>
                    </a:ext>
                  </a:extLst>
                </a:gridCol>
              </a:tblGrid>
              <a:tr h="107794">
                <a:tc>
                  <a:txBody>
                    <a:bodyPr/>
                    <a:lstStyle/>
                    <a:p>
                      <a:pPr marL="0" marR="0" algn="l">
                        <a:lnSpc>
                          <a:spcPct val="107000"/>
                        </a:lnSpc>
                        <a:spcBef>
                          <a:spcPts val="0"/>
                        </a:spcBef>
                        <a:spcAft>
                          <a:spcPts val="0"/>
                        </a:spcAft>
                      </a:pPr>
                      <a:r>
                        <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txBody>
                  <a:tcPr marL="0" marR="33239"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marR="0" algn="l">
                        <a:lnSpc>
                          <a:spcPct val="107000"/>
                        </a:lnSpc>
                        <a:spcBef>
                          <a:spcPts val="0"/>
                        </a:spcBef>
                        <a:spcAft>
                          <a:spcPts val="0"/>
                        </a:spcAft>
                      </a:pPr>
                      <a:r>
                        <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txBody>
                  <a:tcPr marL="0" marR="33239"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marR="0" algn="l">
                        <a:lnSpc>
                          <a:spcPct val="107000"/>
                        </a:lnSpc>
                        <a:spcBef>
                          <a:spcPts val="0"/>
                        </a:spcBef>
                        <a:spcAft>
                          <a:spcPts val="0"/>
                        </a:spcAft>
                      </a:pPr>
                      <a:r>
                        <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txBody>
                  <a:tcPr marL="0" marR="33239" marT="0" marB="0">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EBEBEB"/>
                    </a:solidFill>
                  </a:tcPr>
                </a:tc>
                <a:tc>
                  <a:txBody>
                    <a:bodyPr/>
                    <a:lstStyle/>
                    <a:p>
                      <a:pPr marL="0" marR="0" algn="l">
                        <a:lnSpc>
                          <a:spcPct val="107000"/>
                        </a:lnSpc>
                        <a:spcBef>
                          <a:spcPts val="0"/>
                        </a:spcBef>
                        <a:spcAft>
                          <a:spcPts val="0"/>
                        </a:spcAft>
                      </a:pPr>
                      <a:r>
                        <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txBody>
                  <a:tcPr marL="0" marR="33239" marT="0" marB="0">
                    <a:lnL>
                      <a:noFill/>
                    </a:lnL>
                    <a:lnR>
                      <a:noFill/>
                    </a:lnR>
                    <a:lnT>
                      <a:noFill/>
                    </a:lnT>
                    <a:lnB>
                      <a:noFill/>
                    </a:lnB>
                    <a:lnTlToBr w="12700" cmpd="sng">
                      <a:noFill/>
                      <a:prstDash val="solid"/>
                    </a:lnTlToBr>
                    <a:lnBlToTr w="12700" cmpd="sng">
                      <a:noFill/>
                      <a:prstDash val="solid"/>
                    </a:lnBlToTr>
                    <a:solidFill>
                      <a:srgbClr val="EBEBEB"/>
                    </a:solidFill>
                  </a:tcPr>
                </a:tc>
                <a:tc>
                  <a:txBody>
                    <a:bodyPr/>
                    <a:lstStyle/>
                    <a:p>
                      <a:pPr marL="17780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3239" marT="0" marB="0" anchor="b">
                    <a:lnL>
                      <a:noFill/>
                    </a:lnL>
                    <a:lnR>
                      <a:noFill/>
                    </a:lnR>
                    <a:lnT>
                      <a:noFill/>
                    </a:lnT>
                    <a:lnB>
                      <a:noFill/>
                    </a:lnB>
                    <a:lnTlToBr w="12700" cmpd="sng">
                      <a:noFill/>
                      <a:prstDash val="solid"/>
                    </a:lnTlToBr>
                    <a:lnBlToTr w="12700" cmpd="sng">
                      <a:noFill/>
                      <a:prstDash val="solid"/>
                    </a:lnBlToTr>
                    <a:solidFill>
                      <a:srgbClr val="FEF000"/>
                    </a:solidFill>
                  </a:tcPr>
                </a:tc>
                <a:extLst>
                  <a:ext uri="{0D108BD9-81ED-4DB2-BD59-A6C34878D82A}">
                    <a16:rowId xmlns:a16="http://schemas.microsoft.com/office/drawing/2014/main" val="2689791449"/>
                  </a:ext>
                </a:extLst>
              </a:tr>
              <a:tr h="218882">
                <a:tc rowSpan="5">
                  <a:txBody>
                    <a:bodyPr/>
                    <a:lstStyle/>
                    <a:p>
                      <a:pPr marL="16510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2" marR="56032" marT="28013" marB="28013">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5">
                  <a:txBody>
                    <a:bodyPr/>
                    <a:lstStyle/>
                    <a:p>
                      <a:pPr marL="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2" marR="56032" marT="28013" marB="28013">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marL="16510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2" marR="56032" marT="28013" marB="28013">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EBEBEB"/>
                    </a:solidFill>
                  </a:tcPr>
                </a:tc>
                <a:tc rowSpan="2">
                  <a:txBody>
                    <a:bodyPr/>
                    <a:lstStyle/>
                    <a:p>
                      <a:pPr marL="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2" marR="56032" marT="28013" marB="28013">
                    <a:lnL>
                      <a:noFill/>
                    </a:lnL>
                    <a:lnR>
                      <a:noFill/>
                    </a:lnR>
                    <a:lnT>
                      <a:noFill/>
                    </a:lnT>
                    <a:lnB>
                      <a:noFill/>
                    </a:lnB>
                    <a:lnTlToBr w="12700" cmpd="sng">
                      <a:noFill/>
                      <a:prstDash val="solid"/>
                    </a:lnTlToBr>
                    <a:lnBlToTr w="12700" cmpd="sng">
                      <a:noFill/>
                      <a:prstDash val="solid"/>
                    </a:lnBlToTr>
                    <a:solidFill>
                      <a:srgbClr val="EBEBEB"/>
                    </a:solidFill>
                  </a:tcPr>
                </a:tc>
                <a:tc>
                  <a:txBody>
                    <a:bodyPr/>
                    <a:lstStyle/>
                    <a:p>
                      <a:pPr marL="177800" marR="41275"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3239" marT="0" marB="0">
                    <a:lnL>
                      <a:noFill/>
                    </a:lnL>
                    <a:lnR>
                      <a:noFill/>
                    </a:lnR>
                    <a:lnT>
                      <a:noFill/>
                    </a:lnT>
                    <a:lnB>
                      <a:noFill/>
                    </a:lnB>
                    <a:lnTlToBr w="12700" cmpd="sng">
                      <a:noFill/>
                      <a:prstDash val="solid"/>
                    </a:lnTlToBr>
                    <a:lnBlToTr w="12700" cmpd="sng">
                      <a:noFill/>
                      <a:prstDash val="solid"/>
                    </a:lnBlToTr>
                    <a:solidFill>
                      <a:srgbClr val="FEF000"/>
                    </a:solidFill>
                  </a:tcPr>
                </a:tc>
                <a:extLst>
                  <a:ext uri="{0D108BD9-81ED-4DB2-BD59-A6C34878D82A}">
                    <a16:rowId xmlns:a16="http://schemas.microsoft.com/office/drawing/2014/main" val="3281177611"/>
                  </a:ext>
                </a:extLst>
              </a:tr>
              <a:tr h="5391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marL="17780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2" marR="56032" marT="28013" marB="28013">
                    <a:lnL>
                      <a:noFill/>
                    </a:lnL>
                    <a:lnR>
                      <a:noFill/>
                    </a:lnR>
                    <a:lnT>
                      <a:noFill/>
                    </a:lnT>
                    <a:lnB>
                      <a:noFill/>
                    </a:lnB>
                    <a:lnTlToBr w="12700" cmpd="sng">
                      <a:noFill/>
                      <a:prstDash val="solid"/>
                    </a:lnTlToBr>
                    <a:lnBlToTr w="12700" cmpd="sng">
                      <a:noFill/>
                      <a:prstDash val="solid"/>
                    </a:lnBlToTr>
                    <a:solidFill>
                      <a:srgbClr val="30E5D0"/>
                    </a:solidFill>
                  </a:tcPr>
                </a:tc>
                <a:extLst>
                  <a:ext uri="{0D108BD9-81ED-4DB2-BD59-A6C34878D82A}">
                    <a16:rowId xmlns:a16="http://schemas.microsoft.com/office/drawing/2014/main" val="3605322679"/>
                  </a:ext>
                </a:extLst>
              </a:tr>
              <a:tr h="289108">
                <a:tc vMerge="1">
                  <a:txBody>
                    <a:bodyPr/>
                    <a:lstStyle/>
                    <a:p>
                      <a:endParaRPr lang="en-US"/>
                    </a:p>
                  </a:txBody>
                  <a:tcPr/>
                </a:tc>
                <a:tc vMerge="1">
                  <a:txBody>
                    <a:bodyPr/>
                    <a:lstStyle/>
                    <a:p>
                      <a:endParaRPr lang="en-US"/>
                    </a:p>
                  </a:txBody>
                  <a:tcPr/>
                </a:tc>
                <a:tc rowSpan="2">
                  <a:txBody>
                    <a:bodyPr/>
                    <a:lstStyle/>
                    <a:p>
                      <a:pPr marL="16510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2" marR="56032" marT="28013" marB="28013">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75757A"/>
                    </a:solidFill>
                  </a:tcPr>
                </a:tc>
                <a:tc rowSpan="2">
                  <a:txBody>
                    <a:bodyPr/>
                    <a:lstStyle/>
                    <a:p>
                      <a:pPr marL="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2" marR="56032" marT="28013" marB="28013">
                    <a:lnL>
                      <a:noFill/>
                    </a:lnL>
                    <a:lnR>
                      <a:noFill/>
                    </a:lnR>
                    <a:lnT>
                      <a:noFill/>
                    </a:lnT>
                    <a:lnB>
                      <a:noFill/>
                    </a:lnB>
                    <a:lnTlToBr w="12700" cmpd="sng">
                      <a:noFill/>
                      <a:prstDash val="solid"/>
                    </a:lnTlToBr>
                    <a:lnBlToTr w="12700" cmpd="sng">
                      <a:noFill/>
                      <a:prstDash val="solid"/>
                    </a:lnBlToTr>
                    <a:solidFill>
                      <a:srgbClr val="75757A"/>
                    </a:solidFill>
                  </a:tcPr>
                </a:tc>
                <a:tc vMerge="1">
                  <a:txBody>
                    <a:bodyPr/>
                    <a:lstStyle/>
                    <a:p>
                      <a:endParaRPr lang="en-US"/>
                    </a:p>
                  </a:txBody>
                  <a:tcPr/>
                </a:tc>
                <a:extLst>
                  <a:ext uri="{0D108BD9-81ED-4DB2-BD59-A6C34878D82A}">
                    <a16:rowId xmlns:a16="http://schemas.microsoft.com/office/drawing/2014/main" val="2317867007"/>
                  </a:ext>
                </a:extLst>
              </a:tr>
              <a:tr h="5391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marL="17780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2" marR="56032" marT="28013" marB="28013">
                    <a:lnL>
                      <a:noFill/>
                    </a:lnL>
                    <a:lnR>
                      <a:noFill/>
                    </a:lnR>
                    <a:lnT>
                      <a:noFill/>
                    </a:lnT>
                    <a:lnB>
                      <a:noFill/>
                    </a:lnB>
                    <a:lnTlToBr w="12700" cmpd="sng">
                      <a:noFill/>
                      <a:prstDash val="solid"/>
                    </a:lnTlToBr>
                    <a:lnBlToTr w="12700" cmpd="sng">
                      <a:noFill/>
                      <a:prstDash val="solid"/>
                    </a:lnBlToTr>
                    <a:solidFill>
                      <a:srgbClr val="008272"/>
                    </a:solidFill>
                  </a:tcPr>
                </a:tc>
                <a:extLst>
                  <a:ext uri="{0D108BD9-81ED-4DB2-BD59-A6C34878D82A}">
                    <a16:rowId xmlns:a16="http://schemas.microsoft.com/office/drawing/2014/main" val="447092800"/>
                  </a:ext>
                </a:extLst>
              </a:tr>
              <a:tr h="618733">
                <a:tc vMerge="1">
                  <a:txBody>
                    <a:bodyPr/>
                    <a:lstStyle/>
                    <a:p>
                      <a:endParaRPr lang="en-US"/>
                    </a:p>
                  </a:txBody>
                  <a:tcPr/>
                </a:tc>
                <a:tc vMerge="1">
                  <a:txBody>
                    <a:bodyPr/>
                    <a:lstStyle/>
                    <a:p>
                      <a:endParaRPr lang="en-US"/>
                    </a:p>
                  </a:txBody>
                  <a:tcPr/>
                </a:tc>
                <a:tc>
                  <a:txBody>
                    <a:bodyPr/>
                    <a:lstStyle/>
                    <a:p>
                      <a:pPr marL="16510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3239" marT="0" marB="0">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3C3C41"/>
                    </a:solidFill>
                  </a:tcPr>
                </a:tc>
                <a:tc>
                  <a:txBody>
                    <a:bodyPr/>
                    <a:lstStyle/>
                    <a:p>
                      <a:pPr marL="0" marR="854075"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3239" marT="0" marB="0">
                    <a:lnL>
                      <a:noFill/>
                    </a:lnL>
                    <a:lnR>
                      <a:noFill/>
                    </a:lnR>
                    <a:lnT>
                      <a:noFill/>
                    </a:lnT>
                    <a:lnB>
                      <a:noFill/>
                    </a:lnB>
                    <a:lnTlToBr w="12700" cmpd="sng">
                      <a:noFill/>
                      <a:prstDash val="solid"/>
                    </a:lnTlToBr>
                    <a:lnBlToTr w="12700" cmpd="sng">
                      <a:noFill/>
                      <a:prstDash val="solid"/>
                    </a:lnBlToTr>
                    <a:solidFill>
                      <a:srgbClr val="3C3C41"/>
                    </a:solidFill>
                  </a:tcPr>
                </a:tc>
                <a:tc vMerge="1">
                  <a:txBody>
                    <a:bodyPr/>
                    <a:lstStyle/>
                    <a:p>
                      <a:endParaRPr lang="en-US"/>
                    </a:p>
                  </a:txBody>
                  <a:tcPr/>
                </a:tc>
                <a:extLst>
                  <a:ext uri="{0D108BD9-81ED-4DB2-BD59-A6C34878D82A}">
                    <a16:rowId xmlns:a16="http://schemas.microsoft.com/office/drawing/2014/main" val="1907068851"/>
                  </a:ext>
                </a:extLst>
              </a:tr>
            </a:tbl>
          </a:graphicData>
        </a:graphic>
      </p:graphicFrame>
    </p:spTree>
    <p:extLst>
      <p:ext uri="{BB962C8B-B14F-4D97-AF65-F5344CB8AC3E}">
        <p14:creationId xmlns:p14="http://schemas.microsoft.com/office/powerpoint/2010/main" val="1304623020"/>
      </p:ext>
    </p:extLst>
  </p:cSld>
  <p:clrMap bg1="lt1" tx1="dk1" bg2="lt2" tx2="dk2" accent1="accent1" accent2="accent2" accent3="accent3" accent4="accent4" accent5="accent5" accent6="accent6" hlink="hlink" folHlink="folHlink"/>
  <p:sldLayoutIdLst>
    <p:sldLayoutId id="2147484610" r:id="rId1"/>
    <p:sldLayoutId id="2147484611" r:id="rId2"/>
    <p:sldLayoutId id="2147484612" r:id="rId3"/>
    <p:sldLayoutId id="2147484613" r:id="rId4"/>
    <p:sldLayoutId id="2147484614" r:id="rId5"/>
    <p:sldLayoutId id="2147484615" r:id="rId6"/>
    <p:sldLayoutId id="2147484616" r:id="rId7"/>
    <p:sldLayoutId id="2147484617" r:id="rId8"/>
    <p:sldLayoutId id="2147484618" r:id="rId9"/>
    <p:sldLayoutId id="2147484619" r:id="rId10"/>
    <p:sldLayoutId id="2147484620" r:id="rId11"/>
    <p:sldLayoutId id="2147484621" r:id="rId12"/>
    <p:sldLayoutId id="2147484622" r:id="rId13"/>
    <p:sldLayoutId id="2147484623" r:id="rId14"/>
    <p:sldLayoutId id="2147484624" r:id="rId15"/>
    <p:sldLayoutId id="2147484625" r:id="rId16"/>
    <p:sldLayoutId id="2147484626" r:id="rId17"/>
    <p:sldLayoutId id="2147484627" r:id="rId18"/>
    <p:sldLayoutId id="2147484628" r:id="rId19"/>
    <p:sldLayoutId id="2147484629" r:id="rId20"/>
    <p:sldLayoutId id="2147484630" r:id="rId21"/>
    <p:sldLayoutId id="2147484631" r:id="rId22"/>
    <p:sldLayoutId id="2147484632" r:id="rId23"/>
    <p:sldLayoutId id="2147484633" r:id="rId24"/>
    <p:sldLayoutId id="2147484978" r:id="rId25"/>
    <p:sldLayoutId id="2147485011" r:id="rId26"/>
    <p:sldLayoutId id="2147485012" r:id="rId27"/>
  </p:sldLayoutIdLst>
  <p:transition>
    <p:fade/>
  </p:transition>
  <p:txStyles>
    <p:titleStyle>
      <a:lvl1pPr algn="l" defTabSz="932563" rtl="0" eaLnBrk="1" latinLnBrk="0" hangingPunct="1">
        <a:lnSpc>
          <a:spcPct val="90000"/>
        </a:lnSpc>
        <a:spcBef>
          <a:spcPct val="0"/>
        </a:spcBef>
        <a:buNone/>
        <a:defRPr lang="en-US" sz="4799" b="0" kern="1200" cap="none" spc="-102" baseline="0" dirty="0" smtClean="0">
          <a:ln w="3175">
            <a:noFill/>
          </a:ln>
          <a:solidFill>
            <a:schemeClr val="tx1"/>
          </a:soli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solidFill>
            <a:schemeClr val="tx1"/>
          </a:soli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solidFill>
            <a:schemeClr val="tx1"/>
          </a:soli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chemeClr val="tx1"/>
          </a:soli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solidFill>
            <a:schemeClr val="tx1"/>
          </a:soli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solidFill>
            <a:schemeClr val="tx1"/>
          </a:soli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392">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9697" name="think-cell Slide" r:id="rId32" imgW="378" imgH="377" progId="TCLayout.ActiveDocument.1">
                  <p:embed/>
                </p:oleObj>
              </mc:Choice>
              <mc:Fallback>
                <p:oleObj name="think-cell Slide" r:id="rId32" imgW="378" imgH="377" progId="TCLayout.ActiveDocument.1">
                  <p:embed/>
                  <p:pic>
                    <p:nvPicPr>
                      <p:cNvPr id="3" name="Object 2" hidden="1"/>
                      <p:cNvPicPr/>
                      <p:nvPr/>
                    </p:nvPicPr>
                    <p:blipFill>
                      <a:blip r:embed="rId33"/>
                      <a:stretch>
                        <a:fillRect/>
                      </a:stretch>
                    </p:blipFill>
                    <p:spPr>
                      <a:xfrm>
                        <a:off x="1588" y="1588"/>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274639" y="258764"/>
            <a:ext cx="11889564" cy="954086"/>
          </a:xfrm>
          <a:prstGeom prst="rect">
            <a:avLst/>
          </a:prstGeom>
        </p:spPr>
        <p:txBody>
          <a:bodyPr vert="horz" wrap="square" lIns="146304" tIns="91440" rIns="146304" bIns="91440" rtlCol="0" anchor="t">
            <a:noAutofit/>
          </a:bodyPr>
          <a:lstStyle/>
          <a:p>
            <a:pPr lvl="0"/>
            <a:r>
              <a:rPr lang="en-US"/>
              <a:t>Click to edit Master title style</a:t>
            </a:r>
          </a:p>
        </p:txBody>
      </p:sp>
      <p:sp>
        <p:nvSpPr>
          <p:cNvPr id="4" name="Text Placeholder 3"/>
          <p:cNvSpPr>
            <a:spLocks noGrp="1"/>
          </p:cNvSpPr>
          <p:nvPr>
            <p:ph type="body" idx="1"/>
          </p:nvPr>
        </p:nvSpPr>
        <p:spPr>
          <a:xfrm>
            <a:off x="274640" y="1375671"/>
            <a:ext cx="11887198" cy="2092881"/>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34"/>
          <a:stretch>
            <a:fillRect/>
          </a:stretch>
        </p:blipFill>
        <p:spPr>
          <a:xfrm rot="5400000">
            <a:off x="9393899" y="3050513"/>
            <a:ext cx="6995160" cy="894134"/>
          </a:xfrm>
          <a:prstGeom prst="rect">
            <a:avLst/>
          </a:prstGeom>
        </p:spPr>
      </p:pic>
      <p:sp>
        <p:nvSpPr>
          <p:cNvPr id="9" name="Slide Number Placeholder 4">
            <a:extLst>
              <a:ext uri="{FF2B5EF4-FFF2-40B4-BE49-F238E27FC236}">
                <a16:creationId xmlns:a16="http://schemas.microsoft.com/office/drawing/2014/main" id="{81A5BB8F-2A38-4E45-881E-5494C2AA88C8}"/>
              </a:ext>
            </a:extLst>
          </p:cNvPr>
          <p:cNvSpPr>
            <a:spLocks noGrp="1"/>
          </p:cNvSpPr>
          <p:nvPr>
            <p:ph type="sldNum" sz="quarter" idx="4"/>
          </p:nvPr>
        </p:nvSpPr>
        <p:spPr>
          <a:xfrm>
            <a:off x="12144852" y="6687385"/>
            <a:ext cx="142667" cy="138499"/>
          </a:xfrm>
          <a:prstGeom prst="rect">
            <a:avLst/>
          </a:prstGeom>
        </p:spPr>
        <p:txBody>
          <a:bodyPr vert="horz" wrap="none" lIns="0" tIns="0" rIns="0" bIns="0" rtlCol="0" anchor="ctr">
            <a:noAutofit/>
          </a:bodyPr>
          <a:lstStyle>
            <a:lvl1pPr algn="ctr">
              <a:defRPr lang="en-US" sz="800" smtClean="0">
                <a:solidFill>
                  <a:schemeClr val="bg1"/>
                </a:solidFill>
              </a:defRPr>
            </a:lvl1pPr>
          </a:lstStyle>
          <a:p>
            <a:fld id="{4F6BF59E-C7AB-4D2C-B602-9844A5FEE556}" type="slidenum">
              <a:rPr lang="en-GB" smtClean="0"/>
              <a:pPr/>
              <a:t>‹#›</a:t>
            </a:fld>
            <a:endParaRPr lang="en-GB"/>
          </a:p>
        </p:txBody>
      </p:sp>
    </p:spTree>
    <p:extLst>
      <p:ext uri="{BB962C8B-B14F-4D97-AF65-F5344CB8AC3E}">
        <p14:creationId xmlns:p14="http://schemas.microsoft.com/office/powerpoint/2010/main" val="1763696853"/>
      </p:ext>
    </p:extLst>
  </p:cSld>
  <p:clrMap bg1="dk1" tx1="lt1" bg2="dk2" tx2="lt2" accent1="accent1" accent2="accent2" accent3="accent3" accent4="accent4" accent5="accent5" accent6="accent6" hlink="hlink" folHlink="folHlink"/>
  <p:sldLayoutIdLst>
    <p:sldLayoutId id="2147484983" r:id="rId1"/>
    <p:sldLayoutId id="2147484984" r:id="rId2"/>
    <p:sldLayoutId id="2147484985" r:id="rId3"/>
    <p:sldLayoutId id="2147484986" r:id="rId4"/>
    <p:sldLayoutId id="2147484987" r:id="rId5"/>
    <p:sldLayoutId id="2147484988" r:id="rId6"/>
    <p:sldLayoutId id="2147484989" r:id="rId7"/>
    <p:sldLayoutId id="2147484990" r:id="rId8"/>
    <p:sldLayoutId id="2147484991" r:id="rId9"/>
    <p:sldLayoutId id="2147484992" r:id="rId10"/>
    <p:sldLayoutId id="2147484993" r:id="rId11"/>
    <p:sldLayoutId id="2147484994" r:id="rId12"/>
    <p:sldLayoutId id="2147484995" r:id="rId13"/>
    <p:sldLayoutId id="2147484996" r:id="rId14"/>
    <p:sldLayoutId id="2147484997" r:id="rId15"/>
    <p:sldLayoutId id="2147484998" r:id="rId16"/>
    <p:sldLayoutId id="2147484999" r:id="rId17"/>
    <p:sldLayoutId id="2147485000" r:id="rId18"/>
    <p:sldLayoutId id="2147485001" r:id="rId19"/>
    <p:sldLayoutId id="2147485002" r:id="rId20"/>
    <p:sldLayoutId id="2147485003" r:id="rId21"/>
    <p:sldLayoutId id="2147485004" r:id="rId22"/>
    <p:sldLayoutId id="2147485005" r:id="rId23"/>
    <p:sldLayoutId id="2147485006" r:id="rId24"/>
    <p:sldLayoutId id="2147485007" r:id="rId25"/>
    <p:sldLayoutId id="2147485008" r:id="rId26"/>
    <p:sldLayoutId id="2147485009" r:id="rId27"/>
    <p:sldLayoutId id="2147485010" r:id="rId28"/>
  </p:sldLayoutIdLst>
  <p:transition>
    <p:fade/>
  </p:transition>
  <p:hf hdr="0" dt="0"/>
  <p:txStyles>
    <p:titleStyle>
      <a:lvl1pPr algn="l" defTabSz="932742" rtl="0" eaLnBrk="1" latinLnBrk="0" hangingPunct="1">
        <a:lnSpc>
          <a:spcPct val="90000"/>
        </a:lnSpc>
        <a:spcBef>
          <a:spcPct val="0"/>
        </a:spcBef>
        <a:buNone/>
        <a:defRPr lang="en-US" sz="4400" b="0" kern="1200" cap="none" spc="-102" baseline="0" dirty="0">
          <a:ln w="3175">
            <a:noFill/>
          </a:ln>
          <a:gradFill>
            <a:gsLst>
              <a:gs pos="1250">
                <a:schemeClr val="bg1"/>
              </a:gs>
              <a:gs pos="100000">
                <a:schemeClr val="bg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bg1"/>
              </a:gs>
              <a:gs pos="100000">
                <a:schemeClr val="bg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bg1"/>
              </a:gs>
              <a:gs pos="100000">
                <a:schemeClr val="bg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bg1"/>
              </a:gs>
              <a:gs pos="100000">
                <a:schemeClr val="bg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bg1"/>
              </a:gs>
              <a:gs pos="100000">
                <a:schemeClr val="bg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bg1"/>
              </a:gs>
              <a:gs pos="100000">
                <a:schemeClr val="bg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288">
          <p15:clr>
            <a:srgbClr val="C35EA4"/>
          </p15:clr>
        </p15:guide>
        <p15:guide id="17" pos="7546">
          <p15:clr>
            <a:srgbClr val="C35EA4"/>
          </p15:clr>
        </p15:guide>
        <p15:guide id="18" orient="horz" pos="763">
          <p15:clr>
            <a:srgbClr val="C35EA4"/>
          </p15:clr>
        </p15:guide>
        <p15:guide id="25" orient="horz" pos="163">
          <p15:clr>
            <a:srgbClr val="C35EA4"/>
          </p15:clr>
        </p15:guide>
        <p15:guide id="26" orient="horz" pos="4104">
          <p15:clr>
            <a:srgbClr val="C35EA4"/>
          </p15:clr>
        </p15:guide>
        <p15:guide id="27" orient="horz" pos="859">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8" Type="http://schemas.openxmlformats.org/officeDocument/2006/relationships/hyperlink" Target="https://msuspartner.eventbuilder.com/event?eventid=i7z8m1&amp;source=23TLEevent" TargetMode="External"/><Relationship Id="rId13" Type="http://schemas.openxmlformats.org/officeDocument/2006/relationships/hyperlink" Target="https://msuspartner.eventbuilder.com/event?eventid=p7p8f7&amp;source=23TLEevent" TargetMode="External"/><Relationship Id="rId18" Type="http://schemas.openxmlformats.org/officeDocument/2006/relationships/hyperlink" Target="https://msuspartner.eventbuilder.com/event?eventid=y5d8l1&amp;source=23TLEevent" TargetMode="External"/><Relationship Id="rId3" Type="http://schemas.openxmlformats.org/officeDocument/2006/relationships/hyperlink" Target="https://msuspartner.eventbuilder.com/event?eventid=t1x9e9&amp;source=23TLEevent" TargetMode="External"/><Relationship Id="rId7" Type="http://schemas.openxmlformats.org/officeDocument/2006/relationships/hyperlink" Target="https://msuspartner.eventbuilder.com/event?eventid=k3h9g7&amp;source=D365twoseries" TargetMode="External"/><Relationship Id="rId12" Type="http://schemas.openxmlformats.org/officeDocument/2006/relationships/hyperlink" Target="https://msuspartner.eventbuilder.com/event?eventid=u1t9o3&amp;source=23TLEevent" TargetMode="External"/><Relationship Id="rId17" Type="http://schemas.openxmlformats.org/officeDocument/2006/relationships/hyperlink" Target="https://msuspartner.eventbuilder.com/event?eventid=d7l7c3&amp;source=23TLEevent" TargetMode="External"/><Relationship Id="rId2" Type="http://schemas.openxmlformats.org/officeDocument/2006/relationships/hyperlink" Target="https://aka.ms/BizCentral" TargetMode="External"/><Relationship Id="rId16" Type="http://schemas.openxmlformats.org/officeDocument/2006/relationships/hyperlink" Target="https://msuspartner.eventbuilder.com/event?eventid=m7k8j5&amp;source=23TLEevent" TargetMode="External"/><Relationship Id="rId20" Type="http://schemas.openxmlformats.org/officeDocument/2006/relationships/slide" Target="slide8.xml"/><Relationship Id="rId1" Type="http://schemas.openxmlformats.org/officeDocument/2006/relationships/slideLayout" Target="../slideLayouts/slideLayout24.xml"/><Relationship Id="rId6" Type="http://schemas.openxmlformats.org/officeDocument/2006/relationships/hyperlink" Target="https://msuspartner.eventbuilder.com/event?eventid=k3h9g7&amp;source=23TLEevent" TargetMode="External"/><Relationship Id="rId11" Type="http://schemas.openxmlformats.org/officeDocument/2006/relationships/hyperlink" Target="https://msuspartner.eventbuilder.com/event?eventid=e9z2s8&amp;source=23TLEevent" TargetMode="External"/><Relationship Id="rId5" Type="http://schemas.openxmlformats.org/officeDocument/2006/relationships/hyperlink" Target="https://msuspartner.eventbuilder.com/event?eventid=y3s4q2&amp;source=23TLEevent" TargetMode="External"/><Relationship Id="rId15" Type="http://schemas.openxmlformats.org/officeDocument/2006/relationships/hyperlink" Target="https://msuspartner.eventbuilder.com/event?eventid=f8b7a0&amp;source=D365twoseries" TargetMode="External"/><Relationship Id="rId10" Type="http://schemas.openxmlformats.org/officeDocument/2006/relationships/hyperlink" Target="https://msuspartner.eventbuilder.com/event?eventid=x6b9u8&amp;source=23TLEevent" TargetMode="External"/><Relationship Id="rId19" Type="http://schemas.openxmlformats.org/officeDocument/2006/relationships/hyperlink" Target="https://msuspartner.eventbuilder.com/event?eventid=a9r7m9&amp;source=23TLEevent" TargetMode="External"/><Relationship Id="rId4" Type="http://schemas.openxmlformats.org/officeDocument/2006/relationships/hyperlink" Target="https://msuspartner.eventbuilder.com/event?eventid=t1x9e9&amp;source=D365twoseries" TargetMode="External"/><Relationship Id="rId9" Type="http://schemas.openxmlformats.org/officeDocument/2006/relationships/hyperlink" Target="https://msuspartner.eventbuilder.com/event?eventid=v9i0q4&amp;source=23TLEevent" TargetMode="External"/><Relationship Id="rId14" Type="http://schemas.openxmlformats.org/officeDocument/2006/relationships/hyperlink" Target="https://msuspartner.eventbuilder.com/event?eventid=f8b7a0&amp;source=23TLEevent" TargetMode="External"/></Relationships>
</file>

<file path=ppt/slides/_rels/slide12.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hyperlink" Target="https://partner.microsoft.com/en-us/cloud-solution-provider"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aka.ms/bctransitionplaybook" TargetMode="External"/><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8" Type="http://schemas.openxmlformats.org/officeDocument/2006/relationships/hyperlink" Target="https://aka.ms/BCconvoguide" TargetMode="External"/><Relationship Id="rId13" Type="http://schemas.openxmlformats.org/officeDocument/2006/relationships/hyperlink" Target="https://assetsprod.microsoft.com/mpn/en-us/dynamics-business-central-nav-migration.pptx" TargetMode="External"/><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hyperlink" Target="https://aka.ms/gpbcfaq"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diagramColors" Target="../diagrams/colors2.xml"/><Relationship Id="rId11" Type="http://schemas.openxmlformats.org/officeDocument/2006/relationships/hyperlink" Target="https://mbs.microsoft.com/Files/partner/365/SalesMarketing/NAVpartnerFAQ.docx" TargetMode="External"/><Relationship Id="rId5" Type="http://schemas.openxmlformats.org/officeDocument/2006/relationships/diagramQuickStyle" Target="../diagrams/quickStyle2.xml"/><Relationship Id="rId15" Type="http://schemas.openxmlformats.org/officeDocument/2006/relationships/hyperlink" Target="ak.ms" TargetMode="External"/><Relationship Id="rId10" Type="http://schemas.openxmlformats.org/officeDocument/2006/relationships/hyperlink" Target="https://aka.ms/navbcfaq" TargetMode="External"/><Relationship Id="rId4" Type="http://schemas.openxmlformats.org/officeDocument/2006/relationships/diagramLayout" Target="../diagrams/layout2.xml"/><Relationship Id="rId9" Type="http://schemas.openxmlformats.org/officeDocument/2006/relationships/hyperlink" Target="https://mbs.microsoft.com/Files/partner/365/SalesMarketing/TransitionConversationRecording/TransitionConversationRecording.mp4" TargetMode="External"/><Relationship Id="rId14" Type="http://schemas.openxmlformats.org/officeDocument/2006/relationships/hyperlink" Target="https://aka.ms/GPpitchdeck"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hyperlink" Target="https://aka.ms/BCtransJul19" TargetMode="External"/><Relationship Id="rId4" Type="http://schemas.openxmlformats.org/officeDocument/2006/relationships/hyperlink" Target="https://aka.ms/bctransitionplaybook" TargetMode="External"/></Relationships>
</file>

<file path=ppt/slides/_rels/slide21.xml.rels><?xml version="1.0" encoding="UTF-8" standalone="yes"?>
<Relationships xmlns="http://schemas.openxmlformats.org/package/2006/relationships"><Relationship Id="rId13" Type="http://schemas.openxmlformats.org/officeDocument/2006/relationships/hyperlink" Target="https://mbs.microsoft.com/Files/partner/365/SalesMarketing/TransitionConversationGuide.pptx" TargetMode="External"/><Relationship Id="rId18" Type="http://schemas.openxmlformats.org/officeDocument/2006/relationships/hyperlink" Target="https://aka.ms/BCmidguide" TargetMode="External"/><Relationship Id="rId26" Type="http://schemas.openxmlformats.org/officeDocument/2006/relationships/hyperlink" Target="https://msuspartner.eventbuilder.com/event?eventid=b3i4g0&amp;source=InsiderEmail" TargetMode="External"/><Relationship Id="rId39" Type="http://schemas.openxmlformats.org/officeDocument/2006/relationships/image" Target="../media/image29.png"/><Relationship Id="rId21" Type="http://schemas.openxmlformats.org/officeDocument/2006/relationships/hyperlink" Target="https://aka.ms/BCsalesguide" TargetMode="External"/><Relationship Id="rId34" Type="http://schemas.openxmlformats.org/officeDocument/2006/relationships/hyperlink" Target="https://aka.ms/bctools" TargetMode="External"/><Relationship Id="rId42" Type="http://schemas.openxmlformats.org/officeDocument/2006/relationships/image" Target="../media/image32.svg"/><Relationship Id="rId7" Type="http://schemas.openxmlformats.org/officeDocument/2006/relationships/hyperlink" Target="https://partner.microsoft.com/en-us/asset/collection/business-central-go-to-market-resources#/" TargetMode="External"/><Relationship Id="rId2" Type="http://schemas.openxmlformats.org/officeDocument/2006/relationships/notesSlide" Target="../notesSlides/notesSlide17.xml"/><Relationship Id="rId16" Type="http://schemas.openxmlformats.org/officeDocument/2006/relationships/hyperlink" Target="https://aka.ms/BCclickassist" TargetMode="External"/><Relationship Id="rId20" Type="http://schemas.openxmlformats.org/officeDocument/2006/relationships/hyperlink" Target="https://aka.ms/NAVpitchdeck" TargetMode="External"/><Relationship Id="rId29" Type="http://schemas.openxmlformats.org/officeDocument/2006/relationships/hyperlink" Target="https://aka.ms/BCTCOcalc" TargetMode="External"/><Relationship Id="rId41" Type="http://schemas.openxmlformats.org/officeDocument/2006/relationships/image" Target="../media/image31.png"/><Relationship Id="rId1" Type="http://schemas.openxmlformats.org/officeDocument/2006/relationships/slideLayout" Target="../slideLayouts/slideLayout14.xml"/><Relationship Id="rId6" Type="http://schemas.openxmlformats.org/officeDocument/2006/relationships/hyperlink" Target="https://appsource.microsoft.com/en-US/" TargetMode="External"/><Relationship Id="rId11" Type="http://schemas.openxmlformats.org/officeDocument/2006/relationships/hyperlink" Target="https://aka.ms/BCwebinarguide" TargetMode="External"/><Relationship Id="rId24" Type="http://schemas.openxmlformats.org/officeDocument/2006/relationships/hyperlink" Target="https://aka.ms/SLBCFAQ" TargetMode="External"/><Relationship Id="rId32" Type="http://schemas.openxmlformats.org/officeDocument/2006/relationships/hyperlink" Target="https://aka.ms/BCWebCustTCOcal" TargetMode="External"/><Relationship Id="rId37" Type="http://schemas.openxmlformats.org/officeDocument/2006/relationships/hyperlink" Target="https://aka.ms/GProadmap" TargetMode="External"/><Relationship Id="rId40" Type="http://schemas.openxmlformats.org/officeDocument/2006/relationships/image" Target="../media/image30.svg"/><Relationship Id="rId5" Type="http://schemas.openxmlformats.org/officeDocument/2006/relationships/hyperlink" Target="https://mbspartner.microsoft.com/BC/Topic/109" TargetMode="External"/><Relationship Id="rId15" Type="http://schemas.openxmlformats.org/officeDocument/2006/relationships/hyperlink" Target="https://aka.ms/BCmidconvovid" TargetMode="External"/><Relationship Id="rId23" Type="http://schemas.openxmlformats.org/officeDocument/2006/relationships/hyperlink" Target="https://aka.ms/gpbcfaq" TargetMode="External"/><Relationship Id="rId28" Type="http://schemas.openxmlformats.org/officeDocument/2006/relationships/hyperlink" Target="https://msuspartners.eventbuilder.com/event/3101/occurrence/2617/recording?rauth=25.47810.7fcb1c8cab1a578720e9552d5af1f356e81b208fd9f5605c8d8fe59dfed5091c" TargetMode="External"/><Relationship Id="rId36" Type="http://schemas.openxmlformats.org/officeDocument/2006/relationships/hyperlink" Target="https://aka.ms/bcroadmap" TargetMode="External"/><Relationship Id="rId10" Type="http://schemas.openxmlformats.org/officeDocument/2006/relationships/hyperlink" Target="https://aka.ms/SLSpitchdeck" TargetMode="External"/><Relationship Id="rId19" Type="http://schemas.openxmlformats.org/officeDocument/2006/relationships/hyperlink" Target="https://aka.ms/BCthrupartTCOFT" TargetMode="External"/><Relationship Id="rId31" Type="http://schemas.openxmlformats.org/officeDocument/2006/relationships/hyperlink" Target="https://aka.ms/BCcustTCO" TargetMode="External"/><Relationship Id="rId44" Type="http://schemas.openxmlformats.org/officeDocument/2006/relationships/image" Target="../media/image34.svg"/><Relationship Id="rId4" Type="http://schemas.openxmlformats.org/officeDocument/2006/relationships/hyperlink" Target="https://docs.microsoft.com/en-us/dynamics365/business-central/dev-itpro/developer/readiness/readiness-ready-to-go?tabs=learning" TargetMode="External"/><Relationship Id="rId9" Type="http://schemas.openxmlformats.org/officeDocument/2006/relationships/hyperlink" Target="https://aka.ms/GPpitchdeck" TargetMode="External"/><Relationship Id="rId14" Type="http://schemas.openxmlformats.org/officeDocument/2006/relationships/hyperlink" Target="https://aka.ms/BCconvovideo" TargetMode="External"/><Relationship Id="rId22" Type="http://schemas.openxmlformats.org/officeDocument/2006/relationships/hyperlink" Target="https://aka.ms/navbcfaq" TargetMode="External"/><Relationship Id="rId27" Type="http://schemas.openxmlformats.org/officeDocument/2006/relationships/hyperlink" Target="https://nam06.safelinks.protection.outlook.com/?url=https://msuspartner.eventbuilder.com/event?eventid%3Di2u0n2%26source%3DInsiderEmail&amp;data=02|01|Arvind.Dutta@microsoft.com|cbe53e6bf7bf4d119e9608d67bff81c0|72f988bf86f141af91ab2d7cd011db47|1|0|636832734706900542&amp;sdata=rRSAUsezcrHrwbUNEP4hrjpZvrRqd3L9%2BYSxnSQqJAE%3D&amp;reserved=0" TargetMode="External"/><Relationship Id="rId30" Type="http://schemas.openxmlformats.org/officeDocument/2006/relationships/hyperlink" Target="https://assetsprod.microsoft.com/mpn/en-us/d365-business-central-get-started-with-power-platform-better-together.pptx" TargetMode="External"/><Relationship Id="rId35" Type="http://schemas.openxmlformats.org/officeDocument/2006/relationships/hyperlink" Target="https://aka.ms/BCtoolsJul19" TargetMode="External"/><Relationship Id="rId43" Type="http://schemas.openxmlformats.org/officeDocument/2006/relationships/image" Target="../media/image33.png"/><Relationship Id="rId8" Type="http://schemas.openxmlformats.org/officeDocument/2006/relationships/hyperlink" Target="https://assetsprod.microsoft.com/mpn/en-us/dynamics-business-central-nav-migration.pptx" TargetMode="External"/><Relationship Id="rId3" Type="http://schemas.openxmlformats.org/officeDocument/2006/relationships/hyperlink" Target="https://dynamics.microsoft.com/en-us/cloud-migration/" TargetMode="External"/><Relationship Id="rId12" Type="http://schemas.openxmlformats.org/officeDocument/2006/relationships/hyperlink" Target="https://aka.ms/BCconvoguide" TargetMode="External"/><Relationship Id="rId17" Type="http://schemas.openxmlformats.org/officeDocument/2006/relationships/hyperlink" Target="https://aka.ms/BCTCOO" TargetMode="External"/><Relationship Id="rId25" Type="http://schemas.openxmlformats.org/officeDocument/2006/relationships/hyperlink" Target="https://msuspartner.eventbuilder.com/event?eventid=o1h8r5" TargetMode="External"/><Relationship Id="rId33" Type="http://schemas.openxmlformats.org/officeDocument/2006/relationships/hyperlink" Target="https://aka.ms/BCpromooffers" TargetMode="External"/><Relationship Id="rId38" Type="http://schemas.openxmlformats.org/officeDocument/2006/relationships/hyperlink" Target="https://aka.ms/SLroadmap"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aka.ms/BCsalesguide" TargetMode="External"/><Relationship Id="rId13" Type="http://schemas.openxmlformats.org/officeDocument/2006/relationships/hyperlink" Target="https://assetsprod.microsoft.com/mpn/en-us/d365-business-central-get-started-with-power-platform-better-together.pptx" TargetMode="External"/><Relationship Id="rId18" Type="http://schemas.openxmlformats.org/officeDocument/2006/relationships/hyperlink" Target="https://aka.ms/BCwebinarguide" TargetMode="External"/><Relationship Id="rId3" Type="http://schemas.openxmlformats.org/officeDocument/2006/relationships/hyperlink" Target="https://assetsprod.microsoft.com/mpn/en-us/dynamics-business-central-nav-migration.pptx" TargetMode="External"/><Relationship Id="rId21" Type="http://schemas.openxmlformats.org/officeDocument/2006/relationships/hyperlink" Target="https://aka.ms/SLroadmap" TargetMode="External"/><Relationship Id="rId7" Type="http://schemas.openxmlformats.org/officeDocument/2006/relationships/hyperlink" Target="https://aka.ms/BCconvovideo" TargetMode="External"/><Relationship Id="rId12" Type="http://schemas.openxmlformats.org/officeDocument/2006/relationships/hyperlink" Target="https://dynamics.microsoft.com/en-us/cloud-migration/" TargetMode="External"/><Relationship Id="rId17" Type="http://schemas.openxmlformats.org/officeDocument/2006/relationships/hyperlink" Target="https://aka.ms/BCclickassist" TargetMode="External"/><Relationship Id="rId2" Type="http://schemas.openxmlformats.org/officeDocument/2006/relationships/notesSlide" Target="../notesSlides/notesSlide18.xml"/><Relationship Id="rId16" Type="http://schemas.openxmlformats.org/officeDocument/2006/relationships/hyperlink" Target="https://nam06.safelinks.protection.outlook.com/?url=https://msuspartner.eventbuilder.com/event?eventid%3Di2u0n2%26source%3DInsiderEmail&amp;data=02|01|Arvind.Dutta@microsoft.com|cbe53e6bf7bf4d119e9608d67bff81c0|72f988bf86f141af91ab2d7cd011db47|1|0|636832734706900542&amp;sdata=rRSAUsezcrHrwbUNEP4hrjpZvrRqd3L9%2BYSxnSQqJAE%3D&amp;reserved=0" TargetMode="External"/><Relationship Id="rId20" Type="http://schemas.openxmlformats.org/officeDocument/2006/relationships/hyperlink" Target="https://aka.ms/GProadmap" TargetMode="External"/><Relationship Id="rId1" Type="http://schemas.openxmlformats.org/officeDocument/2006/relationships/slideLayout" Target="../slideLayouts/slideLayout14.xml"/><Relationship Id="rId6" Type="http://schemas.openxmlformats.org/officeDocument/2006/relationships/hyperlink" Target="https://aka.ms/BCconvoguide" TargetMode="External"/><Relationship Id="rId11" Type="http://schemas.openxmlformats.org/officeDocument/2006/relationships/hyperlink" Target="https://aka.ms/SLBCFAQ" TargetMode="External"/><Relationship Id="rId24" Type="http://schemas.openxmlformats.org/officeDocument/2006/relationships/hyperlink" Target="https://aka.ms/bctools" TargetMode="External"/><Relationship Id="rId5" Type="http://schemas.openxmlformats.org/officeDocument/2006/relationships/hyperlink" Target="https://aka.ms/SLSpitchdeck" TargetMode="External"/><Relationship Id="rId15" Type="http://schemas.openxmlformats.org/officeDocument/2006/relationships/hyperlink" Target="https://msuspartner.eventbuilder.com/event?eventid=b3i4g0&amp;source=InsiderEmail" TargetMode="External"/><Relationship Id="rId23" Type="http://schemas.openxmlformats.org/officeDocument/2006/relationships/hyperlink" Target="https://aka.ms/BCmidconvovid" TargetMode="External"/><Relationship Id="rId10" Type="http://schemas.openxmlformats.org/officeDocument/2006/relationships/hyperlink" Target="https://aka.ms/gpbcfaq" TargetMode="External"/><Relationship Id="rId19" Type="http://schemas.openxmlformats.org/officeDocument/2006/relationships/hyperlink" Target="https://aka.ms/bcroadmap" TargetMode="External"/><Relationship Id="rId4" Type="http://schemas.openxmlformats.org/officeDocument/2006/relationships/hyperlink" Target="https://aka.ms/GPpitchdeck" TargetMode="External"/><Relationship Id="rId9" Type="http://schemas.openxmlformats.org/officeDocument/2006/relationships/hyperlink" Target="https://aka.ms/navbcfaq" TargetMode="External"/><Relationship Id="rId14" Type="http://schemas.openxmlformats.org/officeDocument/2006/relationships/hyperlink" Target="https://msuspartner.eventbuilder.com/event?eventid=o1h8r5" TargetMode="External"/><Relationship Id="rId22" Type="http://schemas.openxmlformats.org/officeDocument/2006/relationships/hyperlink" Target="https://aka.ms/BCmidguide"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aka.ms/BCpromooffers" TargetMode="External"/><Relationship Id="rId3" Type="http://schemas.openxmlformats.org/officeDocument/2006/relationships/hyperlink" Target="https://aka.ms/BCTCOcalc" TargetMode="External"/><Relationship Id="rId7" Type="http://schemas.openxmlformats.org/officeDocument/2006/relationships/hyperlink" Target="https://aka.ms/BCTCOO" TargetMode="External"/><Relationship Id="rId2" Type="http://schemas.openxmlformats.org/officeDocument/2006/relationships/notesSlide" Target="../notesSlides/notesSlide19.xml"/><Relationship Id="rId1" Type="http://schemas.openxmlformats.org/officeDocument/2006/relationships/slideLayout" Target="../slideLayouts/slideLayout27.xml"/><Relationship Id="rId6" Type="http://schemas.openxmlformats.org/officeDocument/2006/relationships/hyperlink" Target="https://aka.ms/BCWebCustTCOcal" TargetMode="External"/><Relationship Id="rId5" Type="http://schemas.openxmlformats.org/officeDocument/2006/relationships/hyperlink" Target="https://aka.ms/BCcustTCO" TargetMode="External"/><Relationship Id="rId4" Type="http://schemas.openxmlformats.org/officeDocument/2006/relationships/hyperlink" Target="https://msuspartners.eventbuilder.com/event/3101/occurrence/2617/recording?rauth=25.47810.7fcb1c8cab1a578720e9552d5af1f356e81b208fd9f5605c8d8fe59dfed5091c"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8" Type="http://schemas.openxmlformats.org/officeDocument/2006/relationships/hyperlink" Target="NULL" TargetMode="External"/><Relationship Id="rId3" Type="http://schemas.openxmlformats.org/officeDocument/2006/relationships/hyperlink" Target="https://dynamics.microsoft.com/en-us/contact-us/" TargetMode="External"/><Relationship Id="rId7" Type="http://schemas.openxmlformats.org/officeDocument/2006/relationships/hyperlink" Target="https://docs.microsoft.com/en-us/powerapps/maker/signup-for-powerapps" TargetMode="External"/><Relationship Id="rId2" Type="http://schemas.openxmlformats.org/officeDocument/2006/relationships/image" Target="../media/image36.jpeg"/><Relationship Id="rId1" Type="http://schemas.openxmlformats.org/officeDocument/2006/relationships/slideLayout" Target="../slideLayouts/slideLayout27.xml"/><Relationship Id="rId6" Type="http://schemas.openxmlformats.org/officeDocument/2006/relationships/hyperlink" Target="https://trials.dynamics.com/Dynamics365/Signup/BusinessCentral" TargetMode="External"/><Relationship Id="rId5" Type="http://schemas.openxmlformats.org/officeDocument/2006/relationships/hyperlink" Target="https://dynamics.microsoft.com/en-us/cloud-migration/" TargetMode="External"/><Relationship Id="rId4" Type="http://schemas.openxmlformats.org/officeDocument/2006/relationships/hyperlink" Target="https://dynamics.microsoft.com/en-us/business-central/overview/"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8" Type="http://schemas.openxmlformats.org/officeDocument/2006/relationships/hyperlink" Target="https://msuspartner.eventbuilder.com/event?eventid=i7z8m1&amp;source=23TLEevent" TargetMode="External"/><Relationship Id="rId13" Type="http://schemas.openxmlformats.org/officeDocument/2006/relationships/hyperlink" Target="https://msuspartner.eventbuilder.com/event?eventid=p7p8f7&amp;source=23TLEevent" TargetMode="External"/><Relationship Id="rId18" Type="http://schemas.openxmlformats.org/officeDocument/2006/relationships/hyperlink" Target="https://msuspartner.eventbuilder.com/event?eventid=y5d8l1&amp;source=23TLEevent" TargetMode="External"/><Relationship Id="rId3" Type="http://schemas.openxmlformats.org/officeDocument/2006/relationships/hyperlink" Target="https://msuspartner.eventbuilder.com/event?eventid=t1x9e9&amp;source=23TLEevent" TargetMode="External"/><Relationship Id="rId7" Type="http://schemas.openxmlformats.org/officeDocument/2006/relationships/hyperlink" Target="https://msuspartner.eventbuilder.com/event?eventid=k3h9g7&amp;source=D365twoseries" TargetMode="External"/><Relationship Id="rId12" Type="http://schemas.openxmlformats.org/officeDocument/2006/relationships/hyperlink" Target="https://msuspartner.eventbuilder.com/event?eventid=u1t9o3&amp;source=23TLEevent" TargetMode="External"/><Relationship Id="rId17" Type="http://schemas.openxmlformats.org/officeDocument/2006/relationships/hyperlink" Target="https://msuspartner.eventbuilder.com/event?eventid=d7l7c3&amp;source=23TLEevent" TargetMode="External"/><Relationship Id="rId2" Type="http://schemas.openxmlformats.org/officeDocument/2006/relationships/hyperlink" Target="https://aka.ms/BizCentral" TargetMode="External"/><Relationship Id="rId16" Type="http://schemas.openxmlformats.org/officeDocument/2006/relationships/hyperlink" Target="https://msuspartner.eventbuilder.com/event?eventid=m7k8j5&amp;source=23TLEevent" TargetMode="External"/><Relationship Id="rId20" Type="http://schemas.openxmlformats.org/officeDocument/2006/relationships/slide" Target="slide21.xml"/><Relationship Id="rId1" Type="http://schemas.openxmlformats.org/officeDocument/2006/relationships/slideLayout" Target="../slideLayouts/slideLayout24.xml"/><Relationship Id="rId6" Type="http://schemas.openxmlformats.org/officeDocument/2006/relationships/hyperlink" Target="https://msuspartner.eventbuilder.com/event?eventid=k3h9g7&amp;source=23TLEevent" TargetMode="External"/><Relationship Id="rId11" Type="http://schemas.openxmlformats.org/officeDocument/2006/relationships/hyperlink" Target="https://msuspartner.eventbuilder.com/event?eventid=e9z2s8&amp;source=23TLEevent" TargetMode="External"/><Relationship Id="rId5" Type="http://schemas.openxmlformats.org/officeDocument/2006/relationships/hyperlink" Target="https://msuspartner.eventbuilder.com/event?eventid=y3s4q2&amp;source=23TLEevent" TargetMode="External"/><Relationship Id="rId15" Type="http://schemas.openxmlformats.org/officeDocument/2006/relationships/hyperlink" Target="https://msuspartner.eventbuilder.com/event?eventid=f8b7a0&amp;source=D365twoseries" TargetMode="External"/><Relationship Id="rId10" Type="http://schemas.openxmlformats.org/officeDocument/2006/relationships/hyperlink" Target="https://msuspartner.eventbuilder.com/event?eventid=x6b9u8&amp;source=23TLEevent" TargetMode="External"/><Relationship Id="rId19" Type="http://schemas.openxmlformats.org/officeDocument/2006/relationships/hyperlink" Target="https://msuspartner.eventbuilder.com/event?eventid=a9r7m9&amp;source=23TLEevent" TargetMode="External"/><Relationship Id="rId4" Type="http://schemas.openxmlformats.org/officeDocument/2006/relationships/hyperlink" Target="https://msuspartner.eventbuilder.com/event?eventid=t1x9e9&amp;source=D365twoseries" TargetMode="External"/><Relationship Id="rId9" Type="http://schemas.openxmlformats.org/officeDocument/2006/relationships/hyperlink" Target="https://msuspartner.eventbuilder.com/event?eventid=v9i0q4&amp;source=23TLEevent" TargetMode="External"/><Relationship Id="rId14" Type="http://schemas.openxmlformats.org/officeDocument/2006/relationships/hyperlink" Target="https://msuspartner.eventbuilder.com/event?eventid=f8b7a0&amp;source=23TLEevent" TargetMode="External"/></Relationships>
</file>

<file path=ppt/slides/_rels/slide28.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hyperlink" Target="https://partner.microsoft.com/en-us/cloud-solution-provider"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27.emf"/><Relationship Id="rId4" Type="http://schemas.openxmlformats.org/officeDocument/2006/relationships/image" Target="../media/image26.emf"/></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hyperlink" Target="https://mbs.microsoft.com/Files/partner/365/SalesMarketing/MicrosoftDynamics365BusinessCentralFinancialModel.xlsx"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hyperlink" Target="https://mbs.microsoft.com/Files/partner/365/SalesMarketing/TransitionConversationGuide.pptx" TargetMode="External"/><Relationship Id="rId13" Type="http://schemas.openxmlformats.org/officeDocument/2006/relationships/hyperlink" Target="https://mbs.microsoft.com/Files/partner/365/SalesMarketing/GP_ShortPitchdeckcustomer.pptx" TargetMode="Externa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hyperlink" Target="https://mbs.microsoft.com/Files/partner/365/SalesMarketing/NAV_ShortPitchdeckcustomer.pptx"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diagramColors" Target="../diagrams/colors1.xml"/><Relationship Id="rId11" Type="http://schemas.openxmlformats.org/officeDocument/2006/relationships/hyperlink" Target="https://mbs.microsoft.com/Files/partner/365/SalesMarketing/GPpartnerFAQ.docx" TargetMode="External"/><Relationship Id="rId5" Type="http://schemas.openxmlformats.org/officeDocument/2006/relationships/diagramQuickStyle" Target="../diagrams/quickStyle1.xml"/><Relationship Id="rId10" Type="http://schemas.openxmlformats.org/officeDocument/2006/relationships/hyperlink" Target="https://mbs.microsoft.com/Files/partner/365/SalesMarketing/NAVpartnerFAQ.docx" TargetMode="External"/><Relationship Id="rId4" Type="http://schemas.openxmlformats.org/officeDocument/2006/relationships/diagramLayout" Target="../diagrams/layout1.xml"/><Relationship Id="rId9" Type="http://schemas.openxmlformats.org/officeDocument/2006/relationships/hyperlink" Target="https://mbs.microsoft.com/Files/partner/365/SalesMarketing/TransitionConversationRecording/TransitionConversationRecording.mp4"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3" Type="http://schemas.openxmlformats.org/officeDocument/2006/relationships/hyperlink" Target="https://aka.ms/BCclickassist" TargetMode="External"/><Relationship Id="rId18" Type="http://schemas.openxmlformats.org/officeDocument/2006/relationships/hyperlink" Target="https://aka.ms/BCsalesguide" TargetMode="External"/><Relationship Id="rId26" Type="http://schemas.openxmlformats.org/officeDocument/2006/relationships/hyperlink" Target="https://mbs.microsoft.com/Files/partner/365/SalesMarketing/MicrosoftDynamics365BusinessCentralFinancialModel.xlsx" TargetMode="External"/><Relationship Id="rId3" Type="http://schemas.openxmlformats.org/officeDocument/2006/relationships/slide" Target="slide12.xml"/><Relationship Id="rId21" Type="http://schemas.openxmlformats.org/officeDocument/2006/relationships/hyperlink" Target="https://msuspartner.eventbuilder.com/event?eventid=o1h8r5" TargetMode="External"/><Relationship Id="rId34" Type="http://schemas.openxmlformats.org/officeDocument/2006/relationships/image" Target="../media/image33.png"/><Relationship Id="rId7" Type="http://schemas.openxmlformats.org/officeDocument/2006/relationships/hyperlink" Target="https://microsoft.sharepoint.com/sites/Infopedia_G01/Pages/businessapplications.aspx#Workloads:smb" TargetMode="External"/><Relationship Id="rId12" Type="http://schemas.openxmlformats.org/officeDocument/2006/relationships/hyperlink" Target="https://aka.ms/GPpitchdeck" TargetMode="External"/><Relationship Id="rId17" Type="http://schemas.openxmlformats.org/officeDocument/2006/relationships/hyperlink" Target="https://aka.ms/BCconvovideo" TargetMode="External"/><Relationship Id="rId25" Type="http://schemas.openxmlformats.org/officeDocument/2006/relationships/hyperlink" Target="https://aka.ms/BCTCOcalc" TargetMode="External"/><Relationship Id="rId33" Type="http://schemas.openxmlformats.org/officeDocument/2006/relationships/image" Target="../media/image32.svg"/><Relationship Id="rId2" Type="http://schemas.openxmlformats.org/officeDocument/2006/relationships/notesSlide" Target="../notesSlides/notesSlide8.xml"/><Relationship Id="rId16" Type="http://schemas.openxmlformats.org/officeDocument/2006/relationships/hyperlink" Target="https://mbs.microsoft.com/Files/partner/365/SalesMarketing/TransitionConversationGuide.pptx" TargetMode="External"/><Relationship Id="rId20" Type="http://schemas.openxmlformats.org/officeDocument/2006/relationships/hyperlink" Target="https://aka.ms/gpbcfaq" TargetMode="External"/><Relationship Id="rId29" Type="http://schemas.openxmlformats.org/officeDocument/2006/relationships/hyperlink" Target="https://aka.ms/bctools" TargetMode="External"/><Relationship Id="rId1" Type="http://schemas.openxmlformats.org/officeDocument/2006/relationships/slideLayout" Target="../slideLayouts/slideLayout14.xml"/><Relationship Id="rId6" Type="http://schemas.openxmlformats.org/officeDocument/2006/relationships/hyperlink" Target="https://mbspartner.microsoft.com/BC/Topic/109" TargetMode="External"/><Relationship Id="rId11" Type="http://schemas.openxmlformats.org/officeDocument/2006/relationships/hyperlink" Target="https://aka.ms/NAVpitchdeck" TargetMode="External"/><Relationship Id="rId24" Type="http://schemas.openxmlformats.org/officeDocument/2006/relationships/hyperlink" Target="https://msuspartners.eventbuilder.com/event/3101/occurrence/2617/recording?rauth=25.47810.7fcb1c8cab1a578720e9552d5af1f356e81b208fd9f5605c8d8fe59dfed5091c" TargetMode="External"/><Relationship Id="rId32" Type="http://schemas.openxmlformats.org/officeDocument/2006/relationships/image" Target="../media/image31.png"/><Relationship Id="rId5" Type="http://schemas.openxmlformats.org/officeDocument/2006/relationships/hyperlink" Target="https://docs.microsoft.com/en-us/dynamics365/business-central/dev-itpro/developer/readiness/readiness-ready-to-go?tabs=learning" TargetMode="External"/><Relationship Id="rId15" Type="http://schemas.openxmlformats.org/officeDocument/2006/relationships/hyperlink" Target="https://aka.ms/BCconvoguide" TargetMode="External"/><Relationship Id="rId23" Type="http://schemas.openxmlformats.org/officeDocument/2006/relationships/hyperlink" Target="https://nam06.safelinks.protection.outlook.com/?url=https://msuspartner.eventbuilder.com/event?eventid%3Di2u0n2%26source%3DInsiderEmail&amp;data=02|01|Arvind.Dutta@microsoft.com|cbe53e6bf7bf4d119e9608d67bff81c0|72f988bf86f141af91ab2d7cd011db47|1|0|636832734706900542&amp;sdata=rRSAUsezcrHrwbUNEP4hrjpZvrRqd3L9%2BYSxnSQqJAE%3D&amp;reserved=0" TargetMode="External"/><Relationship Id="rId28" Type="http://schemas.openxmlformats.org/officeDocument/2006/relationships/hyperlink" Target="https://aka.ms/BCcustTCO" TargetMode="External"/><Relationship Id="rId10" Type="http://schemas.openxmlformats.org/officeDocument/2006/relationships/hyperlink" Target="https://mbs.microsoft.com/partnersource/global/products/365Business" TargetMode="External"/><Relationship Id="rId19" Type="http://schemas.openxmlformats.org/officeDocument/2006/relationships/hyperlink" Target="https://aka.ms/navbcfaq" TargetMode="External"/><Relationship Id="rId31" Type="http://schemas.openxmlformats.org/officeDocument/2006/relationships/image" Target="../media/image30.svg"/><Relationship Id="rId4" Type="http://schemas.openxmlformats.org/officeDocument/2006/relationships/slide" Target="slide11.xml"/><Relationship Id="rId9" Type="http://schemas.openxmlformats.org/officeDocument/2006/relationships/hyperlink" Target="https://partner.microsoft.com/en-us/asset/collection/business-central-go-to-market-resources#/" TargetMode="External"/><Relationship Id="rId14" Type="http://schemas.openxmlformats.org/officeDocument/2006/relationships/hyperlink" Target="https://aka.ms/BCwebinarguide" TargetMode="External"/><Relationship Id="rId22" Type="http://schemas.openxmlformats.org/officeDocument/2006/relationships/hyperlink" Target="https://msuspartner.eventbuilder.com/event?eventid=b3i4g0&amp;source=InsiderEmail" TargetMode="External"/><Relationship Id="rId27" Type="http://schemas.openxmlformats.org/officeDocument/2006/relationships/hyperlink" Target="https://aka.ms/BCpromooffers" TargetMode="External"/><Relationship Id="rId30" Type="http://schemas.openxmlformats.org/officeDocument/2006/relationships/image" Target="../media/image29.png"/><Relationship Id="rId35" Type="http://schemas.openxmlformats.org/officeDocument/2006/relationships/image" Target="../media/image34.svg"/><Relationship Id="rId8" Type="http://schemas.openxmlformats.org/officeDocument/2006/relationships/hyperlink" Target="https://appsource.microsoft.com/en-US/"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aka.ms/navbcfaq" TargetMode="External"/><Relationship Id="rId13" Type="http://schemas.openxmlformats.org/officeDocument/2006/relationships/hyperlink" Target="https://msuspartner.eventbuilder.com/event?eventid=b3i4g0&amp;source=InsiderEmail" TargetMode="External"/><Relationship Id="rId18" Type="http://schemas.openxmlformats.org/officeDocument/2006/relationships/hyperlink" Target="https://aka.ms/BCpromooffers" TargetMode="External"/><Relationship Id="rId3" Type="http://schemas.openxmlformats.org/officeDocument/2006/relationships/hyperlink" Target="https://aka.ms/NAVpitchdeck" TargetMode="External"/><Relationship Id="rId7" Type="http://schemas.openxmlformats.org/officeDocument/2006/relationships/hyperlink" Target="https://aka.ms/BCsalesguide" TargetMode="External"/><Relationship Id="rId12" Type="http://schemas.openxmlformats.org/officeDocument/2006/relationships/hyperlink" Target="https://msuspartner.eventbuilder.com/event?eventid=o1h8r5" TargetMode="External"/><Relationship Id="rId17" Type="http://schemas.openxmlformats.org/officeDocument/2006/relationships/hyperlink" Target="https://aka.ms/BCcustTCO" TargetMode="External"/><Relationship Id="rId2" Type="http://schemas.openxmlformats.org/officeDocument/2006/relationships/notesSlide" Target="../notesSlides/notesSlide9.xml"/><Relationship Id="rId16" Type="http://schemas.openxmlformats.org/officeDocument/2006/relationships/hyperlink" Target="https://aka.ms/BCwebinarguide" TargetMode="External"/><Relationship Id="rId1" Type="http://schemas.openxmlformats.org/officeDocument/2006/relationships/slideLayout" Target="../slideLayouts/slideLayout37.xml"/><Relationship Id="rId6" Type="http://schemas.openxmlformats.org/officeDocument/2006/relationships/hyperlink" Target="https://aka.ms/BCconvovideo" TargetMode="External"/><Relationship Id="rId11" Type="http://schemas.openxmlformats.org/officeDocument/2006/relationships/hyperlink" Target="https://msuspartners.eventbuilder.com/event/3101/occurrence/2617/recording?rauth=25.47810.7fcb1c8cab1a578720e9552d5af1f356e81b208fd9f5605c8d8fe59dfed5091c" TargetMode="External"/><Relationship Id="rId5" Type="http://schemas.openxmlformats.org/officeDocument/2006/relationships/hyperlink" Target="https://aka.ms/BCconvoguide" TargetMode="External"/><Relationship Id="rId15" Type="http://schemas.openxmlformats.org/officeDocument/2006/relationships/hyperlink" Target="https://aka.ms/BCclickassist" TargetMode="External"/><Relationship Id="rId10" Type="http://schemas.openxmlformats.org/officeDocument/2006/relationships/hyperlink" Target="https://aka.ms/BCTCOcalc" TargetMode="External"/><Relationship Id="rId19" Type="http://schemas.openxmlformats.org/officeDocument/2006/relationships/hyperlink" Target="https://aka.ms/bctools" TargetMode="External"/><Relationship Id="rId4" Type="http://schemas.openxmlformats.org/officeDocument/2006/relationships/hyperlink" Target="https://aka.ms/GPpitchdeck" TargetMode="External"/><Relationship Id="rId9" Type="http://schemas.openxmlformats.org/officeDocument/2006/relationships/hyperlink" Target="https://aka.ms/gpbcfaq" TargetMode="External"/><Relationship Id="rId14" Type="http://schemas.openxmlformats.org/officeDocument/2006/relationships/hyperlink" Target="https://nam06.safelinks.protection.outlook.com/?url=https://msuspartner.eventbuilder.com/event?eventid%3Di2u0n2%26source%3DInsiderEmail&amp;data=02|01|Arvind.Dutta@microsoft.com|cbe53e6bf7bf4d119e9608d67bff81c0|72f988bf86f141af91ab2d7cd011db47|1|0|636832734706900542&amp;sdata=rRSAUsezcrHrwbUNEP4hrjpZvrRqd3L9%2BYSxnSQqJAE%3D&amp;reserved=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F863FB08-3544-4E88-BB52-5718F6AF5DF5}"/>
              </a:ext>
            </a:extLst>
          </p:cNvPr>
          <p:cNvSpPr txBox="1"/>
          <p:nvPr/>
        </p:nvSpPr>
        <p:spPr>
          <a:xfrm>
            <a:off x="299596" y="298166"/>
            <a:ext cx="10512177" cy="794064"/>
          </a:xfrm>
          <a:prstGeom prst="rect">
            <a:avLst/>
          </a:prstGeom>
          <a:noFill/>
        </p:spPr>
        <p:txBody>
          <a:bodyPr wrap="square" lIns="182880" tIns="146304" rIns="182880" bIns="146304" rtlCol="0">
            <a:spAutoFit/>
          </a:bodyPr>
          <a:lstStyle/>
          <a:p>
            <a:pPr>
              <a:lnSpc>
                <a:spcPct val="90000"/>
              </a:lnSpc>
              <a:spcAft>
                <a:spcPts val="600"/>
              </a:spcAft>
            </a:pPr>
            <a:r>
              <a:rPr lang="en-US" sz="3600" spc="-51">
                <a:ln w="3175">
                  <a:noFill/>
                </a:ln>
                <a:latin typeface="+mj-lt"/>
                <a:cs typeface="Segoe UI" pitchFamily="34" charset="0"/>
              </a:rPr>
              <a:t>Welcome | Please read this first</a:t>
            </a:r>
          </a:p>
        </p:txBody>
      </p:sp>
      <p:sp>
        <p:nvSpPr>
          <p:cNvPr id="7" name="Rectangle 6">
            <a:extLst>
              <a:ext uri="{FF2B5EF4-FFF2-40B4-BE49-F238E27FC236}">
                <a16:creationId xmlns:a16="http://schemas.microsoft.com/office/drawing/2014/main" id="{56382FDC-9450-42D0-A89A-86F638792530}"/>
              </a:ext>
            </a:extLst>
          </p:cNvPr>
          <p:cNvSpPr/>
          <p:nvPr/>
        </p:nvSpPr>
        <p:spPr>
          <a:xfrm>
            <a:off x="392208" y="1979118"/>
            <a:ext cx="11742418" cy="2769989"/>
          </a:xfrm>
          <a:prstGeom prst="rect">
            <a:avLst/>
          </a:prstGeom>
        </p:spPr>
        <p:txBody>
          <a:bodyPr wrap="square">
            <a:spAutoFit/>
          </a:bodyPr>
          <a:lstStyle/>
          <a:p>
            <a:pPr fontAlgn="base">
              <a:spcAft>
                <a:spcPts val="600"/>
              </a:spcAft>
            </a:pPr>
            <a:r>
              <a:rPr lang="en-US">
                <a:solidFill>
                  <a:srgbClr val="353535"/>
                </a:solidFill>
                <a:latin typeface="Segoe UI" panose="020B0502040204020203" pitchFamily="34" charset="0"/>
              </a:rPr>
              <a:t>The primary purpose of this playbook is to provide guidance to Partners for securing their existing customer base from competition and new SaaS entrants. </a:t>
            </a:r>
            <a:r>
              <a:rPr lang="en-US">
                <a:solidFill>
                  <a:srgbClr val="000000"/>
                </a:solidFill>
                <a:latin typeface="Segoe UI" panose="020B0502040204020203" pitchFamily="34" charset="0"/>
              </a:rPr>
              <a:t>The initial target audience for this playbook is NAV and GP partners.</a:t>
            </a:r>
          </a:p>
          <a:p>
            <a:pPr fontAlgn="base">
              <a:spcAft>
                <a:spcPts val="600"/>
              </a:spcAft>
            </a:pPr>
            <a:endParaRPr lang="en-US">
              <a:solidFill>
                <a:srgbClr val="000000"/>
              </a:solidFill>
              <a:latin typeface="Segoe UI" panose="020B0502040204020203" pitchFamily="34" charset="0"/>
            </a:endParaRPr>
          </a:p>
          <a:p>
            <a:pPr fontAlgn="base">
              <a:spcAft>
                <a:spcPts val="600"/>
              </a:spcAft>
            </a:pPr>
            <a:r>
              <a:rPr lang="en-US">
                <a:solidFill>
                  <a:srgbClr val="000000"/>
                </a:solidFill>
                <a:latin typeface="Segoe UI" panose="020B0502040204020203" pitchFamily="34" charset="0"/>
              </a:rPr>
              <a:t>This playbook provides:</a:t>
            </a:r>
            <a:endParaRPr lang="en-US">
              <a:solidFill>
                <a:srgbClr val="000000"/>
              </a:solidFill>
              <a:latin typeface="Calibri" panose="020F0502020204030204" pitchFamily="34" charset="0"/>
            </a:endParaRPr>
          </a:p>
          <a:p>
            <a:pPr marL="169863" indent="-169863" fontAlgn="base">
              <a:spcAft>
                <a:spcPts val="600"/>
              </a:spcAft>
              <a:buFont typeface="Arial" panose="020B0604020202020204" pitchFamily="34" charset="0"/>
              <a:buChar char="•"/>
            </a:pPr>
            <a:r>
              <a:rPr lang="en-US">
                <a:solidFill>
                  <a:srgbClr val="000000"/>
                </a:solidFill>
                <a:latin typeface="Segoe UI" panose="020B0502040204020203" pitchFamily="34" charset="0"/>
              </a:rPr>
              <a:t>Documentation, </a:t>
            </a:r>
            <a:r>
              <a:rPr lang="en-US">
                <a:solidFill>
                  <a:srgbClr val="353535"/>
                </a:solidFill>
                <a:latin typeface="Segoe UI" panose="020B0502040204020203" pitchFamily="34" charset="0"/>
              </a:rPr>
              <a:t>tactical implementation guidance, and best practices </a:t>
            </a:r>
            <a:r>
              <a:rPr lang="en-US">
                <a:solidFill>
                  <a:srgbClr val="000000"/>
                </a:solidFill>
                <a:latin typeface="Segoe UI" panose="020B0502040204020203" pitchFamily="34" charset="0"/>
              </a:rPr>
              <a:t> </a:t>
            </a:r>
          </a:p>
          <a:p>
            <a:pPr marL="169863" indent="-169863" fontAlgn="base">
              <a:spcAft>
                <a:spcPts val="600"/>
              </a:spcAft>
              <a:buFont typeface="Arial" panose="020B0604020202020204" pitchFamily="34" charset="0"/>
              <a:buChar char="•"/>
            </a:pPr>
            <a:r>
              <a:rPr lang="en-US">
                <a:solidFill>
                  <a:srgbClr val="353535"/>
                </a:solidFill>
                <a:latin typeface="Segoe UI" panose="020B0502040204020203" pitchFamily="34" charset="0"/>
              </a:rPr>
              <a:t>Information about various marketing tools you could use in implementing your field tactics</a:t>
            </a:r>
          </a:p>
          <a:p>
            <a:pPr fontAlgn="base">
              <a:spcAft>
                <a:spcPts val="600"/>
              </a:spcAft>
            </a:pPr>
            <a:endParaRPr lang="en-US">
              <a:solidFill>
                <a:srgbClr val="353535"/>
              </a:solidFill>
              <a:latin typeface="Segoe UI" panose="020B0502040204020203" pitchFamily="34" charset="0"/>
            </a:endParaRPr>
          </a:p>
          <a:p>
            <a:pPr fontAlgn="base">
              <a:spcAft>
                <a:spcPts val="600"/>
              </a:spcAft>
            </a:pPr>
            <a:r>
              <a:rPr lang="en-US">
                <a:solidFill>
                  <a:srgbClr val="353535"/>
                </a:solidFill>
                <a:latin typeface="Segoe UI" panose="020B0502040204020203" pitchFamily="34" charset="0"/>
              </a:rPr>
              <a:t>This playbook is a work in progress and will be updated with links to more assets in the near future.</a:t>
            </a:r>
            <a:r>
              <a:rPr lang="en-US">
                <a:solidFill>
                  <a:srgbClr val="000000"/>
                </a:solidFill>
                <a:latin typeface="Segoe UI" panose="020B0502040204020203" pitchFamily="34" charset="0"/>
              </a:rPr>
              <a:t> </a:t>
            </a:r>
          </a:p>
        </p:txBody>
      </p:sp>
    </p:spTree>
    <p:extLst>
      <p:ext uri="{BB962C8B-B14F-4D97-AF65-F5344CB8AC3E}">
        <p14:creationId xmlns:p14="http://schemas.microsoft.com/office/powerpoint/2010/main" val="200437179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DEF5CD-D119-4ADE-8197-1BAF63C5E94E}"/>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259589797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D0937A5-B8CC-4BF1-8E41-A5C8B7E56E36}"/>
              </a:ext>
            </a:extLst>
          </p:cNvPr>
          <p:cNvSpPr txBox="1"/>
          <p:nvPr/>
        </p:nvSpPr>
        <p:spPr>
          <a:xfrm>
            <a:off x="883" y="6457220"/>
            <a:ext cx="12434711" cy="542399"/>
          </a:xfrm>
          <a:prstGeom prst="rect">
            <a:avLst/>
          </a:prstGeom>
          <a:solidFill>
            <a:schemeClr val="tx2"/>
          </a:solidFill>
        </p:spPr>
        <p:txBody>
          <a:bodyPr wrap="square" rtlCol="0">
            <a:spAutoFit/>
          </a:bodyPr>
          <a:lstStyle/>
          <a:p>
            <a:pPr algn="ctr" defTabSz="932597"/>
            <a:r>
              <a:rPr lang="en-US" sz="2856">
                <a:solidFill>
                  <a:schemeClr val="bg1"/>
                </a:solidFill>
                <a:latin typeface="Segoe UI Semibold" panose="020B0702040204020203" pitchFamily="34" charset="0"/>
                <a:cs typeface="Segoe UI Semibold" panose="020B0702040204020203" pitchFamily="34" charset="0"/>
                <a:hlinkClick r:id="rId2">
                  <a:extLst>
                    <a:ext uri="{A12FA001-AC4F-418D-AE19-62706E023703}">
                      <ahyp:hlinkClr xmlns:ahyp="http://schemas.microsoft.com/office/drawing/2018/hyperlinkcolor" val="tx"/>
                    </a:ext>
                  </a:extLst>
                </a:hlinkClick>
              </a:rPr>
              <a:t>aka.ms/</a:t>
            </a:r>
            <a:r>
              <a:rPr lang="en-US" sz="2856" err="1">
                <a:solidFill>
                  <a:schemeClr val="bg1"/>
                </a:solidFill>
                <a:latin typeface="Segoe UI Semibold" panose="020B0702040204020203" pitchFamily="34" charset="0"/>
                <a:cs typeface="Segoe UI Semibold" panose="020B0702040204020203" pitchFamily="34" charset="0"/>
                <a:hlinkClick r:id="rId2">
                  <a:extLst>
                    <a:ext uri="{A12FA001-AC4F-418D-AE19-62706E023703}">
                      <ahyp:hlinkClr xmlns:ahyp="http://schemas.microsoft.com/office/drawing/2018/hyperlinkcolor" val="tx"/>
                    </a:ext>
                  </a:extLst>
                </a:hlinkClick>
              </a:rPr>
              <a:t>BizCentral</a:t>
            </a:r>
            <a:endParaRPr lang="en-US" sz="2856">
              <a:solidFill>
                <a:schemeClr val="bg1"/>
              </a:solidFill>
              <a:latin typeface="Segoe UI Semibold" panose="020B0702040204020203" pitchFamily="34" charset="0"/>
              <a:cs typeface="Segoe UI Semibold" panose="020B0702040204020203" pitchFamily="34" charset="0"/>
            </a:endParaRPr>
          </a:p>
        </p:txBody>
      </p:sp>
      <p:sp>
        <p:nvSpPr>
          <p:cNvPr id="8" name="TextBox 7">
            <a:extLst>
              <a:ext uri="{FF2B5EF4-FFF2-40B4-BE49-F238E27FC236}">
                <a16:creationId xmlns:a16="http://schemas.microsoft.com/office/drawing/2014/main" id="{F60EFA66-4DC1-4E6D-8F07-7CB110733C02}"/>
              </a:ext>
            </a:extLst>
          </p:cNvPr>
          <p:cNvSpPr txBox="1"/>
          <p:nvPr/>
        </p:nvSpPr>
        <p:spPr>
          <a:xfrm>
            <a:off x="106257" y="2258205"/>
            <a:ext cx="5657795" cy="2492990"/>
          </a:xfrm>
          <a:prstGeom prst="rect">
            <a:avLst/>
          </a:prstGeom>
          <a:noFill/>
        </p:spPr>
        <p:txBody>
          <a:bodyPr wrap="square" rtlCol="0">
            <a:spAutoFit/>
          </a:bodyPr>
          <a:lstStyle/>
          <a:p>
            <a:pPr marL="285750" indent="-285750" defTabSz="932597">
              <a:spcAft>
                <a:spcPts val="600"/>
              </a:spcAft>
              <a:buClr>
                <a:schemeClr val="tx2"/>
              </a:buClr>
              <a:buSzPct val="175000"/>
              <a:buFont typeface="Segoe UI" panose="020B0502040204020203" pitchFamily="34" charset="0"/>
              <a:buChar char="›"/>
            </a:pPr>
            <a:r>
              <a:rPr lang="en-US">
                <a:solidFill>
                  <a:prstClr val="black"/>
                </a:solidFill>
                <a:latin typeface="Segoe UI" panose="020B0502040204020203" pitchFamily="34" charset="0"/>
                <a:cs typeface="Segoe UI" panose="020B0502040204020203" pitchFamily="34" charset="0"/>
                <a:hlinkClick r:id="rId3"/>
              </a:rPr>
              <a:t>Connect, Configure, and Explore – Introduction</a:t>
            </a:r>
            <a:endParaRPr lang="en-US">
              <a:solidFill>
                <a:prstClr val="black"/>
              </a:solidFill>
              <a:latin typeface="Segoe UI" panose="020B0502040204020203" pitchFamily="34" charset="0"/>
              <a:cs typeface="Segoe UI" panose="020B0502040204020203" pitchFamily="34" charset="0"/>
              <a:hlinkClick r:id="rId4"/>
            </a:endParaRPr>
          </a:p>
          <a:p>
            <a:pPr marL="285750" indent="-285750" defTabSz="932597">
              <a:spcAft>
                <a:spcPts val="600"/>
              </a:spcAft>
              <a:buClr>
                <a:schemeClr val="tx2"/>
              </a:buClr>
              <a:buSzPct val="175000"/>
              <a:buFont typeface="Segoe UI" panose="020B0502040204020203" pitchFamily="34" charset="0"/>
              <a:buChar char="›"/>
            </a:pPr>
            <a:r>
              <a:rPr lang="en-US" u="sng">
                <a:solidFill>
                  <a:prstClr val="black"/>
                </a:solidFill>
                <a:latin typeface="Segoe UI" panose="020B0502040204020203" pitchFamily="34" charset="0"/>
                <a:cs typeface="Segoe UI" panose="020B0502040204020203" pitchFamily="34" charset="0"/>
                <a:hlinkClick r:id="rId5"/>
              </a:rPr>
              <a:t>Configure Business Central and a Mobile Device </a:t>
            </a:r>
            <a:endParaRPr lang="en-US" u="sng">
              <a:solidFill>
                <a:prstClr val="black"/>
              </a:solidFill>
              <a:latin typeface="Segoe UI" panose="020B0502040204020203" pitchFamily="34" charset="0"/>
              <a:cs typeface="Segoe UI" panose="020B0502040204020203" pitchFamily="34" charset="0"/>
            </a:endParaRPr>
          </a:p>
          <a:p>
            <a:pPr marL="285750" indent="-285750" defTabSz="932597">
              <a:spcAft>
                <a:spcPts val="600"/>
              </a:spcAft>
              <a:buClr>
                <a:schemeClr val="tx2"/>
              </a:buClr>
              <a:buSzPct val="175000"/>
              <a:buFont typeface="Segoe UI" panose="020B0502040204020203" pitchFamily="34" charset="0"/>
              <a:buChar char="›"/>
            </a:pPr>
            <a:r>
              <a:rPr lang="en-US" u="sng">
                <a:solidFill>
                  <a:prstClr val="black"/>
                </a:solidFill>
                <a:latin typeface="Segoe UI" panose="020B0502040204020203" pitchFamily="34" charset="0"/>
                <a:cs typeface="Segoe UI" panose="020B0502040204020203" pitchFamily="34" charset="0"/>
                <a:hlinkClick r:id="rId6"/>
              </a:rPr>
              <a:t>Configure Business Central and Microsoft Outlook</a:t>
            </a:r>
            <a:endParaRPr lang="en-US" u="sng">
              <a:solidFill>
                <a:prstClr val="black"/>
              </a:solidFill>
              <a:latin typeface="Segoe UI" panose="020B0502040204020203" pitchFamily="34" charset="0"/>
              <a:cs typeface="Segoe UI" panose="020B0502040204020203" pitchFamily="34" charset="0"/>
              <a:hlinkClick r:id="rId7"/>
            </a:endParaRPr>
          </a:p>
          <a:p>
            <a:pPr marL="285750" indent="-285750" defTabSz="932597">
              <a:spcAft>
                <a:spcPts val="600"/>
              </a:spcAft>
              <a:buClr>
                <a:schemeClr val="tx2"/>
              </a:buClr>
              <a:buSzPct val="175000"/>
              <a:buFont typeface="Segoe UI" panose="020B0502040204020203" pitchFamily="34" charset="0"/>
              <a:buChar char="›"/>
            </a:pPr>
            <a:r>
              <a:rPr lang="en-US" u="sng">
                <a:solidFill>
                  <a:prstClr val="black"/>
                </a:solidFill>
                <a:latin typeface="Segoe UI" panose="020B0502040204020203" pitchFamily="34" charset="0"/>
                <a:cs typeface="Segoe UI" panose="020B0502040204020203" pitchFamily="34" charset="0"/>
                <a:hlinkClick r:id="rId8"/>
              </a:rPr>
              <a:t>Connect Business Central </a:t>
            </a:r>
            <a:endParaRPr lang="en-US" u="sng">
              <a:solidFill>
                <a:prstClr val="black"/>
              </a:solidFill>
              <a:latin typeface="Segoe UI" panose="020B0502040204020203" pitchFamily="34" charset="0"/>
              <a:cs typeface="Segoe UI" panose="020B0502040204020203" pitchFamily="34" charset="0"/>
            </a:endParaRPr>
          </a:p>
          <a:p>
            <a:pPr marL="285750" indent="-285750" defTabSz="932597">
              <a:spcAft>
                <a:spcPts val="600"/>
              </a:spcAft>
              <a:buClr>
                <a:schemeClr val="tx2"/>
              </a:buClr>
              <a:buSzPct val="175000"/>
              <a:buFont typeface="Segoe UI" panose="020B0502040204020203" pitchFamily="34" charset="0"/>
              <a:buChar char="›"/>
            </a:pPr>
            <a:r>
              <a:rPr lang="en-US" u="sng">
                <a:solidFill>
                  <a:prstClr val="black"/>
                </a:solidFill>
                <a:latin typeface="Segoe UI" panose="020B0502040204020203" pitchFamily="34" charset="0"/>
                <a:cs typeface="Segoe UI" panose="020B0502040204020203" pitchFamily="34" charset="0"/>
                <a:hlinkClick r:id="rId9"/>
              </a:rPr>
              <a:t>Connect Business Central and </a:t>
            </a:r>
            <a:r>
              <a:rPr lang="en-US" u="sng" err="1">
                <a:solidFill>
                  <a:prstClr val="black"/>
                </a:solidFill>
                <a:latin typeface="Segoe UI" panose="020B0502040204020203" pitchFamily="34" charset="0"/>
                <a:cs typeface="Segoe UI" panose="020B0502040204020203" pitchFamily="34" charset="0"/>
                <a:hlinkClick r:id="rId9"/>
              </a:rPr>
              <a:t>PowerBI</a:t>
            </a:r>
            <a:r>
              <a:rPr lang="en-US" u="sng">
                <a:solidFill>
                  <a:prstClr val="black"/>
                </a:solidFill>
                <a:latin typeface="Segoe UI" panose="020B0502040204020203" pitchFamily="34" charset="0"/>
                <a:cs typeface="Segoe UI" panose="020B0502040204020203" pitchFamily="34" charset="0"/>
                <a:hlinkClick r:id="rId9"/>
              </a:rPr>
              <a:t> </a:t>
            </a:r>
            <a:endParaRPr lang="en-US" u="sng">
              <a:solidFill>
                <a:prstClr val="black"/>
              </a:solidFill>
              <a:latin typeface="Segoe UI" panose="020B0502040204020203" pitchFamily="34" charset="0"/>
              <a:cs typeface="Segoe UI" panose="020B0502040204020203" pitchFamily="34" charset="0"/>
            </a:endParaRPr>
          </a:p>
          <a:p>
            <a:pPr marL="285750" indent="-285750" defTabSz="932597">
              <a:spcAft>
                <a:spcPts val="600"/>
              </a:spcAft>
              <a:buClr>
                <a:schemeClr val="tx2"/>
              </a:buClr>
              <a:buSzPct val="175000"/>
              <a:buFont typeface="Segoe UI" panose="020B0502040204020203" pitchFamily="34" charset="0"/>
              <a:buChar char="›"/>
            </a:pPr>
            <a:r>
              <a:rPr lang="en-US" u="sng">
                <a:solidFill>
                  <a:prstClr val="black"/>
                </a:solidFill>
                <a:latin typeface="Segoe UI" panose="020B0502040204020203" pitchFamily="34" charset="0"/>
                <a:cs typeface="Segoe UI" panose="020B0502040204020203" pitchFamily="34" charset="0"/>
                <a:hlinkClick r:id="rId10"/>
              </a:rPr>
              <a:t>Create a Trial Account for Business Central </a:t>
            </a:r>
            <a:endParaRPr lang="en-US" u="sng">
              <a:solidFill>
                <a:prstClr val="black"/>
              </a:solidFill>
              <a:latin typeface="Segoe UI" panose="020B0502040204020203" pitchFamily="34" charset="0"/>
              <a:cs typeface="Segoe UI" panose="020B0502040204020203" pitchFamily="34" charset="0"/>
            </a:endParaRPr>
          </a:p>
          <a:p>
            <a:pPr marL="285750" indent="-285750" defTabSz="932597">
              <a:spcAft>
                <a:spcPts val="600"/>
              </a:spcAft>
              <a:buClr>
                <a:schemeClr val="tx2"/>
              </a:buClr>
              <a:buSzPct val="175000"/>
              <a:buFont typeface="Segoe UI" panose="020B0502040204020203" pitchFamily="34" charset="0"/>
              <a:buChar char="›"/>
            </a:pPr>
            <a:r>
              <a:rPr lang="en-US" u="sng">
                <a:solidFill>
                  <a:prstClr val="black"/>
                </a:solidFill>
                <a:latin typeface="Segoe UI" panose="020B0502040204020203" pitchFamily="34" charset="0"/>
                <a:cs typeface="Segoe UI" panose="020B0502040204020203" pitchFamily="34" charset="0"/>
                <a:hlinkClick r:id="rId11"/>
              </a:rPr>
              <a:t>Explore Business Central and Microsoft Flow </a:t>
            </a:r>
            <a:endParaRPr lang="en-US" sz="1938" u="sng">
              <a:solidFill>
                <a:prstClr val="black"/>
              </a:solidFill>
              <a:latin typeface="Segoe UI" panose="020B0502040204020203" pitchFamily="34" charset="0"/>
              <a:cs typeface="Segoe UI" panose="020B0502040204020203" pitchFamily="34" charset="0"/>
            </a:endParaRPr>
          </a:p>
        </p:txBody>
      </p:sp>
      <p:sp>
        <p:nvSpPr>
          <p:cNvPr id="2" name="TextBox 1">
            <a:extLst>
              <a:ext uri="{FF2B5EF4-FFF2-40B4-BE49-F238E27FC236}">
                <a16:creationId xmlns:a16="http://schemas.microsoft.com/office/drawing/2014/main" id="{BF9CB960-E3F2-499E-BF9E-A6C1BA948EA5}"/>
              </a:ext>
            </a:extLst>
          </p:cNvPr>
          <p:cNvSpPr txBox="1"/>
          <p:nvPr/>
        </p:nvSpPr>
        <p:spPr>
          <a:xfrm>
            <a:off x="5915584" y="2258205"/>
            <a:ext cx="6654489" cy="2868157"/>
          </a:xfrm>
          <a:prstGeom prst="rect">
            <a:avLst/>
          </a:prstGeom>
          <a:noFill/>
        </p:spPr>
        <p:txBody>
          <a:bodyPr wrap="square" rtlCol="0">
            <a:spAutoFit/>
          </a:bodyPr>
          <a:lstStyle/>
          <a:p>
            <a:pPr marL="285750" indent="-285750" defTabSz="932597">
              <a:spcAft>
                <a:spcPts val="600"/>
              </a:spcAft>
              <a:buClr>
                <a:schemeClr val="tx2"/>
              </a:buClr>
              <a:buSzPct val="175000"/>
              <a:buFont typeface="Segoe UI" panose="020B0502040204020203" pitchFamily="34" charset="0"/>
              <a:buChar char="›"/>
            </a:pPr>
            <a:r>
              <a:rPr lang="en-US">
                <a:solidFill>
                  <a:prstClr val="black"/>
                </a:solidFill>
                <a:latin typeface="Segoe UI" panose="020B0502040204020203" pitchFamily="34" charset="0"/>
                <a:cs typeface="Segoe UI" panose="020B0502040204020203" pitchFamily="34" charset="0"/>
                <a:hlinkClick r:id="rId12"/>
              </a:rPr>
              <a:t>Explore Business Central and PowerApps </a:t>
            </a:r>
            <a:endParaRPr lang="en-US">
              <a:solidFill>
                <a:prstClr val="black"/>
              </a:solidFill>
              <a:latin typeface="Segoe UI" panose="020B0502040204020203" pitchFamily="34" charset="0"/>
              <a:cs typeface="Segoe UI" panose="020B0502040204020203" pitchFamily="34" charset="0"/>
            </a:endParaRPr>
          </a:p>
          <a:p>
            <a:pPr marL="285750" indent="-285750" defTabSz="932597">
              <a:spcAft>
                <a:spcPts val="600"/>
              </a:spcAft>
              <a:buClr>
                <a:schemeClr val="tx2"/>
              </a:buClr>
              <a:buSzPct val="175000"/>
              <a:buFont typeface="Segoe UI" panose="020B0502040204020203" pitchFamily="34" charset="0"/>
              <a:buChar char="›"/>
            </a:pPr>
            <a:r>
              <a:rPr lang="en-US">
                <a:solidFill>
                  <a:prstClr val="black"/>
                </a:solidFill>
                <a:latin typeface="Segoe UI" panose="020B0502040204020203" pitchFamily="34" charset="0"/>
                <a:cs typeface="Segoe UI" panose="020B0502040204020203" pitchFamily="34" charset="0"/>
                <a:hlinkClick r:id="rId13"/>
              </a:rPr>
              <a:t>Explore Business Central Navigation </a:t>
            </a:r>
            <a:endParaRPr lang="en-US">
              <a:solidFill>
                <a:prstClr val="black"/>
              </a:solidFill>
              <a:latin typeface="Segoe UI" panose="020B0502040204020203" pitchFamily="34" charset="0"/>
              <a:cs typeface="Segoe UI" panose="020B0502040204020203" pitchFamily="34" charset="0"/>
            </a:endParaRPr>
          </a:p>
          <a:p>
            <a:pPr marL="285750" indent="-285750" defTabSz="932597">
              <a:spcAft>
                <a:spcPts val="600"/>
              </a:spcAft>
              <a:buClr>
                <a:schemeClr val="tx2"/>
              </a:buClr>
              <a:buSzPct val="175000"/>
              <a:buFont typeface="Segoe UI" panose="020B0502040204020203" pitchFamily="34" charset="0"/>
              <a:buChar char="›"/>
            </a:pPr>
            <a:r>
              <a:rPr lang="en-US">
                <a:solidFill>
                  <a:prstClr val="black"/>
                </a:solidFill>
                <a:latin typeface="Segoe UI" panose="020B0502040204020203" pitchFamily="34" charset="0"/>
                <a:cs typeface="Segoe UI" panose="020B0502040204020203" pitchFamily="34" charset="0"/>
                <a:hlinkClick r:id="rId14"/>
              </a:rPr>
              <a:t>Explore Business Central with Machine Learning and AI</a:t>
            </a:r>
            <a:endParaRPr lang="en-US">
              <a:solidFill>
                <a:prstClr val="black"/>
              </a:solidFill>
              <a:latin typeface="Segoe UI" panose="020B0502040204020203" pitchFamily="34" charset="0"/>
              <a:cs typeface="Segoe UI" panose="020B0502040204020203" pitchFamily="34" charset="0"/>
              <a:hlinkClick r:id="rId15"/>
            </a:endParaRPr>
          </a:p>
          <a:p>
            <a:pPr marL="285750" indent="-285750" defTabSz="932597">
              <a:spcAft>
                <a:spcPts val="600"/>
              </a:spcAft>
              <a:buClr>
                <a:schemeClr val="tx2"/>
              </a:buClr>
              <a:buSzPct val="175000"/>
              <a:buFont typeface="Segoe UI" panose="020B0502040204020203" pitchFamily="34" charset="0"/>
              <a:buChar char="›"/>
            </a:pPr>
            <a:r>
              <a:rPr lang="en-US">
                <a:solidFill>
                  <a:prstClr val="black"/>
                </a:solidFill>
                <a:latin typeface="Segoe UI" panose="020B0502040204020203" pitchFamily="34" charset="0"/>
                <a:cs typeface="Segoe UI" panose="020B0502040204020203" pitchFamily="34" charset="0"/>
              </a:rPr>
              <a:t>NEW:  </a:t>
            </a:r>
            <a:r>
              <a:rPr lang="en-US">
                <a:solidFill>
                  <a:prstClr val="black"/>
                </a:solidFill>
                <a:latin typeface="Segoe UI" panose="020B0502040204020203" pitchFamily="34" charset="0"/>
                <a:cs typeface="Segoe UI" panose="020B0502040204020203" pitchFamily="34" charset="0"/>
                <a:hlinkClick r:id="rId16"/>
              </a:rPr>
              <a:t>Explore Business Central and Drop Ship Sales Orders </a:t>
            </a:r>
            <a:endParaRPr lang="en-US">
              <a:solidFill>
                <a:prstClr val="black"/>
              </a:solidFill>
              <a:latin typeface="Segoe UI" panose="020B0502040204020203" pitchFamily="34" charset="0"/>
              <a:cs typeface="Segoe UI" panose="020B0502040204020203" pitchFamily="34" charset="0"/>
            </a:endParaRPr>
          </a:p>
          <a:p>
            <a:pPr marL="285750" indent="-285750" defTabSz="932597">
              <a:spcAft>
                <a:spcPts val="600"/>
              </a:spcAft>
              <a:buClr>
                <a:schemeClr val="tx2"/>
              </a:buClr>
              <a:buSzPct val="175000"/>
              <a:buFont typeface="Segoe UI" panose="020B0502040204020203" pitchFamily="34" charset="0"/>
              <a:buChar char="›"/>
            </a:pPr>
            <a:r>
              <a:rPr lang="en-US">
                <a:solidFill>
                  <a:prstClr val="black"/>
                </a:solidFill>
                <a:latin typeface="Segoe UI" panose="020B0502040204020203" pitchFamily="34" charset="0"/>
                <a:cs typeface="Segoe UI" panose="020B0502040204020203" pitchFamily="34" charset="0"/>
              </a:rPr>
              <a:t>NEW: </a:t>
            </a:r>
            <a:r>
              <a:rPr lang="en-US">
                <a:solidFill>
                  <a:prstClr val="black"/>
                </a:solidFill>
                <a:latin typeface="Segoe UI" panose="020B0502040204020203" pitchFamily="34" charset="0"/>
                <a:cs typeface="Segoe UI" panose="020B0502040204020203" pitchFamily="34" charset="0"/>
                <a:hlinkClick r:id="rId17"/>
              </a:rPr>
              <a:t>Explore Business Central and Procure to Pay </a:t>
            </a:r>
            <a:r>
              <a:rPr lang="en-US">
                <a:solidFill>
                  <a:prstClr val="black"/>
                </a:solidFill>
                <a:latin typeface="Segoe UI" panose="020B0502040204020203" pitchFamily="34" charset="0"/>
                <a:cs typeface="Segoe UI" panose="020B0502040204020203" pitchFamily="34" charset="0"/>
                <a:hlinkClick r:id="rId15"/>
              </a:rPr>
              <a:t> </a:t>
            </a:r>
            <a:r>
              <a:rPr lang="en-US">
                <a:solidFill>
                  <a:prstClr val="black"/>
                </a:solidFill>
                <a:latin typeface="Segoe UI" panose="020B0502040204020203" pitchFamily="34" charset="0"/>
                <a:cs typeface="Segoe UI" panose="020B0502040204020203" pitchFamily="34" charset="0"/>
                <a:hlinkClick r:id="rId7"/>
              </a:rPr>
              <a:t> </a:t>
            </a:r>
            <a:r>
              <a:rPr lang="en-US">
                <a:solidFill>
                  <a:prstClr val="black"/>
                </a:solidFill>
                <a:latin typeface="Segoe UI" panose="020B0502040204020203" pitchFamily="34" charset="0"/>
                <a:cs typeface="Segoe UI" panose="020B0502040204020203" pitchFamily="34" charset="0"/>
                <a:hlinkClick r:id="rId4"/>
              </a:rPr>
              <a:t> </a:t>
            </a:r>
            <a:endParaRPr lang="en-US">
              <a:solidFill>
                <a:prstClr val="black"/>
              </a:solidFill>
              <a:latin typeface="Segoe UI" panose="020B0502040204020203" pitchFamily="34" charset="0"/>
              <a:cs typeface="Segoe UI" panose="020B0502040204020203" pitchFamily="34" charset="0"/>
            </a:endParaRPr>
          </a:p>
          <a:p>
            <a:pPr marL="285750" indent="-285750" defTabSz="932597">
              <a:spcAft>
                <a:spcPts val="600"/>
              </a:spcAft>
              <a:buClr>
                <a:schemeClr val="tx2"/>
              </a:buClr>
              <a:buSzPct val="175000"/>
              <a:buFont typeface="Segoe UI" panose="020B0502040204020203" pitchFamily="34" charset="0"/>
              <a:buChar char="›"/>
            </a:pPr>
            <a:r>
              <a:rPr lang="en-US">
                <a:solidFill>
                  <a:prstClr val="black"/>
                </a:solidFill>
                <a:latin typeface="Segoe UI" panose="020B0502040204020203" pitchFamily="34" charset="0"/>
                <a:cs typeface="Segoe UI" panose="020B0502040204020203" pitchFamily="34" charset="0"/>
              </a:rPr>
              <a:t>NEW: </a:t>
            </a:r>
            <a:r>
              <a:rPr lang="en-US">
                <a:solidFill>
                  <a:prstClr val="black"/>
                </a:solidFill>
                <a:latin typeface="Segoe UI" panose="020B0502040204020203" pitchFamily="34" charset="0"/>
                <a:cs typeface="Segoe UI" panose="020B0502040204020203" pitchFamily="34" charset="0"/>
                <a:hlinkClick r:id="rId18"/>
              </a:rPr>
              <a:t>Explore Business Central and Quote to Cash </a:t>
            </a:r>
            <a:endParaRPr lang="en-US">
              <a:solidFill>
                <a:prstClr val="black"/>
              </a:solidFill>
              <a:latin typeface="Segoe UI" panose="020B0502040204020203" pitchFamily="34" charset="0"/>
              <a:cs typeface="Segoe UI" panose="020B0502040204020203" pitchFamily="34" charset="0"/>
            </a:endParaRPr>
          </a:p>
          <a:p>
            <a:pPr marL="285750" indent="-285750" defTabSz="932597">
              <a:spcAft>
                <a:spcPts val="600"/>
              </a:spcAft>
              <a:buClr>
                <a:schemeClr val="tx2"/>
              </a:buClr>
              <a:buSzPct val="175000"/>
              <a:buFont typeface="Segoe UI" panose="020B0502040204020203" pitchFamily="34" charset="0"/>
              <a:buChar char="›"/>
            </a:pPr>
            <a:r>
              <a:rPr lang="en-US">
                <a:solidFill>
                  <a:prstClr val="black"/>
                </a:solidFill>
                <a:latin typeface="Segoe UI" panose="020B0502040204020203" pitchFamily="34" charset="0"/>
                <a:cs typeface="Segoe UI" panose="020B0502040204020203" pitchFamily="34" charset="0"/>
              </a:rPr>
              <a:t>NEW: </a:t>
            </a:r>
            <a:r>
              <a:rPr lang="en-US">
                <a:solidFill>
                  <a:prstClr val="black"/>
                </a:solidFill>
                <a:latin typeface="Segoe UI" panose="020B0502040204020203" pitchFamily="34" charset="0"/>
                <a:cs typeface="Segoe UI" panose="020B0502040204020203" pitchFamily="34" charset="0"/>
                <a:hlinkClick r:id="rId19"/>
              </a:rPr>
              <a:t>Explore Business Central by Extending Demo Data </a:t>
            </a:r>
            <a:endParaRPr lang="en-US">
              <a:solidFill>
                <a:prstClr val="black"/>
              </a:solidFill>
              <a:latin typeface="Segoe UI" panose="020B0502040204020203" pitchFamily="34" charset="0"/>
              <a:cs typeface="Segoe UI" panose="020B0502040204020203" pitchFamily="34" charset="0"/>
            </a:endParaRPr>
          </a:p>
          <a:p>
            <a:pPr defTabSz="932597"/>
            <a:endParaRPr lang="en-US" sz="1938">
              <a:solidFill>
                <a:prstClr val="black"/>
              </a:solidFill>
              <a:latin typeface="Calibri" panose="020F0502020204030204"/>
            </a:endParaRPr>
          </a:p>
        </p:txBody>
      </p:sp>
      <p:sp>
        <p:nvSpPr>
          <p:cNvPr id="10" name="Title 1">
            <a:extLst>
              <a:ext uri="{FF2B5EF4-FFF2-40B4-BE49-F238E27FC236}">
                <a16:creationId xmlns:a16="http://schemas.microsoft.com/office/drawing/2014/main" id="{F90E1F2B-8B06-4658-B8CA-42537D4788C9}"/>
              </a:ext>
            </a:extLst>
          </p:cNvPr>
          <p:cNvSpPr txBox="1">
            <a:spLocks/>
          </p:cNvSpPr>
          <p:nvPr/>
        </p:nvSpPr>
        <p:spPr>
          <a:xfrm>
            <a:off x="313885" y="430186"/>
            <a:ext cx="11889564" cy="917575"/>
          </a:xfrm>
          <a:prstGeom prst="rect">
            <a:avLst/>
          </a:prstGeom>
        </p:spPr>
        <p:txBody>
          <a:bodyPr vert="horz" wrap="square" lIns="146304" tIns="91440" rIns="146304" bIns="91440" rtlCol="0" anchor="b">
            <a:noAutofit/>
          </a:bodyPr>
          <a:lstStyle>
            <a:lvl1pPr algn="ctr" defTabSz="932563" rtl="0" eaLnBrk="1" latinLnBrk="0" hangingPunct="1">
              <a:lnSpc>
                <a:spcPct val="90000"/>
              </a:lnSpc>
              <a:spcBef>
                <a:spcPct val="0"/>
              </a:spcBef>
              <a:buNone/>
              <a:defRPr lang="en-US" sz="6119" b="0" kern="1200" cap="none" spc="-102" baseline="0">
                <a:ln w="3175">
                  <a:noFill/>
                </a:ln>
                <a:solidFill>
                  <a:schemeClr val="tx1"/>
                </a:solidFill>
                <a:effectLst/>
                <a:latin typeface="+mj-lt"/>
                <a:ea typeface="+mn-ea"/>
                <a:cs typeface="Segoe UI" pitchFamily="34" charset="0"/>
              </a:defRPr>
            </a:lvl1pPr>
          </a:lstStyle>
          <a:p>
            <a:pPr algn="l"/>
            <a:r>
              <a:rPr lang="en-US" sz="3600"/>
              <a:t>Business Central</a:t>
            </a:r>
          </a:p>
          <a:p>
            <a:pPr algn="l"/>
            <a:r>
              <a:rPr lang="en-US" sz="2400"/>
              <a:t>Connect, Configure, and Explore</a:t>
            </a:r>
          </a:p>
        </p:txBody>
      </p:sp>
      <p:sp>
        <p:nvSpPr>
          <p:cNvPr id="6" name="Rectangle 5">
            <a:extLst>
              <a:ext uri="{FF2B5EF4-FFF2-40B4-BE49-F238E27FC236}">
                <a16:creationId xmlns:a16="http://schemas.microsoft.com/office/drawing/2014/main" id="{A367FEAC-3B75-4926-8A5F-E7ACADC7DBD7}"/>
              </a:ext>
            </a:extLst>
          </p:cNvPr>
          <p:cNvSpPr/>
          <p:nvPr/>
        </p:nvSpPr>
        <p:spPr bwMode="auto">
          <a:xfrm>
            <a:off x="9423400" y="0"/>
            <a:ext cx="3013075" cy="41116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600">
                <a:solidFill>
                  <a:schemeClr val="tx1"/>
                </a:solidFill>
                <a:ea typeface="Segoe UI" pitchFamily="34" charset="0"/>
                <a:cs typeface="Segoe UI" pitchFamily="34" charset="0"/>
                <a:hlinkClick r:id="rId20" action="ppaction://hlinksldjump"/>
              </a:rPr>
              <a:t>Back to prescriptive guidance</a:t>
            </a:r>
            <a:endParaRPr lang="en-US" sz="1600">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1748501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bwMode="auto">
          <a:xfrm>
            <a:off x="275399" y="1657914"/>
            <a:ext cx="8695623" cy="4512909"/>
          </a:xfrm>
          <a:prstGeom prst="rect">
            <a:avLst/>
          </a:prstGeom>
          <a:solidFill>
            <a:schemeClr val="bg1"/>
          </a:solidFill>
          <a:ln cap="rnd">
            <a:noFill/>
            <a:prstDash val="sysDot"/>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89530" tIns="44765" rIns="89530" bIns="44765" numCol="1" rtlCol="0" anchor="ctr" anchorCtr="0" compatLnSpc="1">
            <a:prstTxWarp prst="textNoShape">
              <a:avLst/>
            </a:prstTxWarp>
          </a:bodyPr>
          <a:lstStyle/>
          <a:p>
            <a:pPr algn="ctr" defTabSz="895018" fontAlgn="base">
              <a:spcBef>
                <a:spcPct val="0"/>
              </a:spcBef>
              <a:spcAft>
                <a:spcPct val="0"/>
              </a:spcAft>
              <a:defRPr/>
            </a:pPr>
            <a:endParaRPr lang="en-US" sz="2000" kern="0">
              <a:gradFill>
                <a:gsLst>
                  <a:gs pos="0">
                    <a:srgbClr val="FFFFFF"/>
                  </a:gs>
                  <a:gs pos="100000">
                    <a:srgbClr val="FFFFFF"/>
                  </a:gs>
                </a:gsLst>
                <a:lin ang="5400000" scaled="0"/>
              </a:gradFill>
            </a:endParaRPr>
          </a:p>
        </p:txBody>
      </p:sp>
      <p:sp>
        <p:nvSpPr>
          <p:cNvPr id="2" name="Title 1"/>
          <p:cNvSpPr>
            <a:spLocks noGrp="1"/>
          </p:cNvSpPr>
          <p:nvPr>
            <p:ph type="title"/>
          </p:nvPr>
        </p:nvSpPr>
        <p:spPr>
          <a:xfrm>
            <a:off x="343896" y="341886"/>
            <a:ext cx="11889564" cy="917575"/>
          </a:xfrm>
        </p:spPr>
        <p:txBody>
          <a:bodyPr/>
          <a:lstStyle/>
          <a:p>
            <a:r>
              <a:rPr lang="en-US" sz="3600"/>
              <a:t>The Cloud Solution Provider (CSP) program</a:t>
            </a:r>
          </a:p>
        </p:txBody>
      </p:sp>
      <p:grpSp>
        <p:nvGrpSpPr>
          <p:cNvPr id="24" name="Group 23"/>
          <p:cNvGrpSpPr/>
          <p:nvPr/>
        </p:nvGrpSpPr>
        <p:grpSpPr>
          <a:xfrm>
            <a:off x="6681863" y="1657914"/>
            <a:ext cx="5120640" cy="5029200"/>
            <a:chOff x="6599318" y="1038227"/>
            <a:chExt cx="5886847" cy="5808891"/>
          </a:xfrm>
        </p:grpSpPr>
        <p:sp>
          <p:nvSpPr>
            <p:cNvPr id="26" name="Oval 25"/>
            <p:cNvSpPr/>
            <p:nvPr/>
          </p:nvSpPr>
          <p:spPr bwMode="auto">
            <a:xfrm>
              <a:off x="6599318" y="1038227"/>
              <a:ext cx="5886847" cy="5808891"/>
            </a:xfrm>
            <a:prstGeom prst="ellipse">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598" tIns="140478" rIns="175598" bIns="140478" numCol="1" spcCol="0" rtlCol="0" fromWordArt="0" anchor="t" anchorCtr="0" forceAA="0" compatLnSpc="1">
              <a:prstTxWarp prst="textNoShape">
                <a:avLst/>
              </a:prstTxWarp>
              <a:noAutofit/>
            </a:bodyPr>
            <a:lstStyle/>
            <a:p>
              <a:pPr algn="ctr" defTabSz="895364" fontAlgn="base">
                <a:lnSpc>
                  <a:spcPct val="90000"/>
                </a:lnSpc>
                <a:spcBef>
                  <a:spcPct val="0"/>
                </a:spcBef>
                <a:spcAft>
                  <a:spcPct val="0"/>
                </a:spcAft>
              </a:pPr>
              <a:endParaRPr lang="en-US" sz="2000">
                <a:gradFill>
                  <a:gsLst>
                    <a:gs pos="2917">
                      <a:schemeClr val="bg1"/>
                    </a:gs>
                    <a:gs pos="30000">
                      <a:schemeClr val="bg1"/>
                    </a:gs>
                  </a:gsLst>
                  <a:lin ang="5400000" scaled="0"/>
                </a:gradFill>
                <a:latin typeface="Segoe UI Semilight" panose="020B0402040204020203" pitchFamily="34" charset="0"/>
                <a:ea typeface="Segoe UI" pitchFamily="34" charset="0"/>
                <a:cs typeface="Segoe UI Semilight" panose="020B0402040204020203" pitchFamily="34" charset="0"/>
              </a:endParaRPr>
            </a:p>
          </p:txBody>
        </p:sp>
        <p:sp>
          <p:nvSpPr>
            <p:cNvPr id="27" name="Donut 26"/>
            <p:cNvSpPr/>
            <p:nvPr/>
          </p:nvSpPr>
          <p:spPr>
            <a:xfrm>
              <a:off x="6792459" y="1194000"/>
              <a:ext cx="5587047" cy="5497342"/>
            </a:xfrm>
            <a:prstGeom prst="donut">
              <a:avLst>
                <a:gd name="adj" fmla="val 153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a:gsLst>
                    <a:gs pos="2917">
                      <a:schemeClr val="bg1"/>
                    </a:gs>
                    <a:gs pos="30000">
                      <a:schemeClr val="bg1"/>
                    </a:gs>
                  </a:gsLst>
                  <a:lin ang="5400000" scaled="0"/>
                </a:gradFill>
                <a:latin typeface="Segoe UI Semilight" panose="020B0402040204020203" pitchFamily="34" charset="0"/>
                <a:cs typeface="Segoe UI Semilight" panose="020B0402040204020203" pitchFamily="34" charset="0"/>
              </a:endParaRPr>
            </a:p>
          </p:txBody>
        </p:sp>
        <p:cxnSp>
          <p:nvCxnSpPr>
            <p:cNvPr id="28" name="Straight Connector 27"/>
            <p:cNvCxnSpPr/>
            <p:nvPr/>
          </p:nvCxnSpPr>
          <p:spPr>
            <a:xfrm flipV="1">
              <a:off x="6829198" y="3942671"/>
              <a:ext cx="2756785" cy="946070"/>
            </a:xfrm>
            <a:prstGeom prst="line">
              <a:avLst/>
            </a:prstGeom>
            <a:ln w="38100">
              <a:solidFill>
                <a:srgbClr val="E6E6E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861861" y="1657480"/>
              <a:ext cx="1724121" cy="2287607"/>
            </a:xfrm>
            <a:prstGeom prst="line">
              <a:avLst/>
            </a:prstGeom>
            <a:ln w="38100">
              <a:solidFill>
                <a:srgbClr val="E6E6E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9585983" y="1602334"/>
              <a:ext cx="1615754" cy="2342753"/>
            </a:xfrm>
            <a:prstGeom prst="line">
              <a:avLst/>
            </a:prstGeom>
            <a:ln w="38100">
              <a:solidFill>
                <a:srgbClr val="E6E6E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9585983" y="3945088"/>
              <a:ext cx="2680435" cy="789080"/>
            </a:xfrm>
            <a:prstGeom prst="line">
              <a:avLst/>
            </a:prstGeom>
            <a:ln w="38100">
              <a:solidFill>
                <a:srgbClr val="E6E6E6"/>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8362214" y="1771128"/>
              <a:ext cx="2447537" cy="1050777"/>
            </a:xfrm>
            <a:prstGeom prst="rect">
              <a:avLst/>
            </a:prstGeom>
            <a:noFill/>
          </p:spPr>
          <p:txBody>
            <a:bodyPr wrap="square" rtlCol="0" anchor="ctr">
              <a:prstTxWarp prst="textArchUp">
                <a:avLst>
                  <a:gd name="adj" fmla="val 11290702"/>
                </a:avLst>
              </a:prstTxWarp>
              <a:spAutoFit/>
            </a:bodyPr>
            <a:lstStyle/>
            <a:p>
              <a:pPr algn="ctr">
                <a:lnSpc>
                  <a:spcPct val="80000"/>
                </a:lnSpc>
              </a:pPr>
              <a:r>
                <a:rPr lang="en-US" sz="2000" b="1">
                  <a:gradFill>
                    <a:gsLst>
                      <a:gs pos="2917">
                        <a:schemeClr val="bg1"/>
                      </a:gs>
                      <a:gs pos="30000">
                        <a:schemeClr val="bg1"/>
                      </a:gs>
                    </a:gsLst>
                    <a:lin ang="5400000" scaled="0"/>
                  </a:gradFill>
                  <a:latin typeface="Segoe UI Semibold" panose="020B0702040204020203" pitchFamily="34" charset="0"/>
                  <a:cs typeface="Segoe UI Semibold" panose="020B0702040204020203" pitchFamily="34" charset="0"/>
                </a:rPr>
                <a:t>Dynamics 365</a:t>
              </a:r>
            </a:p>
            <a:p>
              <a:pPr algn="ctr">
                <a:lnSpc>
                  <a:spcPct val="80000"/>
                </a:lnSpc>
              </a:pPr>
              <a:r>
                <a:rPr lang="en-US">
                  <a:gradFill>
                    <a:gsLst>
                      <a:gs pos="2917">
                        <a:schemeClr val="bg1"/>
                      </a:gs>
                      <a:gs pos="30000">
                        <a:schemeClr val="bg1"/>
                      </a:gs>
                    </a:gsLst>
                    <a:lin ang="5400000" scaled="0"/>
                  </a:gradFill>
                  <a:latin typeface="Segoe UI" panose="020B0502040204020203" pitchFamily="34" charset="0"/>
                  <a:cs typeface="Segoe UI" panose="020B0502040204020203" pitchFamily="34" charset="0"/>
                </a:rPr>
                <a:t>Enterprise edition</a:t>
              </a:r>
            </a:p>
          </p:txBody>
        </p:sp>
        <p:sp>
          <p:nvSpPr>
            <p:cNvPr id="36" name="TextBox 35"/>
            <p:cNvSpPr txBox="1"/>
            <p:nvPr/>
          </p:nvSpPr>
          <p:spPr>
            <a:xfrm rot="4324772">
              <a:off x="9985058" y="2882449"/>
              <a:ext cx="2342929" cy="1050780"/>
            </a:xfrm>
            <a:prstGeom prst="rect">
              <a:avLst/>
            </a:prstGeom>
            <a:noFill/>
          </p:spPr>
          <p:txBody>
            <a:bodyPr wrap="square" rtlCol="0" anchor="ctr">
              <a:prstTxWarp prst="textArchUp">
                <a:avLst>
                  <a:gd name="adj" fmla="val 11290702"/>
                </a:avLst>
              </a:prstTxWarp>
              <a:spAutoFit/>
            </a:bodyPr>
            <a:lstStyle/>
            <a:p>
              <a:pPr algn="ctr">
                <a:lnSpc>
                  <a:spcPct val="80000"/>
                </a:lnSpc>
              </a:pPr>
              <a:r>
                <a:rPr lang="en-US" sz="2000" b="1">
                  <a:gradFill>
                    <a:gsLst>
                      <a:gs pos="2917">
                        <a:schemeClr val="bg1"/>
                      </a:gs>
                      <a:gs pos="30000">
                        <a:schemeClr val="bg1"/>
                      </a:gs>
                    </a:gsLst>
                    <a:lin ang="5400000" scaled="0"/>
                  </a:gradFill>
                  <a:latin typeface="Segoe UI Semibold" panose="020B0702040204020203" pitchFamily="34" charset="0"/>
                  <a:cs typeface="Segoe UI Semibold" panose="020B0702040204020203" pitchFamily="34" charset="0"/>
                </a:rPr>
                <a:t>Enterprise</a:t>
              </a:r>
              <a:br>
                <a:rPr lang="en-US" sz="2000">
                  <a:gradFill>
                    <a:gsLst>
                      <a:gs pos="2917">
                        <a:schemeClr val="bg1"/>
                      </a:gs>
                      <a:gs pos="30000">
                        <a:schemeClr val="bg1"/>
                      </a:gs>
                    </a:gsLst>
                    <a:lin ang="5400000" scaled="0"/>
                  </a:gradFill>
                  <a:latin typeface="Segoe UI Semibold" panose="020B0702040204020203" pitchFamily="34" charset="0"/>
                  <a:cs typeface="Segoe UI Semibold" panose="020B0702040204020203" pitchFamily="34" charset="0"/>
                </a:rPr>
              </a:br>
              <a:r>
                <a:rPr lang="en-US" sz="2000" b="1">
                  <a:gradFill>
                    <a:gsLst>
                      <a:gs pos="2917">
                        <a:schemeClr val="bg1"/>
                      </a:gs>
                      <a:gs pos="30000">
                        <a:schemeClr val="bg1"/>
                      </a:gs>
                    </a:gsLst>
                    <a:lin ang="5400000" scaled="0"/>
                  </a:gradFill>
                  <a:latin typeface="Segoe UI Semibold" panose="020B0702040204020203" pitchFamily="34" charset="0"/>
                  <a:cs typeface="Segoe UI Semibold" panose="020B0702040204020203" pitchFamily="34" charset="0"/>
                </a:rPr>
                <a:t>Mobility Suite</a:t>
              </a:r>
            </a:p>
          </p:txBody>
        </p:sp>
        <p:sp>
          <p:nvSpPr>
            <p:cNvPr id="38" name="TextBox 37"/>
            <p:cNvSpPr txBox="1"/>
            <p:nvPr/>
          </p:nvSpPr>
          <p:spPr>
            <a:xfrm rot="1965173">
              <a:off x="7216030" y="4043550"/>
              <a:ext cx="3231505" cy="1936280"/>
            </a:xfrm>
            <a:prstGeom prst="rect">
              <a:avLst/>
            </a:prstGeom>
            <a:noFill/>
          </p:spPr>
          <p:txBody>
            <a:bodyPr wrap="square" rtlCol="0" anchor="ctr">
              <a:prstTxWarp prst="textArchDown">
                <a:avLst>
                  <a:gd name="adj" fmla="val 320105"/>
                </a:avLst>
              </a:prstTxWarp>
              <a:spAutoFit/>
            </a:bodyPr>
            <a:lstStyle/>
            <a:p>
              <a:pPr algn="ctr">
                <a:lnSpc>
                  <a:spcPct val="80000"/>
                </a:lnSpc>
              </a:pPr>
              <a:r>
                <a:rPr lang="en-US" sz="2000" b="1">
                  <a:gradFill>
                    <a:gsLst>
                      <a:gs pos="2917">
                        <a:schemeClr val="bg1"/>
                      </a:gs>
                      <a:gs pos="30000">
                        <a:schemeClr val="bg1"/>
                      </a:gs>
                    </a:gsLst>
                    <a:lin ang="5400000" scaled="0"/>
                  </a:gradFill>
                  <a:latin typeface="Segoe UI Semibold" panose="020B0702040204020203" pitchFamily="34" charset="0"/>
                  <a:cs typeface="Segoe UI Semibold" panose="020B0702040204020203" pitchFamily="34" charset="0"/>
                </a:rPr>
                <a:t>Microsoft</a:t>
              </a:r>
              <a:br>
                <a:rPr lang="en-US" sz="2000">
                  <a:gradFill>
                    <a:gsLst>
                      <a:gs pos="2917">
                        <a:schemeClr val="bg1"/>
                      </a:gs>
                      <a:gs pos="30000">
                        <a:schemeClr val="bg1"/>
                      </a:gs>
                    </a:gsLst>
                    <a:lin ang="5400000" scaled="0"/>
                  </a:gradFill>
                  <a:latin typeface="Segoe UI Semibold" panose="020B0702040204020203" pitchFamily="34" charset="0"/>
                  <a:cs typeface="Segoe UI Semibold" panose="020B0702040204020203" pitchFamily="34" charset="0"/>
                </a:rPr>
              </a:br>
              <a:r>
                <a:rPr lang="en-US" sz="2000" b="1">
                  <a:gradFill>
                    <a:gsLst>
                      <a:gs pos="2917">
                        <a:schemeClr val="bg1"/>
                      </a:gs>
                      <a:gs pos="30000">
                        <a:schemeClr val="bg1"/>
                      </a:gs>
                    </a:gsLst>
                    <a:lin ang="5400000" scaled="0"/>
                  </a:gradFill>
                  <a:latin typeface="Segoe UI Semibold" panose="020B0702040204020203" pitchFamily="34" charset="0"/>
                  <a:cs typeface="Segoe UI Semibold" panose="020B0702040204020203" pitchFamily="34" charset="0"/>
                </a:rPr>
                <a:t>Azure</a:t>
              </a:r>
            </a:p>
          </p:txBody>
        </p:sp>
        <p:sp>
          <p:nvSpPr>
            <p:cNvPr id="39" name="TextBox 38"/>
            <p:cNvSpPr txBox="1"/>
            <p:nvPr/>
          </p:nvSpPr>
          <p:spPr>
            <a:xfrm rot="19302194">
              <a:off x="8986801" y="3874366"/>
              <a:ext cx="2600613" cy="2160237"/>
            </a:xfrm>
            <a:prstGeom prst="rect">
              <a:avLst/>
            </a:prstGeom>
            <a:noFill/>
          </p:spPr>
          <p:txBody>
            <a:bodyPr wrap="square" rtlCol="0" anchor="ctr">
              <a:prstTxWarp prst="textArchDown">
                <a:avLst>
                  <a:gd name="adj" fmla="val 320105"/>
                </a:avLst>
              </a:prstTxWarp>
              <a:spAutoFit/>
            </a:bodyPr>
            <a:lstStyle/>
            <a:p>
              <a:pPr algn="ctr">
                <a:lnSpc>
                  <a:spcPct val="80000"/>
                </a:lnSpc>
              </a:pPr>
              <a:r>
                <a:rPr lang="en-US" sz="2000" b="1">
                  <a:gradFill>
                    <a:gsLst>
                      <a:gs pos="2917">
                        <a:schemeClr val="bg1"/>
                      </a:gs>
                      <a:gs pos="30000">
                        <a:schemeClr val="bg1"/>
                      </a:gs>
                    </a:gsLst>
                    <a:lin ang="5400000" scaled="0"/>
                  </a:gradFill>
                  <a:latin typeface="Segoe UI Semibold" panose="020B0702040204020203" pitchFamily="34" charset="0"/>
                  <a:cs typeface="Segoe UI Semibold" panose="020B0702040204020203" pitchFamily="34" charset="0"/>
                </a:rPr>
                <a:t>Office</a:t>
              </a:r>
              <a:br>
                <a:rPr lang="en-US" sz="2000">
                  <a:gradFill>
                    <a:gsLst>
                      <a:gs pos="2917">
                        <a:schemeClr val="bg1"/>
                      </a:gs>
                      <a:gs pos="30000">
                        <a:schemeClr val="bg1"/>
                      </a:gs>
                    </a:gsLst>
                    <a:lin ang="5400000" scaled="0"/>
                  </a:gradFill>
                  <a:latin typeface="Segoe UI Semibold" panose="020B0702040204020203" pitchFamily="34" charset="0"/>
                  <a:cs typeface="Segoe UI Semibold" panose="020B0702040204020203" pitchFamily="34" charset="0"/>
                </a:rPr>
              </a:br>
              <a:r>
                <a:rPr lang="en-US" sz="2000" b="1">
                  <a:gradFill>
                    <a:gsLst>
                      <a:gs pos="2917">
                        <a:schemeClr val="bg1"/>
                      </a:gs>
                      <a:gs pos="30000">
                        <a:schemeClr val="bg1"/>
                      </a:gs>
                    </a:gsLst>
                    <a:lin ang="5400000" scaled="0"/>
                  </a:gradFill>
                  <a:latin typeface="Segoe UI Semibold" panose="020B0702040204020203" pitchFamily="34" charset="0"/>
                  <a:cs typeface="Segoe UI Semibold" panose="020B0702040204020203" pitchFamily="34" charset="0"/>
                </a:rPr>
                <a:t>365</a:t>
              </a:r>
            </a:p>
          </p:txBody>
        </p:sp>
        <p:cxnSp>
          <p:nvCxnSpPr>
            <p:cNvPr id="40" name="Straight Connector 39"/>
            <p:cNvCxnSpPr/>
            <p:nvPr/>
          </p:nvCxnSpPr>
          <p:spPr>
            <a:xfrm>
              <a:off x="9585981" y="3975448"/>
              <a:ext cx="0" cy="2760337"/>
            </a:xfrm>
            <a:prstGeom prst="line">
              <a:avLst/>
            </a:prstGeom>
            <a:ln w="38100">
              <a:solidFill>
                <a:srgbClr val="E6E6E6"/>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rot="17100000">
              <a:off x="6808648" y="3003442"/>
              <a:ext cx="2342929" cy="1050780"/>
            </a:xfrm>
            <a:prstGeom prst="rect">
              <a:avLst/>
            </a:prstGeom>
            <a:noFill/>
          </p:spPr>
          <p:txBody>
            <a:bodyPr wrap="square" rtlCol="0" anchor="ctr">
              <a:prstTxWarp prst="textArchUp">
                <a:avLst>
                  <a:gd name="adj" fmla="val 11290702"/>
                </a:avLst>
              </a:prstTxWarp>
              <a:spAutoFit/>
            </a:bodyPr>
            <a:lstStyle/>
            <a:p>
              <a:pPr algn="ctr">
                <a:lnSpc>
                  <a:spcPct val="80000"/>
                </a:lnSpc>
              </a:pPr>
              <a:r>
                <a:rPr lang="en-US" sz="2000" b="1">
                  <a:gradFill>
                    <a:gsLst>
                      <a:gs pos="2917">
                        <a:schemeClr val="bg1"/>
                      </a:gs>
                      <a:gs pos="30000">
                        <a:schemeClr val="bg1"/>
                      </a:gs>
                    </a:gsLst>
                    <a:lin ang="5400000" scaled="0"/>
                  </a:gradFill>
                  <a:latin typeface="Segoe UI Semibold" panose="020B0702040204020203" pitchFamily="34" charset="0"/>
                  <a:cs typeface="Segoe UI Semibold" panose="020B0702040204020203" pitchFamily="34" charset="0"/>
                </a:rPr>
                <a:t>Dynamics 365</a:t>
              </a:r>
            </a:p>
            <a:p>
              <a:pPr algn="ctr">
                <a:lnSpc>
                  <a:spcPct val="80000"/>
                </a:lnSpc>
              </a:pPr>
              <a:r>
                <a:rPr lang="en-US">
                  <a:gradFill>
                    <a:gsLst>
                      <a:gs pos="2917">
                        <a:schemeClr val="bg1"/>
                      </a:gs>
                      <a:gs pos="30000">
                        <a:schemeClr val="bg1"/>
                      </a:gs>
                    </a:gsLst>
                    <a:lin ang="5400000" scaled="0"/>
                  </a:gradFill>
                  <a:latin typeface="Segoe UI" panose="020B0502040204020203" pitchFamily="34" charset="0"/>
                  <a:cs typeface="Segoe UI" panose="020B0502040204020203" pitchFamily="34" charset="0"/>
                </a:rPr>
                <a:t>Business Central</a:t>
              </a:r>
              <a:endParaRPr lang="en-US" sz="1600">
                <a:gradFill>
                  <a:gsLst>
                    <a:gs pos="2917">
                      <a:schemeClr val="bg1"/>
                    </a:gs>
                    <a:gs pos="30000">
                      <a:schemeClr val="bg1"/>
                    </a:gs>
                  </a:gsLst>
                  <a:lin ang="5400000" scaled="0"/>
                </a:gradFill>
                <a:latin typeface="Segoe UI" panose="020B0502040204020203" pitchFamily="34" charset="0"/>
                <a:cs typeface="Segoe UI" panose="020B0502040204020203" pitchFamily="34" charset="0"/>
              </a:endParaRPr>
            </a:p>
          </p:txBody>
        </p:sp>
        <p:sp>
          <p:nvSpPr>
            <p:cNvPr id="42" name="Freeform 41"/>
            <p:cNvSpPr/>
            <p:nvPr/>
          </p:nvSpPr>
          <p:spPr>
            <a:xfrm>
              <a:off x="8061104" y="2311356"/>
              <a:ext cx="3180772" cy="3180772"/>
            </a:xfrm>
            <a:custGeom>
              <a:avLst/>
              <a:gdLst>
                <a:gd name="connsiteX0" fmla="*/ 1590385 w 3180771"/>
                <a:gd name="connsiteY0" fmla="*/ 0 h 3180771"/>
                <a:gd name="connsiteX1" fmla="*/ 2967700 w 3180771"/>
                <a:gd name="connsiteY1" fmla="*/ 795193 h 3180771"/>
                <a:gd name="connsiteX2" fmla="*/ 2967700 w 3180771"/>
                <a:gd name="connsiteY2" fmla="*/ 2385579 h 3180771"/>
                <a:gd name="connsiteX3" fmla="*/ 1590386 w 3180771"/>
                <a:gd name="connsiteY3" fmla="*/ 1590386 h 3180771"/>
                <a:gd name="connsiteX4" fmla="*/ 1590385 w 3180771"/>
                <a:gd name="connsiteY4" fmla="*/ 0 h 3180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0771" h="3180771">
                  <a:moveTo>
                    <a:pt x="1590385" y="0"/>
                  </a:moveTo>
                  <a:cubicBezTo>
                    <a:pt x="2158575" y="0"/>
                    <a:pt x="2683605" y="303126"/>
                    <a:pt x="2967700" y="795193"/>
                  </a:cubicBezTo>
                  <a:cubicBezTo>
                    <a:pt x="3251795" y="1287260"/>
                    <a:pt x="3251795" y="1893512"/>
                    <a:pt x="2967700" y="2385579"/>
                  </a:cubicBezTo>
                  <a:lnTo>
                    <a:pt x="1590386" y="1590386"/>
                  </a:lnTo>
                  <a:cubicBezTo>
                    <a:pt x="1590386" y="1060257"/>
                    <a:pt x="1590385" y="530129"/>
                    <a:pt x="1590385" y="0"/>
                  </a:cubicBezTo>
                  <a:close/>
                </a:path>
              </a:pathLst>
            </a:custGeom>
            <a:solidFill>
              <a:schemeClr val="accent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29098" tIns="666691" rIns="373279" bIns="1517478" numCol="1" spcCol="1270" anchor="ctr" anchorCtr="0">
              <a:noAutofit/>
            </a:bodyPr>
            <a:lstStyle/>
            <a:p>
              <a:pPr algn="ctr" defTabSz="682898">
                <a:lnSpc>
                  <a:spcPct val="90000"/>
                </a:lnSpc>
                <a:spcBef>
                  <a:spcPct val="0"/>
                </a:spcBef>
                <a:spcAft>
                  <a:spcPct val="35000"/>
                </a:spcAft>
              </a:pPr>
              <a:r>
                <a:rPr lang="en-US" sz="1400">
                  <a:solidFill>
                    <a:schemeClr val="tx1"/>
                  </a:solidFill>
                  <a:latin typeface="Segoe UI Semilight" panose="020B0402040204020203" pitchFamily="34" charset="0"/>
                  <a:cs typeface="Segoe UI Semilight" panose="020B0402040204020203" pitchFamily="34" charset="0"/>
                </a:rPr>
                <a:t>Own and control the billing</a:t>
              </a:r>
            </a:p>
          </p:txBody>
        </p:sp>
        <p:sp>
          <p:nvSpPr>
            <p:cNvPr id="43" name="Freeform 42"/>
            <p:cNvSpPr/>
            <p:nvPr/>
          </p:nvSpPr>
          <p:spPr>
            <a:xfrm>
              <a:off x="7995594" y="2424956"/>
              <a:ext cx="3180772" cy="3180772"/>
            </a:xfrm>
            <a:custGeom>
              <a:avLst/>
              <a:gdLst>
                <a:gd name="connsiteX0" fmla="*/ 2967700 w 3180771"/>
                <a:gd name="connsiteY0" fmla="*/ 2385578 h 3180771"/>
                <a:gd name="connsiteX1" fmla="*/ 1590385 w 3180771"/>
                <a:gd name="connsiteY1" fmla="*/ 3180771 h 3180771"/>
                <a:gd name="connsiteX2" fmla="*/ 213070 w 3180771"/>
                <a:gd name="connsiteY2" fmla="*/ 2385578 h 3180771"/>
                <a:gd name="connsiteX3" fmla="*/ 1590386 w 3180771"/>
                <a:gd name="connsiteY3" fmla="*/ 1590386 h 3180771"/>
                <a:gd name="connsiteX4" fmla="*/ 2967700 w 3180771"/>
                <a:gd name="connsiteY4" fmla="*/ 2385578 h 3180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0771" h="3180771">
                  <a:moveTo>
                    <a:pt x="2967700" y="2385578"/>
                  </a:moveTo>
                  <a:cubicBezTo>
                    <a:pt x="2683605" y="2877645"/>
                    <a:pt x="2158576" y="3180771"/>
                    <a:pt x="1590385" y="3180771"/>
                  </a:cubicBezTo>
                  <a:cubicBezTo>
                    <a:pt x="1022195" y="3180771"/>
                    <a:pt x="497165" y="2877645"/>
                    <a:pt x="213070" y="2385578"/>
                  </a:cubicBezTo>
                  <a:lnTo>
                    <a:pt x="1590386" y="1590386"/>
                  </a:lnTo>
                  <a:lnTo>
                    <a:pt x="2967700" y="2385578"/>
                  </a:lnTo>
                  <a:close/>
                </a:path>
              </a:pathLst>
            </a:custGeom>
            <a:solidFill>
              <a:schemeClr val="accent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6680" tIns="1828800" rIns="710320" bIns="292199" numCol="1" spcCol="1270" anchor="ctr" anchorCtr="0">
              <a:noAutofit/>
            </a:bodyPr>
            <a:lstStyle/>
            <a:p>
              <a:pPr algn="ctr" defTabSz="682898">
                <a:lnSpc>
                  <a:spcPct val="90000"/>
                </a:lnSpc>
                <a:spcBef>
                  <a:spcPct val="0"/>
                </a:spcBef>
                <a:spcAft>
                  <a:spcPct val="35000"/>
                </a:spcAft>
              </a:pPr>
              <a:r>
                <a:rPr lang="en-US" sz="1400">
                  <a:solidFill>
                    <a:schemeClr val="tx1"/>
                  </a:solidFill>
                  <a:latin typeface="Segoe UI Semilight" panose="020B0402040204020203" pitchFamily="34" charset="0"/>
                  <a:cs typeface="Segoe UI Semilight" panose="020B0402040204020203" pitchFamily="34" charset="0"/>
                </a:rPr>
                <a:t>Provision, manage and support</a:t>
              </a:r>
            </a:p>
          </p:txBody>
        </p:sp>
        <p:sp>
          <p:nvSpPr>
            <p:cNvPr id="44" name="Freeform 43"/>
            <p:cNvSpPr/>
            <p:nvPr/>
          </p:nvSpPr>
          <p:spPr>
            <a:xfrm>
              <a:off x="7930085" y="2311356"/>
              <a:ext cx="3180772" cy="3180772"/>
            </a:xfrm>
            <a:custGeom>
              <a:avLst/>
              <a:gdLst>
                <a:gd name="connsiteX0" fmla="*/ 213071 w 3180771"/>
                <a:gd name="connsiteY0" fmla="*/ 2385578 h 3180771"/>
                <a:gd name="connsiteX1" fmla="*/ 213071 w 3180771"/>
                <a:gd name="connsiteY1" fmla="*/ 795192 h 3180771"/>
                <a:gd name="connsiteX2" fmla="*/ 1590386 w 3180771"/>
                <a:gd name="connsiteY2" fmla="*/ -1 h 3180771"/>
                <a:gd name="connsiteX3" fmla="*/ 1590386 w 3180771"/>
                <a:gd name="connsiteY3" fmla="*/ 1590386 h 3180771"/>
                <a:gd name="connsiteX4" fmla="*/ 213071 w 3180771"/>
                <a:gd name="connsiteY4" fmla="*/ 2385578 h 3180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0771" h="3180771">
                  <a:moveTo>
                    <a:pt x="213071" y="2385578"/>
                  </a:moveTo>
                  <a:cubicBezTo>
                    <a:pt x="-71024" y="1893511"/>
                    <a:pt x="-71024" y="1287259"/>
                    <a:pt x="213071" y="795192"/>
                  </a:cubicBezTo>
                  <a:cubicBezTo>
                    <a:pt x="497166" y="303125"/>
                    <a:pt x="1022195" y="-1"/>
                    <a:pt x="1590386" y="-1"/>
                  </a:cubicBezTo>
                  <a:lnTo>
                    <a:pt x="1590386" y="1590386"/>
                  </a:lnTo>
                  <a:lnTo>
                    <a:pt x="213071" y="2385578"/>
                  </a:lnTo>
                  <a:close/>
                </a:path>
              </a:pathLst>
            </a:custGeom>
            <a:solidFill>
              <a:schemeClr val="accent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73279" tIns="666691" rIns="1554480" bIns="1517478" numCol="1" spcCol="1270" anchor="ctr" anchorCtr="0">
              <a:noAutofit/>
            </a:bodyPr>
            <a:lstStyle/>
            <a:p>
              <a:pPr algn="ctr" defTabSz="682898">
                <a:lnSpc>
                  <a:spcPct val="90000"/>
                </a:lnSpc>
                <a:spcBef>
                  <a:spcPct val="0"/>
                </a:spcBef>
                <a:spcAft>
                  <a:spcPct val="35000"/>
                </a:spcAft>
              </a:pPr>
              <a:r>
                <a:rPr lang="en-US" sz="1400">
                  <a:solidFill>
                    <a:schemeClr val="tx1"/>
                  </a:solidFill>
                  <a:latin typeface="Segoe UI Semilight" panose="020B0402040204020203" pitchFamily="34" charset="0"/>
                  <a:cs typeface="Segoe UI Semilight" panose="020B0402040204020203" pitchFamily="34" charset="0"/>
                </a:rPr>
                <a:t>Sell integrated offers and services </a:t>
              </a:r>
            </a:p>
          </p:txBody>
        </p:sp>
        <p:sp>
          <p:nvSpPr>
            <p:cNvPr id="46" name="Circular Arrow 45"/>
            <p:cNvSpPr/>
            <p:nvPr/>
          </p:nvSpPr>
          <p:spPr>
            <a:xfrm>
              <a:off x="7864460" y="2114452"/>
              <a:ext cx="3574581" cy="3574581"/>
            </a:xfrm>
            <a:prstGeom prst="circularArrow">
              <a:avLst>
                <a:gd name="adj1" fmla="val 5085"/>
                <a:gd name="adj2" fmla="val 327528"/>
                <a:gd name="adj3" fmla="val 1472472"/>
                <a:gd name="adj4" fmla="val 16199432"/>
                <a:gd name="adj5" fmla="val 5932"/>
              </a:avLst>
            </a:prstGeom>
            <a:solidFill>
              <a:schemeClr val="tx2"/>
            </a:solidFill>
            <a:ln>
              <a:noFill/>
            </a:ln>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47" name="Circular Arrow 46"/>
            <p:cNvSpPr/>
            <p:nvPr/>
          </p:nvSpPr>
          <p:spPr>
            <a:xfrm>
              <a:off x="7798687" y="2227850"/>
              <a:ext cx="3574581" cy="3574581"/>
            </a:xfrm>
            <a:prstGeom prst="circularArrow">
              <a:avLst>
                <a:gd name="adj1" fmla="val 5085"/>
                <a:gd name="adj2" fmla="val 327528"/>
                <a:gd name="adj3" fmla="val 8671970"/>
                <a:gd name="adj4" fmla="val 1800502"/>
                <a:gd name="adj5" fmla="val 5932"/>
              </a:avLst>
            </a:prstGeom>
            <a:solidFill>
              <a:schemeClr val="tx2"/>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48" name="Circular Arrow 47"/>
            <p:cNvSpPr/>
            <p:nvPr/>
          </p:nvSpPr>
          <p:spPr>
            <a:xfrm>
              <a:off x="7732915" y="2114452"/>
              <a:ext cx="3574581" cy="3574581"/>
            </a:xfrm>
            <a:prstGeom prst="circularArrow">
              <a:avLst>
                <a:gd name="adj1" fmla="val 5085"/>
                <a:gd name="adj2" fmla="val 327528"/>
                <a:gd name="adj3" fmla="val 15873039"/>
                <a:gd name="adj4" fmla="val 9000000"/>
                <a:gd name="adj5" fmla="val 5932"/>
              </a:avLst>
            </a:prstGeom>
            <a:solidFill>
              <a:schemeClr val="tx2"/>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grpSp>
      <p:sp>
        <p:nvSpPr>
          <p:cNvPr id="52" name="Rectangle 51"/>
          <p:cNvSpPr/>
          <p:nvPr/>
        </p:nvSpPr>
        <p:spPr>
          <a:xfrm>
            <a:off x="511852" y="1937155"/>
            <a:ext cx="5781589" cy="3123932"/>
          </a:xfrm>
          <a:prstGeom prst="rect">
            <a:avLst/>
          </a:prstGeom>
        </p:spPr>
        <p:txBody>
          <a:bodyPr wrap="square" lIns="140478">
            <a:spAutoFit/>
          </a:bodyPr>
          <a:lstStyle/>
          <a:p>
            <a:pPr defTabSz="877980">
              <a:lnSpc>
                <a:spcPct val="90000"/>
              </a:lnSpc>
              <a:spcBef>
                <a:spcPts val="2113"/>
              </a:spcBef>
            </a:pPr>
            <a:r>
              <a:rPr lang="en-US" b="1">
                <a:gradFill>
                  <a:gsLst>
                    <a:gs pos="2917">
                      <a:srgbClr val="505050"/>
                    </a:gs>
                    <a:gs pos="30000">
                      <a:srgbClr val="505050"/>
                    </a:gs>
                  </a:gsLst>
                  <a:lin ang="5400000" scaled="0"/>
                </a:gradFill>
                <a:latin typeface="+mj-lt"/>
                <a:cs typeface="Segoe UI Semibold" panose="020B0702040204020203" pitchFamily="34" charset="0"/>
              </a:rPr>
              <a:t>Microsoft continues to expand the CSP program </a:t>
            </a:r>
            <a:r>
              <a:rPr lang="en-US">
                <a:gradFill>
                  <a:gsLst>
                    <a:gs pos="2917">
                      <a:srgbClr val="505050"/>
                    </a:gs>
                    <a:gs pos="30000">
                      <a:srgbClr val="505050"/>
                    </a:gs>
                  </a:gsLst>
                  <a:lin ang="5400000" scaled="0"/>
                </a:gradFill>
                <a:latin typeface="+mj-lt"/>
                <a:cs typeface="Segoe UI" panose="020B0502040204020203" pitchFamily="34" charset="0"/>
              </a:rPr>
              <a:t>to more partners with access </a:t>
            </a:r>
            <a:br>
              <a:rPr lang="en-US">
                <a:gradFill>
                  <a:gsLst>
                    <a:gs pos="2917">
                      <a:srgbClr val="505050"/>
                    </a:gs>
                    <a:gs pos="30000">
                      <a:srgbClr val="505050"/>
                    </a:gs>
                  </a:gsLst>
                  <a:lin ang="5400000" scaled="0"/>
                </a:gradFill>
                <a:latin typeface="+mj-lt"/>
                <a:cs typeface="Segoe UI" panose="020B0502040204020203" pitchFamily="34" charset="0"/>
              </a:rPr>
            </a:br>
            <a:r>
              <a:rPr lang="en-US">
                <a:gradFill>
                  <a:gsLst>
                    <a:gs pos="2917">
                      <a:srgbClr val="505050"/>
                    </a:gs>
                    <a:gs pos="30000">
                      <a:srgbClr val="505050"/>
                    </a:gs>
                  </a:gsLst>
                  <a:lin ang="5400000" scaled="0"/>
                </a:gradFill>
                <a:latin typeface="+mj-lt"/>
                <a:cs typeface="Segoe UI" panose="020B0502040204020203" pitchFamily="34" charset="0"/>
              </a:rPr>
              <a:t>to new cloud services, more markets </a:t>
            </a:r>
            <a:br>
              <a:rPr lang="en-US">
                <a:gradFill>
                  <a:gsLst>
                    <a:gs pos="2917">
                      <a:srgbClr val="505050"/>
                    </a:gs>
                    <a:gs pos="30000">
                      <a:srgbClr val="505050"/>
                    </a:gs>
                  </a:gsLst>
                  <a:lin ang="5400000" scaled="0"/>
                </a:gradFill>
                <a:latin typeface="+mj-lt"/>
                <a:cs typeface="Segoe UI" panose="020B0502040204020203" pitchFamily="34" charset="0"/>
              </a:rPr>
            </a:br>
            <a:r>
              <a:rPr lang="en-US">
                <a:gradFill>
                  <a:gsLst>
                    <a:gs pos="2917">
                      <a:srgbClr val="505050"/>
                    </a:gs>
                    <a:gs pos="30000">
                      <a:srgbClr val="505050"/>
                    </a:gs>
                  </a:gsLst>
                  <a:lin ang="5400000" scaled="0"/>
                </a:gradFill>
                <a:latin typeface="+mj-lt"/>
                <a:cs typeface="Segoe UI" panose="020B0502040204020203" pitchFamily="34" charset="0"/>
              </a:rPr>
              <a:t>and new capabilities</a:t>
            </a:r>
            <a:endParaRPr lang="en-US">
              <a:gradFill>
                <a:gsLst>
                  <a:gs pos="2917">
                    <a:srgbClr val="505050"/>
                  </a:gs>
                  <a:gs pos="30000">
                    <a:srgbClr val="505050"/>
                  </a:gs>
                </a:gsLst>
                <a:lin ang="5400000" scaled="0"/>
              </a:gradFill>
              <a:latin typeface="+mj-lt"/>
              <a:cs typeface="Segoe UI Light" panose="020B0502040204020203" pitchFamily="34" charset="0"/>
            </a:endParaRPr>
          </a:p>
          <a:p>
            <a:pPr defTabSz="877980">
              <a:lnSpc>
                <a:spcPct val="90000"/>
              </a:lnSpc>
              <a:spcBef>
                <a:spcPts val="2113"/>
              </a:spcBef>
            </a:pPr>
            <a:r>
              <a:rPr lang="en-US" b="1">
                <a:gradFill>
                  <a:gsLst>
                    <a:gs pos="2917">
                      <a:srgbClr val="505050"/>
                    </a:gs>
                    <a:gs pos="30000">
                      <a:srgbClr val="505050"/>
                    </a:gs>
                  </a:gsLst>
                  <a:lin ang="5400000" scaled="0"/>
                </a:gradFill>
                <a:latin typeface="+mj-lt"/>
                <a:cs typeface="Segoe UI Semibold" panose="020B0702040204020203" pitchFamily="34" charset="0"/>
              </a:rPr>
              <a:t>Partners own the end-to-end customer lifecycle </a:t>
            </a:r>
            <a:r>
              <a:rPr lang="en-US">
                <a:gradFill>
                  <a:gsLst>
                    <a:gs pos="2917">
                      <a:srgbClr val="505050"/>
                    </a:gs>
                    <a:gs pos="30000">
                      <a:srgbClr val="505050"/>
                    </a:gs>
                  </a:gsLst>
                  <a:lin ang="5400000" scaled="0"/>
                </a:gradFill>
                <a:latin typeface="+mj-lt"/>
                <a:cs typeface="Segoe UI" panose="020B0502040204020203" pitchFamily="34" charset="0"/>
              </a:rPr>
              <a:t>with direct provisioning, billing and support of Microsoft cloud services</a:t>
            </a:r>
            <a:endParaRPr lang="en-US">
              <a:gradFill>
                <a:gsLst>
                  <a:gs pos="2917">
                    <a:srgbClr val="505050"/>
                  </a:gs>
                  <a:gs pos="30000">
                    <a:srgbClr val="505050"/>
                  </a:gs>
                </a:gsLst>
                <a:lin ang="5400000" scaled="0"/>
              </a:gradFill>
              <a:latin typeface="+mj-lt"/>
              <a:cs typeface="Segoe UI Light" panose="020B0502040204020203" pitchFamily="34" charset="0"/>
            </a:endParaRPr>
          </a:p>
          <a:p>
            <a:pPr defTabSz="877980">
              <a:lnSpc>
                <a:spcPct val="90000"/>
              </a:lnSpc>
              <a:spcBef>
                <a:spcPts val="2113"/>
              </a:spcBef>
            </a:pPr>
            <a:r>
              <a:rPr lang="en-US">
                <a:gradFill>
                  <a:gsLst>
                    <a:gs pos="2917">
                      <a:srgbClr val="505050"/>
                    </a:gs>
                    <a:gs pos="30000">
                      <a:srgbClr val="505050"/>
                    </a:gs>
                  </a:gsLst>
                  <a:lin ang="5400000" scaled="0"/>
                </a:gradFill>
                <a:latin typeface="+mj-lt"/>
                <a:cs typeface="Segoe UI Semibold" panose="020B0702040204020203" pitchFamily="34" charset="0"/>
              </a:rPr>
              <a:t>Partners </a:t>
            </a:r>
            <a:r>
              <a:rPr lang="en-US" b="1">
                <a:gradFill>
                  <a:gsLst>
                    <a:gs pos="2917">
                      <a:srgbClr val="505050"/>
                    </a:gs>
                    <a:gs pos="30000">
                      <a:srgbClr val="505050"/>
                    </a:gs>
                  </a:gsLst>
                  <a:lin ang="5400000" scaled="0"/>
                </a:gradFill>
                <a:latin typeface="+mj-lt"/>
                <a:cs typeface="Segoe UI Semibold" panose="020B0702040204020203" pitchFamily="34" charset="0"/>
              </a:rPr>
              <a:t>combine their own services and IP with Microsoft solutions</a:t>
            </a:r>
            <a:r>
              <a:rPr lang="en-US" b="1">
                <a:gradFill>
                  <a:gsLst>
                    <a:gs pos="2917">
                      <a:srgbClr val="505050"/>
                    </a:gs>
                    <a:gs pos="30000">
                      <a:srgbClr val="505050"/>
                    </a:gs>
                  </a:gsLst>
                  <a:lin ang="5400000" scaled="0"/>
                </a:gradFill>
                <a:latin typeface="+mj-lt"/>
                <a:cs typeface="Segoe UI Light" panose="020B0502040204020203" pitchFamily="34" charset="0"/>
              </a:rPr>
              <a:t>, </a:t>
            </a:r>
            <a:r>
              <a:rPr lang="en-US">
                <a:gradFill>
                  <a:gsLst>
                    <a:gs pos="2917">
                      <a:srgbClr val="505050"/>
                    </a:gs>
                    <a:gs pos="30000">
                      <a:srgbClr val="505050"/>
                    </a:gs>
                  </a:gsLst>
                  <a:lin ang="5400000" scaled="0"/>
                </a:gradFill>
                <a:latin typeface="+mj-lt"/>
                <a:cs typeface="Segoe UI" panose="020B0502040204020203" pitchFamily="34" charset="0"/>
              </a:rPr>
              <a:t>set the total price and terms with their customers</a:t>
            </a:r>
          </a:p>
        </p:txBody>
      </p:sp>
      <p:sp>
        <p:nvSpPr>
          <p:cNvPr id="25" name="Rectangle 24">
            <a:extLst>
              <a:ext uri="{FF2B5EF4-FFF2-40B4-BE49-F238E27FC236}">
                <a16:creationId xmlns:a16="http://schemas.microsoft.com/office/drawing/2014/main" id="{64F86DFF-4A30-4C0C-B402-5BC19C4D4972}"/>
              </a:ext>
            </a:extLst>
          </p:cNvPr>
          <p:cNvSpPr/>
          <p:nvPr/>
        </p:nvSpPr>
        <p:spPr bwMode="auto">
          <a:xfrm>
            <a:off x="9423400" y="0"/>
            <a:ext cx="3013075" cy="41116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600">
                <a:solidFill>
                  <a:schemeClr val="tx1"/>
                </a:solidFill>
                <a:ea typeface="Segoe UI" pitchFamily="34" charset="0"/>
                <a:cs typeface="Segoe UI" pitchFamily="34" charset="0"/>
                <a:hlinkClick r:id="rId3" action="ppaction://hlinksldjump"/>
              </a:rPr>
              <a:t>Back to prescriptive guidance</a:t>
            </a:r>
            <a:endParaRPr lang="en-US" sz="1600">
              <a:solidFill>
                <a:schemeClr val="tx1"/>
              </a:solidFill>
              <a:ea typeface="Segoe UI" pitchFamily="34" charset="0"/>
              <a:cs typeface="Segoe UI" pitchFamily="34" charset="0"/>
            </a:endParaRPr>
          </a:p>
        </p:txBody>
      </p:sp>
      <p:sp>
        <p:nvSpPr>
          <p:cNvPr id="3" name="TextBox 2">
            <a:extLst>
              <a:ext uri="{FF2B5EF4-FFF2-40B4-BE49-F238E27FC236}">
                <a16:creationId xmlns:a16="http://schemas.microsoft.com/office/drawing/2014/main" id="{0DAC06DF-65F7-4B9A-9A91-8F5A39D936E3}"/>
              </a:ext>
            </a:extLst>
          </p:cNvPr>
          <p:cNvSpPr txBox="1"/>
          <p:nvPr/>
        </p:nvSpPr>
        <p:spPr>
          <a:xfrm>
            <a:off x="586740" y="5852160"/>
            <a:ext cx="4719862" cy="544765"/>
          </a:xfrm>
          <a:prstGeom prst="rect">
            <a:avLst/>
          </a:prstGeom>
          <a:noFill/>
        </p:spPr>
        <p:txBody>
          <a:bodyPr wrap="square" lIns="182880" tIns="146304" rIns="182880" bIns="146304" rtlCol="0">
            <a:spAutoFit/>
          </a:bodyPr>
          <a:lstStyle/>
          <a:p>
            <a:pPr>
              <a:lnSpc>
                <a:spcPct val="90000"/>
              </a:lnSpc>
              <a:spcAft>
                <a:spcPts val="600"/>
              </a:spcAft>
            </a:pPr>
            <a:r>
              <a:rPr lang="en-US">
                <a:gradFill>
                  <a:gsLst>
                    <a:gs pos="2917">
                      <a:schemeClr val="tx1"/>
                    </a:gs>
                    <a:gs pos="30000">
                      <a:schemeClr val="tx1"/>
                    </a:gs>
                  </a:gsLst>
                  <a:lin ang="5400000" scaled="0"/>
                </a:gradFill>
              </a:rPr>
              <a:t>Learn more about </a:t>
            </a:r>
            <a:r>
              <a:rPr lang="en-US">
                <a:gradFill>
                  <a:gsLst>
                    <a:gs pos="2917">
                      <a:schemeClr val="tx1"/>
                    </a:gs>
                    <a:gs pos="30000">
                      <a:schemeClr val="tx1"/>
                    </a:gs>
                  </a:gsLst>
                  <a:lin ang="5400000" scaled="0"/>
                </a:gradFill>
                <a:hlinkClick r:id="rId4"/>
              </a:rPr>
              <a:t>CSP program</a:t>
            </a:r>
            <a:endParaRPr lang="en-US">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8240264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DEF5CD-D119-4ADE-8197-1BAF63C5E94E}"/>
              </a:ext>
            </a:extLst>
          </p:cNvPr>
          <p:cNvSpPr>
            <a:spLocks noGrp="1"/>
          </p:cNvSpPr>
          <p:nvPr>
            <p:ph type="title"/>
          </p:nvPr>
        </p:nvSpPr>
        <p:spPr>
          <a:xfrm>
            <a:off x="274638" y="2557456"/>
            <a:ext cx="4689980" cy="1879617"/>
          </a:xfrm>
        </p:spPr>
        <p:txBody>
          <a:bodyPr/>
          <a:lstStyle/>
          <a:p>
            <a:r>
              <a:rPr lang="en-US" dirty="0"/>
              <a:t>Appendix: Supplement</a:t>
            </a:r>
          </a:p>
        </p:txBody>
      </p:sp>
    </p:spTree>
    <p:extLst>
      <p:ext uri="{BB962C8B-B14F-4D97-AF65-F5344CB8AC3E}">
        <p14:creationId xmlns:p14="http://schemas.microsoft.com/office/powerpoint/2010/main" val="383252602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79351" y="1704292"/>
            <a:ext cx="6451755" cy="23659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 name="Title 1"/>
          <p:cNvSpPr txBox="1">
            <a:spLocks/>
          </p:cNvSpPr>
          <p:nvPr/>
        </p:nvSpPr>
        <p:spPr>
          <a:xfrm>
            <a:off x="379349" y="1709040"/>
            <a:ext cx="6451755" cy="182880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a:solidFill>
                  <a:schemeClr val="bg1"/>
                </a:solidFill>
              </a:rPr>
              <a:t>Supplement </a:t>
            </a:r>
          </a:p>
          <a:p>
            <a:r>
              <a:rPr lang="en-US" sz="3600" dirty="0">
                <a:solidFill>
                  <a:schemeClr val="bg1"/>
                </a:solidFill>
              </a:rPr>
              <a:t>Partner Transition Playbook (July 2019)</a:t>
            </a:r>
          </a:p>
        </p:txBody>
      </p:sp>
    </p:spTree>
    <p:extLst>
      <p:ext uri="{BB962C8B-B14F-4D97-AF65-F5344CB8AC3E}">
        <p14:creationId xmlns:p14="http://schemas.microsoft.com/office/powerpoint/2010/main" val="5291097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F863FB08-3544-4E88-BB52-5718F6AF5DF5}"/>
              </a:ext>
            </a:extLst>
          </p:cNvPr>
          <p:cNvSpPr txBox="1"/>
          <p:nvPr/>
        </p:nvSpPr>
        <p:spPr>
          <a:xfrm>
            <a:off x="299596" y="298166"/>
            <a:ext cx="10512177" cy="794064"/>
          </a:xfrm>
          <a:prstGeom prst="rect">
            <a:avLst/>
          </a:prstGeom>
          <a:noFill/>
        </p:spPr>
        <p:txBody>
          <a:bodyPr wrap="square" lIns="182880" tIns="146304" rIns="182880" bIns="146304" rtlCol="0">
            <a:spAutoFit/>
          </a:bodyPr>
          <a:lstStyle/>
          <a:p>
            <a:pPr>
              <a:lnSpc>
                <a:spcPct val="90000"/>
              </a:lnSpc>
              <a:spcAft>
                <a:spcPts val="600"/>
              </a:spcAft>
            </a:pPr>
            <a:r>
              <a:rPr lang="en-US" sz="3600" spc="-51">
                <a:ln w="3175">
                  <a:noFill/>
                </a:ln>
                <a:latin typeface="+mj-lt"/>
                <a:cs typeface="Segoe UI" pitchFamily="34" charset="0"/>
              </a:rPr>
              <a:t>Welcome | Please read this first</a:t>
            </a:r>
          </a:p>
        </p:txBody>
      </p:sp>
      <p:sp>
        <p:nvSpPr>
          <p:cNvPr id="7" name="Rectangle 6">
            <a:extLst>
              <a:ext uri="{FF2B5EF4-FFF2-40B4-BE49-F238E27FC236}">
                <a16:creationId xmlns:a16="http://schemas.microsoft.com/office/drawing/2014/main" id="{56382FDC-9450-42D0-A89A-86F638792530}"/>
              </a:ext>
            </a:extLst>
          </p:cNvPr>
          <p:cNvSpPr/>
          <p:nvPr/>
        </p:nvSpPr>
        <p:spPr>
          <a:xfrm>
            <a:off x="392208" y="1979118"/>
            <a:ext cx="11742418" cy="3139321"/>
          </a:xfrm>
          <a:prstGeom prst="rect">
            <a:avLst/>
          </a:prstGeom>
        </p:spPr>
        <p:txBody>
          <a:bodyPr wrap="square">
            <a:spAutoFit/>
          </a:bodyPr>
          <a:lstStyle/>
          <a:p>
            <a:pPr fontAlgn="base">
              <a:spcAft>
                <a:spcPts val="600"/>
              </a:spcAft>
            </a:pPr>
            <a:r>
              <a:rPr lang="en-US" dirty="0">
                <a:solidFill>
                  <a:srgbClr val="353535"/>
                </a:solidFill>
                <a:latin typeface="Segoe UI" panose="020B0502040204020203" pitchFamily="34" charset="0"/>
              </a:rPr>
              <a:t>This is a supplement to the Transition Partner playbook. This document provides some updated and new guidance to partners for securing their existing customer base from competition and new SaaS entrants. </a:t>
            </a:r>
            <a:r>
              <a:rPr lang="en-US" dirty="0">
                <a:solidFill>
                  <a:srgbClr val="000000"/>
                </a:solidFill>
                <a:latin typeface="Segoe UI" panose="020B0502040204020203" pitchFamily="34" charset="0"/>
              </a:rPr>
              <a:t>The target audience for this playbook is NAV, GP and SL partners.</a:t>
            </a:r>
          </a:p>
          <a:p>
            <a:pPr fontAlgn="base">
              <a:spcAft>
                <a:spcPts val="600"/>
              </a:spcAft>
            </a:pPr>
            <a:endParaRPr lang="en-US" dirty="0">
              <a:solidFill>
                <a:srgbClr val="000000"/>
              </a:solidFill>
              <a:latin typeface="Segoe UI" panose="020B0502040204020203" pitchFamily="34" charset="0"/>
            </a:endParaRPr>
          </a:p>
          <a:p>
            <a:pPr fontAlgn="base">
              <a:spcAft>
                <a:spcPts val="600"/>
              </a:spcAft>
            </a:pPr>
            <a:r>
              <a:rPr lang="en-US" dirty="0">
                <a:solidFill>
                  <a:srgbClr val="000000"/>
                </a:solidFill>
                <a:latin typeface="Segoe UI" panose="020B0502040204020203" pitchFamily="34" charset="0"/>
              </a:rPr>
              <a:t>This playbook provides:</a:t>
            </a:r>
            <a:endParaRPr lang="en-US" dirty="0">
              <a:solidFill>
                <a:srgbClr val="000000"/>
              </a:solidFill>
              <a:latin typeface="Calibri" panose="020F0502020204030204" pitchFamily="34" charset="0"/>
            </a:endParaRPr>
          </a:p>
          <a:p>
            <a:pPr marL="169863" indent="-169863" fontAlgn="base">
              <a:spcAft>
                <a:spcPts val="600"/>
              </a:spcAft>
              <a:buFont typeface="Arial" panose="020B0604020202020204" pitchFamily="34" charset="0"/>
              <a:buChar char="•"/>
            </a:pPr>
            <a:r>
              <a:rPr lang="en-US" dirty="0">
                <a:solidFill>
                  <a:srgbClr val="000000"/>
                </a:solidFill>
                <a:latin typeface="Segoe UI" panose="020B0502040204020203" pitchFamily="34" charset="0"/>
              </a:rPr>
              <a:t>Updated documentation, </a:t>
            </a:r>
            <a:r>
              <a:rPr lang="en-US" dirty="0">
                <a:solidFill>
                  <a:srgbClr val="353535"/>
                </a:solidFill>
                <a:latin typeface="Segoe UI" panose="020B0502040204020203" pitchFamily="34" charset="0"/>
              </a:rPr>
              <a:t>tactical implementation guidance, and best practices </a:t>
            </a:r>
            <a:r>
              <a:rPr lang="en-US" dirty="0">
                <a:solidFill>
                  <a:srgbClr val="000000"/>
                </a:solidFill>
                <a:latin typeface="Segoe UI" panose="020B0502040204020203" pitchFamily="34" charset="0"/>
              </a:rPr>
              <a:t> </a:t>
            </a:r>
          </a:p>
          <a:p>
            <a:pPr marL="169863" indent="-169863" fontAlgn="base">
              <a:spcAft>
                <a:spcPts val="600"/>
              </a:spcAft>
              <a:buFont typeface="Arial" panose="020B0604020202020204" pitchFamily="34" charset="0"/>
              <a:buChar char="•"/>
            </a:pPr>
            <a:r>
              <a:rPr lang="en-US" dirty="0">
                <a:solidFill>
                  <a:srgbClr val="353535"/>
                </a:solidFill>
                <a:latin typeface="Segoe UI" panose="020B0502040204020203" pitchFamily="34" charset="0"/>
              </a:rPr>
              <a:t>Updates and new marketing tools you could use in implementing your field tactics</a:t>
            </a:r>
          </a:p>
          <a:p>
            <a:pPr fontAlgn="base">
              <a:spcAft>
                <a:spcPts val="600"/>
              </a:spcAft>
            </a:pPr>
            <a:endParaRPr lang="en-US" dirty="0">
              <a:solidFill>
                <a:srgbClr val="353535"/>
              </a:solidFill>
              <a:latin typeface="Segoe UI" panose="020B0502040204020203" pitchFamily="34" charset="0"/>
            </a:endParaRPr>
          </a:p>
          <a:p>
            <a:pPr fontAlgn="base">
              <a:spcAft>
                <a:spcPts val="600"/>
              </a:spcAft>
            </a:pPr>
            <a:r>
              <a:rPr lang="en-US" dirty="0">
                <a:solidFill>
                  <a:srgbClr val="353535"/>
                </a:solidFill>
                <a:latin typeface="Segoe UI" panose="020B0502040204020203" pitchFamily="34" charset="0"/>
              </a:rPr>
              <a:t>Use this supplement along with the Transition Partner playbook. </a:t>
            </a:r>
            <a:r>
              <a:rPr lang="en-US" dirty="0">
                <a:hlinkClick r:id="rId3" tooltip="https://aka.ms/bctransitionplaybook">
                  <a:extLst>
                    <a:ext uri="{A12FA001-AC4F-418D-AE19-62706E023703}">
                      <ahyp:hlinkClr xmlns:ahyp="http://schemas.microsoft.com/office/drawing/2018/hyperlinkcolor" val="tx"/>
                    </a:ext>
                  </a:extLst>
                </a:hlinkClick>
              </a:rPr>
              <a:t>aka.ms/bcTransitionPlaybook</a:t>
            </a:r>
            <a:endParaRPr lang="en-US" dirty="0">
              <a:latin typeface="Segoe UI" panose="020B0502040204020203" pitchFamily="34" charset="0"/>
            </a:endParaRPr>
          </a:p>
        </p:txBody>
      </p:sp>
    </p:spTree>
    <p:extLst>
      <p:ext uri="{BB962C8B-B14F-4D97-AF65-F5344CB8AC3E}">
        <p14:creationId xmlns:p14="http://schemas.microsoft.com/office/powerpoint/2010/main" val="96205759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F9ADE71D-C5AF-4D81-A2E0-F1FE85A92C45}"/>
              </a:ext>
            </a:extLst>
          </p:cNvPr>
          <p:cNvSpPr/>
          <p:nvPr/>
        </p:nvSpPr>
        <p:spPr bwMode="auto">
          <a:xfrm>
            <a:off x="6183265" y="2113200"/>
            <a:ext cx="2693996" cy="3464806"/>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2" name="Rectangle 41">
            <a:extLst>
              <a:ext uri="{FF2B5EF4-FFF2-40B4-BE49-F238E27FC236}">
                <a16:creationId xmlns:a16="http://schemas.microsoft.com/office/drawing/2014/main" id="{A95DB581-0AE7-41E8-B670-E3CE89FF5849}"/>
              </a:ext>
            </a:extLst>
          </p:cNvPr>
          <p:cNvSpPr/>
          <p:nvPr/>
        </p:nvSpPr>
        <p:spPr bwMode="auto">
          <a:xfrm>
            <a:off x="3373144" y="2113200"/>
            <a:ext cx="2693996" cy="3464806"/>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3" name="Rectangle 42">
            <a:extLst>
              <a:ext uri="{FF2B5EF4-FFF2-40B4-BE49-F238E27FC236}">
                <a16:creationId xmlns:a16="http://schemas.microsoft.com/office/drawing/2014/main" id="{F982C312-EAD9-44F7-95C2-3CA417FACFF5}"/>
              </a:ext>
            </a:extLst>
          </p:cNvPr>
          <p:cNvSpPr/>
          <p:nvPr/>
        </p:nvSpPr>
        <p:spPr bwMode="auto">
          <a:xfrm>
            <a:off x="562847" y="2113200"/>
            <a:ext cx="2693996" cy="3464806"/>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solidFill>
                <a:schemeClr val="bg1"/>
              </a:solidFill>
              <a:ea typeface="Segoe UI" pitchFamily="34" charset="0"/>
              <a:cs typeface="Segoe UI" pitchFamily="34" charset="0"/>
            </a:endParaRPr>
          </a:p>
        </p:txBody>
      </p:sp>
      <p:sp>
        <p:nvSpPr>
          <p:cNvPr id="5" name="Rectangle 4">
            <a:extLst>
              <a:ext uri="{FF2B5EF4-FFF2-40B4-BE49-F238E27FC236}">
                <a16:creationId xmlns:a16="http://schemas.microsoft.com/office/drawing/2014/main" id="{142DAAD9-3912-476B-B54D-766E0DF72CF9}"/>
              </a:ext>
            </a:extLst>
          </p:cNvPr>
          <p:cNvSpPr/>
          <p:nvPr/>
        </p:nvSpPr>
        <p:spPr bwMode="auto">
          <a:xfrm>
            <a:off x="8995504" y="2113200"/>
            <a:ext cx="2693996" cy="3464806"/>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4" name="Rectangle 93">
            <a:extLst>
              <a:ext uri="{FF2B5EF4-FFF2-40B4-BE49-F238E27FC236}">
                <a16:creationId xmlns:a16="http://schemas.microsoft.com/office/drawing/2014/main" id="{B90E424C-432E-44EC-AA0D-26CA7C6EF6F0}"/>
              </a:ext>
            </a:extLst>
          </p:cNvPr>
          <p:cNvSpPr/>
          <p:nvPr/>
        </p:nvSpPr>
        <p:spPr bwMode="auto">
          <a:xfrm>
            <a:off x="563880" y="1182331"/>
            <a:ext cx="11125620" cy="832834"/>
          </a:xfrm>
          <a:prstGeom prst="rect">
            <a:avLst/>
          </a:prstGeom>
          <a:solidFill>
            <a:schemeClr val="accent4"/>
          </a:solidFill>
          <a:ln>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60" tIns="46630" rIns="93260" bIns="46630" numCol="1" rtlCol="0" anchor="ctr" anchorCtr="0" compatLnSpc="1">
            <a:prstTxWarp prst="textNoShape">
              <a:avLst/>
            </a:prstTxWarp>
            <a:sp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114" fontAlgn="base">
              <a:spcBef>
                <a:spcPct val="0"/>
              </a:spcBef>
              <a:spcAft>
                <a:spcPct val="0"/>
              </a:spcAft>
              <a:defRPr/>
            </a:pPr>
            <a:r>
              <a:rPr lang="en-US" sz="2400">
                <a:solidFill>
                  <a:schemeClr val="bg1"/>
                </a:solidFill>
              </a:rPr>
              <a:t>Control the conversation </a:t>
            </a:r>
          </a:p>
          <a:p>
            <a:pPr algn="ctr" defTabSz="932114" fontAlgn="base">
              <a:spcBef>
                <a:spcPct val="0"/>
              </a:spcBef>
              <a:spcAft>
                <a:spcPct val="0"/>
              </a:spcAft>
              <a:defRPr/>
            </a:pPr>
            <a:r>
              <a:rPr lang="en-US" sz="2400">
                <a:solidFill>
                  <a:schemeClr val="bg1"/>
                </a:solidFill>
              </a:rPr>
              <a:t>Protect your existing customers from going to the competition</a:t>
            </a:r>
            <a:endParaRPr lang="en-US" sz="2400">
              <a:solidFill>
                <a:schemeClr val="bg1"/>
              </a:solidFill>
              <a:latin typeface="Segoe UI Semibold"/>
              <a:cs typeface="Segoe UI" panose="020B0502040204020203" pitchFamily="34" charset="0"/>
            </a:endParaRPr>
          </a:p>
        </p:txBody>
      </p:sp>
      <p:sp>
        <p:nvSpPr>
          <p:cNvPr id="58" name="Rectangle 57">
            <a:extLst>
              <a:ext uri="{FF2B5EF4-FFF2-40B4-BE49-F238E27FC236}">
                <a16:creationId xmlns:a16="http://schemas.microsoft.com/office/drawing/2014/main" id="{7E94C277-3286-4B91-A4F2-92B6809E3C15}"/>
              </a:ext>
            </a:extLst>
          </p:cNvPr>
          <p:cNvSpPr/>
          <p:nvPr/>
        </p:nvSpPr>
        <p:spPr>
          <a:xfrm rot="10800000" flipV="1">
            <a:off x="889933" y="2373970"/>
            <a:ext cx="2011680" cy="63552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spAutoFit/>
          </a:bodyPr>
          <a:lstStyle/>
          <a:p>
            <a:pPr algn="ctr" defTabSz="547528">
              <a:defRPr/>
            </a:pPr>
            <a:r>
              <a:rPr lang="en-US" sz="2040">
                <a:solidFill>
                  <a:schemeClr val="tx2"/>
                </a:solidFill>
                <a:latin typeface="Segoe UI Semibold"/>
              </a:rPr>
              <a:t>1. Cloud</a:t>
            </a:r>
          </a:p>
        </p:txBody>
      </p:sp>
      <p:sp>
        <p:nvSpPr>
          <p:cNvPr id="59" name="Freeform: Shape 58">
            <a:extLst>
              <a:ext uri="{FF2B5EF4-FFF2-40B4-BE49-F238E27FC236}">
                <a16:creationId xmlns:a16="http://schemas.microsoft.com/office/drawing/2014/main" id="{1B0369C8-A3AF-417A-BC9C-856430579128}"/>
              </a:ext>
            </a:extLst>
          </p:cNvPr>
          <p:cNvSpPr/>
          <p:nvPr/>
        </p:nvSpPr>
        <p:spPr bwMode="auto">
          <a:xfrm flipV="1">
            <a:off x="1222814" y="2968419"/>
            <a:ext cx="1345918" cy="818659"/>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effectLst/>
              <a:uLnTx/>
              <a:uFillTx/>
              <a:latin typeface="Segoe UI Semilight"/>
              <a:ea typeface="+mn-ea"/>
              <a:cs typeface="+mn-cs"/>
            </a:endParaRPr>
          </a:p>
        </p:txBody>
      </p:sp>
      <p:sp>
        <p:nvSpPr>
          <p:cNvPr id="11" name="Rectangle 10">
            <a:extLst>
              <a:ext uri="{FF2B5EF4-FFF2-40B4-BE49-F238E27FC236}">
                <a16:creationId xmlns:a16="http://schemas.microsoft.com/office/drawing/2014/main" id="{8658CE65-9566-4991-9153-9B17A752C826}"/>
              </a:ext>
            </a:extLst>
          </p:cNvPr>
          <p:cNvSpPr/>
          <p:nvPr/>
        </p:nvSpPr>
        <p:spPr bwMode="auto">
          <a:xfrm>
            <a:off x="839641" y="3885113"/>
            <a:ext cx="2112264" cy="13622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r>
              <a:rPr lang="en-US" b="1">
                <a:solidFill>
                  <a:schemeClr val="tx1"/>
                </a:solidFill>
                <a:latin typeface="Segoe UI Semilight"/>
                <a:cs typeface="Segoe UI" pitchFamily="34" charset="0"/>
              </a:rPr>
              <a:t>Transition to </a:t>
            </a:r>
          </a:p>
          <a:p>
            <a:pPr algn="ctr" defTabSz="932293" fontAlgn="base">
              <a:lnSpc>
                <a:spcPct val="90000"/>
              </a:lnSpc>
              <a:spcBef>
                <a:spcPct val="0"/>
              </a:spcBef>
              <a:spcAft>
                <a:spcPct val="0"/>
              </a:spcAft>
              <a:defRPr/>
            </a:pPr>
            <a:r>
              <a:rPr lang="en-US" b="1">
                <a:solidFill>
                  <a:schemeClr val="tx1"/>
                </a:solidFill>
                <a:latin typeface="Segoe UI Semilight"/>
                <a:cs typeface="Segoe UI" pitchFamily="34" charset="0"/>
              </a:rPr>
              <a:t>Dynamics 365 Business Central Cloud</a:t>
            </a:r>
            <a:endParaRPr lang="en-US">
              <a:solidFill>
                <a:schemeClr val="tx1"/>
              </a:solidFill>
              <a:latin typeface="Segoe UI Semilight"/>
              <a:cs typeface="Segoe UI" pitchFamily="34" charset="0"/>
            </a:endParaRPr>
          </a:p>
        </p:txBody>
      </p:sp>
      <p:sp>
        <p:nvSpPr>
          <p:cNvPr id="63" name="Rectangle 62">
            <a:extLst>
              <a:ext uri="{FF2B5EF4-FFF2-40B4-BE49-F238E27FC236}">
                <a16:creationId xmlns:a16="http://schemas.microsoft.com/office/drawing/2014/main" id="{B27E264B-9AA6-4C23-BA90-53FB5CC39324}"/>
              </a:ext>
            </a:extLst>
          </p:cNvPr>
          <p:cNvSpPr/>
          <p:nvPr/>
        </p:nvSpPr>
        <p:spPr>
          <a:xfrm rot="10800000" flipV="1">
            <a:off x="3675827" y="2373970"/>
            <a:ext cx="2011680" cy="63552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spAutoFit/>
          </a:bodyPr>
          <a:lstStyle/>
          <a:p>
            <a:pPr algn="ctr" defTabSz="547528">
              <a:defRPr/>
            </a:pPr>
            <a:r>
              <a:rPr lang="en-US" sz="2040">
                <a:solidFill>
                  <a:schemeClr val="tx2"/>
                </a:solidFill>
                <a:latin typeface="Segoe UI Semibold"/>
              </a:rPr>
              <a:t>2. Cloud sync</a:t>
            </a:r>
          </a:p>
        </p:txBody>
      </p:sp>
      <p:grpSp>
        <p:nvGrpSpPr>
          <p:cNvPr id="105" name="Group 104">
            <a:extLst>
              <a:ext uri="{FF2B5EF4-FFF2-40B4-BE49-F238E27FC236}">
                <a16:creationId xmlns:a16="http://schemas.microsoft.com/office/drawing/2014/main" id="{1581AA90-2D93-4494-81FE-54242AEB5E83}"/>
              </a:ext>
            </a:extLst>
          </p:cNvPr>
          <p:cNvGrpSpPr>
            <a:grpSpLocks noChangeAspect="1"/>
          </p:cNvGrpSpPr>
          <p:nvPr/>
        </p:nvGrpSpPr>
        <p:grpSpPr>
          <a:xfrm>
            <a:off x="4208207" y="2968419"/>
            <a:ext cx="946921" cy="822960"/>
            <a:chOff x="4870820" y="4746025"/>
            <a:chExt cx="427172" cy="398021"/>
          </a:xfrm>
          <a:solidFill>
            <a:schemeClr val="tx1">
              <a:lumMod val="20000"/>
              <a:lumOff val="80000"/>
            </a:schemeClr>
          </a:solidFill>
        </p:grpSpPr>
        <p:sp>
          <p:nvSpPr>
            <p:cNvPr id="106" name="Freeform 128">
              <a:extLst>
                <a:ext uri="{FF2B5EF4-FFF2-40B4-BE49-F238E27FC236}">
                  <a16:creationId xmlns:a16="http://schemas.microsoft.com/office/drawing/2014/main" id="{CCFA01E0-DD7A-4F7A-8B55-081EAC8644C8}"/>
                </a:ext>
              </a:extLst>
            </p:cNvPr>
            <p:cNvSpPr>
              <a:spLocks noChangeAspect="1"/>
            </p:cNvSpPr>
            <p:nvPr/>
          </p:nvSpPr>
          <p:spPr bwMode="auto">
            <a:xfrm>
              <a:off x="4870820" y="4746025"/>
              <a:ext cx="427172" cy="235974"/>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grpFill/>
            <a:ln w="19050">
              <a:solidFill>
                <a:schemeClr val="tx1"/>
              </a:solidFill>
              <a:miter lim="800000"/>
            </a:ln>
          </p:spPr>
          <p:txBody>
            <a:bodyPr vert="horz" wrap="square" lIns="89642" tIns="44821" rIns="89642" bIns="44821" numCol="1" anchor="t" anchorCtr="0" compatLnSpc="1">
              <a:prstTxWarp prst="textNoShape">
                <a:avLst/>
              </a:prstTxWarp>
            </a:bodyPr>
            <a:lstStyle/>
            <a:p>
              <a:endParaRPr lang="en-US">
                <a:solidFill>
                  <a:srgbClr val="333333"/>
                </a:solidFill>
                <a:latin typeface="Segoe UI"/>
              </a:endParaRPr>
            </a:p>
          </p:txBody>
        </p:sp>
        <p:sp>
          <p:nvSpPr>
            <p:cNvPr id="107" name="Cylinder 513">
              <a:extLst>
                <a:ext uri="{FF2B5EF4-FFF2-40B4-BE49-F238E27FC236}">
                  <a16:creationId xmlns:a16="http://schemas.microsoft.com/office/drawing/2014/main" id="{12F851E5-4617-4B55-AC7A-0142DE31A464}"/>
                </a:ext>
              </a:extLst>
            </p:cNvPr>
            <p:cNvSpPr/>
            <p:nvPr/>
          </p:nvSpPr>
          <p:spPr bwMode="auto">
            <a:xfrm>
              <a:off x="4990568" y="4897487"/>
              <a:ext cx="187675" cy="246559"/>
            </a:xfrm>
            <a:prstGeom prst="can">
              <a:avLst>
                <a:gd name="adj" fmla="val 39530"/>
              </a:avLst>
            </a:prstGeom>
            <a:grp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3428" rIns="0"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pPr>
              <a:endParaRPr lang="en-US">
                <a:solidFill>
                  <a:srgbClr val="0078D7"/>
                </a:solidFill>
                <a:latin typeface="Segoe UI Light"/>
                <a:ea typeface="Segoe UI" pitchFamily="34" charset="0"/>
                <a:cs typeface="Segoe UI" pitchFamily="34" charset="0"/>
              </a:endParaRPr>
            </a:p>
          </p:txBody>
        </p:sp>
        <p:cxnSp>
          <p:nvCxnSpPr>
            <p:cNvPr id="108" name="Straight Arrow Connector 107">
              <a:extLst>
                <a:ext uri="{FF2B5EF4-FFF2-40B4-BE49-F238E27FC236}">
                  <a16:creationId xmlns:a16="http://schemas.microsoft.com/office/drawing/2014/main" id="{882FECB3-2749-4854-8600-B7AEA5DE1CF0}"/>
                </a:ext>
              </a:extLst>
            </p:cNvPr>
            <p:cNvCxnSpPr>
              <a:cxnSpLocks/>
            </p:cNvCxnSpPr>
            <p:nvPr/>
          </p:nvCxnSpPr>
          <p:spPr>
            <a:xfrm flipV="1">
              <a:off x="5077185" y="4797211"/>
              <a:ext cx="0" cy="140145"/>
            </a:xfrm>
            <a:prstGeom prst="straightConnector1">
              <a:avLst/>
            </a:prstGeom>
            <a:grpFill/>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109" name="Rectangle 108">
            <a:extLst>
              <a:ext uri="{FF2B5EF4-FFF2-40B4-BE49-F238E27FC236}">
                <a16:creationId xmlns:a16="http://schemas.microsoft.com/office/drawing/2014/main" id="{2E3131E4-5EF1-44F2-8A62-2316F08E0B3C}"/>
              </a:ext>
            </a:extLst>
          </p:cNvPr>
          <p:cNvSpPr/>
          <p:nvPr/>
        </p:nvSpPr>
        <p:spPr bwMode="auto">
          <a:xfrm>
            <a:off x="3625534" y="3885113"/>
            <a:ext cx="2201387" cy="13622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r>
              <a:rPr lang="en-US" b="1">
                <a:gradFill>
                  <a:gsLst>
                    <a:gs pos="61240">
                      <a:srgbClr val="353535"/>
                    </a:gs>
                    <a:gs pos="52000">
                      <a:srgbClr val="353535"/>
                    </a:gs>
                  </a:gsLst>
                  <a:lin ang="5400000" scaled="0"/>
                </a:gradFill>
                <a:latin typeface="Segoe UI Semilight"/>
                <a:cs typeface="Segoe UI" pitchFamily="34" charset="0"/>
              </a:rPr>
              <a:t>Transition to </a:t>
            </a:r>
          </a:p>
          <a:p>
            <a:pPr algn="ctr" defTabSz="932293" fontAlgn="base">
              <a:lnSpc>
                <a:spcPct val="90000"/>
              </a:lnSpc>
              <a:spcBef>
                <a:spcPct val="0"/>
              </a:spcBef>
              <a:spcAft>
                <a:spcPct val="0"/>
              </a:spcAft>
              <a:defRPr/>
            </a:pPr>
            <a:r>
              <a:rPr lang="en-US" b="1">
                <a:gradFill>
                  <a:gsLst>
                    <a:gs pos="61240">
                      <a:srgbClr val="353535"/>
                    </a:gs>
                    <a:gs pos="52000">
                      <a:srgbClr val="353535"/>
                    </a:gs>
                  </a:gsLst>
                  <a:lin ang="5400000" scaled="0"/>
                </a:gradFill>
                <a:latin typeface="Segoe UI Semilight"/>
                <a:cs typeface="Segoe UI" pitchFamily="34" charset="0"/>
              </a:rPr>
              <a:t>latest on-premises version and try intelligent cloud insights</a:t>
            </a:r>
          </a:p>
          <a:p>
            <a:pPr algn="ctr" defTabSz="932293" fontAlgn="base">
              <a:lnSpc>
                <a:spcPct val="90000"/>
              </a:lnSpc>
              <a:spcBef>
                <a:spcPct val="0"/>
              </a:spcBef>
              <a:spcAft>
                <a:spcPct val="0"/>
              </a:spcAft>
              <a:defRPr/>
            </a:pPr>
            <a:endParaRPr lang="en-US" b="1">
              <a:gradFill>
                <a:gsLst>
                  <a:gs pos="61240">
                    <a:srgbClr val="353535"/>
                  </a:gs>
                  <a:gs pos="52000">
                    <a:srgbClr val="353535"/>
                  </a:gs>
                </a:gsLst>
                <a:lin ang="5400000" scaled="0"/>
              </a:gradFill>
              <a:latin typeface="Segoe UI Semilight"/>
              <a:cs typeface="Segoe UI" pitchFamily="34" charset="0"/>
            </a:endParaRPr>
          </a:p>
        </p:txBody>
      </p:sp>
      <p:sp>
        <p:nvSpPr>
          <p:cNvPr id="101" name="Rectangle 100">
            <a:extLst>
              <a:ext uri="{FF2B5EF4-FFF2-40B4-BE49-F238E27FC236}">
                <a16:creationId xmlns:a16="http://schemas.microsoft.com/office/drawing/2014/main" id="{5481DD94-F4E5-4D85-88EB-16A5FD16DEF6}"/>
              </a:ext>
            </a:extLst>
          </p:cNvPr>
          <p:cNvSpPr/>
          <p:nvPr/>
        </p:nvSpPr>
        <p:spPr>
          <a:xfrm rot="10800000" flipV="1">
            <a:off x="6524422" y="2384092"/>
            <a:ext cx="2166281" cy="61528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spAutoFit/>
          </a:bodyPr>
          <a:lstStyle/>
          <a:p>
            <a:pPr algn="ctr" defTabSz="547528">
              <a:defRPr/>
            </a:pPr>
            <a:r>
              <a:rPr lang="en-US" sz="2040">
                <a:solidFill>
                  <a:schemeClr val="tx2"/>
                </a:solidFill>
                <a:latin typeface="Segoe UI Semibold"/>
              </a:rPr>
              <a:t>3. On-Premises</a:t>
            </a:r>
          </a:p>
        </p:txBody>
      </p:sp>
      <p:sp>
        <p:nvSpPr>
          <p:cNvPr id="103" name="building_8" title="Icon of tall buildings">
            <a:extLst>
              <a:ext uri="{FF2B5EF4-FFF2-40B4-BE49-F238E27FC236}">
                <a16:creationId xmlns:a16="http://schemas.microsoft.com/office/drawing/2014/main" id="{0B490337-ACDB-4966-A2B1-6E0DE96814BD}"/>
              </a:ext>
            </a:extLst>
          </p:cNvPr>
          <p:cNvSpPr>
            <a:spLocks noChangeAspect="1" noEditPoints="1"/>
          </p:cNvSpPr>
          <p:nvPr/>
        </p:nvSpPr>
        <p:spPr bwMode="auto">
          <a:xfrm>
            <a:off x="7268710" y="2968419"/>
            <a:ext cx="523106" cy="822960"/>
          </a:xfrm>
          <a:custGeom>
            <a:avLst/>
            <a:gdLst>
              <a:gd name="T0" fmla="*/ 299 w 395"/>
              <a:gd name="T1" fmla="*/ 151 h 429"/>
              <a:gd name="T2" fmla="*/ 299 w 395"/>
              <a:gd name="T3" fmla="*/ 429 h 429"/>
              <a:gd name="T4" fmla="*/ 242 w 395"/>
              <a:gd name="T5" fmla="*/ 429 h 429"/>
              <a:gd name="T6" fmla="*/ 242 w 395"/>
              <a:gd name="T7" fmla="*/ 333 h 429"/>
              <a:gd name="T8" fmla="*/ 181 w 395"/>
              <a:gd name="T9" fmla="*/ 333 h 429"/>
              <a:gd name="T10" fmla="*/ 181 w 395"/>
              <a:gd name="T11" fmla="*/ 429 h 429"/>
              <a:gd name="T12" fmla="*/ 121 w 395"/>
              <a:gd name="T13" fmla="*/ 429 h 429"/>
              <a:gd name="T14" fmla="*/ 121 w 395"/>
              <a:gd name="T15" fmla="*/ 151 h 429"/>
              <a:gd name="T16" fmla="*/ 211 w 395"/>
              <a:gd name="T17" fmla="*/ 151 h 429"/>
              <a:gd name="T18" fmla="*/ 299 w 395"/>
              <a:gd name="T19" fmla="*/ 151 h 429"/>
              <a:gd name="T20" fmla="*/ 211 w 395"/>
              <a:gd name="T21" fmla="*/ 151 h 429"/>
              <a:gd name="T22" fmla="*/ 211 w 395"/>
              <a:gd name="T23" fmla="*/ 92 h 429"/>
              <a:gd name="T24" fmla="*/ 0 w 395"/>
              <a:gd name="T25" fmla="*/ 92 h 429"/>
              <a:gd name="T26" fmla="*/ 0 w 395"/>
              <a:gd name="T27" fmla="*/ 429 h 429"/>
              <a:gd name="T28" fmla="*/ 395 w 395"/>
              <a:gd name="T29" fmla="*/ 429 h 429"/>
              <a:gd name="T30" fmla="*/ 395 w 395"/>
              <a:gd name="T31" fmla="*/ 123 h 429"/>
              <a:gd name="T32" fmla="*/ 268 w 395"/>
              <a:gd name="T33" fmla="*/ 0 h 429"/>
              <a:gd name="T34" fmla="*/ 268 w 395"/>
              <a:gd name="T35" fmla="*/ 151 h 429"/>
              <a:gd name="T36" fmla="*/ 62 w 395"/>
              <a:gd name="T37" fmla="*/ 151 h 429"/>
              <a:gd name="T38" fmla="*/ 56 w 395"/>
              <a:gd name="T39" fmla="*/ 151 h 429"/>
              <a:gd name="T40" fmla="*/ 56 w 395"/>
              <a:gd name="T41" fmla="*/ 155 h 429"/>
              <a:gd name="T42" fmla="*/ 62 w 395"/>
              <a:gd name="T43" fmla="*/ 155 h 429"/>
              <a:gd name="T44" fmla="*/ 62 w 395"/>
              <a:gd name="T45" fmla="*/ 151 h 429"/>
              <a:gd name="T46" fmla="*/ 62 w 395"/>
              <a:gd name="T47" fmla="*/ 211 h 429"/>
              <a:gd name="T48" fmla="*/ 56 w 395"/>
              <a:gd name="T49" fmla="*/ 211 h 429"/>
              <a:gd name="T50" fmla="*/ 56 w 395"/>
              <a:gd name="T51" fmla="*/ 217 h 429"/>
              <a:gd name="T52" fmla="*/ 62 w 395"/>
              <a:gd name="T53" fmla="*/ 217 h 429"/>
              <a:gd name="T54" fmla="*/ 62 w 395"/>
              <a:gd name="T55" fmla="*/ 211 h 429"/>
              <a:gd name="T56" fmla="*/ 62 w 395"/>
              <a:gd name="T57" fmla="*/ 271 h 429"/>
              <a:gd name="T58" fmla="*/ 56 w 395"/>
              <a:gd name="T59" fmla="*/ 271 h 429"/>
              <a:gd name="T60" fmla="*/ 56 w 395"/>
              <a:gd name="T61" fmla="*/ 277 h 429"/>
              <a:gd name="T62" fmla="*/ 62 w 395"/>
              <a:gd name="T63" fmla="*/ 277 h 429"/>
              <a:gd name="T64" fmla="*/ 62 w 395"/>
              <a:gd name="T65" fmla="*/ 271 h 429"/>
              <a:gd name="T66" fmla="*/ 62 w 395"/>
              <a:gd name="T67" fmla="*/ 332 h 429"/>
              <a:gd name="T68" fmla="*/ 56 w 395"/>
              <a:gd name="T69" fmla="*/ 332 h 429"/>
              <a:gd name="T70" fmla="*/ 56 w 395"/>
              <a:gd name="T71" fmla="*/ 337 h 429"/>
              <a:gd name="T72" fmla="*/ 62 w 395"/>
              <a:gd name="T73" fmla="*/ 337 h 429"/>
              <a:gd name="T74" fmla="*/ 62 w 395"/>
              <a:gd name="T75" fmla="*/ 332 h 429"/>
              <a:gd name="T76" fmla="*/ 62 w 395"/>
              <a:gd name="T77" fmla="*/ 392 h 429"/>
              <a:gd name="T78" fmla="*/ 56 w 395"/>
              <a:gd name="T79" fmla="*/ 392 h 429"/>
              <a:gd name="T80" fmla="*/ 56 w 395"/>
              <a:gd name="T81" fmla="*/ 397 h 429"/>
              <a:gd name="T82" fmla="*/ 62 w 395"/>
              <a:gd name="T83" fmla="*/ 397 h 429"/>
              <a:gd name="T84" fmla="*/ 62 w 395"/>
              <a:gd name="T85" fmla="*/ 392 h 429"/>
              <a:gd name="T86" fmla="*/ 182 w 395"/>
              <a:gd name="T87" fmla="*/ 211 h 429"/>
              <a:gd name="T88" fmla="*/ 177 w 395"/>
              <a:gd name="T89" fmla="*/ 211 h 429"/>
              <a:gd name="T90" fmla="*/ 177 w 395"/>
              <a:gd name="T91" fmla="*/ 217 h 429"/>
              <a:gd name="T92" fmla="*/ 182 w 395"/>
              <a:gd name="T93" fmla="*/ 217 h 429"/>
              <a:gd name="T94" fmla="*/ 182 w 395"/>
              <a:gd name="T95" fmla="*/ 211 h 429"/>
              <a:gd name="T96" fmla="*/ 182 w 395"/>
              <a:gd name="T97" fmla="*/ 273 h 429"/>
              <a:gd name="T98" fmla="*/ 177 w 395"/>
              <a:gd name="T99" fmla="*/ 273 h 429"/>
              <a:gd name="T100" fmla="*/ 177 w 395"/>
              <a:gd name="T101" fmla="*/ 277 h 429"/>
              <a:gd name="T102" fmla="*/ 182 w 395"/>
              <a:gd name="T103" fmla="*/ 277 h 429"/>
              <a:gd name="T104" fmla="*/ 182 w 395"/>
              <a:gd name="T105" fmla="*/ 273 h 429"/>
              <a:gd name="T106" fmla="*/ 243 w 395"/>
              <a:gd name="T107" fmla="*/ 211 h 429"/>
              <a:gd name="T108" fmla="*/ 237 w 395"/>
              <a:gd name="T109" fmla="*/ 211 h 429"/>
              <a:gd name="T110" fmla="*/ 237 w 395"/>
              <a:gd name="T111" fmla="*/ 217 h 429"/>
              <a:gd name="T112" fmla="*/ 243 w 395"/>
              <a:gd name="T113" fmla="*/ 217 h 429"/>
              <a:gd name="T114" fmla="*/ 243 w 395"/>
              <a:gd name="T115" fmla="*/ 211 h 429"/>
              <a:gd name="T116" fmla="*/ 243 w 395"/>
              <a:gd name="T117" fmla="*/ 273 h 429"/>
              <a:gd name="T118" fmla="*/ 237 w 395"/>
              <a:gd name="T119" fmla="*/ 273 h 429"/>
              <a:gd name="T120" fmla="*/ 237 w 395"/>
              <a:gd name="T121" fmla="*/ 277 h 429"/>
              <a:gd name="T122" fmla="*/ 243 w 395"/>
              <a:gd name="T123" fmla="*/ 277 h 429"/>
              <a:gd name="T124" fmla="*/ 243 w 395"/>
              <a:gd name="T125" fmla="*/ 273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 h="429">
                <a:moveTo>
                  <a:pt x="299" y="151"/>
                </a:moveTo>
                <a:lnTo>
                  <a:pt x="299" y="429"/>
                </a:lnTo>
                <a:lnTo>
                  <a:pt x="242" y="429"/>
                </a:lnTo>
                <a:lnTo>
                  <a:pt x="242" y="333"/>
                </a:lnTo>
                <a:lnTo>
                  <a:pt x="181" y="333"/>
                </a:lnTo>
                <a:lnTo>
                  <a:pt x="181" y="429"/>
                </a:lnTo>
                <a:lnTo>
                  <a:pt x="121" y="429"/>
                </a:lnTo>
                <a:lnTo>
                  <a:pt x="121" y="151"/>
                </a:lnTo>
                <a:lnTo>
                  <a:pt x="211" y="151"/>
                </a:lnTo>
                <a:lnTo>
                  <a:pt x="299" y="151"/>
                </a:lnTo>
                <a:moveTo>
                  <a:pt x="211" y="151"/>
                </a:moveTo>
                <a:lnTo>
                  <a:pt x="211" y="92"/>
                </a:lnTo>
                <a:lnTo>
                  <a:pt x="0" y="92"/>
                </a:lnTo>
                <a:lnTo>
                  <a:pt x="0" y="429"/>
                </a:lnTo>
                <a:moveTo>
                  <a:pt x="395" y="429"/>
                </a:moveTo>
                <a:lnTo>
                  <a:pt x="395" y="123"/>
                </a:lnTo>
                <a:lnTo>
                  <a:pt x="268" y="0"/>
                </a:lnTo>
                <a:lnTo>
                  <a:pt x="268" y="151"/>
                </a:lnTo>
                <a:moveTo>
                  <a:pt x="62" y="151"/>
                </a:moveTo>
                <a:lnTo>
                  <a:pt x="56" y="151"/>
                </a:lnTo>
                <a:lnTo>
                  <a:pt x="56" y="155"/>
                </a:lnTo>
                <a:lnTo>
                  <a:pt x="62" y="155"/>
                </a:lnTo>
                <a:lnTo>
                  <a:pt x="62" y="151"/>
                </a:lnTo>
                <a:moveTo>
                  <a:pt x="62" y="211"/>
                </a:moveTo>
                <a:lnTo>
                  <a:pt x="56" y="211"/>
                </a:lnTo>
                <a:lnTo>
                  <a:pt x="56" y="217"/>
                </a:lnTo>
                <a:lnTo>
                  <a:pt x="62" y="217"/>
                </a:lnTo>
                <a:lnTo>
                  <a:pt x="62" y="211"/>
                </a:lnTo>
                <a:moveTo>
                  <a:pt x="62" y="271"/>
                </a:moveTo>
                <a:lnTo>
                  <a:pt x="56" y="271"/>
                </a:lnTo>
                <a:lnTo>
                  <a:pt x="56" y="277"/>
                </a:lnTo>
                <a:lnTo>
                  <a:pt x="62" y="277"/>
                </a:lnTo>
                <a:lnTo>
                  <a:pt x="62" y="271"/>
                </a:lnTo>
                <a:moveTo>
                  <a:pt x="62" y="332"/>
                </a:moveTo>
                <a:lnTo>
                  <a:pt x="56" y="332"/>
                </a:lnTo>
                <a:lnTo>
                  <a:pt x="56" y="337"/>
                </a:lnTo>
                <a:lnTo>
                  <a:pt x="62" y="337"/>
                </a:lnTo>
                <a:lnTo>
                  <a:pt x="62" y="332"/>
                </a:lnTo>
                <a:moveTo>
                  <a:pt x="62" y="392"/>
                </a:moveTo>
                <a:lnTo>
                  <a:pt x="56" y="392"/>
                </a:lnTo>
                <a:lnTo>
                  <a:pt x="56" y="397"/>
                </a:lnTo>
                <a:lnTo>
                  <a:pt x="62" y="397"/>
                </a:lnTo>
                <a:lnTo>
                  <a:pt x="62" y="392"/>
                </a:lnTo>
                <a:moveTo>
                  <a:pt x="182" y="211"/>
                </a:moveTo>
                <a:lnTo>
                  <a:pt x="177" y="211"/>
                </a:lnTo>
                <a:lnTo>
                  <a:pt x="177" y="217"/>
                </a:lnTo>
                <a:lnTo>
                  <a:pt x="182" y="217"/>
                </a:lnTo>
                <a:lnTo>
                  <a:pt x="182" y="211"/>
                </a:lnTo>
                <a:moveTo>
                  <a:pt x="182" y="273"/>
                </a:moveTo>
                <a:lnTo>
                  <a:pt x="177" y="273"/>
                </a:lnTo>
                <a:lnTo>
                  <a:pt x="177" y="277"/>
                </a:lnTo>
                <a:lnTo>
                  <a:pt x="182" y="277"/>
                </a:lnTo>
                <a:lnTo>
                  <a:pt x="182" y="273"/>
                </a:lnTo>
                <a:moveTo>
                  <a:pt x="243" y="211"/>
                </a:moveTo>
                <a:lnTo>
                  <a:pt x="237" y="211"/>
                </a:lnTo>
                <a:lnTo>
                  <a:pt x="237" y="217"/>
                </a:lnTo>
                <a:lnTo>
                  <a:pt x="243" y="217"/>
                </a:lnTo>
                <a:lnTo>
                  <a:pt x="243" y="211"/>
                </a:lnTo>
                <a:moveTo>
                  <a:pt x="243" y="273"/>
                </a:moveTo>
                <a:lnTo>
                  <a:pt x="237" y="273"/>
                </a:lnTo>
                <a:lnTo>
                  <a:pt x="237" y="277"/>
                </a:lnTo>
                <a:lnTo>
                  <a:pt x="243" y="277"/>
                </a:lnTo>
                <a:lnTo>
                  <a:pt x="243" y="273"/>
                </a:ln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chemeClr val="bg1"/>
              </a:solidFill>
              <a:effectLst/>
              <a:uLnTx/>
              <a:uFillTx/>
              <a:latin typeface="Segoe UI Semilight"/>
              <a:ea typeface="+mn-ea"/>
              <a:cs typeface="+mn-cs"/>
            </a:endParaRPr>
          </a:p>
        </p:txBody>
      </p:sp>
      <p:sp>
        <p:nvSpPr>
          <p:cNvPr id="110" name="Rectangle 109">
            <a:extLst>
              <a:ext uri="{FF2B5EF4-FFF2-40B4-BE49-F238E27FC236}">
                <a16:creationId xmlns:a16="http://schemas.microsoft.com/office/drawing/2014/main" id="{DF208C6D-5032-4AA9-87D2-9D7F23D01AED}"/>
              </a:ext>
            </a:extLst>
          </p:cNvPr>
          <p:cNvSpPr/>
          <p:nvPr/>
        </p:nvSpPr>
        <p:spPr bwMode="auto">
          <a:xfrm>
            <a:off x="6474131" y="3885113"/>
            <a:ext cx="2112264" cy="13622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r>
              <a:rPr lang="en-US" b="1">
                <a:gradFill>
                  <a:gsLst>
                    <a:gs pos="61240">
                      <a:srgbClr val="353535"/>
                    </a:gs>
                    <a:gs pos="52000">
                      <a:srgbClr val="353535"/>
                    </a:gs>
                  </a:gsLst>
                  <a:lin ang="5400000" scaled="0"/>
                </a:gradFill>
                <a:latin typeface="Segoe UI Semilight"/>
                <a:ea typeface="Segoe UI" pitchFamily="34" charset="0"/>
                <a:cs typeface="Segoe UI" pitchFamily="34" charset="0"/>
              </a:rPr>
              <a:t>Stay on current version and renew your BREP</a:t>
            </a:r>
            <a:endParaRPr lang="en-US">
              <a:gradFill>
                <a:gsLst>
                  <a:gs pos="61240">
                    <a:srgbClr val="353535"/>
                  </a:gs>
                  <a:gs pos="52000">
                    <a:srgbClr val="353535"/>
                  </a:gs>
                </a:gsLst>
                <a:lin ang="5400000" scaled="0"/>
              </a:gradFill>
              <a:latin typeface="Segoe UI Semilight"/>
              <a:ea typeface="Segoe UI" pitchFamily="34" charset="0"/>
              <a:cs typeface="Segoe UI" pitchFamily="34" charset="0"/>
            </a:endParaRPr>
          </a:p>
        </p:txBody>
      </p:sp>
      <p:sp>
        <p:nvSpPr>
          <p:cNvPr id="102" name="Rectangle 101">
            <a:extLst>
              <a:ext uri="{FF2B5EF4-FFF2-40B4-BE49-F238E27FC236}">
                <a16:creationId xmlns:a16="http://schemas.microsoft.com/office/drawing/2014/main" id="{9AB6D4D9-8C7B-4592-B610-0CC3CB9C7867}"/>
              </a:ext>
            </a:extLst>
          </p:cNvPr>
          <p:cNvSpPr/>
          <p:nvPr/>
        </p:nvSpPr>
        <p:spPr>
          <a:xfrm rot="10800000" flipV="1">
            <a:off x="9334920" y="2373970"/>
            <a:ext cx="2011680" cy="63552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spAutoFit/>
          </a:bodyPr>
          <a:lstStyle/>
          <a:p>
            <a:pPr algn="ctr" defTabSz="547528">
              <a:defRPr/>
            </a:pPr>
            <a:r>
              <a:rPr lang="en-US" sz="2040">
                <a:solidFill>
                  <a:schemeClr val="tx2"/>
                </a:solidFill>
                <a:latin typeface="Segoe UI Semibold"/>
              </a:rPr>
              <a:t>4. Churn</a:t>
            </a:r>
          </a:p>
        </p:txBody>
      </p:sp>
      <p:sp>
        <p:nvSpPr>
          <p:cNvPr id="104" name="strategy" title="Icon of two circles and a curved arrow winding between three exes connecting them">
            <a:extLst>
              <a:ext uri="{FF2B5EF4-FFF2-40B4-BE49-F238E27FC236}">
                <a16:creationId xmlns:a16="http://schemas.microsoft.com/office/drawing/2014/main" id="{7F007C90-71F6-48CB-B092-34D13DA77311}"/>
              </a:ext>
            </a:extLst>
          </p:cNvPr>
          <p:cNvSpPr>
            <a:spLocks noChangeAspect="1" noEditPoints="1"/>
          </p:cNvSpPr>
          <p:nvPr/>
        </p:nvSpPr>
        <p:spPr bwMode="auto">
          <a:xfrm>
            <a:off x="10031916" y="2968419"/>
            <a:ext cx="617688" cy="822960"/>
          </a:xfrm>
          <a:custGeom>
            <a:avLst/>
            <a:gdLst>
              <a:gd name="T0" fmla="*/ 208 w 240"/>
              <a:gd name="T1" fmla="*/ 83 h 322"/>
              <a:gd name="T2" fmla="*/ 207 w 240"/>
              <a:gd name="T3" fmla="*/ 128 h 322"/>
              <a:gd name="T4" fmla="*/ 166 w 240"/>
              <a:gd name="T5" fmla="*/ 178 h 322"/>
              <a:gd name="T6" fmla="*/ 83 w 240"/>
              <a:gd name="T7" fmla="*/ 178 h 322"/>
              <a:gd name="T8" fmla="*/ 43 w 240"/>
              <a:gd name="T9" fmla="*/ 191 h 322"/>
              <a:gd name="T10" fmla="*/ 25 w 240"/>
              <a:gd name="T11" fmla="*/ 230 h 322"/>
              <a:gd name="T12" fmla="*/ 25 w 240"/>
              <a:gd name="T13" fmla="*/ 239 h 322"/>
              <a:gd name="T14" fmla="*/ 239 w 240"/>
              <a:gd name="T15" fmla="*/ 114 h 322"/>
              <a:gd name="T16" fmla="*/ 208 w 240"/>
              <a:gd name="T17" fmla="*/ 83 h 322"/>
              <a:gd name="T18" fmla="*/ 177 w 240"/>
              <a:gd name="T19" fmla="*/ 114 h 322"/>
              <a:gd name="T20" fmla="*/ 0 w 240"/>
              <a:gd name="T21" fmla="*/ 296 h 322"/>
              <a:gd name="T22" fmla="*/ 26 w 240"/>
              <a:gd name="T23" fmla="*/ 322 h 322"/>
              <a:gd name="T24" fmla="*/ 52 w 240"/>
              <a:gd name="T25" fmla="*/ 296 h 322"/>
              <a:gd name="T26" fmla="*/ 26 w 240"/>
              <a:gd name="T27" fmla="*/ 270 h 322"/>
              <a:gd name="T28" fmla="*/ 0 w 240"/>
              <a:gd name="T29" fmla="*/ 296 h 322"/>
              <a:gd name="T30" fmla="*/ 187 w 240"/>
              <a:gd name="T31" fmla="*/ 26 h 322"/>
              <a:gd name="T32" fmla="*/ 213 w 240"/>
              <a:gd name="T33" fmla="*/ 52 h 322"/>
              <a:gd name="T34" fmla="*/ 239 w 240"/>
              <a:gd name="T35" fmla="*/ 26 h 322"/>
              <a:gd name="T36" fmla="*/ 213 w 240"/>
              <a:gd name="T37" fmla="*/ 0 h 322"/>
              <a:gd name="T38" fmla="*/ 187 w 240"/>
              <a:gd name="T39" fmla="*/ 26 h 322"/>
              <a:gd name="T40" fmla="*/ 67 w 240"/>
              <a:gd name="T41" fmla="*/ 96 h 322"/>
              <a:gd name="T42" fmla="*/ 119 w 240"/>
              <a:gd name="T43" fmla="*/ 148 h 322"/>
              <a:gd name="T44" fmla="*/ 119 w 240"/>
              <a:gd name="T45" fmla="*/ 96 h 322"/>
              <a:gd name="T46" fmla="*/ 67 w 240"/>
              <a:gd name="T47" fmla="*/ 148 h 322"/>
              <a:gd name="T48" fmla="*/ 189 w 240"/>
              <a:gd name="T49" fmla="*/ 203 h 322"/>
              <a:gd name="T50" fmla="*/ 240 w 240"/>
              <a:gd name="T51" fmla="*/ 255 h 322"/>
              <a:gd name="T52" fmla="*/ 240 w 240"/>
              <a:gd name="T53" fmla="*/ 203 h 322"/>
              <a:gd name="T54" fmla="*/ 189 w 240"/>
              <a:gd name="T55" fmla="*/ 255 h 322"/>
              <a:gd name="T56" fmla="*/ 93 w 240"/>
              <a:gd name="T57" fmla="*/ 227 h 322"/>
              <a:gd name="T58" fmla="*/ 145 w 240"/>
              <a:gd name="T59" fmla="*/ 279 h 322"/>
              <a:gd name="T60" fmla="*/ 145 w 240"/>
              <a:gd name="T61" fmla="*/ 227 h 322"/>
              <a:gd name="T62" fmla="*/ 93 w 240"/>
              <a:gd name="T63" fmla="*/ 27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0" h="322">
                <a:moveTo>
                  <a:pt x="208" y="83"/>
                </a:moveTo>
                <a:cubicBezTo>
                  <a:pt x="208" y="83"/>
                  <a:pt x="208" y="103"/>
                  <a:pt x="207" y="128"/>
                </a:cubicBezTo>
                <a:cubicBezTo>
                  <a:pt x="206" y="177"/>
                  <a:pt x="166" y="178"/>
                  <a:pt x="166" y="178"/>
                </a:cubicBezTo>
                <a:cubicBezTo>
                  <a:pt x="83" y="178"/>
                  <a:pt x="83" y="178"/>
                  <a:pt x="83" y="178"/>
                </a:cubicBezTo>
                <a:cubicBezTo>
                  <a:pt x="83" y="178"/>
                  <a:pt x="58" y="178"/>
                  <a:pt x="43" y="191"/>
                </a:cubicBezTo>
                <a:cubicBezTo>
                  <a:pt x="28" y="203"/>
                  <a:pt x="25" y="220"/>
                  <a:pt x="25" y="230"/>
                </a:cubicBezTo>
                <a:cubicBezTo>
                  <a:pt x="25" y="239"/>
                  <a:pt x="25" y="239"/>
                  <a:pt x="25" y="239"/>
                </a:cubicBezTo>
                <a:moveTo>
                  <a:pt x="239" y="114"/>
                </a:moveTo>
                <a:cubicBezTo>
                  <a:pt x="208" y="83"/>
                  <a:pt x="208" y="83"/>
                  <a:pt x="208" y="83"/>
                </a:cubicBezTo>
                <a:cubicBezTo>
                  <a:pt x="177" y="114"/>
                  <a:pt x="177" y="114"/>
                  <a:pt x="177" y="114"/>
                </a:cubicBezTo>
                <a:moveTo>
                  <a:pt x="0" y="296"/>
                </a:moveTo>
                <a:cubicBezTo>
                  <a:pt x="0" y="310"/>
                  <a:pt x="12" y="322"/>
                  <a:pt x="26" y="322"/>
                </a:cubicBezTo>
                <a:cubicBezTo>
                  <a:pt x="40" y="322"/>
                  <a:pt x="52" y="310"/>
                  <a:pt x="52" y="296"/>
                </a:cubicBezTo>
                <a:cubicBezTo>
                  <a:pt x="52" y="282"/>
                  <a:pt x="40" y="270"/>
                  <a:pt x="26" y="270"/>
                </a:cubicBezTo>
                <a:cubicBezTo>
                  <a:pt x="12" y="270"/>
                  <a:pt x="0" y="282"/>
                  <a:pt x="0" y="296"/>
                </a:cubicBezTo>
                <a:close/>
                <a:moveTo>
                  <a:pt x="187" y="26"/>
                </a:moveTo>
                <a:cubicBezTo>
                  <a:pt x="187" y="40"/>
                  <a:pt x="199" y="52"/>
                  <a:pt x="213" y="52"/>
                </a:cubicBezTo>
                <a:cubicBezTo>
                  <a:pt x="227" y="52"/>
                  <a:pt x="239" y="40"/>
                  <a:pt x="239" y="26"/>
                </a:cubicBezTo>
                <a:cubicBezTo>
                  <a:pt x="239" y="12"/>
                  <a:pt x="227" y="0"/>
                  <a:pt x="213" y="0"/>
                </a:cubicBezTo>
                <a:cubicBezTo>
                  <a:pt x="199" y="0"/>
                  <a:pt x="187" y="12"/>
                  <a:pt x="187" y="26"/>
                </a:cubicBezTo>
                <a:close/>
                <a:moveTo>
                  <a:pt x="67" y="96"/>
                </a:moveTo>
                <a:cubicBezTo>
                  <a:pt x="119" y="148"/>
                  <a:pt x="119" y="148"/>
                  <a:pt x="119" y="148"/>
                </a:cubicBezTo>
                <a:moveTo>
                  <a:pt x="119" y="96"/>
                </a:moveTo>
                <a:cubicBezTo>
                  <a:pt x="67" y="148"/>
                  <a:pt x="67" y="148"/>
                  <a:pt x="67" y="148"/>
                </a:cubicBezTo>
                <a:moveTo>
                  <a:pt x="189" y="203"/>
                </a:moveTo>
                <a:cubicBezTo>
                  <a:pt x="240" y="255"/>
                  <a:pt x="240" y="255"/>
                  <a:pt x="240" y="255"/>
                </a:cubicBezTo>
                <a:moveTo>
                  <a:pt x="240" y="203"/>
                </a:moveTo>
                <a:cubicBezTo>
                  <a:pt x="189" y="255"/>
                  <a:pt x="189" y="255"/>
                  <a:pt x="189" y="255"/>
                </a:cubicBezTo>
                <a:moveTo>
                  <a:pt x="93" y="227"/>
                </a:moveTo>
                <a:cubicBezTo>
                  <a:pt x="145" y="279"/>
                  <a:pt x="145" y="279"/>
                  <a:pt x="145" y="279"/>
                </a:cubicBezTo>
                <a:moveTo>
                  <a:pt x="145" y="227"/>
                </a:moveTo>
                <a:cubicBezTo>
                  <a:pt x="93" y="279"/>
                  <a:pt x="93" y="279"/>
                  <a:pt x="93" y="279"/>
                </a:cubicBezTo>
              </a:path>
            </a:pathLst>
          </a:custGeom>
          <a:noFill/>
          <a:ln w="1905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11" name="Rectangle 110">
            <a:extLst>
              <a:ext uri="{FF2B5EF4-FFF2-40B4-BE49-F238E27FC236}">
                <a16:creationId xmlns:a16="http://schemas.microsoft.com/office/drawing/2014/main" id="{658CD8F9-D216-43FA-AF47-7B35A9339DE8}"/>
              </a:ext>
            </a:extLst>
          </p:cNvPr>
          <p:cNvSpPr/>
          <p:nvPr/>
        </p:nvSpPr>
        <p:spPr bwMode="auto">
          <a:xfrm>
            <a:off x="9284628" y="3885113"/>
            <a:ext cx="2112264" cy="13622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r>
              <a:rPr lang="en-US" b="1">
                <a:gradFill>
                  <a:gsLst>
                    <a:gs pos="61240">
                      <a:srgbClr val="353535"/>
                    </a:gs>
                    <a:gs pos="52000">
                      <a:srgbClr val="353535"/>
                    </a:gs>
                  </a:gsLst>
                  <a:lin ang="5400000" scaled="0"/>
                </a:gradFill>
                <a:latin typeface="Segoe UI Semilight"/>
                <a:cs typeface="Segoe UI" pitchFamily="34" charset="0"/>
              </a:rPr>
              <a:t>Customer lost by not renewing BREP or going to competition</a:t>
            </a:r>
            <a:endParaRPr lang="en-US">
              <a:gradFill>
                <a:gsLst>
                  <a:gs pos="61240">
                    <a:srgbClr val="353535"/>
                  </a:gs>
                  <a:gs pos="52000">
                    <a:srgbClr val="353535"/>
                  </a:gs>
                </a:gsLst>
                <a:lin ang="5400000" scaled="0"/>
              </a:gradFill>
              <a:latin typeface="Segoe UI Semilight"/>
              <a:cs typeface="Segoe UI" pitchFamily="34" charset="0"/>
            </a:endParaRPr>
          </a:p>
        </p:txBody>
      </p:sp>
      <p:sp>
        <p:nvSpPr>
          <p:cNvPr id="16" name="Rectangle 15">
            <a:extLst>
              <a:ext uri="{FF2B5EF4-FFF2-40B4-BE49-F238E27FC236}">
                <a16:creationId xmlns:a16="http://schemas.microsoft.com/office/drawing/2014/main" id="{DBD24179-12A6-455F-A4A0-2EECC7FFF618}"/>
              </a:ext>
            </a:extLst>
          </p:cNvPr>
          <p:cNvSpPr/>
          <p:nvPr/>
        </p:nvSpPr>
        <p:spPr bwMode="auto">
          <a:xfrm>
            <a:off x="562847" y="5661956"/>
            <a:ext cx="2693996" cy="46366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a:gradFill>
                  <a:gsLst>
                    <a:gs pos="0">
                      <a:srgbClr val="FFFFFF"/>
                    </a:gs>
                    <a:gs pos="100000">
                      <a:srgbClr val="FFFFFF"/>
                    </a:gs>
                  </a:gsLst>
                  <a:lin ang="5400000" scaled="0"/>
                </a:gradFill>
                <a:ea typeface="Segoe UI" pitchFamily="34" charset="0"/>
                <a:cs typeface="Segoe UI" pitchFamily="34" charset="0"/>
              </a:rPr>
              <a:t>Best case</a:t>
            </a:r>
          </a:p>
        </p:txBody>
      </p:sp>
      <p:sp>
        <p:nvSpPr>
          <p:cNvPr id="112" name="Rectangle 111">
            <a:extLst>
              <a:ext uri="{FF2B5EF4-FFF2-40B4-BE49-F238E27FC236}">
                <a16:creationId xmlns:a16="http://schemas.microsoft.com/office/drawing/2014/main" id="{1A0816A1-2063-473F-8B5F-998CF8A7676E}"/>
              </a:ext>
            </a:extLst>
          </p:cNvPr>
          <p:cNvSpPr/>
          <p:nvPr/>
        </p:nvSpPr>
        <p:spPr bwMode="auto">
          <a:xfrm>
            <a:off x="3373143" y="5661956"/>
            <a:ext cx="5505859" cy="463664"/>
          </a:xfrm>
          <a:prstGeom prst="rect">
            <a:avLst/>
          </a:prstGeom>
          <a:solidFill>
            <a:schemeClr val="accent2"/>
          </a:solidFill>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a:solidFill>
                  <a:schemeClr val="tx1"/>
                </a:solidFill>
                <a:cs typeface="Segoe UI" pitchFamily="34" charset="0"/>
              </a:rPr>
              <a:t>Critical for securing the base</a:t>
            </a:r>
          </a:p>
        </p:txBody>
      </p:sp>
      <p:sp>
        <p:nvSpPr>
          <p:cNvPr id="114" name="Rectangle 113">
            <a:extLst>
              <a:ext uri="{FF2B5EF4-FFF2-40B4-BE49-F238E27FC236}">
                <a16:creationId xmlns:a16="http://schemas.microsoft.com/office/drawing/2014/main" id="{017B08F2-A7ED-4F5C-85AD-2C8D95BD4D9E}"/>
              </a:ext>
            </a:extLst>
          </p:cNvPr>
          <p:cNvSpPr/>
          <p:nvPr/>
        </p:nvSpPr>
        <p:spPr bwMode="auto">
          <a:xfrm>
            <a:off x="8995504" y="5661956"/>
            <a:ext cx="2693996" cy="463664"/>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a:solidFill>
                  <a:schemeClr val="tx1"/>
                </a:solidFill>
                <a:ea typeface="Segoe UI" pitchFamily="34" charset="0"/>
                <a:cs typeface="Segoe UI" pitchFamily="34" charset="0"/>
              </a:rPr>
              <a:t>Worst case</a:t>
            </a:r>
          </a:p>
        </p:txBody>
      </p:sp>
      <p:sp>
        <p:nvSpPr>
          <p:cNvPr id="40" name="TextBox 39">
            <a:extLst>
              <a:ext uri="{FF2B5EF4-FFF2-40B4-BE49-F238E27FC236}">
                <a16:creationId xmlns:a16="http://schemas.microsoft.com/office/drawing/2014/main" id="{53FBE7E0-1747-4AA4-87F4-549311004884}"/>
              </a:ext>
            </a:extLst>
          </p:cNvPr>
          <p:cNvSpPr txBox="1"/>
          <p:nvPr/>
        </p:nvSpPr>
        <p:spPr>
          <a:xfrm>
            <a:off x="309122" y="288640"/>
            <a:ext cx="12578204" cy="794064"/>
          </a:xfrm>
          <a:prstGeom prst="rect">
            <a:avLst/>
          </a:prstGeom>
          <a:noFill/>
        </p:spPr>
        <p:txBody>
          <a:bodyPr wrap="square" lIns="182880" tIns="146304" rIns="182880" bIns="146304" rtlCol="0">
            <a:spAutoFit/>
          </a:bodyPr>
          <a:lstStyle/>
          <a:p>
            <a:pPr defTabSz="932384">
              <a:lnSpc>
                <a:spcPct val="90000"/>
              </a:lnSpc>
              <a:spcBef>
                <a:spcPct val="0"/>
              </a:spcBef>
              <a:spcAft>
                <a:spcPts val="600"/>
              </a:spcAft>
            </a:pPr>
            <a:r>
              <a:rPr lang="en-US" sz="3600" spc="-102">
                <a:ln w="3175">
                  <a:noFill/>
                </a:ln>
                <a:latin typeface="+mj-lt"/>
                <a:cs typeface="Segoe UI" pitchFamily="34" charset="0"/>
              </a:rPr>
              <a:t>There are four possible options in front of your customers</a:t>
            </a:r>
          </a:p>
        </p:txBody>
      </p:sp>
      <p:sp>
        <p:nvSpPr>
          <p:cNvPr id="26" name="Rectangle 25">
            <a:extLst>
              <a:ext uri="{FF2B5EF4-FFF2-40B4-BE49-F238E27FC236}">
                <a16:creationId xmlns:a16="http://schemas.microsoft.com/office/drawing/2014/main" id="{A9597437-D63F-4601-B17C-6B9680773236}"/>
              </a:ext>
            </a:extLst>
          </p:cNvPr>
          <p:cNvSpPr/>
          <p:nvPr/>
        </p:nvSpPr>
        <p:spPr bwMode="auto">
          <a:xfrm>
            <a:off x="562847" y="2113200"/>
            <a:ext cx="8314414" cy="3464806"/>
          </a:xfrm>
          <a:prstGeom prst="rect">
            <a:avLst/>
          </a:prstGeom>
          <a:noFill/>
          <a:ln w="762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7" name="Rectangle: Rounded Corners 26">
            <a:extLst>
              <a:ext uri="{FF2B5EF4-FFF2-40B4-BE49-F238E27FC236}">
                <a16:creationId xmlns:a16="http://schemas.microsoft.com/office/drawing/2014/main" id="{84EE7ED2-32C7-4D61-8214-AE8E709A3201}"/>
              </a:ext>
            </a:extLst>
          </p:cNvPr>
          <p:cNvSpPr/>
          <p:nvPr/>
        </p:nvSpPr>
        <p:spPr bwMode="auto">
          <a:xfrm rot="19801952">
            <a:off x="178165" y="2122722"/>
            <a:ext cx="1325665" cy="334592"/>
          </a:xfrm>
          <a:prstGeom prst="roundRect">
            <a:avLst/>
          </a:prstGeom>
          <a:solidFill>
            <a:schemeClr val="accent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dirty="0">
                <a:gradFill>
                  <a:gsLst>
                    <a:gs pos="0">
                      <a:srgbClr val="FFFFFF"/>
                    </a:gs>
                    <a:gs pos="100000">
                      <a:srgbClr val="FFFFFF"/>
                    </a:gs>
                  </a:gsLst>
                  <a:lin ang="5400000" scaled="0"/>
                </a:gradFill>
                <a:ea typeface="Segoe UI" pitchFamily="34" charset="0"/>
                <a:cs typeface="Segoe UI" pitchFamily="34" charset="0"/>
              </a:rPr>
              <a:t>Success!</a:t>
            </a:r>
          </a:p>
        </p:txBody>
      </p:sp>
    </p:spTree>
    <p:extLst>
      <p:ext uri="{BB962C8B-B14F-4D97-AF65-F5344CB8AC3E}">
        <p14:creationId xmlns:p14="http://schemas.microsoft.com/office/powerpoint/2010/main" val="162886050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122B619-7313-4B31-8F38-937ECED41A96}"/>
              </a:ext>
            </a:extLst>
          </p:cNvPr>
          <p:cNvSpPr/>
          <p:nvPr/>
        </p:nvSpPr>
        <p:spPr>
          <a:xfrm>
            <a:off x="237774" y="330214"/>
            <a:ext cx="11694305" cy="523220"/>
          </a:xfrm>
          <a:prstGeom prst="rect">
            <a:avLst/>
          </a:prstGeom>
        </p:spPr>
        <p:txBody>
          <a:bodyPr wrap="squar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Segoe UI"/>
                <a:ea typeface="+mn-ea"/>
                <a:cs typeface="Segoe UI"/>
              </a:rPr>
              <a:t>Offer a path-forward to all of your existing customers</a:t>
            </a:r>
            <a:endParaRPr kumimoji="0" lang="en-US" sz="2800" b="0" i="0" u="none" strike="noStrike" kern="1200" cap="none" spc="0" normalizeH="0" baseline="0" noProof="0">
              <a:ln>
                <a:noFill/>
              </a:ln>
              <a:solidFill>
                <a:prstClr val="white"/>
              </a:solidFill>
              <a:effectLst/>
              <a:uLnTx/>
              <a:uFillTx/>
              <a:latin typeface="Segoe UI"/>
              <a:ea typeface="+mn-ea"/>
              <a:cs typeface="+mn-cs"/>
            </a:endParaRPr>
          </a:p>
        </p:txBody>
      </p:sp>
      <p:grpSp>
        <p:nvGrpSpPr>
          <p:cNvPr id="34" name="Group 33">
            <a:extLst>
              <a:ext uri="{FF2B5EF4-FFF2-40B4-BE49-F238E27FC236}">
                <a16:creationId xmlns:a16="http://schemas.microsoft.com/office/drawing/2014/main" id="{E6FAFF9A-F67B-489B-996A-B345C20EA1A0}"/>
              </a:ext>
            </a:extLst>
          </p:cNvPr>
          <p:cNvGrpSpPr/>
          <p:nvPr/>
        </p:nvGrpSpPr>
        <p:grpSpPr>
          <a:xfrm>
            <a:off x="480465" y="763476"/>
            <a:ext cx="8671629" cy="6052915"/>
            <a:chOff x="369931" y="263538"/>
            <a:chExt cx="8307916" cy="6052915"/>
          </a:xfrm>
        </p:grpSpPr>
        <p:graphicFrame>
          <p:nvGraphicFramePr>
            <p:cNvPr id="33" name="Diagram 32">
              <a:extLst>
                <a:ext uri="{FF2B5EF4-FFF2-40B4-BE49-F238E27FC236}">
                  <a16:creationId xmlns:a16="http://schemas.microsoft.com/office/drawing/2014/main" id="{DC888951-4AC7-48FE-BB2D-C9B6BEB271D1}"/>
                </a:ext>
              </a:extLst>
            </p:cNvPr>
            <p:cNvGraphicFramePr/>
            <p:nvPr/>
          </p:nvGraphicFramePr>
          <p:xfrm>
            <a:off x="369931" y="263538"/>
            <a:ext cx="8307916" cy="60529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Freeform: Shape 21">
              <a:extLst>
                <a:ext uri="{FF2B5EF4-FFF2-40B4-BE49-F238E27FC236}">
                  <a16:creationId xmlns:a16="http://schemas.microsoft.com/office/drawing/2014/main" id="{EBA86176-2799-4FC2-92F9-7795C23E7119}"/>
                </a:ext>
              </a:extLst>
            </p:cNvPr>
            <p:cNvSpPr/>
            <p:nvPr/>
          </p:nvSpPr>
          <p:spPr bwMode="auto">
            <a:xfrm flipV="1">
              <a:off x="8069261" y="1757378"/>
              <a:ext cx="454165" cy="248774"/>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grpSp>
          <p:nvGrpSpPr>
            <p:cNvPr id="25" name="Group 24">
              <a:extLst>
                <a:ext uri="{FF2B5EF4-FFF2-40B4-BE49-F238E27FC236}">
                  <a16:creationId xmlns:a16="http://schemas.microsoft.com/office/drawing/2014/main" id="{3745C4EC-7AEE-4D9F-82C3-1C82F45EAF1B}"/>
                </a:ext>
              </a:extLst>
            </p:cNvPr>
            <p:cNvGrpSpPr/>
            <p:nvPr/>
          </p:nvGrpSpPr>
          <p:grpSpPr>
            <a:xfrm>
              <a:off x="8181073" y="2770094"/>
              <a:ext cx="435684" cy="410101"/>
              <a:chOff x="4771171" y="4307667"/>
              <a:chExt cx="427172" cy="406188"/>
            </a:xfrm>
          </p:grpSpPr>
          <p:sp>
            <p:nvSpPr>
              <p:cNvPr id="26" name="Freeform 128">
                <a:extLst>
                  <a:ext uri="{FF2B5EF4-FFF2-40B4-BE49-F238E27FC236}">
                    <a16:creationId xmlns:a16="http://schemas.microsoft.com/office/drawing/2014/main" id="{39836535-5F3F-442B-8C15-48B3BBE937CF}"/>
                  </a:ext>
                </a:extLst>
              </p:cNvPr>
              <p:cNvSpPr>
                <a:spLocks noChangeAspect="1"/>
              </p:cNvSpPr>
              <p:nvPr/>
            </p:nvSpPr>
            <p:spPr bwMode="auto">
              <a:xfrm>
                <a:off x="4771171" y="4307667"/>
                <a:ext cx="427172" cy="235974"/>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noFill/>
              <a:ln w="12700">
                <a:solidFill>
                  <a:schemeClr val="bg1"/>
                </a:solidFill>
                <a:miter lim="800000"/>
              </a:ln>
            </p:spPr>
            <p:txBody>
              <a:bodyPr vert="horz" wrap="square" lIns="89642" tIns="44821" rIns="89642" bIns="44821"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Segoe UI"/>
                  <a:ea typeface="+mn-ea"/>
                  <a:cs typeface="+mn-cs"/>
                </a:endParaRPr>
              </a:p>
            </p:txBody>
          </p:sp>
          <p:sp>
            <p:nvSpPr>
              <p:cNvPr id="27" name="Cylinder 513">
                <a:extLst>
                  <a:ext uri="{FF2B5EF4-FFF2-40B4-BE49-F238E27FC236}">
                    <a16:creationId xmlns:a16="http://schemas.microsoft.com/office/drawing/2014/main" id="{EB4D9442-9C8A-4BA1-B6C0-BC4DC764EC28}"/>
                  </a:ext>
                </a:extLst>
              </p:cNvPr>
              <p:cNvSpPr/>
              <p:nvPr/>
            </p:nvSpPr>
            <p:spPr bwMode="auto">
              <a:xfrm>
                <a:off x="4890920" y="4467296"/>
                <a:ext cx="187675" cy="246559"/>
              </a:xfrm>
              <a:prstGeom prst="can">
                <a:avLst>
                  <a:gd name="adj" fmla="val 39530"/>
                </a:avLst>
              </a:prstGeom>
              <a:solidFill>
                <a:srgbClr val="008272"/>
              </a:solidFill>
              <a:ln w="127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3428" rIns="0"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78D7"/>
                  </a:solidFill>
                  <a:effectLst/>
                  <a:uLnTx/>
                  <a:uFillTx/>
                  <a:latin typeface="Segoe UI Light"/>
                  <a:ea typeface="Segoe UI" pitchFamily="34" charset="0"/>
                  <a:cs typeface="Segoe UI" pitchFamily="34" charset="0"/>
                </a:endParaRPr>
              </a:p>
            </p:txBody>
          </p:sp>
          <p:cxnSp>
            <p:nvCxnSpPr>
              <p:cNvPr id="28" name="Straight Arrow Connector 27">
                <a:extLst>
                  <a:ext uri="{FF2B5EF4-FFF2-40B4-BE49-F238E27FC236}">
                    <a16:creationId xmlns:a16="http://schemas.microsoft.com/office/drawing/2014/main" id="{D5A2C849-46C4-48FD-BC0E-3232457B2773}"/>
                  </a:ext>
                </a:extLst>
              </p:cNvPr>
              <p:cNvCxnSpPr>
                <a:cxnSpLocks/>
              </p:cNvCxnSpPr>
              <p:nvPr/>
            </p:nvCxnSpPr>
            <p:spPr>
              <a:xfrm flipV="1">
                <a:off x="4988889" y="4362355"/>
                <a:ext cx="0" cy="140145"/>
              </a:xfrm>
              <a:prstGeom prst="straightConnector1">
                <a:avLst/>
              </a:prstGeom>
              <a:ln w="12700">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31" name="building_8" title="Icon of tall buildings">
              <a:extLst>
                <a:ext uri="{FF2B5EF4-FFF2-40B4-BE49-F238E27FC236}">
                  <a16:creationId xmlns:a16="http://schemas.microsoft.com/office/drawing/2014/main" id="{83F450FF-EBCC-495F-B406-13161667813F}"/>
                </a:ext>
              </a:extLst>
            </p:cNvPr>
            <p:cNvSpPr>
              <a:spLocks noChangeAspect="1" noEditPoints="1"/>
            </p:cNvSpPr>
            <p:nvPr/>
          </p:nvSpPr>
          <p:spPr bwMode="auto">
            <a:xfrm>
              <a:off x="5687328" y="4994644"/>
              <a:ext cx="321398" cy="505629"/>
            </a:xfrm>
            <a:custGeom>
              <a:avLst/>
              <a:gdLst>
                <a:gd name="T0" fmla="*/ 299 w 395"/>
                <a:gd name="T1" fmla="*/ 151 h 429"/>
                <a:gd name="T2" fmla="*/ 299 w 395"/>
                <a:gd name="T3" fmla="*/ 429 h 429"/>
                <a:gd name="T4" fmla="*/ 242 w 395"/>
                <a:gd name="T5" fmla="*/ 429 h 429"/>
                <a:gd name="T6" fmla="*/ 242 w 395"/>
                <a:gd name="T7" fmla="*/ 333 h 429"/>
                <a:gd name="T8" fmla="*/ 181 w 395"/>
                <a:gd name="T9" fmla="*/ 333 h 429"/>
                <a:gd name="T10" fmla="*/ 181 w 395"/>
                <a:gd name="T11" fmla="*/ 429 h 429"/>
                <a:gd name="T12" fmla="*/ 121 w 395"/>
                <a:gd name="T13" fmla="*/ 429 h 429"/>
                <a:gd name="T14" fmla="*/ 121 w 395"/>
                <a:gd name="T15" fmla="*/ 151 h 429"/>
                <a:gd name="T16" fmla="*/ 211 w 395"/>
                <a:gd name="T17" fmla="*/ 151 h 429"/>
                <a:gd name="T18" fmla="*/ 299 w 395"/>
                <a:gd name="T19" fmla="*/ 151 h 429"/>
                <a:gd name="T20" fmla="*/ 211 w 395"/>
                <a:gd name="T21" fmla="*/ 151 h 429"/>
                <a:gd name="T22" fmla="*/ 211 w 395"/>
                <a:gd name="T23" fmla="*/ 92 h 429"/>
                <a:gd name="T24" fmla="*/ 0 w 395"/>
                <a:gd name="T25" fmla="*/ 92 h 429"/>
                <a:gd name="T26" fmla="*/ 0 w 395"/>
                <a:gd name="T27" fmla="*/ 429 h 429"/>
                <a:gd name="T28" fmla="*/ 395 w 395"/>
                <a:gd name="T29" fmla="*/ 429 h 429"/>
                <a:gd name="T30" fmla="*/ 395 w 395"/>
                <a:gd name="T31" fmla="*/ 123 h 429"/>
                <a:gd name="T32" fmla="*/ 268 w 395"/>
                <a:gd name="T33" fmla="*/ 0 h 429"/>
                <a:gd name="T34" fmla="*/ 268 w 395"/>
                <a:gd name="T35" fmla="*/ 151 h 429"/>
                <a:gd name="T36" fmla="*/ 62 w 395"/>
                <a:gd name="T37" fmla="*/ 151 h 429"/>
                <a:gd name="T38" fmla="*/ 56 w 395"/>
                <a:gd name="T39" fmla="*/ 151 h 429"/>
                <a:gd name="T40" fmla="*/ 56 w 395"/>
                <a:gd name="T41" fmla="*/ 155 h 429"/>
                <a:gd name="T42" fmla="*/ 62 w 395"/>
                <a:gd name="T43" fmla="*/ 155 h 429"/>
                <a:gd name="T44" fmla="*/ 62 w 395"/>
                <a:gd name="T45" fmla="*/ 151 h 429"/>
                <a:gd name="T46" fmla="*/ 62 w 395"/>
                <a:gd name="T47" fmla="*/ 211 h 429"/>
                <a:gd name="T48" fmla="*/ 56 w 395"/>
                <a:gd name="T49" fmla="*/ 211 h 429"/>
                <a:gd name="T50" fmla="*/ 56 w 395"/>
                <a:gd name="T51" fmla="*/ 217 h 429"/>
                <a:gd name="T52" fmla="*/ 62 w 395"/>
                <a:gd name="T53" fmla="*/ 217 h 429"/>
                <a:gd name="T54" fmla="*/ 62 w 395"/>
                <a:gd name="T55" fmla="*/ 211 h 429"/>
                <a:gd name="T56" fmla="*/ 62 w 395"/>
                <a:gd name="T57" fmla="*/ 271 h 429"/>
                <a:gd name="T58" fmla="*/ 56 w 395"/>
                <a:gd name="T59" fmla="*/ 271 h 429"/>
                <a:gd name="T60" fmla="*/ 56 w 395"/>
                <a:gd name="T61" fmla="*/ 277 h 429"/>
                <a:gd name="T62" fmla="*/ 62 w 395"/>
                <a:gd name="T63" fmla="*/ 277 h 429"/>
                <a:gd name="T64" fmla="*/ 62 w 395"/>
                <a:gd name="T65" fmla="*/ 271 h 429"/>
                <a:gd name="T66" fmla="*/ 62 w 395"/>
                <a:gd name="T67" fmla="*/ 332 h 429"/>
                <a:gd name="T68" fmla="*/ 56 w 395"/>
                <a:gd name="T69" fmla="*/ 332 h 429"/>
                <a:gd name="T70" fmla="*/ 56 w 395"/>
                <a:gd name="T71" fmla="*/ 337 h 429"/>
                <a:gd name="T72" fmla="*/ 62 w 395"/>
                <a:gd name="T73" fmla="*/ 337 h 429"/>
                <a:gd name="T74" fmla="*/ 62 w 395"/>
                <a:gd name="T75" fmla="*/ 332 h 429"/>
                <a:gd name="T76" fmla="*/ 62 w 395"/>
                <a:gd name="T77" fmla="*/ 392 h 429"/>
                <a:gd name="T78" fmla="*/ 56 w 395"/>
                <a:gd name="T79" fmla="*/ 392 h 429"/>
                <a:gd name="T80" fmla="*/ 56 w 395"/>
                <a:gd name="T81" fmla="*/ 397 h 429"/>
                <a:gd name="T82" fmla="*/ 62 w 395"/>
                <a:gd name="T83" fmla="*/ 397 h 429"/>
                <a:gd name="T84" fmla="*/ 62 w 395"/>
                <a:gd name="T85" fmla="*/ 392 h 429"/>
                <a:gd name="T86" fmla="*/ 182 w 395"/>
                <a:gd name="T87" fmla="*/ 211 h 429"/>
                <a:gd name="T88" fmla="*/ 177 w 395"/>
                <a:gd name="T89" fmla="*/ 211 h 429"/>
                <a:gd name="T90" fmla="*/ 177 w 395"/>
                <a:gd name="T91" fmla="*/ 217 h 429"/>
                <a:gd name="T92" fmla="*/ 182 w 395"/>
                <a:gd name="T93" fmla="*/ 217 h 429"/>
                <a:gd name="T94" fmla="*/ 182 w 395"/>
                <a:gd name="T95" fmla="*/ 211 h 429"/>
                <a:gd name="T96" fmla="*/ 182 w 395"/>
                <a:gd name="T97" fmla="*/ 273 h 429"/>
                <a:gd name="T98" fmla="*/ 177 w 395"/>
                <a:gd name="T99" fmla="*/ 273 h 429"/>
                <a:gd name="T100" fmla="*/ 177 w 395"/>
                <a:gd name="T101" fmla="*/ 277 h 429"/>
                <a:gd name="T102" fmla="*/ 182 w 395"/>
                <a:gd name="T103" fmla="*/ 277 h 429"/>
                <a:gd name="T104" fmla="*/ 182 w 395"/>
                <a:gd name="T105" fmla="*/ 273 h 429"/>
                <a:gd name="T106" fmla="*/ 243 w 395"/>
                <a:gd name="T107" fmla="*/ 211 h 429"/>
                <a:gd name="T108" fmla="*/ 237 w 395"/>
                <a:gd name="T109" fmla="*/ 211 h 429"/>
                <a:gd name="T110" fmla="*/ 237 w 395"/>
                <a:gd name="T111" fmla="*/ 217 h 429"/>
                <a:gd name="T112" fmla="*/ 243 w 395"/>
                <a:gd name="T113" fmla="*/ 217 h 429"/>
                <a:gd name="T114" fmla="*/ 243 w 395"/>
                <a:gd name="T115" fmla="*/ 211 h 429"/>
                <a:gd name="T116" fmla="*/ 243 w 395"/>
                <a:gd name="T117" fmla="*/ 273 h 429"/>
                <a:gd name="T118" fmla="*/ 237 w 395"/>
                <a:gd name="T119" fmla="*/ 273 h 429"/>
                <a:gd name="T120" fmla="*/ 237 w 395"/>
                <a:gd name="T121" fmla="*/ 277 h 429"/>
                <a:gd name="T122" fmla="*/ 243 w 395"/>
                <a:gd name="T123" fmla="*/ 277 h 429"/>
                <a:gd name="T124" fmla="*/ 243 w 395"/>
                <a:gd name="T125" fmla="*/ 273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 h="429">
                  <a:moveTo>
                    <a:pt x="299" y="151"/>
                  </a:moveTo>
                  <a:lnTo>
                    <a:pt x="299" y="429"/>
                  </a:lnTo>
                  <a:lnTo>
                    <a:pt x="242" y="429"/>
                  </a:lnTo>
                  <a:lnTo>
                    <a:pt x="242" y="333"/>
                  </a:lnTo>
                  <a:lnTo>
                    <a:pt x="181" y="333"/>
                  </a:lnTo>
                  <a:lnTo>
                    <a:pt x="181" y="429"/>
                  </a:lnTo>
                  <a:lnTo>
                    <a:pt x="121" y="429"/>
                  </a:lnTo>
                  <a:lnTo>
                    <a:pt x="121" y="151"/>
                  </a:lnTo>
                  <a:lnTo>
                    <a:pt x="211" y="151"/>
                  </a:lnTo>
                  <a:lnTo>
                    <a:pt x="299" y="151"/>
                  </a:lnTo>
                  <a:moveTo>
                    <a:pt x="211" y="151"/>
                  </a:moveTo>
                  <a:lnTo>
                    <a:pt x="211" y="92"/>
                  </a:lnTo>
                  <a:lnTo>
                    <a:pt x="0" y="92"/>
                  </a:lnTo>
                  <a:lnTo>
                    <a:pt x="0" y="429"/>
                  </a:lnTo>
                  <a:moveTo>
                    <a:pt x="395" y="429"/>
                  </a:moveTo>
                  <a:lnTo>
                    <a:pt x="395" y="123"/>
                  </a:lnTo>
                  <a:lnTo>
                    <a:pt x="268" y="0"/>
                  </a:lnTo>
                  <a:lnTo>
                    <a:pt x="268" y="151"/>
                  </a:lnTo>
                  <a:moveTo>
                    <a:pt x="62" y="151"/>
                  </a:moveTo>
                  <a:lnTo>
                    <a:pt x="56" y="151"/>
                  </a:lnTo>
                  <a:lnTo>
                    <a:pt x="56" y="155"/>
                  </a:lnTo>
                  <a:lnTo>
                    <a:pt x="62" y="155"/>
                  </a:lnTo>
                  <a:lnTo>
                    <a:pt x="62" y="151"/>
                  </a:lnTo>
                  <a:moveTo>
                    <a:pt x="62" y="211"/>
                  </a:moveTo>
                  <a:lnTo>
                    <a:pt x="56" y="211"/>
                  </a:lnTo>
                  <a:lnTo>
                    <a:pt x="56" y="217"/>
                  </a:lnTo>
                  <a:lnTo>
                    <a:pt x="62" y="217"/>
                  </a:lnTo>
                  <a:lnTo>
                    <a:pt x="62" y="211"/>
                  </a:lnTo>
                  <a:moveTo>
                    <a:pt x="62" y="271"/>
                  </a:moveTo>
                  <a:lnTo>
                    <a:pt x="56" y="271"/>
                  </a:lnTo>
                  <a:lnTo>
                    <a:pt x="56" y="277"/>
                  </a:lnTo>
                  <a:lnTo>
                    <a:pt x="62" y="277"/>
                  </a:lnTo>
                  <a:lnTo>
                    <a:pt x="62" y="271"/>
                  </a:lnTo>
                  <a:moveTo>
                    <a:pt x="62" y="332"/>
                  </a:moveTo>
                  <a:lnTo>
                    <a:pt x="56" y="332"/>
                  </a:lnTo>
                  <a:lnTo>
                    <a:pt x="56" y="337"/>
                  </a:lnTo>
                  <a:lnTo>
                    <a:pt x="62" y="337"/>
                  </a:lnTo>
                  <a:lnTo>
                    <a:pt x="62" y="332"/>
                  </a:lnTo>
                  <a:moveTo>
                    <a:pt x="62" y="392"/>
                  </a:moveTo>
                  <a:lnTo>
                    <a:pt x="56" y="392"/>
                  </a:lnTo>
                  <a:lnTo>
                    <a:pt x="56" y="397"/>
                  </a:lnTo>
                  <a:lnTo>
                    <a:pt x="62" y="397"/>
                  </a:lnTo>
                  <a:lnTo>
                    <a:pt x="62" y="392"/>
                  </a:lnTo>
                  <a:moveTo>
                    <a:pt x="182" y="211"/>
                  </a:moveTo>
                  <a:lnTo>
                    <a:pt x="177" y="211"/>
                  </a:lnTo>
                  <a:lnTo>
                    <a:pt x="177" y="217"/>
                  </a:lnTo>
                  <a:lnTo>
                    <a:pt x="182" y="217"/>
                  </a:lnTo>
                  <a:lnTo>
                    <a:pt x="182" y="211"/>
                  </a:lnTo>
                  <a:moveTo>
                    <a:pt x="182" y="273"/>
                  </a:moveTo>
                  <a:lnTo>
                    <a:pt x="177" y="273"/>
                  </a:lnTo>
                  <a:lnTo>
                    <a:pt x="177" y="277"/>
                  </a:lnTo>
                  <a:lnTo>
                    <a:pt x="182" y="277"/>
                  </a:lnTo>
                  <a:lnTo>
                    <a:pt x="182" y="273"/>
                  </a:lnTo>
                  <a:moveTo>
                    <a:pt x="243" y="211"/>
                  </a:moveTo>
                  <a:lnTo>
                    <a:pt x="237" y="211"/>
                  </a:lnTo>
                  <a:lnTo>
                    <a:pt x="237" y="217"/>
                  </a:lnTo>
                  <a:lnTo>
                    <a:pt x="243" y="217"/>
                  </a:lnTo>
                  <a:lnTo>
                    <a:pt x="243" y="211"/>
                  </a:lnTo>
                  <a:moveTo>
                    <a:pt x="243" y="273"/>
                  </a:moveTo>
                  <a:lnTo>
                    <a:pt x="237" y="273"/>
                  </a:lnTo>
                  <a:lnTo>
                    <a:pt x="237" y="277"/>
                  </a:lnTo>
                  <a:lnTo>
                    <a:pt x="243" y="277"/>
                  </a:lnTo>
                  <a:lnTo>
                    <a:pt x="243" y="273"/>
                  </a:ln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Semilight"/>
                <a:ea typeface="+mn-ea"/>
                <a:cs typeface="+mn-cs"/>
              </a:endParaRPr>
            </a:p>
          </p:txBody>
        </p:sp>
      </p:grpSp>
      <p:sp>
        <p:nvSpPr>
          <p:cNvPr id="2" name="Title 1">
            <a:extLst>
              <a:ext uri="{FF2B5EF4-FFF2-40B4-BE49-F238E27FC236}">
                <a16:creationId xmlns:a16="http://schemas.microsoft.com/office/drawing/2014/main" id="{E687225E-ADE7-4969-A76A-FB118A846306}"/>
              </a:ext>
            </a:extLst>
          </p:cNvPr>
          <p:cNvSpPr>
            <a:spLocks noGrp="1"/>
          </p:cNvSpPr>
          <p:nvPr>
            <p:ph type="title"/>
          </p:nvPr>
        </p:nvSpPr>
        <p:spPr>
          <a:xfrm>
            <a:off x="336558" y="352427"/>
            <a:ext cx="11889564" cy="917575"/>
          </a:xfrm>
        </p:spPr>
        <p:txBody>
          <a:bodyPr/>
          <a:lstStyle/>
          <a:p>
            <a:r>
              <a:rPr lang="en-GB" sz="3600">
                <a:solidFill>
                  <a:schemeClr val="tx1"/>
                </a:solidFill>
              </a:rPr>
              <a:t>Offer a path forward to your existing customers</a:t>
            </a:r>
            <a:endParaRPr lang="en-US" sz="3600">
              <a:solidFill>
                <a:schemeClr val="tx1"/>
              </a:solidFill>
            </a:endParaRPr>
          </a:p>
        </p:txBody>
      </p:sp>
      <p:grpSp>
        <p:nvGrpSpPr>
          <p:cNvPr id="35" name="Group 34">
            <a:extLst>
              <a:ext uri="{FF2B5EF4-FFF2-40B4-BE49-F238E27FC236}">
                <a16:creationId xmlns:a16="http://schemas.microsoft.com/office/drawing/2014/main" id="{8C71E341-44B1-4C46-9366-2345EA1B28D8}"/>
              </a:ext>
            </a:extLst>
          </p:cNvPr>
          <p:cNvGrpSpPr/>
          <p:nvPr/>
        </p:nvGrpSpPr>
        <p:grpSpPr>
          <a:xfrm>
            <a:off x="9423400" y="2008529"/>
            <a:ext cx="2516038" cy="3733078"/>
            <a:chOff x="441744" y="2494577"/>
            <a:chExt cx="3594536" cy="5137083"/>
          </a:xfrm>
        </p:grpSpPr>
        <p:sp>
          <p:nvSpPr>
            <p:cNvPr id="38" name="Rectangle 37">
              <a:extLst>
                <a:ext uri="{FF2B5EF4-FFF2-40B4-BE49-F238E27FC236}">
                  <a16:creationId xmlns:a16="http://schemas.microsoft.com/office/drawing/2014/main" id="{1EC04790-8528-454A-B72A-47962637EFE6}"/>
                </a:ext>
              </a:extLst>
            </p:cNvPr>
            <p:cNvSpPr/>
            <p:nvPr/>
          </p:nvSpPr>
          <p:spPr bwMode="auto">
            <a:xfrm>
              <a:off x="441744" y="2510771"/>
              <a:ext cx="3594536" cy="5120889"/>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600"/>
                </a:spcAft>
                <a:buClrTx/>
                <a:buSzTx/>
                <a:buFontTx/>
                <a:buNone/>
                <a:tabLst/>
                <a:defRPr/>
              </a:pPr>
              <a:r>
                <a:rPr kumimoji="0" lang="en-US" sz="1400" b="0" u="none" strike="noStrike" kern="1200" cap="none" spc="-10" normalizeH="0" baseline="0" noProof="0" dirty="0">
                  <a:ln>
                    <a:noFill/>
                  </a:ln>
                  <a:solidFill>
                    <a:srgbClr val="505050"/>
                  </a:solidFill>
                  <a:effectLst/>
                  <a:uLnTx/>
                  <a:uFillTx/>
                  <a:latin typeface="Segoe UI"/>
                  <a:ea typeface="+mn-ea"/>
                  <a:cs typeface="Segoe UI"/>
                </a:rPr>
                <a:t>For more information see:</a:t>
              </a:r>
            </a:p>
            <a:p>
              <a:pPr marL="285750" marR="0" lvl="0" indent="-285750" algn="l" defTabSz="932742" rtl="0" eaLnBrk="1" fontAlgn="b" latinLnBrk="0" hangingPunct="1">
                <a:lnSpc>
                  <a:spcPct val="100000"/>
                </a:lnSpc>
                <a:spcBef>
                  <a:spcPts val="0"/>
                </a:spcBef>
                <a:spcAft>
                  <a:spcPts val="600"/>
                </a:spcAft>
                <a:buClrTx/>
                <a:buSzTx/>
                <a:buFont typeface="Arial" panose="020B0604020202020204" pitchFamily="34" charset="0"/>
                <a:buChar char="•"/>
                <a:tabLst/>
                <a:defRPr/>
              </a:pPr>
              <a:r>
                <a:rPr kumimoji="0" lang="en-US" sz="1400" b="0" u="none" strike="noStrike" kern="1200" cap="none" spc="-10" normalizeH="0" baseline="0" noProof="0" dirty="0">
                  <a:ln>
                    <a:noFill/>
                  </a:ln>
                  <a:solidFill>
                    <a:srgbClr val="505050"/>
                  </a:solidFill>
                  <a:effectLst/>
                  <a:uLnTx/>
                  <a:uFillTx/>
                  <a:ea typeface="+mn-ea"/>
                  <a:cs typeface="Segoe UI"/>
                  <a:hlinkClick r:id="rId8"/>
                </a:rPr>
                <a:t>Conversation Guide</a:t>
              </a:r>
              <a:endParaRPr kumimoji="0" lang="en-US" sz="1400" b="0" u="none" strike="noStrike" kern="1200" cap="none" spc="-10" normalizeH="0" baseline="0" noProof="0" dirty="0">
                <a:ln>
                  <a:noFill/>
                </a:ln>
                <a:solidFill>
                  <a:srgbClr val="505050"/>
                </a:solidFill>
                <a:effectLst/>
                <a:uLnTx/>
                <a:uFillTx/>
                <a:ea typeface="+mn-ea"/>
                <a:cs typeface="Segoe UI"/>
              </a:endParaRPr>
            </a:p>
            <a:p>
              <a:pPr marL="285750" indent="-285750" fontAlgn="b">
                <a:spcAft>
                  <a:spcPts val="600"/>
                </a:spcAft>
                <a:buFont typeface="Arial" panose="020B0604020202020204" pitchFamily="34" charset="0"/>
                <a:buChar char="•"/>
                <a:defRPr/>
              </a:pPr>
              <a:r>
                <a:rPr lang="en-US" sz="1400" dirty="0">
                  <a:solidFill>
                    <a:srgbClr val="505050"/>
                  </a:solidFill>
                  <a:hlinkClick r:id="rId8"/>
                </a:rPr>
                <a:t>Recorded video delivery</a:t>
              </a:r>
              <a:r>
                <a:rPr lang="en-US" sz="1400" dirty="0">
                  <a:solidFill>
                    <a:srgbClr val="505050"/>
                  </a:solidFill>
                  <a:hlinkClick r:id="rId9"/>
                </a:rPr>
                <a:t> </a:t>
              </a:r>
              <a:r>
                <a:rPr lang="en-US" sz="1400" dirty="0">
                  <a:solidFill>
                    <a:srgbClr val="505050"/>
                  </a:solidFill>
                </a:rPr>
                <a:t>of Conversation Guide</a:t>
              </a:r>
            </a:p>
            <a:p>
              <a:pPr marL="285750" lvl="0" indent="-285750" defTabSz="914400" fontAlgn="b">
                <a:spcAft>
                  <a:spcPts val="300"/>
                </a:spcAft>
                <a:buFont typeface="Arial" panose="020B0604020202020204" pitchFamily="34" charset="0"/>
                <a:buChar char="•"/>
                <a:defRPr/>
              </a:pPr>
              <a:r>
                <a:rPr kumimoji="0" lang="en-US" sz="1400" b="0" u="none" strike="noStrike" kern="1200" cap="none" spc="-10" normalizeH="0" baseline="0" noProof="0" dirty="0">
                  <a:ln>
                    <a:noFill/>
                  </a:ln>
                  <a:solidFill>
                    <a:srgbClr val="505050"/>
                  </a:solidFill>
                  <a:effectLst/>
                  <a:uLnTx/>
                  <a:uFillTx/>
                  <a:ea typeface="+mn-ea"/>
                  <a:cs typeface="Segoe UI"/>
                </a:rPr>
                <a:t>FAQs – </a:t>
              </a:r>
              <a:r>
                <a:rPr lang="en-US" sz="1400" dirty="0">
                  <a:solidFill>
                    <a:srgbClr val="505050"/>
                  </a:solidFill>
                  <a:hlinkClick r:id="rId10"/>
                </a:rPr>
                <a:t>NAV</a:t>
              </a:r>
              <a:r>
                <a:rPr lang="en-US" sz="1400" dirty="0">
                  <a:solidFill>
                    <a:srgbClr val="505050"/>
                  </a:solidFill>
                  <a:hlinkClick r:id="rId11"/>
                </a:rPr>
                <a:t> </a:t>
              </a:r>
              <a:r>
                <a:rPr lang="en-US" sz="1400" dirty="0">
                  <a:solidFill>
                    <a:srgbClr val="505050"/>
                  </a:solidFill>
                </a:rPr>
                <a:t>&amp; </a:t>
              </a:r>
              <a:r>
                <a:rPr lang="en-US" sz="1400" dirty="0">
                  <a:solidFill>
                    <a:srgbClr val="505050"/>
                  </a:solidFill>
                  <a:hlinkClick r:id="rId12"/>
                </a:rPr>
                <a:t>GP</a:t>
              </a:r>
              <a:endParaRPr lang="en-US" sz="1400" dirty="0">
                <a:solidFill>
                  <a:srgbClr val="505050"/>
                </a:solidFill>
              </a:endParaRPr>
            </a:p>
            <a:p>
              <a:pPr marL="285750" indent="-285750">
                <a:spcAft>
                  <a:spcPts val="600"/>
                </a:spcAft>
                <a:buFont typeface="Arial" panose="020B0604020202020204" pitchFamily="34" charset="0"/>
                <a:buChar char="•"/>
                <a:defRPr/>
              </a:pPr>
              <a:r>
                <a:rPr kumimoji="0" lang="en-US" sz="1400" b="0" u="none" strike="noStrike" kern="1200" cap="none" spc="-10" normalizeH="0" baseline="0" noProof="0" dirty="0">
                  <a:ln>
                    <a:noFill/>
                  </a:ln>
                  <a:solidFill>
                    <a:srgbClr val="505050"/>
                  </a:solidFill>
                  <a:effectLst/>
                  <a:uLnTx/>
                  <a:uFillTx/>
                  <a:ea typeface="+mn-ea"/>
                  <a:cs typeface="Segoe UI"/>
                </a:rPr>
                <a:t>Pitch Decks – </a:t>
              </a:r>
              <a:r>
                <a:rPr lang="en-US" sz="1400" dirty="0">
                  <a:solidFill>
                    <a:srgbClr val="505050"/>
                  </a:solidFill>
                  <a:hlinkClick r:id="rId13"/>
                </a:rPr>
                <a:t>NAV</a:t>
              </a:r>
              <a:r>
                <a:rPr lang="en-US" sz="1400" dirty="0">
                  <a:solidFill>
                    <a:srgbClr val="505050"/>
                  </a:solidFill>
                </a:rPr>
                <a:t> &amp; </a:t>
              </a:r>
              <a:r>
                <a:rPr lang="en-US" sz="1400" dirty="0">
                  <a:solidFill>
                    <a:srgbClr val="505050"/>
                  </a:solidFill>
                  <a:hlinkClick r:id="rId14"/>
                </a:rPr>
                <a:t>GP</a:t>
              </a:r>
              <a:endParaRPr lang="en-US" sz="1400" dirty="0">
                <a:solidFill>
                  <a:srgbClr val="505050"/>
                </a:solidFill>
              </a:endParaRPr>
            </a:p>
          </p:txBody>
        </p:sp>
        <p:cxnSp>
          <p:nvCxnSpPr>
            <p:cNvPr id="44" name="Straight Connector 43">
              <a:extLst>
                <a:ext uri="{FF2B5EF4-FFF2-40B4-BE49-F238E27FC236}">
                  <a16:creationId xmlns:a16="http://schemas.microsoft.com/office/drawing/2014/main" id="{9912D2D9-DEDB-429A-9292-AF92CD7A11AF}"/>
                </a:ext>
              </a:extLst>
            </p:cNvPr>
            <p:cNvCxnSpPr>
              <a:cxnSpLocks/>
            </p:cNvCxnSpPr>
            <p:nvPr/>
          </p:nvCxnSpPr>
          <p:spPr>
            <a:xfrm>
              <a:off x="441744" y="2494577"/>
              <a:ext cx="3594536" cy="0"/>
            </a:xfrm>
            <a:prstGeom prst="line">
              <a:avLst/>
            </a:prstGeom>
            <a:ln w="19050">
              <a:solidFill>
                <a:schemeClr val="tx1"/>
              </a:solidFill>
              <a:headEnd type="none" w="lg" len="med"/>
              <a:tailEnd type="none" w="lg" len="med"/>
            </a:ln>
          </p:spPr>
          <p:style>
            <a:lnRef idx="1">
              <a:schemeClr val="accent3"/>
            </a:lnRef>
            <a:fillRef idx="0">
              <a:schemeClr val="accent3"/>
            </a:fillRef>
            <a:effectRef idx="0">
              <a:schemeClr val="accent3"/>
            </a:effectRef>
            <a:fontRef idx="minor">
              <a:schemeClr val="tx1"/>
            </a:fontRef>
          </p:style>
        </p:cxnSp>
      </p:grpSp>
      <p:sp>
        <p:nvSpPr>
          <p:cNvPr id="20" name="building_8" title="Icon of tall buildings">
            <a:extLst>
              <a:ext uri="{FF2B5EF4-FFF2-40B4-BE49-F238E27FC236}">
                <a16:creationId xmlns:a16="http://schemas.microsoft.com/office/drawing/2014/main" id="{016E9319-1F0A-4948-8F57-5991976493FE}"/>
              </a:ext>
            </a:extLst>
          </p:cNvPr>
          <p:cNvSpPr>
            <a:spLocks noChangeAspect="1" noEditPoints="1"/>
          </p:cNvSpPr>
          <p:nvPr/>
        </p:nvSpPr>
        <p:spPr bwMode="auto">
          <a:xfrm>
            <a:off x="8249412" y="4255211"/>
            <a:ext cx="257478" cy="405069"/>
          </a:xfrm>
          <a:custGeom>
            <a:avLst/>
            <a:gdLst>
              <a:gd name="T0" fmla="*/ 299 w 395"/>
              <a:gd name="T1" fmla="*/ 151 h 429"/>
              <a:gd name="T2" fmla="*/ 299 w 395"/>
              <a:gd name="T3" fmla="*/ 429 h 429"/>
              <a:gd name="T4" fmla="*/ 242 w 395"/>
              <a:gd name="T5" fmla="*/ 429 h 429"/>
              <a:gd name="T6" fmla="*/ 242 w 395"/>
              <a:gd name="T7" fmla="*/ 333 h 429"/>
              <a:gd name="T8" fmla="*/ 181 w 395"/>
              <a:gd name="T9" fmla="*/ 333 h 429"/>
              <a:gd name="T10" fmla="*/ 181 w 395"/>
              <a:gd name="T11" fmla="*/ 429 h 429"/>
              <a:gd name="T12" fmla="*/ 121 w 395"/>
              <a:gd name="T13" fmla="*/ 429 h 429"/>
              <a:gd name="T14" fmla="*/ 121 w 395"/>
              <a:gd name="T15" fmla="*/ 151 h 429"/>
              <a:gd name="T16" fmla="*/ 211 w 395"/>
              <a:gd name="T17" fmla="*/ 151 h 429"/>
              <a:gd name="T18" fmla="*/ 299 w 395"/>
              <a:gd name="T19" fmla="*/ 151 h 429"/>
              <a:gd name="T20" fmla="*/ 211 w 395"/>
              <a:gd name="T21" fmla="*/ 151 h 429"/>
              <a:gd name="T22" fmla="*/ 211 w 395"/>
              <a:gd name="T23" fmla="*/ 92 h 429"/>
              <a:gd name="T24" fmla="*/ 0 w 395"/>
              <a:gd name="T25" fmla="*/ 92 h 429"/>
              <a:gd name="T26" fmla="*/ 0 w 395"/>
              <a:gd name="T27" fmla="*/ 429 h 429"/>
              <a:gd name="T28" fmla="*/ 395 w 395"/>
              <a:gd name="T29" fmla="*/ 429 h 429"/>
              <a:gd name="T30" fmla="*/ 395 w 395"/>
              <a:gd name="T31" fmla="*/ 123 h 429"/>
              <a:gd name="T32" fmla="*/ 268 w 395"/>
              <a:gd name="T33" fmla="*/ 0 h 429"/>
              <a:gd name="T34" fmla="*/ 268 w 395"/>
              <a:gd name="T35" fmla="*/ 151 h 429"/>
              <a:gd name="T36" fmla="*/ 62 w 395"/>
              <a:gd name="T37" fmla="*/ 151 h 429"/>
              <a:gd name="T38" fmla="*/ 56 w 395"/>
              <a:gd name="T39" fmla="*/ 151 h 429"/>
              <a:gd name="T40" fmla="*/ 56 w 395"/>
              <a:gd name="T41" fmla="*/ 155 h 429"/>
              <a:gd name="T42" fmla="*/ 62 w 395"/>
              <a:gd name="T43" fmla="*/ 155 h 429"/>
              <a:gd name="T44" fmla="*/ 62 w 395"/>
              <a:gd name="T45" fmla="*/ 151 h 429"/>
              <a:gd name="T46" fmla="*/ 62 w 395"/>
              <a:gd name="T47" fmla="*/ 211 h 429"/>
              <a:gd name="T48" fmla="*/ 56 w 395"/>
              <a:gd name="T49" fmla="*/ 211 h 429"/>
              <a:gd name="T50" fmla="*/ 56 w 395"/>
              <a:gd name="T51" fmla="*/ 217 h 429"/>
              <a:gd name="T52" fmla="*/ 62 w 395"/>
              <a:gd name="T53" fmla="*/ 217 h 429"/>
              <a:gd name="T54" fmla="*/ 62 w 395"/>
              <a:gd name="T55" fmla="*/ 211 h 429"/>
              <a:gd name="T56" fmla="*/ 62 w 395"/>
              <a:gd name="T57" fmla="*/ 271 h 429"/>
              <a:gd name="T58" fmla="*/ 56 w 395"/>
              <a:gd name="T59" fmla="*/ 271 h 429"/>
              <a:gd name="T60" fmla="*/ 56 w 395"/>
              <a:gd name="T61" fmla="*/ 277 h 429"/>
              <a:gd name="T62" fmla="*/ 62 w 395"/>
              <a:gd name="T63" fmla="*/ 277 h 429"/>
              <a:gd name="T64" fmla="*/ 62 w 395"/>
              <a:gd name="T65" fmla="*/ 271 h 429"/>
              <a:gd name="T66" fmla="*/ 62 w 395"/>
              <a:gd name="T67" fmla="*/ 332 h 429"/>
              <a:gd name="T68" fmla="*/ 56 w 395"/>
              <a:gd name="T69" fmla="*/ 332 h 429"/>
              <a:gd name="T70" fmla="*/ 56 w 395"/>
              <a:gd name="T71" fmla="*/ 337 h 429"/>
              <a:gd name="T72" fmla="*/ 62 w 395"/>
              <a:gd name="T73" fmla="*/ 337 h 429"/>
              <a:gd name="T74" fmla="*/ 62 w 395"/>
              <a:gd name="T75" fmla="*/ 332 h 429"/>
              <a:gd name="T76" fmla="*/ 62 w 395"/>
              <a:gd name="T77" fmla="*/ 392 h 429"/>
              <a:gd name="T78" fmla="*/ 56 w 395"/>
              <a:gd name="T79" fmla="*/ 392 h 429"/>
              <a:gd name="T80" fmla="*/ 56 w 395"/>
              <a:gd name="T81" fmla="*/ 397 h 429"/>
              <a:gd name="T82" fmla="*/ 62 w 395"/>
              <a:gd name="T83" fmla="*/ 397 h 429"/>
              <a:gd name="T84" fmla="*/ 62 w 395"/>
              <a:gd name="T85" fmla="*/ 392 h 429"/>
              <a:gd name="T86" fmla="*/ 182 w 395"/>
              <a:gd name="T87" fmla="*/ 211 h 429"/>
              <a:gd name="T88" fmla="*/ 177 w 395"/>
              <a:gd name="T89" fmla="*/ 211 h 429"/>
              <a:gd name="T90" fmla="*/ 177 w 395"/>
              <a:gd name="T91" fmla="*/ 217 h 429"/>
              <a:gd name="T92" fmla="*/ 182 w 395"/>
              <a:gd name="T93" fmla="*/ 217 h 429"/>
              <a:gd name="T94" fmla="*/ 182 w 395"/>
              <a:gd name="T95" fmla="*/ 211 h 429"/>
              <a:gd name="T96" fmla="*/ 182 w 395"/>
              <a:gd name="T97" fmla="*/ 273 h 429"/>
              <a:gd name="T98" fmla="*/ 177 w 395"/>
              <a:gd name="T99" fmla="*/ 273 h 429"/>
              <a:gd name="T100" fmla="*/ 177 w 395"/>
              <a:gd name="T101" fmla="*/ 277 h 429"/>
              <a:gd name="T102" fmla="*/ 182 w 395"/>
              <a:gd name="T103" fmla="*/ 277 h 429"/>
              <a:gd name="T104" fmla="*/ 182 w 395"/>
              <a:gd name="T105" fmla="*/ 273 h 429"/>
              <a:gd name="T106" fmla="*/ 243 w 395"/>
              <a:gd name="T107" fmla="*/ 211 h 429"/>
              <a:gd name="T108" fmla="*/ 237 w 395"/>
              <a:gd name="T109" fmla="*/ 211 h 429"/>
              <a:gd name="T110" fmla="*/ 237 w 395"/>
              <a:gd name="T111" fmla="*/ 217 h 429"/>
              <a:gd name="T112" fmla="*/ 243 w 395"/>
              <a:gd name="T113" fmla="*/ 217 h 429"/>
              <a:gd name="T114" fmla="*/ 243 w 395"/>
              <a:gd name="T115" fmla="*/ 211 h 429"/>
              <a:gd name="T116" fmla="*/ 243 w 395"/>
              <a:gd name="T117" fmla="*/ 273 h 429"/>
              <a:gd name="T118" fmla="*/ 237 w 395"/>
              <a:gd name="T119" fmla="*/ 273 h 429"/>
              <a:gd name="T120" fmla="*/ 237 w 395"/>
              <a:gd name="T121" fmla="*/ 277 h 429"/>
              <a:gd name="T122" fmla="*/ 243 w 395"/>
              <a:gd name="T123" fmla="*/ 277 h 429"/>
              <a:gd name="T124" fmla="*/ 243 w 395"/>
              <a:gd name="T125" fmla="*/ 273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 h="429">
                <a:moveTo>
                  <a:pt x="299" y="151"/>
                </a:moveTo>
                <a:lnTo>
                  <a:pt x="299" y="429"/>
                </a:lnTo>
                <a:lnTo>
                  <a:pt x="242" y="429"/>
                </a:lnTo>
                <a:lnTo>
                  <a:pt x="242" y="333"/>
                </a:lnTo>
                <a:lnTo>
                  <a:pt x="181" y="333"/>
                </a:lnTo>
                <a:lnTo>
                  <a:pt x="181" y="429"/>
                </a:lnTo>
                <a:lnTo>
                  <a:pt x="121" y="429"/>
                </a:lnTo>
                <a:lnTo>
                  <a:pt x="121" y="151"/>
                </a:lnTo>
                <a:lnTo>
                  <a:pt x="211" y="151"/>
                </a:lnTo>
                <a:lnTo>
                  <a:pt x="299" y="151"/>
                </a:lnTo>
                <a:moveTo>
                  <a:pt x="211" y="151"/>
                </a:moveTo>
                <a:lnTo>
                  <a:pt x="211" y="92"/>
                </a:lnTo>
                <a:lnTo>
                  <a:pt x="0" y="92"/>
                </a:lnTo>
                <a:lnTo>
                  <a:pt x="0" y="429"/>
                </a:lnTo>
                <a:moveTo>
                  <a:pt x="395" y="429"/>
                </a:moveTo>
                <a:lnTo>
                  <a:pt x="395" y="123"/>
                </a:lnTo>
                <a:lnTo>
                  <a:pt x="268" y="0"/>
                </a:lnTo>
                <a:lnTo>
                  <a:pt x="268" y="151"/>
                </a:lnTo>
                <a:moveTo>
                  <a:pt x="62" y="151"/>
                </a:moveTo>
                <a:lnTo>
                  <a:pt x="56" y="151"/>
                </a:lnTo>
                <a:lnTo>
                  <a:pt x="56" y="155"/>
                </a:lnTo>
                <a:lnTo>
                  <a:pt x="62" y="155"/>
                </a:lnTo>
                <a:lnTo>
                  <a:pt x="62" y="151"/>
                </a:lnTo>
                <a:moveTo>
                  <a:pt x="62" y="211"/>
                </a:moveTo>
                <a:lnTo>
                  <a:pt x="56" y="211"/>
                </a:lnTo>
                <a:lnTo>
                  <a:pt x="56" y="217"/>
                </a:lnTo>
                <a:lnTo>
                  <a:pt x="62" y="217"/>
                </a:lnTo>
                <a:lnTo>
                  <a:pt x="62" y="211"/>
                </a:lnTo>
                <a:moveTo>
                  <a:pt x="62" y="271"/>
                </a:moveTo>
                <a:lnTo>
                  <a:pt x="56" y="271"/>
                </a:lnTo>
                <a:lnTo>
                  <a:pt x="56" y="277"/>
                </a:lnTo>
                <a:lnTo>
                  <a:pt x="62" y="277"/>
                </a:lnTo>
                <a:lnTo>
                  <a:pt x="62" y="271"/>
                </a:lnTo>
                <a:moveTo>
                  <a:pt x="62" y="332"/>
                </a:moveTo>
                <a:lnTo>
                  <a:pt x="56" y="332"/>
                </a:lnTo>
                <a:lnTo>
                  <a:pt x="56" y="337"/>
                </a:lnTo>
                <a:lnTo>
                  <a:pt x="62" y="337"/>
                </a:lnTo>
                <a:lnTo>
                  <a:pt x="62" y="332"/>
                </a:lnTo>
                <a:moveTo>
                  <a:pt x="62" y="392"/>
                </a:moveTo>
                <a:lnTo>
                  <a:pt x="56" y="392"/>
                </a:lnTo>
                <a:lnTo>
                  <a:pt x="56" y="397"/>
                </a:lnTo>
                <a:lnTo>
                  <a:pt x="62" y="397"/>
                </a:lnTo>
                <a:lnTo>
                  <a:pt x="62" y="392"/>
                </a:lnTo>
                <a:moveTo>
                  <a:pt x="182" y="211"/>
                </a:moveTo>
                <a:lnTo>
                  <a:pt x="177" y="211"/>
                </a:lnTo>
                <a:lnTo>
                  <a:pt x="177" y="217"/>
                </a:lnTo>
                <a:lnTo>
                  <a:pt x="182" y="217"/>
                </a:lnTo>
                <a:lnTo>
                  <a:pt x="182" y="211"/>
                </a:lnTo>
                <a:moveTo>
                  <a:pt x="182" y="273"/>
                </a:moveTo>
                <a:lnTo>
                  <a:pt x="177" y="273"/>
                </a:lnTo>
                <a:lnTo>
                  <a:pt x="177" y="277"/>
                </a:lnTo>
                <a:lnTo>
                  <a:pt x="182" y="277"/>
                </a:lnTo>
                <a:lnTo>
                  <a:pt x="182" y="273"/>
                </a:lnTo>
                <a:moveTo>
                  <a:pt x="243" y="211"/>
                </a:moveTo>
                <a:lnTo>
                  <a:pt x="237" y="211"/>
                </a:lnTo>
                <a:lnTo>
                  <a:pt x="237" y="217"/>
                </a:lnTo>
                <a:lnTo>
                  <a:pt x="243" y="217"/>
                </a:lnTo>
                <a:lnTo>
                  <a:pt x="243" y="211"/>
                </a:lnTo>
                <a:moveTo>
                  <a:pt x="243" y="273"/>
                </a:moveTo>
                <a:lnTo>
                  <a:pt x="237" y="273"/>
                </a:lnTo>
                <a:lnTo>
                  <a:pt x="237" y="277"/>
                </a:lnTo>
                <a:lnTo>
                  <a:pt x="243" y="277"/>
                </a:lnTo>
                <a:lnTo>
                  <a:pt x="243" y="273"/>
                </a:ln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Semilight"/>
              <a:ea typeface="+mn-ea"/>
              <a:cs typeface="+mn-cs"/>
            </a:endParaRPr>
          </a:p>
        </p:txBody>
      </p:sp>
      <p:cxnSp>
        <p:nvCxnSpPr>
          <p:cNvPr id="4" name="Straight Connector 3">
            <a:extLst>
              <a:ext uri="{FF2B5EF4-FFF2-40B4-BE49-F238E27FC236}">
                <a16:creationId xmlns:a16="http://schemas.microsoft.com/office/drawing/2014/main" id="{4464D1BD-C3DC-4632-A1D1-4BEED39A1648}"/>
              </a:ext>
            </a:extLst>
          </p:cNvPr>
          <p:cNvCxnSpPr/>
          <p:nvPr/>
        </p:nvCxnSpPr>
        <p:spPr>
          <a:xfrm>
            <a:off x="6883400" y="2313941"/>
            <a:ext cx="0" cy="248774"/>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B060925-5A45-4B30-87B9-4363AC0E9019}"/>
              </a:ext>
            </a:extLst>
          </p:cNvPr>
          <p:cNvCxnSpPr/>
          <p:nvPr/>
        </p:nvCxnSpPr>
        <p:spPr>
          <a:xfrm>
            <a:off x="6883400" y="3360972"/>
            <a:ext cx="0" cy="248774"/>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954FA53-B819-474A-B571-409F5C425E46}"/>
              </a:ext>
            </a:extLst>
          </p:cNvPr>
          <p:cNvCxnSpPr/>
          <p:nvPr/>
        </p:nvCxnSpPr>
        <p:spPr>
          <a:xfrm>
            <a:off x="6883400" y="4339712"/>
            <a:ext cx="0" cy="248774"/>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EF45787D-AED0-4BCB-88CD-5F380747A8C7}"/>
              </a:ext>
            </a:extLst>
          </p:cNvPr>
          <p:cNvSpPr/>
          <p:nvPr/>
        </p:nvSpPr>
        <p:spPr>
          <a:xfrm>
            <a:off x="702973" y="5920681"/>
            <a:ext cx="11280824" cy="954107"/>
          </a:xfrm>
          <a:prstGeom prst="rect">
            <a:avLst/>
          </a:prstGeom>
        </p:spPr>
        <p:txBody>
          <a:bodyPr wrap="square">
            <a:spAutoFit/>
          </a:bodyPr>
          <a:lstStyle/>
          <a:p>
            <a:r>
              <a:rPr lang="en-US" sz="1400" i="1" spc="-10" dirty="0">
                <a:solidFill>
                  <a:srgbClr val="505050"/>
                </a:solidFill>
                <a:latin typeface="Segoe UI"/>
                <a:cs typeface="Segoe UI"/>
              </a:rPr>
              <a:t>*When the customer want’s cloud but is technically NOT ready to fully transition to Business Central cloud then always start with offering Option 2, Cloud sync. With the Cloud sync option the customer will be on the latest on-premises version and sync their data to Business Central cloud to maximize their investment with Microsoft. You can find out about the benefits of Cloud sync and the Mid-term promotional offer </a:t>
            </a:r>
            <a:r>
              <a:rPr lang="en-US" sz="1400" b="1" i="1" spc="-10" dirty="0">
                <a:solidFill>
                  <a:srgbClr val="505050"/>
                </a:solidFill>
                <a:latin typeface="Segoe UI"/>
                <a:cs typeface="Segoe UI"/>
                <a:hlinkClick r:id="rId15"/>
              </a:rPr>
              <a:t>here</a:t>
            </a:r>
            <a:r>
              <a:rPr lang="en-US" sz="1400" b="1" i="1" spc="-10" dirty="0">
                <a:solidFill>
                  <a:srgbClr val="505050"/>
                </a:solidFill>
                <a:latin typeface="Segoe UI"/>
                <a:cs typeface="Segoe UI"/>
              </a:rPr>
              <a:t>. </a:t>
            </a:r>
            <a:r>
              <a:rPr lang="en-US" sz="1400" i="1" spc="-10" dirty="0">
                <a:solidFill>
                  <a:srgbClr val="505050"/>
                </a:solidFill>
                <a:latin typeface="Segoe UI"/>
                <a:cs typeface="Segoe UI"/>
              </a:rPr>
              <a:t>In case of specific scenarios where the customer only wants their infrastructure be hosted on a private cloud then offer Azure VM. </a:t>
            </a:r>
          </a:p>
        </p:txBody>
      </p:sp>
    </p:spTree>
    <p:extLst>
      <p:ext uri="{BB962C8B-B14F-4D97-AF65-F5344CB8AC3E}">
        <p14:creationId xmlns:p14="http://schemas.microsoft.com/office/powerpoint/2010/main" val="4858484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04D4EAF-A195-4E5E-B3BF-B97B2775295A}"/>
              </a:ext>
            </a:extLst>
          </p:cNvPr>
          <p:cNvGrpSpPr/>
          <p:nvPr/>
        </p:nvGrpSpPr>
        <p:grpSpPr>
          <a:xfrm>
            <a:off x="441744" y="1165645"/>
            <a:ext cx="3594536" cy="5422937"/>
            <a:chOff x="441744" y="1165645"/>
            <a:chExt cx="3594536" cy="5422937"/>
          </a:xfrm>
        </p:grpSpPr>
        <p:sp>
          <p:nvSpPr>
            <p:cNvPr id="4" name="TextBox 3">
              <a:extLst>
                <a:ext uri="{FF2B5EF4-FFF2-40B4-BE49-F238E27FC236}">
                  <a16:creationId xmlns:a16="http://schemas.microsoft.com/office/drawing/2014/main" id="{00937804-4DD2-4E16-A7E2-5DFB4CC02DF9}"/>
                </a:ext>
              </a:extLst>
            </p:cNvPr>
            <p:cNvSpPr txBox="1"/>
            <p:nvPr/>
          </p:nvSpPr>
          <p:spPr>
            <a:xfrm>
              <a:off x="1924824" y="1791643"/>
              <a:ext cx="628377" cy="254237"/>
            </a:xfrm>
            <a:prstGeom prst="rect">
              <a:avLst/>
            </a:prstGeom>
            <a:noFill/>
          </p:spPr>
          <p:txBody>
            <a:bodyPr wrap="none" lIns="0" tIns="0" rIns="0" bIns="0" rtlCol="0">
              <a:spAutoFit/>
            </a:bodyPr>
            <a:lstStyle/>
            <a:p>
              <a:pPr defTabSz="932384" fontAlgn="base">
                <a:lnSpc>
                  <a:spcPct val="90000"/>
                </a:lnSpc>
                <a:spcAft>
                  <a:spcPct val="0"/>
                </a:spcAft>
                <a:defRPr/>
              </a:pPr>
              <a:r>
                <a:rPr lang="en-US" sz="1836">
                  <a:solidFill>
                    <a:schemeClr val="tx2"/>
                  </a:solidFill>
                  <a:latin typeface="Segoe UI Semibold"/>
                  <a:cs typeface="Segoe UI Semibold" panose="020B0702040204020203" pitchFamily="34" charset="0"/>
                </a:rPr>
                <a:t>Cloud</a:t>
              </a:r>
            </a:p>
          </p:txBody>
        </p:sp>
        <p:sp>
          <p:nvSpPr>
            <p:cNvPr id="43" name="Freeform: Shape 42">
              <a:extLst>
                <a:ext uri="{FF2B5EF4-FFF2-40B4-BE49-F238E27FC236}">
                  <a16:creationId xmlns:a16="http://schemas.microsoft.com/office/drawing/2014/main" id="{3EACFC06-D5D9-4B2D-90F5-761AB91B3AA8}"/>
                </a:ext>
              </a:extLst>
            </p:cNvPr>
            <p:cNvSpPr>
              <a:spLocks noChangeAspect="1"/>
            </p:cNvSpPr>
            <p:nvPr/>
          </p:nvSpPr>
          <p:spPr bwMode="auto">
            <a:xfrm flipV="1">
              <a:off x="1788016" y="1165645"/>
              <a:ext cx="901993" cy="548640"/>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sp>
          <p:nvSpPr>
            <p:cNvPr id="6" name="Rectangle 5">
              <a:extLst>
                <a:ext uri="{FF2B5EF4-FFF2-40B4-BE49-F238E27FC236}">
                  <a16:creationId xmlns:a16="http://schemas.microsoft.com/office/drawing/2014/main" id="{F86FCE7C-667F-4E75-8226-4B3E324AD9B8}"/>
                </a:ext>
              </a:extLst>
            </p:cNvPr>
            <p:cNvSpPr/>
            <p:nvPr/>
          </p:nvSpPr>
          <p:spPr bwMode="auto">
            <a:xfrm>
              <a:off x="441744" y="2510773"/>
              <a:ext cx="3594536" cy="200743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171450" lvl="0" indent="-171450">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Wants to be a cloud company</a:t>
              </a:r>
            </a:p>
            <a:p>
              <a:pPr marL="171450" lvl="0" indent="-171450">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Wants to lower IT infrastructure cost, support cost or cost of compliance/fines</a:t>
              </a:r>
            </a:p>
            <a:p>
              <a:pPr marL="171450" indent="-171450">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Wants to shift from Capex to </a:t>
              </a:r>
              <a:r>
                <a:rPr lang="en-US" sz="1100" err="1">
                  <a:gradFill>
                    <a:gsLst>
                      <a:gs pos="2917">
                        <a:srgbClr val="1A1A1A"/>
                      </a:gs>
                      <a:gs pos="30000">
                        <a:srgbClr val="1A1A1A"/>
                      </a:gs>
                    </a:gsLst>
                    <a:lin ang="5400000" scaled="0"/>
                  </a:gradFill>
                </a:rPr>
                <a:t>Opex</a:t>
              </a:r>
              <a:r>
                <a:rPr lang="en-US" sz="1100">
                  <a:gradFill>
                    <a:gsLst>
                      <a:gs pos="2917">
                        <a:srgbClr val="1A1A1A"/>
                      </a:gs>
                      <a:gs pos="30000">
                        <a:srgbClr val="1A1A1A"/>
                      </a:gs>
                    </a:gsLst>
                    <a:lin ang="5400000" scaled="0"/>
                  </a:gradFill>
                </a:rPr>
                <a:t> cost models</a:t>
              </a:r>
            </a:p>
            <a:p>
              <a:pPr marL="171450" lvl="0" indent="-171450">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Looking for an integrated solution</a:t>
              </a:r>
            </a:p>
            <a:p>
              <a:pPr marL="171450" indent="-171450">
                <a:spcAft>
                  <a:spcPts val="300"/>
                </a:spcAft>
                <a:buFont typeface="Arial" panose="020B0604020202020204" pitchFamily="34" charset="0"/>
                <a:buChar char="•"/>
              </a:pPr>
              <a:r>
                <a:rPr lang="en-US" sz="1100">
                  <a:gradFill>
                    <a:gsLst>
                      <a:gs pos="2917">
                        <a:srgbClr val="1A1A1A"/>
                      </a:gs>
                      <a:gs pos="30000">
                        <a:srgbClr val="1A1A1A"/>
                      </a:gs>
                    </a:gsLst>
                    <a:lin ang="5400000" scaled="0"/>
                  </a:gradFill>
                </a:rPr>
                <a:t>Customer has needs which changed dramatically over the years using ERP</a:t>
              </a:r>
            </a:p>
            <a:p>
              <a:pPr marL="171450" indent="-171450">
                <a:spcAft>
                  <a:spcPts val="300"/>
                </a:spcAft>
                <a:buFont typeface="Arial" panose="020B0604020202020204" pitchFamily="34" charset="0"/>
                <a:buChar char="•"/>
              </a:pPr>
              <a:r>
                <a:rPr lang="en-US" sz="1100">
                  <a:gradFill>
                    <a:gsLst>
                      <a:gs pos="2917">
                        <a:srgbClr val="1A1A1A"/>
                      </a:gs>
                      <a:gs pos="30000">
                        <a:srgbClr val="1A1A1A"/>
                      </a:gs>
                    </a:gsLst>
                    <a:lin ang="5400000" scaled="0"/>
                  </a:gradFill>
                </a:rPr>
                <a:t>Experiences a data incident (losing back-up, security)</a:t>
              </a:r>
            </a:p>
            <a:p>
              <a:pPr marL="171450" indent="-171450">
                <a:spcAft>
                  <a:spcPts val="300"/>
                </a:spcAft>
                <a:buFont typeface="Arial" panose="020B0604020202020204" pitchFamily="34" charset="0"/>
                <a:buChar char="•"/>
              </a:pPr>
              <a:r>
                <a:rPr lang="en-US" sz="1100">
                  <a:gradFill>
                    <a:gsLst>
                      <a:gs pos="2917">
                        <a:srgbClr val="1A1A1A"/>
                      </a:gs>
                      <a:gs pos="30000">
                        <a:srgbClr val="1A1A1A"/>
                      </a:gs>
                    </a:gsLst>
                    <a:lin ang="5400000" scaled="0"/>
                  </a:gradFill>
                </a:rPr>
                <a:t>New standards (E.g. GDPR) </a:t>
              </a:r>
            </a:p>
            <a:p>
              <a:pPr marL="171450" indent="-171450">
                <a:spcAft>
                  <a:spcPts val="300"/>
                </a:spcAft>
                <a:buFont typeface="Arial" panose="020B0604020202020204" pitchFamily="34" charset="0"/>
                <a:buChar char="•"/>
              </a:pPr>
              <a:r>
                <a:rPr lang="en-US" sz="1100">
                  <a:gradFill>
                    <a:gsLst>
                      <a:gs pos="2917">
                        <a:srgbClr val="1A1A1A"/>
                      </a:gs>
                      <a:gs pos="30000">
                        <a:srgbClr val="1A1A1A"/>
                      </a:gs>
                    </a:gsLst>
                    <a:lin ang="5400000" scaled="0"/>
                  </a:gradFill>
                </a:rPr>
                <a:t>Employee churn for modern companies</a:t>
              </a:r>
            </a:p>
            <a:p>
              <a:pPr>
                <a:spcAft>
                  <a:spcPts val="300"/>
                </a:spcAft>
              </a:pPr>
              <a:endParaRPr lang="en-US" sz="1100">
                <a:gradFill>
                  <a:gsLst>
                    <a:gs pos="2917">
                      <a:srgbClr val="1A1A1A"/>
                    </a:gs>
                    <a:gs pos="30000">
                      <a:srgbClr val="1A1A1A"/>
                    </a:gs>
                  </a:gsLst>
                  <a:lin ang="5400000" scaled="0"/>
                </a:gradFill>
              </a:endParaRPr>
            </a:p>
          </p:txBody>
        </p:sp>
        <p:sp>
          <p:nvSpPr>
            <p:cNvPr id="23" name="Rectangle 22">
              <a:extLst>
                <a:ext uri="{FF2B5EF4-FFF2-40B4-BE49-F238E27FC236}">
                  <a16:creationId xmlns:a16="http://schemas.microsoft.com/office/drawing/2014/main" id="{90A66648-AE91-4B42-969D-83D99ADA17D5}"/>
                </a:ext>
              </a:extLst>
            </p:cNvPr>
            <p:cNvSpPr/>
            <p:nvPr/>
          </p:nvSpPr>
          <p:spPr bwMode="auto">
            <a:xfrm>
              <a:off x="441744" y="5191582"/>
              <a:ext cx="3594536" cy="1397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171450" indent="-171450">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Doesn’t have a lot of customizations</a:t>
              </a:r>
            </a:p>
            <a:p>
              <a:pPr marL="171450" lvl="0" indent="-171450">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Localizations are available</a:t>
              </a:r>
            </a:p>
            <a:p>
              <a:pPr marL="171450" indent="-171450">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Add-ons are released on AppSource as Extensions</a:t>
              </a:r>
            </a:p>
            <a:p>
              <a:pPr marL="171450" indent="-171450">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Doesn’t need many ISV solutions</a:t>
              </a:r>
            </a:p>
          </p:txBody>
        </p:sp>
        <p:grpSp>
          <p:nvGrpSpPr>
            <p:cNvPr id="30" name="Group 29">
              <a:extLst>
                <a:ext uri="{FF2B5EF4-FFF2-40B4-BE49-F238E27FC236}">
                  <a16:creationId xmlns:a16="http://schemas.microsoft.com/office/drawing/2014/main" id="{20970039-15B5-4C5C-B7E5-5BE900436D82}"/>
                </a:ext>
              </a:extLst>
            </p:cNvPr>
            <p:cNvGrpSpPr/>
            <p:nvPr/>
          </p:nvGrpSpPr>
          <p:grpSpPr>
            <a:xfrm>
              <a:off x="441744" y="2207238"/>
              <a:ext cx="3594536" cy="287339"/>
              <a:chOff x="441744" y="2510584"/>
              <a:chExt cx="3594536" cy="287339"/>
            </a:xfrm>
          </p:grpSpPr>
          <p:cxnSp>
            <p:nvCxnSpPr>
              <p:cNvPr id="5" name="Straight Connector 4">
                <a:extLst>
                  <a:ext uri="{FF2B5EF4-FFF2-40B4-BE49-F238E27FC236}">
                    <a16:creationId xmlns:a16="http://schemas.microsoft.com/office/drawing/2014/main" id="{B6C0B13D-C1DA-41CA-BB14-787FB60DF7EE}"/>
                  </a:ext>
                </a:extLst>
              </p:cNvPr>
              <p:cNvCxnSpPr>
                <a:cxnSpLocks/>
              </p:cNvCxnSpPr>
              <p:nvPr/>
            </p:nvCxnSpPr>
            <p:spPr>
              <a:xfrm>
                <a:off x="441744" y="2797923"/>
                <a:ext cx="3594536" cy="0"/>
              </a:xfrm>
              <a:prstGeom prst="line">
                <a:avLst/>
              </a:prstGeom>
              <a:ln w="19050">
                <a:solidFill>
                  <a:schemeClr val="tx1"/>
                </a:solidFill>
                <a:headEnd type="none" w="lg" len="med"/>
                <a:tailEnd type="none" w="lg" len="med"/>
              </a:ln>
            </p:spPr>
            <p:style>
              <a:lnRef idx="1">
                <a:schemeClr val="accent3"/>
              </a:lnRef>
              <a:fillRef idx="0">
                <a:schemeClr val="accent3"/>
              </a:fillRef>
              <a:effectRef idx="0">
                <a:schemeClr val="accent3"/>
              </a:effectRef>
              <a:fontRef idx="minor">
                <a:schemeClr val="tx1"/>
              </a:fontRef>
            </p:style>
          </p:cxnSp>
          <p:sp>
            <p:nvSpPr>
              <p:cNvPr id="29" name="Rectangle 28">
                <a:extLst>
                  <a:ext uri="{FF2B5EF4-FFF2-40B4-BE49-F238E27FC236}">
                    <a16:creationId xmlns:a16="http://schemas.microsoft.com/office/drawing/2014/main" id="{A7EC3B34-C7BC-4498-BD18-94FE71618413}"/>
                  </a:ext>
                </a:extLst>
              </p:cNvPr>
              <p:cNvSpPr/>
              <p:nvPr/>
            </p:nvSpPr>
            <p:spPr bwMode="auto">
              <a:xfrm>
                <a:off x="441744" y="2510584"/>
                <a:ext cx="3594536" cy="276159"/>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defTabSz="932597" fontAlgn="base">
                  <a:lnSpc>
                    <a:spcPct val="90000"/>
                  </a:lnSpc>
                  <a:spcAft>
                    <a:spcPts val="300"/>
                  </a:spcAft>
                  <a:defRPr/>
                </a:pPr>
                <a:r>
                  <a:rPr lang="en-US" sz="1100" b="1">
                    <a:solidFill>
                      <a:schemeClr val="tx2"/>
                    </a:solidFill>
                  </a:rPr>
                  <a:t>Business:</a:t>
                </a:r>
              </a:p>
            </p:txBody>
          </p:sp>
        </p:grpSp>
        <p:grpSp>
          <p:nvGrpSpPr>
            <p:cNvPr id="58" name="Group 57">
              <a:extLst>
                <a:ext uri="{FF2B5EF4-FFF2-40B4-BE49-F238E27FC236}">
                  <a16:creationId xmlns:a16="http://schemas.microsoft.com/office/drawing/2014/main" id="{0D2589EB-FFBB-436F-9734-8AF34B6DDA0F}"/>
                </a:ext>
              </a:extLst>
            </p:cNvPr>
            <p:cNvGrpSpPr/>
            <p:nvPr/>
          </p:nvGrpSpPr>
          <p:grpSpPr>
            <a:xfrm>
              <a:off x="441744" y="4921865"/>
              <a:ext cx="3594536" cy="287339"/>
              <a:chOff x="441744" y="2510584"/>
              <a:chExt cx="3594536" cy="287339"/>
            </a:xfrm>
          </p:grpSpPr>
          <p:cxnSp>
            <p:nvCxnSpPr>
              <p:cNvPr id="59" name="Straight Connector 58">
                <a:extLst>
                  <a:ext uri="{FF2B5EF4-FFF2-40B4-BE49-F238E27FC236}">
                    <a16:creationId xmlns:a16="http://schemas.microsoft.com/office/drawing/2014/main" id="{BC77AB9E-9827-4291-A7B1-3E9E5C5C007B}"/>
                  </a:ext>
                </a:extLst>
              </p:cNvPr>
              <p:cNvCxnSpPr>
                <a:cxnSpLocks/>
              </p:cNvCxnSpPr>
              <p:nvPr/>
            </p:nvCxnSpPr>
            <p:spPr>
              <a:xfrm>
                <a:off x="441744" y="2797923"/>
                <a:ext cx="3594536" cy="0"/>
              </a:xfrm>
              <a:prstGeom prst="line">
                <a:avLst/>
              </a:prstGeom>
              <a:ln w="19050">
                <a:solidFill>
                  <a:schemeClr val="tx1"/>
                </a:solidFill>
                <a:headEnd type="none" w="lg" len="med"/>
                <a:tailEnd type="none" w="lg" len="med"/>
              </a:ln>
            </p:spPr>
            <p:style>
              <a:lnRef idx="1">
                <a:schemeClr val="accent3"/>
              </a:lnRef>
              <a:fillRef idx="0">
                <a:schemeClr val="accent3"/>
              </a:fillRef>
              <a:effectRef idx="0">
                <a:schemeClr val="accent3"/>
              </a:effectRef>
              <a:fontRef idx="minor">
                <a:schemeClr val="tx1"/>
              </a:fontRef>
            </p:style>
          </p:cxnSp>
          <p:sp>
            <p:nvSpPr>
              <p:cNvPr id="60" name="Rectangle 59">
                <a:extLst>
                  <a:ext uri="{FF2B5EF4-FFF2-40B4-BE49-F238E27FC236}">
                    <a16:creationId xmlns:a16="http://schemas.microsoft.com/office/drawing/2014/main" id="{38AFAC61-AB96-43FF-9A4B-7ED8E941BEA0}"/>
                  </a:ext>
                </a:extLst>
              </p:cNvPr>
              <p:cNvSpPr/>
              <p:nvPr/>
            </p:nvSpPr>
            <p:spPr bwMode="auto">
              <a:xfrm>
                <a:off x="441744" y="2510584"/>
                <a:ext cx="3594536" cy="276159"/>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defTabSz="932597" fontAlgn="base">
                  <a:lnSpc>
                    <a:spcPct val="90000"/>
                  </a:lnSpc>
                  <a:spcAft>
                    <a:spcPts val="300"/>
                  </a:spcAft>
                  <a:defRPr/>
                </a:pPr>
                <a:r>
                  <a:rPr lang="en-US" sz="1100" b="1">
                    <a:solidFill>
                      <a:schemeClr val="tx2"/>
                    </a:solidFill>
                  </a:rPr>
                  <a:t>Technical:</a:t>
                </a:r>
              </a:p>
            </p:txBody>
          </p:sp>
        </p:grpSp>
      </p:grpSp>
      <p:grpSp>
        <p:nvGrpSpPr>
          <p:cNvPr id="13" name="Group 12">
            <a:extLst>
              <a:ext uri="{FF2B5EF4-FFF2-40B4-BE49-F238E27FC236}">
                <a16:creationId xmlns:a16="http://schemas.microsoft.com/office/drawing/2014/main" id="{EAC58AAC-7881-4010-BB50-C6BAA0E2C590}"/>
              </a:ext>
            </a:extLst>
          </p:cNvPr>
          <p:cNvGrpSpPr/>
          <p:nvPr/>
        </p:nvGrpSpPr>
        <p:grpSpPr>
          <a:xfrm>
            <a:off x="4410470" y="1161344"/>
            <a:ext cx="3594536" cy="5427238"/>
            <a:chOff x="4410470" y="1161344"/>
            <a:chExt cx="3594536" cy="5427238"/>
          </a:xfrm>
        </p:grpSpPr>
        <p:sp>
          <p:nvSpPr>
            <p:cNvPr id="15" name="TextBox 14">
              <a:extLst>
                <a:ext uri="{FF2B5EF4-FFF2-40B4-BE49-F238E27FC236}">
                  <a16:creationId xmlns:a16="http://schemas.microsoft.com/office/drawing/2014/main" id="{DC23948F-864F-4D02-8BEE-024AEF6F9A37}"/>
                </a:ext>
              </a:extLst>
            </p:cNvPr>
            <p:cNvSpPr txBox="1"/>
            <p:nvPr/>
          </p:nvSpPr>
          <p:spPr>
            <a:xfrm>
              <a:off x="5626649" y="1791643"/>
              <a:ext cx="1162178" cy="254237"/>
            </a:xfrm>
            <a:prstGeom prst="rect">
              <a:avLst/>
            </a:prstGeom>
            <a:noFill/>
          </p:spPr>
          <p:txBody>
            <a:bodyPr wrap="none" lIns="0" tIns="0" rIns="0" bIns="0" rtlCol="0">
              <a:spAutoFit/>
            </a:bodyPr>
            <a:lstStyle/>
            <a:p>
              <a:pPr defTabSz="932384" fontAlgn="base">
                <a:lnSpc>
                  <a:spcPct val="90000"/>
                </a:lnSpc>
                <a:spcAft>
                  <a:spcPct val="0"/>
                </a:spcAft>
                <a:defRPr/>
              </a:pPr>
              <a:r>
                <a:rPr lang="en-US" sz="1836">
                  <a:solidFill>
                    <a:schemeClr val="tx2"/>
                  </a:solidFill>
                  <a:latin typeface="Segoe UI Semibold"/>
                  <a:cs typeface="Segoe UI Semibold" panose="020B0702040204020203" pitchFamily="34" charset="0"/>
                </a:rPr>
                <a:t>Cloud sync</a:t>
              </a:r>
            </a:p>
          </p:txBody>
        </p:sp>
        <p:grpSp>
          <p:nvGrpSpPr>
            <p:cNvPr id="44" name="Group 43">
              <a:extLst>
                <a:ext uri="{FF2B5EF4-FFF2-40B4-BE49-F238E27FC236}">
                  <a16:creationId xmlns:a16="http://schemas.microsoft.com/office/drawing/2014/main" id="{7220F283-0756-4B63-BE77-E26215D8FB4E}"/>
                </a:ext>
              </a:extLst>
            </p:cNvPr>
            <p:cNvGrpSpPr>
              <a:grpSpLocks noChangeAspect="1"/>
            </p:cNvGrpSpPr>
            <p:nvPr/>
          </p:nvGrpSpPr>
          <p:grpSpPr>
            <a:xfrm>
              <a:off x="5892098" y="1161344"/>
              <a:ext cx="631281" cy="548640"/>
              <a:chOff x="4718213" y="4746025"/>
              <a:chExt cx="427172" cy="398021"/>
            </a:xfrm>
          </p:grpSpPr>
          <p:sp>
            <p:nvSpPr>
              <p:cNvPr id="45" name="Freeform 128">
                <a:extLst>
                  <a:ext uri="{FF2B5EF4-FFF2-40B4-BE49-F238E27FC236}">
                    <a16:creationId xmlns:a16="http://schemas.microsoft.com/office/drawing/2014/main" id="{75E283A1-A77D-4AF7-B4C1-B12B1C256BC4}"/>
                  </a:ext>
                </a:extLst>
              </p:cNvPr>
              <p:cNvSpPr>
                <a:spLocks noChangeAspect="1"/>
              </p:cNvSpPr>
              <p:nvPr/>
            </p:nvSpPr>
            <p:spPr bwMode="auto">
              <a:xfrm>
                <a:off x="4718213" y="4746025"/>
                <a:ext cx="427172" cy="235974"/>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noFill/>
              <a:ln w="19050">
                <a:solidFill>
                  <a:schemeClr val="tx1"/>
                </a:solidFill>
                <a:miter lim="800000"/>
              </a:ln>
            </p:spPr>
            <p:txBody>
              <a:bodyPr vert="horz" wrap="square" lIns="89642" tIns="44821" rIns="89642" bIns="44821" numCol="1" anchor="t" anchorCtr="0" compatLnSpc="1">
                <a:prstTxWarp prst="textNoShape">
                  <a:avLst/>
                </a:prstTxWarp>
              </a:bodyPr>
              <a:lstStyle/>
              <a:p>
                <a:endParaRPr lang="en-US">
                  <a:solidFill>
                    <a:srgbClr val="333333"/>
                  </a:solidFill>
                  <a:latin typeface="Segoe UI"/>
                </a:endParaRPr>
              </a:p>
            </p:txBody>
          </p:sp>
          <p:sp>
            <p:nvSpPr>
              <p:cNvPr id="46" name="Cylinder 513">
                <a:extLst>
                  <a:ext uri="{FF2B5EF4-FFF2-40B4-BE49-F238E27FC236}">
                    <a16:creationId xmlns:a16="http://schemas.microsoft.com/office/drawing/2014/main" id="{3CB10B4A-6D95-4451-8884-3205B7324222}"/>
                  </a:ext>
                </a:extLst>
              </p:cNvPr>
              <p:cNvSpPr/>
              <p:nvPr/>
            </p:nvSpPr>
            <p:spPr bwMode="auto">
              <a:xfrm>
                <a:off x="4828660" y="4897487"/>
                <a:ext cx="187675" cy="246559"/>
              </a:xfrm>
              <a:prstGeom prst="can">
                <a:avLst>
                  <a:gd name="adj" fmla="val 39530"/>
                </a:avLst>
              </a:prstGeom>
              <a:solidFill>
                <a:schemeClr val="bg1"/>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3428" rIns="0"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pPr>
                <a:endParaRPr lang="en-US">
                  <a:solidFill>
                    <a:srgbClr val="0078D7"/>
                  </a:solidFill>
                  <a:latin typeface="Segoe UI Light"/>
                  <a:ea typeface="Segoe UI" pitchFamily="34" charset="0"/>
                  <a:cs typeface="Segoe UI" pitchFamily="34" charset="0"/>
                </a:endParaRPr>
              </a:p>
            </p:txBody>
          </p:sp>
          <p:cxnSp>
            <p:nvCxnSpPr>
              <p:cNvPr id="47" name="Straight Arrow Connector 46">
                <a:extLst>
                  <a:ext uri="{FF2B5EF4-FFF2-40B4-BE49-F238E27FC236}">
                    <a16:creationId xmlns:a16="http://schemas.microsoft.com/office/drawing/2014/main" id="{DF90AE6D-CD5E-4C1C-858C-64FD883E67F6}"/>
                  </a:ext>
                </a:extLst>
              </p:cNvPr>
              <p:cNvCxnSpPr>
                <a:cxnSpLocks/>
              </p:cNvCxnSpPr>
              <p:nvPr/>
            </p:nvCxnSpPr>
            <p:spPr>
              <a:xfrm flipV="1">
                <a:off x="4922497" y="4797211"/>
                <a:ext cx="0" cy="140145"/>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E2B86206-F442-4062-87FB-D679D69C00D2}"/>
                </a:ext>
              </a:extLst>
            </p:cNvPr>
            <p:cNvSpPr/>
            <p:nvPr/>
          </p:nvSpPr>
          <p:spPr bwMode="auto">
            <a:xfrm>
              <a:off x="4410470" y="2506529"/>
              <a:ext cx="3594536" cy="201168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Not sure about the cloud right now but wants to try the cloud while remaining on-premises</a:t>
              </a:r>
            </a:p>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Wants to move to the cloud but can not migrate right now due to budget constraints</a:t>
              </a:r>
            </a:p>
            <a:p>
              <a:pPr marL="171450" indent="-171450">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Wants to move to the cloud but can not migrate right now due to technical constraints outlined below</a:t>
              </a:r>
            </a:p>
            <a:p>
              <a:pPr marL="171450" indent="-171450">
                <a:spcBef>
                  <a:spcPts val="0"/>
                </a:spcBef>
                <a:spcAft>
                  <a:spcPts val="300"/>
                </a:spcAft>
                <a:buFont typeface="Arial" panose="020B0604020202020204" pitchFamily="34" charset="0"/>
                <a:buChar char="•"/>
                <a:defRPr/>
              </a:pPr>
              <a:endParaRPr lang="en-US" sz="1100">
                <a:gradFill>
                  <a:gsLst>
                    <a:gs pos="2917">
                      <a:srgbClr val="1A1A1A"/>
                    </a:gs>
                    <a:gs pos="30000">
                      <a:srgbClr val="1A1A1A"/>
                    </a:gs>
                  </a:gsLst>
                  <a:lin ang="5400000" scaled="0"/>
                </a:gradFill>
              </a:endParaRPr>
            </a:p>
          </p:txBody>
        </p:sp>
        <p:sp>
          <p:nvSpPr>
            <p:cNvPr id="25" name="Rectangle 24">
              <a:extLst>
                <a:ext uri="{FF2B5EF4-FFF2-40B4-BE49-F238E27FC236}">
                  <a16:creationId xmlns:a16="http://schemas.microsoft.com/office/drawing/2014/main" id="{600BD9C6-8B1D-4425-9F63-B1DA740C242A}"/>
                </a:ext>
              </a:extLst>
            </p:cNvPr>
            <p:cNvSpPr/>
            <p:nvPr/>
          </p:nvSpPr>
          <p:spPr bwMode="auto">
            <a:xfrm>
              <a:off x="4410470" y="5191582"/>
              <a:ext cx="3594536" cy="1397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Can’t move all customizations to extensions right now</a:t>
              </a:r>
            </a:p>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Localizations are available</a:t>
              </a:r>
            </a:p>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Add-ons are not available on AppSource as Extensions</a:t>
              </a:r>
            </a:p>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ISV solutions not available on AppSource</a:t>
              </a:r>
            </a:p>
          </p:txBody>
        </p:sp>
        <p:grpSp>
          <p:nvGrpSpPr>
            <p:cNvPr id="52" name="Group 51">
              <a:extLst>
                <a:ext uri="{FF2B5EF4-FFF2-40B4-BE49-F238E27FC236}">
                  <a16:creationId xmlns:a16="http://schemas.microsoft.com/office/drawing/2014/main" id="{6A84F349-0624-47FA-9D54-03C38E1AE2FD}"/>
                </a:ext>
              </a:extLst>
            </p:cNvPr>
            <p:cNvGrpSpPr/>
            <p:nvPr/>
          </p:nvGrpSpPr>
          <p:grpSpPr>
            <a:xfrm>
              <a:off x="4410470" y="2207238"/>
              <a:ext cx="3594536" cy="287339"/>
              <a:chOff x="441744" y="2510584"/>
              <a:chExt cx="3594536" cy="287339"/>
            </a:xfrm>
          </p:grpSpPr>
          <p:cxnSp>
            <p:nvCxnSpPr>
              <p:cNvPr id="53" name="Straight Connector 52">
                <a:extLst>
                  <a:ext uri="{FF2B5EF4-FFF2-40B4-BE49-F238E27FC236}">
                    <a16:creationId xmlns:a16="http://schemas.microsoft.com/office/drawing/2014/main" id="{00850838-196A-4F41-9518-23681F527754}"/>
                  </a:ext>
                </a:extLst>
              </p:cNvPr>
              <p:cNvCxnSpPr>
                <a:cxnSpLocks/>
              </p:cNvCxnSpPr>
              <p:nvPr/>
            </p:nvCxnSpPr>
            <p:spPr>
              <a:xfrm>
                <a:off x="441744" y="2797923"/>
                <a:ext cx="3594536" cy="0"/>
              </a:xfrm>
              <a:prstGeom prst="line">
                <a:avLst/>
              </a:prstGeom>
              <a:ln w="19050">
                <a:solidFill>
                  <a:schemeClr val="tx1"/>
                </a:solidFill>
                <a:headEnd type="none" w="lg" len="med"/>
                <a:tailEnd type="none" w="lg" len="med"/>
              </a:ln>
            </p:spPr>
            <p:style>
              <a:lnRef idx="1">
                <a:schemeClr val="accent3"/>
              </a:lnRef>
              <a:fillRef idx="0">
                <a:schemeClr val="accent3"/>
              </a:fillRef>
              <a:effectRef idx="0">
                <a:schemeClr val="accent3"/>
              </a:effectRef>
              <a:fontRef idx="minor">
                <a:schemeClr val="tx1"/>
              </a:fontRef>
            </p:style>
          </p:cxnSp>
          <p:sp>
            <p:nvSpPr>
              <p:cNvPr id="54" name="Rectangle 53">
                <a:extLst>
                  <a:ext uri="{FF2B5EF4-FFF2-40B4-BE49-F238E27FC236}">
                    <a16:creationId xmlns:a16="http://schemas.microsoft.com/office/drawing/2014/main" id="{EDEC448B-3E8A-4634-8781-911D6F2D866C}"/>
                  </a:ext>
                </a:extLst>
              </p:cNvPr>
              <p:cNvSpPr/>
              <p:nvPr/>
            </p:nvSpPr>
            <p:spPr bwMode="auto">
              <a:xfrm>
                <a:off x="441744" y="2510584"/>
                <a:ext cx="3594536" cy="276159"/>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defTabSz="932597" fontAlgn="base">
                  <a:lnSpc>
                    <a:spcPct val="90000"/>
                  </a:lnSpc>
                  <a:spcAft>
                    <a:spcPts val="300"/>
                  </a:spcAft>
                  <a:defRPr/>
                </a:pPr>
                <a:r>
                  <a:rPr lang="en-US" sz="1100" b="1">
                    <a:solidFill>
                      <a:schemeClr val="tx2"/>
                    </a:solidFill>
                  </a:rPr>
                  <a:t>Business:</a:t>
                </a:r>
              </a:p>
            </p:txBody>
          </p:sp>
        </p:grpSp>
        <p:grpSp>
          <p:nvGrpSpPr>
            <p:cNvPr id="61" name="Group 60">
              <a:extLst>
                <a:ext uri="{FF2B5EF4-FFF2-40B4-BE49-F238E27FC236}">
                  <a16:creationId xmlns:a16="http://schemas.microsoft.com/office/drawing/2014/main" id="{C9C5F381-694C-40BD-8F17-B0297C9CBFC1}"/>
                </a:ext>
              </a:extLst>
            </p:cNvPr>
            <p:cNvGrpSpPr/>
            <p:nvPr/>
          </p:nvGrpSpPr>
          <p:grpSpPr>
            <a:xfrm>
              <a:off x="4410470" y="4921865"/>
              <a:ext cx="3594536" cy="287339"/>
              <a:chOff x="441744" y="2510584"/>
              <a:chExt cx="3594536" cy="287339"/>
            </a:xfrm>
          </p:grpSpPr>
          <p:cxnSp>
            <p:nvCxnSpPr>
              <p:cNvPr id="62" name="Straight Connector 61">
                <a:extLst>
                  <a:ext uri="{FF2B5EF4-FFF2-40B4-BE49-F238E27FC236}">
                    <a16:creationId xmlns:a16="http://schemas.microsoft.com/office/drawing/2014/main" id="{9BE54E97-CDF5-41CB-AADC-BC1FCD10D436}"/>
                  </a:ext>
                </a:extLst>
              </p:cNvPr>
              <p:cNvCxnSpPr>
                <a:cxnSpLocks/>
              </p:cNvCxnSpPr>
              <p:nvPr/>
            </p:nvCxnSpPr>
            <p:spPr>
              <a:xfrm>
                <a:off x="441744" y="2797923"/>
                <a:ext cx="3594536" cy="0"/>
              </a:xfrm>
              <a:prstGeom prst="line">
                <a:avLst/>
              </a:prstGeom>
              <a:ln w="19050">
                <a:solidFill>
                  <a:schemeClr val="tx1"/>
                </a:solidFill>
                <a:headEnd type="none" w="lg" len="med"/>
                <a:tailEnd type="none" w="lg" len="med"/>
              </a:ln>
            </p:spPr>
            <p:style>
              <a:lnRef idx="1">
                <a:schemeClr val="accent3"/>
              </a:lnRef>
              <a:fillRef idx="0">
                <a:schemeClr val="accent3"/>
              </a:fillRef>
              <a:effectRef idx="0">
                <a:schemeClr val="accent3"/>
              </a:effectRef>
              <a:fontRef idx="minor">
                <a:schemeClr val="tx1"/>
              </a:fontRef>
            </p:style>
          </p:cxnSp>
          <p:sp>
            <p:nvSpPr>
              <p:cNvPr id="63" name="Rectangle 62">
                <a:extLst>
                  <a:ext uri="{FF2B5EF4-FFF2-40B4-BE49-F238E27FC236}">
                    <a16:creationId xmlns:a16="http://schemas.microsoft.com/office/drawing/2014/main" id="{90745562-5FAF-4500-8F91-0637DA347018}"/>
                  </a:ext>
                </a:extLst>
              </p:cNvPr>
              <p:cNvSpPr/>
              <p:nvPr/>
            </p:nvSpPr>
            <p:spPr bwMode="auto">
              <a:xfrm>
                <a:off x="441744" y="2510584"/>
                <a:ext cx="3594536" cy="276159"/>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defTabSz="932597" fontAlgn="base">
                  <a:lnSpc>
                    <a:spcPct val="90000"/>
                  </a:lnSpc>
                  <a:spcAft>
                    <a:spcPts val="300"/>
                  </a:spcAft>
                  <a:defRPr/>
                </a:pPr>
                <a:r>
                  <a:rPr lang="en-US" sz="1100" b="1">
                    <a:solidFill>
                      <a:schemeClr val="tx2"/>
                    </a:solidFill>
                  </a:rPr>
                  <a:t>Technical:</a:t>
                </a:r>
              </a:p>
            </p:txBody>
          </p:sp>
        </p:grpSp>
      </p:grpSp>
      <p:grpSp>
        <p:nvGrpSpPr>
          <p:cNvPr id="14" name="Group 13">
            <a:extLst>
              <a:ext uri="{FF2B5EF4-FFF2-40B4-BE49-F238E27FC236}">
                <a16:creationId xmlns:a16="http://schemas.microsoft.com/office/drawing/2014/main" id="{DE5FB009-DBE6-4A05-9095-7B470984DB0B}"/>
              </a:ext>
            </a:extLst>
          </p:cNvPr>
          <p:cNvGrpSpPr/>
          <p:nvPr/>
        </p:nvGrpSpPr>
        <p:grpSpPr>
          <a:xfrm>
            <a:off x="8379196" y="1161344"/>
            <a:ext cx="3594536" cy="5427238"/>
            <a:chOff x="8379196" y="1161344"/>
            <a:chExt cx="3594536" cy="5427238"/>
          </a:xfrm>
        </p:grpSpPr>
        <p:sp>
          <p:nvSpPr>
            <p:cNvPr id="20" name="TextBox 19">
              <a:extLst>
                <a:ext uri="{FF2B5EF4-FFF2-40B4-BE49-F238E27FC236}">
                  <a16:creationId xmlns:a16="http://schemas.microsoft.com/office/drawing/2014/main" id="{3A83B0FF-A678-4AE0-9836-7192292D1F01}"/>
                </a:ext>
              </a:extLst>
            </p:cNvPr>
            <p:cNvSpPr txBox="1"/>
            <p:nvPr/>
          </p:nvSpPr>
          <p:spPr>
            <a:xfrm>
              <a:off x="9690979" y="1791643"/>
              <a:ext cx="1354089" cy="254237"/>
            </a:xfrm>
            <a:prstGeom prst="rect">
              <a:avLst/>
            </a:prstGeom>
            <a:noFill/>
          </p:spPr>
          <p:txBody>
            <a:bodyPr wrap="none" lIns="0" tIns="0" rIns="0" bIns="0" rtlCol="0">
              <a:spAutoFit/>
            </a:bodyPr>
            <a:lstStyle/>
            <a:p>
              <a:pPr defTabSz="932384" fontAlgn="base">
                <a:lnSpc>
                  <a:spcPct val="90000"/>
                </a:lnSpc>
                <a:spcAft>
                  <a:spcPct val="0"/>
                </a:spcAft>
                <a:defRPr/>
              </a:pPr>
              <a:r>
                <a:rPr lang="en-US" sz="1836">
                  <a:solidFill>
                    <a:schemeClr val="tx2"/>
                  </a:solidFill>
                  <a:latin typeface="Segoe UI Semibold"/>
                  <a:cs typeface="Segoe UI Semibold" panose="020B0702040204020203" pitchFamily="34" charset="0"/>
                </a:rPr>
                <a:t>On-Premises</a:t>
              </a:r>
            </a:p>
          </p:txBody>
        </p:sp>
        <p:sp>
          <p:nvSpPr>
            <p:cNvPr id="42" name="building_8" title="Icon of tall buildings">
              <a:extLst>
                <a:ext uri="{FF2B5EF4-FFF2-40B4-BE49-F238E27FC236}">
                  <a16:creationId xmlns:a16="http://schemas.microsoft.com/office/drawing/2014/main" id="{6A6A536B-BA56-403D-9C53-082DC03CA708}"/>
                </a:ext>
              </a:extLst>
            </p:cNvPr>
            <p:cNvSpPr>
              <a:spLocks noChangeAspect="1" noEditPoints="1"/>
            </p:cNvSpPr>
            <p:nvPr/>
          </p:nvSpPr>
          <p:spPr bwMode="auto">
            <a:xfrm>
              <a:off x="10002096" y="1161344"/>
              <a:ext cx="348737" cy="548640"/>
            </a:xfrm>
            <a:custGeom>
              <a:avLst/>
              <a:gdLst>
                <a:gd name="T0" fmla="*/ 299 w 395"/>
                <a:gd name="T1" fmla="*/ 151 h 429"/>
                <a:gd name="T2" fmla="*/ 299 w 395"/>
                <a:gd name="T3" fmla="*/ 429 h 429"/>
                <a:gd name="T4" fmla="*/ 242 w 395"/>
                <a:gd name="T5" fmla="*/ 429 h 429"/>
                <a:gd name="T6" fmla="*/ 242 w 395"/>
                <a:gd name="T7" fmla="*/ 333 h 429"/>
                <a:gd name="T8" fmla="*/ 181 w 395"/>
                <a:gd name="T9" fmla="*/ 333 h 429"/>
                <a:gd name="T10" fmla="*/ 181 w 395"/>
                <a:gd name="T11" fmla="*/ 429 h 429"/>
                <a:gd name="T12" fmla="*/ 121 w 395"/>
                <a:gd name="T13" fmla="*/ 429 h 429"/>
                <a:gd name="T14" fmla="*/ 121 w 395"/>
                <a:gd name="T15" fmla="*/ 151 h 429"/>
                <a:gd name="T16" fmla="*/ 211 w 395"/>
                <a:gd name="T17" fmla="*/ 151 h 429"/>
                <a:gd name="T18" fmla="*/ 299 w 395"/>
                <a:gd name="T19" fmla="*/ 151 h 429"/>
                <a:gd name="T20" fmla="*/ 211 w 395"/>
                <a:gd name="T21" fmla="*/ 151 h 429"/>
                <a:gd name="T22" fmla="*/ 211 w 395"/>
                <a:gd name="T23" fmla="*/ 92 h 429"/>
                <a:gd name="T24" fmla="*/ 0 w 395"/>
                <a:gd name="T25" fmla="*/ 92 h 429"/>
                <a:gd name="T26" fmla="*/ 0 w 395"/>
                <a:gd name="T27" fmla="*/ 429 h 429"/>
                <a:gd name="T28" fmla="*/ 395 w 395"/>
                <a:gd name="T29" fmla="*/ 429 h 429"/>
                <a:gd name="T30" fmla="*/ 395 w 395"/>
                <a:gd name="T31" fmla="*/ 123 h 429"/>
                <a:gd name="T32" fmla="*/ 268 w 395"/>
                <a:gd name="T33" fmla="*/ 0 h 429"/>
                <a:gd name="T34" fmla="*/ 268 w 395"/>
                <a:gd name="T35" fmla="*/ 151 h 429"/>
                <a:gd name="T36" fmla="*/ 62 w 395"/>
                <a:gd name="T37" fmla="*/ 151 h 429"/>
                <a:gd name="T38" fmla="*/ 56 w 395"/>
                <a:gd name="T39" fmla="*/ 151 h 429"/>
                <a:gd name="T40" fmla="*/ 56 w 395"/>
                <a:gd name="T41" fmla="*/ 155 h 429"/>
                <a:gd name="T42" fmla="*/ 62 w 395"/>
                <a:gd name="T43" fmla="*/ 155 h 429"/>
                <a:gd name="T44" fmla="*/ 62 w 395"/>
                <a:gd name="T45" fmla="*/ 151 h 429"/>
                <a:gd name="T46" fmla="*/ 62 w 395"/>
                <a:gd name="T47" fmla="*/ 211 h 429"/>
                <a:gd name="T48" fmla="*/ 56 w 395"/>
                <a:gd name="T49" fmla="*/ 211 h 429"/>
                <a:gd name="T50" fmla="*/ 56 w 395"/>
                <a:gd name="T51" fmla="*/ 217 h 429"/>
                <a:gd name="T52" fmla="*/ 62 w 395"/>
                <a:gd name="T53" fmla="*/ 217 h 429"/>
                <a:gd name="T54" fmla="*/ 62 w 395"/>
                <a:gd name="T55" fmla="*/ 211 h 429"/>
                <a:gd name="T56" fmla="*/ 62 w 395"/>
                <a:gd name="T57" fmla="*/ 271 h 429"/>
                <a:gd name="T58" fmla="*/ 56 w 395"/>
                <a:gd name="T59" fmla="*/ 271 h 429"/>
                <a:gd name="T60" fmla="*/ 56 w 395"/>
                <a:gd name="T61" fmla="*/ 277 h 429"/>
                <a:gd name="T62" fmla="*/ 62 w 395"/>
                <a:gd name="T63" fmla="*/ 277 h 429"/>
                <a:gd name="T64" fmla="*/ 62 w 395"/>
                <a:gd name="T65" fmla="*/ 271 h 429"/>
                <a:gd name="T66" fmla="*/ 62 w 395"/>
                <a:gd name="T67" fmla="*/ 332 h 429"/>
                <a:gd name="T68" fmla="*/ 56 w 395"/>
                <a:gd name="T69" fmla="*/ 332 h 429"/>
                <a:gd name="T70" fmla="*/ 56 w 395"/>
                <a:gd name="T71" fmla="*/ 337 h 429"/>
                <a:gd name="T72" fmla="*/ 62 w 395"/>
                <a:gd name="T73" fmla="*/ 337 h 429"/>
                <a:gd name="T74" fmla="*/ 62 w 395"/>
                <a:gd name="T75" fmla="*/ 332 h 429"/>
                <a:gd name="T76" fmla="*/ 62 w 395"/>
                <a:gd name="T77" fmla="*/ 392 h 429"/>
                <a:gd name="T78" fmla="*/ 56 w 395"/>
                <a:gd name="T79" fmla="*/ 392 h 429"/>
                <a:gd name="T80" fmla="*/ 56 w 395"/>
                <a:gd name="T81" fmla="*/ 397 h 429"/>
                <a:gd name="T82" fmla="*/ 62 w 395"/>
                <a:gd name="T83" fmla="*/ 397 h 429"/>
                <a:gd name="T84" fmla="*/ 62 w 395"/>
                <a:gd name="T85" fmla="*/ 392 h 429"/>
                <a:gd name="T86" fmla="*/ 182 w 395"/>
                <a:gd name="T87" fmla="*/ 211 h 429"/>
                <a:gd name="T88" fmla="*/ 177 w 395"/>
                <a:gd name="T89" fmla="*/ 211 h 429"/>
                <a:gd name="T90" fmla="*/ 177 w 395"/>
                <a:gd name="T91" fmla="*/ 217 h 429"/>
                <a:gd name="T92" fmla="*/ 182 w 395"/>
                <a:gd name="T93" fmla="*/ 217 h 429"/>
                <a:gd name="T94" fmla="*/ 182 w 395"/>
                <a:gd name="T95" fmla="*/ 211 h 429"/>
                <a:gd name="T96" fmla="*/ 182 w 395"/>
                <a:gd name="T97" fmla="*/ 273 h 429"/>
                <a:gd name="T98" fmla="*/ 177 w 395"/>
                <a:gd name="T99" fmla="*/ 273 h 429"/>
                <a:gd name="T100" fmla="*/ 177 w 395"/>
                <a:gd name="T101" fmla="*/ 277 h 429"/>
                <a:gd name="T102" fmla="*/ 182 w 395"/>
                <a:gd name="T103" fmla="*/ 277 h 429"/>
                <a:gd name="T104" fmla="*/ 182 w 395"/>
                <a:gd name="T105" fmla="*/ 273 h 429"/>
                <a:gd name="T106" fmla="*/ 243 w 395"/>
                <a:gd name="T107" fmla="*/ 211 h 429"/>
                <a:gd name="T108" fmla="*/ 237 w 395"/>
                <a:gd name="T109" fmla="*/ 211 h 429"/>
                <a:gd name="T110" fmla="*/ 237 w 395"/>
                <a:gd name="T111" fmla="*/ 217 h 429"/>
                <a:gd name="T112" fmla="*/ 243 w 395"/>
                <a:gd name="T113" fmla="*/ 217 h 429"/>
                <a:gd name="T114" fmla="*/ 243 w 395"/>
                <a:gd name="T115" fmla="*/ 211 h 429"/>
                <a:gd name="T116" fmla="*/ 243 w 395"/>
                <a:gd name="T117" fmla="*/ 273 h 429"/>
                <a:gd name="T118" fmla="*/ 237 w 395"/>
                <a:gd name="T119" fmla="*/ 273 h 429"/>
                <a:gd name="T120" fmla="*/ 237 w 395"/>
                <a:gd name="T121" fmla="*/ 277 h 429"/>
                <a:gd name="T122" fmla="*/ 243 w 395"/>
                <a:gd name="T123" fmla="*/ 277 h 429"/>
                <a:gd name="T124" fmla="*/ 243 w 395"/>
                <a:gd name="T125" fmla="*/ 273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 h="429">
                  <a:moveTo>
                    <a:pt x="299" y="151"/>
                  </a:moveTo>
                  <a:lnTo>
                    <a:pt x="299" y="429"/>
                  </a:lnTo>
                  <a:lnTo>
                    <a:pt x="242" y="429"/>
                  </a:lnTo>
                  <a:lnTo>
                    <a:pt x="242" y="333"/>
                  </a:lnTo>
                  <a:lnTo>
                    <a:pt x="181" y="333"/>
                  </a:lnTo>
                  <a:lnTo>
                    <a:pt x="181" y="429"/>
                  </a:lnTo>
                  <a:lnTo>
                    <a:pt x="121" y="429"/>
                  </a:lnTo>
                  <a:lnTo>
                    <a:pt x="121" y="151"/>
                  </a:lnTo>
                  <a:lnTo>
                    <a:pt x="211" y="151"/>
                  </a:lnTo>
                  <a:lnTo>
                    <a:pt x="299" y="151"/>
                  </a:lnTo>
                  <a:moveTo>
                    <a:pt x="211" y="151"/>
                  </a:moveTo>
                  <a:lnTo>
                    <a:pt x="211" y="92"/>
                  </a:lnTo>
                  <a:lnTo>
                    <a:pt x="0" y="92"/>
                  </a:lnTo>
                  <a:lnTo>
                    <a:pt x="0" y="429"/>
                  </a:lnTo>
                  <a:moveTo>
                    <a:pt x="395" y="429"/>
                  </a:moveTo>
                  <a:lnTo>
                    <a:pt x="395" y="123"/>
                  </a:lnTo>
                  <a:lnTo>
                    <a:pt x="268" y="0"/>
                  </a:lnTo>
                  <a:lnTo>
                    <a:pt x="268" y="151"/>
                  </a:lnTo>
                  <a:moveTo>
                    <a:pt x="62" y="151"/>
                  </a:moveTo>
                  <a:lnTo>
                    <a:pt x="56" y="151"/>
                  </a:lnTo>
                  <a:lnTo>
                    <a:pt x="56" y="155"/>
                  </a:lnTo>
                  <a:lnTo>
                    <a:pt x="62" y="155"/>
                  </a:lnTo>
                  <a:lnTo>
                    <a:pt x="62" y="151"/>
                  </a:lnTo>
                  <a:moveTo>
                    <a:pt x="62" y="211"/>
                  </a:moveTo>
                  <a:lnTo>
                    <a:pt x="56" y="211"/>
                  </a:lnTo>
                  <a:lnTo>
                    <a:pt x="56" y="217"/>
                  </a:lnTo>
                  <a:lnTo>
                    <a:pt x="62" y="217"/>
                  </a:lnTo>
                  <a:lnTo>
                    <a:pt x="62" y="211"/>
                  </a:lnTo>
                  <a:moveTo>
                    <a:pt x="62" y="271"/>
                  </a:moveTo>
                  <a:lnTo>
                    <a:pt x="56" y="271"/>
                  </a:lnTo>
                  <a:lnTo>
                    <a:pt x="56" y="277"/>
                  </a:lnTo>
                  <a:lnTo>
                    <a:pt x="62" y="277"/>
                  </a:lnTo>
                  <a:lnTo>
                    <a:pt x="62" y="271"/>
                  </a:lnTo>
                  <a:moveTo>
                    <a:pt x="62" y="332"/>
                  </a:moveTo>
                  <a:lnTo>
                    <a:pt x="56" y="332"/>
                  </a:lnTo>
                  <a:lnTo>
                    <a:pt x="56" y="337"/>
                  </a:lnTo>
                  <a:lnTo>
                    <a:pt x="62" y="337"/>
                  </a:lnTo>
                  <a:lnTo>
                    <a:pt x="62" y="332"/>
                  </a:lnTo>
                  <a:moveTo>
                    <a:pt x="62" y="392"/>
                  </a:moveTo>
                  <a:lnTo>
                    <a:pt x="56" y="392"/>
                  </a:lnTo>
                  <a:lnTo>
                    <a:pt x="56" y="397"/>
                  </a:lnTo>
                  <a:lnTo>
                    <a:pt x="62" y="397"/>
                  </a:lnTo>
                  <a:lnTo>
                    <a:pt x="62" y="392"/>
                  </a:lnTo>
                  <a:moveTo>
                    <a:pt x="182" y="211"/>
                  </a:moveTo>
                  <a:lnTo>
                    <a:pt x="177" y="211"/>
                  </a:lnTo>
                  <a:lnTo>
                    <a:pt x="177" y="217"/>
                  </a:lnTo>
                  <a:lnTo>
                    <a:pt x="182" y="217"/>
                  </a:lnTo>
                  <a:lnTo>
                    <a:pt x="182" y="211"/>
                  </a:lnTo>
                  <a:moveTo>
                    <a:pt x="182" y="273"/>
                  </a:moveTo>
                  <a:lnTo>
                    <a:pt x="177" y="273"/>
                  </a:lnTo>
                  <a:lnTo>
                    <a:pt x="177" y="277"/>
                  </a:lnTo>
                  <a:lnTo>
                    <a:pt x="182" y="277"/>
                  </a:lnTo>
                  <a:lnTo>
                    <a:pt x="182" y="273"/>
                  </a:lnTo>
                  <a:moveTo>
                    <a:pt x="243" y="211"/>
                  </a:moveTo>
                  <a:lnTo>
                    <a:pt x="237" y="211"/>
                  </a:lnTo>
                  <a:lnTo>
                    <a:pt x="237" y="217"/>
                  </a:lnTo>
                  <a:lnTo>
                    <a:pt x="243" y="217"/>
                  </a:lnTo>
                  <a:lnTo>
                    <a:pt x="243" y="211"/>
                  </a:lnTo>
                  <a:moveTo>
                    <a:pt x="243" y="273"/>
                  </a:moveTo>
                  <a:lnTo>
                    <a:pt x="237" y="273"/>
                  </a:lnTo>
                  <a:lnTo>
                    <a:pt x="237" y="277"/>
                  </a:lnTo>
                  <a:lnTo>
                    <a:pt x="243" y="277"/>
                  </a:lnTo>
                  <a:lnTo>
                    <a:pt x="243" y="273"/>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chemeClr val="bg1"/>
                </a:solidFill>
                <a:effectLst/>
                <a:uLnTx/>
                <a:uFillTx/>
                <a:latin typeface="Segoe UI Semilight"/>
                <a:ea typeface="+mn-ea"/>
                <a:cs typeface="+mn-cs"/>
              </a:endParaRPr>
            </a:p>
          </p:txBody>
        </p:sp>
        <p:sp>
          <p:nvSpPr>
            <p:cNvPr id="26" name="Rectangle 25">
              <a:extLst>
                <a:ext uri="{FF2B5EF4-FFF2-40B4-BE49-F238E27FC236}">
                  <a16:creationId xmlns:a16="http://schemas.microsoft.com/office/drawing/2014/main" id="{4B1EE0DE-D4C5-455E-87FC-F415084976A7}"/>
                </a:ext>
              </a:extLst>
            </p:cNvPr>
            <p:cNvSpPr/>
            <p:nvPr/>
          </p:nvSpPr>
          <p:spPr bwMode="auto">
            <a:xfrm>
              <a:off x="8379196" y="2506529"/>
              <a:ext cx="3594536" cy="201168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Doesn’t want to move to cloud</a:t>
              </a:r>
            </a:p>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Needs to stay on-premises (ex. regulation)</a:t>
              </a:r>
            </a:p>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Just completed upgrade to their current version and do not have funds to upgrade again</a:t>
              </a:r>
            </a:p>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Has recently invested in new servers</a:t>
              </a:r>
            </a:p>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Has a huge, highly skilled IT department (24/7)</a:t>
              </a:r>
            </a:p>
          </p:txBody>
        </p:sp>
        <p:sp>
          <p:nvSpPr>
            <p:cNvPr id="27" name="Rectangle 26">
              <a:extLst>
                <a:ext uri="{FF2B5EF4-FFF2-40B4-BE49-F238E27FC236}">
                  <a16:creationId xmlns:a16="http://schemas.microsoft.com/office/drawing/2014/main" id="{E6B596EB-5323-49D8-B4AD-B6DF3CA962BA}"/>
                </a:ext>
              </a:extLst>
            </p:cNvPr>
            <p:cNvSpPr/>
            <p:nvPr/>
          </p:nvSpPr>
          <p:spPr bwMode="auto">
            <a:xfrm>
              <a:off x="8379196" y="5191582"/>
              <a:ext cx="3594536" cy="1397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Can’t move all customizations to extensions right now</a:t>
              </a:r>
            </a:p>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Localizations are not available</a:t>
              </a:r>
            </a:p>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Add-ons are not available on AppSource as Extensions</a:t>
              </a:r>
            </a:p>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ISV solutions not available on AppSource</a:t>
              </a:r>
            </a:p>
          </p:txBody>
        </p:sp>
        <p:grpSp>
          <p:nvGrpSpPr>
            <p:cNvPr id="55" name="Group 54">
              <a:extLst>
                <a:ext uri="{FF2B5EF4-FFF2-40B4-BE49-F238E27FC236}">
                  <a16:creationId xmlns:a16="http://schemas.microsoft.com/office/drawing/2014/main" id="{4E57E686-2D5A-4EAF-8C15-F7289796FC8C}"/>
                </a:ext>
              </a:extLst>
            </p:cNvPr>
            <p:cNvGrpSpPr/>
            <p:nvPr/>
          </p:nvGrpSpPr>
          <p:grpSpPr>
            <a:xfrm>
              <a:off x="8379196" y="2207238"/>
              <a:ext cx="3594536" cy="287339"/>
              <a:chOff x="441744" y="2510584"/>
              <a:chExt cx="3594536" cy="287339"/>
            </a:xfrm>
          </p:grpSpPr>
          <p:cxnSp>
            <p:nvCxnSpPr>
              <p:cNvPr id="56" name="Straight Connector 55">
                <a:extLst>
                  <a:ext uri="{FF2B5EF4-FFF2-40B4-BE49-F238E27FC236}">
                    <a16:creationId xmlns:a16="http://schemas.microsoft.com/office/drawing/2014/main" id="{E50A1BF3-F211-453F-8E4C-5666979AB8D1}"/>
                  </a:ext>
                </a:extLst>
              </p:cNvPr>
              <p:cNvCxnSpPr>
                <a:cxnSpLocks/>
              </p:cNvCxnSpPr>
              <p:nvPr/>
            </p:nvCxnSpPr>
            <p:spPr>
              <a:xfrm>
                <a:off x="441744" y="2797923"/>
                <a:ext cx="3594536" cy="0"/>
              </a:xfrm>
              <a:prstGeom prst="line">
                <a:avLst/>
              </a:prstGeom>
              <a:ln w="19050">
                <a:solidFill>
                  <a:schemeClr val="tx1"/>
                </a:solidFill>
                <a:headEnd type="none" w="lg" len="med"/>
                <a:tailEnd type="none" w="lg" len="med"/>
              </a:ln>
            </p:spPr>
            <p:style>
              <a:lnRef idx="1">
                <a:schemeClr val="accent3"/>
              </a:lnRef>
              <a:fillRef idx="0">
                <a:schemeClr val="accent3"/>
              </a:fillRef>
              <a:effectRef idx="0">
                <a:schemeClr val="accent3"/>
              </a:effectRef>
              <a:fontRef idx="minor">
                <a:schemeClr val="tx1"/>
              </a:fontRef>
            </p:style>
          </p:cxnSp>
          <p:sp>
            <p:nvSpPr>
              <p:cNvPr id="57" name="Rectangle 56">
                <a:extLst>
                  <a:ext uri="{FF2B5EF4-FFF2-40B4-BE49-F238E27FC236}">
                    <a16:creationId xmlns:a16="http://schemas.microsoft.com/office/drawing/2014/main" id="{0382AE9D-4E12-49E6-9878-9059601EC80D}"/>
                  </a:ext>
                </a:extLst>
              </p:cNvPr>
              <p:cNvSpPr/>
              <p:nvPr/>
            </p:nvSpPr>
            <p:spPr bwMode="auto">
              <a:xfrm>
                <a:off x="441744" y="2510584"/>
                <a:ext cx="3594536" cy="276159"/>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defTabSz="932597" fontAlgn="base">
                  <a:lnSpc>
                    <a:spcPct val="90000"/>
                  </a:lnSpc>
                  <a:spcAft>
                    <a:spcPts val="300"/>
                  </a:spcAft>
                  <a:defRPr/>
                </a:pPr>
                <a:r>
                  <a:rPr lang="en-US" sz="1100" b="1">
                    <a:solidFill>
                      <a:schemeClr val="tx2"/>
                    </a:solidFill>
                  </a:rPr>
                  <a:t>Business:</a:t>
                </a:r>
              </a:p>
            </p:txBody>
          </p:sp>
        </p:grpSp>
        <p:grpSp>
          <p:nvGrpSpPr>
            <p:cNvPr id="64" name="Group 63">
              <a:extLst>
                <a:ext uri="{FF2B5EF4-FFF2-40B4-BE49-F238E27FC236}">
                  <a16:creationId xmlns:a16="http://schemas.microsoft.com/office/drawing/2014/main" id="{183C1A73-AED8-4FB4-86B5-56985F268602}"/>
                </a:ext>
              </a:extLst>
            </p:cNvPr>
            <p:cNvGrpSpPr/>
            <p:nvPr/>
          </p:nvGrpSpPr>
          <p:grpSpPr>
            <a:xfrm>
              <a:off x="8379196" y="4921865"/>
              <a:ext cx="3594536" cy="287339"/>
              <a:chOff x="441744" y="2510584"/>
              <a:chExt cx="3594536" cy="287339"/>
            </a:xfrm>
          </p:grpSpPr>
          <p:cxnSp>
            <p:nvCxnSpPr>
              <p:cNvPr id="65" name="Straight Connector 64">
                <a:extLst>
                  <a:ext uri="{FF2B5EF4-FFF2-40B4-BE49-F238E27FC236}">
                    <a16:creationId xmlns:a16="http://schemas.microsoft.com/office/drawing/2014/main" id="{203F1366-CF8D-4696-9E71-29E96AEB90F0}"/>
                  </a:ext>
                </a:extLst>
              </p:cNvPr>
              <p:cNvCxnSpPr>
                <a:cxnSpLocks/>
              </p:cNvCxnSpPr>
              <p:nvPr/>
            </p:nvCxnSpPr>
            <p:spPr>
              <a:xfrm>
                <a:off x="441744" y="2797923"/>
                <a:ext cx="3594536" cy="0"/>
              </a:xfrm>
              <a:prstGeom prst="line">
                <a:avLst/>
              </a:prstGeom>
              <a:ln w="19050">
                <a:solidFill>
                  <a:schemeClr val="tx1"/>
                </a:solidFill>
                <a:headEnd type="none" w="lg" len="med"/>
                <a:tailEnd type="none" w="lg" len="med"/>
              </a:ln>
            </p:spPr>
            <p:style>
              <a:lnRef idx="1">
                <a:schemeClr val="accent3"/>
              </a:lnRef>
              <a:fillRef idx="0">
                <a:schemeClr val="accent3"/>
              </a:fillRef>
              <a:effectRef idx="0">
                <a:schemeClr val="accent3"/>
              </a:effectRef>
              <a:fontRef idx="minor">
                <a:schemeClr val="tx1"/>
              </a:fontRef>
            </p:style>
          </p:cxnSp>
          <p:sp>
            <p:nvSpPr>
              <p:cNvPr id="66" name="Rectangle 65">
                <a:extLst>
                  <a:ext uri="{FF2B5EF4-FFF2-40B4-BE49-F238E27FC236}">
                    <a16:creationId xmlns:a16="http://schemas.microsoft.com/office/drawing/2014/main" id="{584264E8-D2D4-4413-9FE8-2BCD3BF25CCA}"/>
                  </a:ext>
                </a:extLst>
              </p:cNvPr>
              <p:cNvSpPr/>
              <p:nvPr/>
            </p:nvSpPr>
            <p:spPr bwMode="auto">
              <a:xfrm>
                <a:off x="441744" y="2510584"/>
                <a:ext cx="3594536" cy="276159"/>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defTabSz="932597" fontAlgn="base">
                  <a:lnSpc>
                    <a:spcPct val="90000"/>
                  </a:lnSpc>
                  <a:spcAft>
                    <a:spcPts val="300"/>
                  </a:spcAft>
                  <a:defRPr/>
                </a:pPr>
                <a:r>
                  <a:rPr lang="en-US" sz="1100" b="1">
                    <a:solidFill>
                      <a:schemeClr val="tx2"/>
                    </a:solidFill>
                  </a:rPr>
                  <a:t>Technical:</a:t>
                </a:r>
              </a:p>
            </p:txBody>
          </p:sp>
        </p:grpSp>
      </p:grpSp>
      <p:sp>
        <p:nvSpPr>
          <p:cNvPr id="50" name="Title 4">
            <a:extLst>
              <a:ext uri="{FF2B5EF4-FFF2-40B4-BE49-F238E27FC236}">
                <a16:creationId xmlns:a16="http://schemas.microsoft.com/office/drawing/2014/main" id="{07EA4467-3B50-4AF6-A533-EEBB8657216A}"/>
              </a:ext>
            </a:extLst>
          </p:cNvPr>
          <p:cNvSpPr txBox="1">
            <a:spLocks/>
          </p:cNvSpPr>
          <p:nvPr/>
        </p:nvSpPr>
        <p:spPr>
          <a:xfrm>
            <a:off x="312743" y="342905"/>
            <a:ext cx="11889564" cy="917575"/>
          </a:xfrm>
          <a:prstGeom prst="rect">
            <a:avLst/>
          </a:prstGeom>
        </p:spPr>
        <p:txBody>
          <a:bodyPr vert="horz" wrap="square" lIns="146304" tIns="91440" rIns="146304" bIns="91440" rtlCol="0" anchor="t">
            <a:noAutofit/>
          </a:bodyPr>
          <a:lstStyle>
            <a:lvl1pPr algn="l" defTabSz="932384" rtl="0" eaLnBrk="1" latinLnBrk="0" hangingPunct="1">
              <a:lnSpc>
                <a:spcPct val="90000"/>
              </a:lnSpc>
              <a:spcBef>
                <a:spcPct val="0"/>
              </a:spcBef>
              <a:buNone/>
              <a:defRPr lang="en-US" sz="4080" b="0" kern="1200" cap="none" spc="-102" baseline="0" dirty="0">
                <a:ln w="3175">
                  <a:noFill/>
                </a:ln>
                <a:solidFill>
                  <a:schemeClr val="tx1">
                    <a:lumMod val="75000"/>
                  </a:schemeClr>
                </a:solidFill>
                <a:effectLst/>
                <a:latin typeface="+mj-lt"/>
                <a:ea typeface="+mn-ea"/>
                <a:cs typeface="Segoe UI" pitchFamily="34" charset="0"/>
              </a:defRPr>
            </a:lvl1pPr>
          </a:lstStyle>
          <a:p>
            <a:pPr lvl="0"/>
            <a:r>
              <a:rPr lang="en-US" sz="3600"/>
              <a:t>Recommended approach by customer attributes</a:t>
            </a:r>
            <a:endParaRPr kumimoji="0" lang="en-US" sz="3600" b="0" i="0" u="none" strike="noStrike" kern="1200" cap="none" spc="-102" normalizeH="0" baseline="0" noProof="0">
              <a:ln w="3175">
                <a:noFill/>
              </a:ln>
              <a:solidFill>
                <a:srgbClr val="505050">
                  <a:lumMod val="75000"/>
                </a:srgbClr>
              </a:solidFill>
              <a:effectLst/>
              <a:uLnTx/>
              <a:uFillTx/>
              <a:latin typeface="Segoe UI Semibold"/>
              <a:ea typeface="+mn-ea"/>
              <a:cs typeface="Segoe UI" pitchFamily="34" charset="0"/>
            </a:endParaRPr>
          </a:p>
        </p:txBody>
      </p:sp>
    </p:spTree>
    <p:extLst>
      <p:ext uri="{BB962C8B-B14F-4D97-AF65-F5344CB8AC3E}">
        <p14:creationId xmlns:p14="http://schemas.microsoft.com/office/powerpoint/2010/main" val="3420043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00D086-0D33-40D0-BF63-5EEA89A3BC88}"/>
              </a:ext>
            </a:extLst>
          </p:cNvPr>
          <p:cNvSpPr>
            <a:spLocks noGrp="1"/>
          </p:cNvSpPr>
          <p:nvPr>
            <p:ph type="title"/>
          </p:nvPr>
        </p:nvSpPr>
        <p:spPr>
          <a:xfrm>
            <a:off x="465138" y="2696554"/>
            <a:ext cx="9599793" cy="687018"/>
          </a:xfrm>
        </p:spPr>
        <p:txBody>
          <a:bodyPr/>
          <a:lstStyle/>
          <a:p>
            <a:r>
              <a:rPr lang="en-US" sz="3600" dirty="0"/>
              <a:t>Partner next steps</a:t>
            </a:r>
          </a:p>
        </p:txBody>
      </p:sp>
    </p:spTree>
    <p:extLst>
      <p:ext uri="{BB962C8B-B14F-4D97-AF65-F5344CB8AC3E}">
        <p14:creationId xmlns:p14="http://schemas.microsoft.com/office/powerpoint/2010/main" val="332177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79351" y="1704292"/>
            <a:ext cx="6451755" cy="236598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 name="Title 1"/>
          <p:cNvSpPr txBox="1">
            <a:spLocks/>
          </p:cNvSpPr>
          <p:nvPr/>
        </p:nvSpPr>
        <p:spPr>
          <a:xfrm>
            <a:off x="379349" y="1709040"/>
            <a:ext cx="6613122" cy="182880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a:solidFill>
                  <a:schemeClr val="bg1"/>
                </a:solidFill>
              </a:rPr>
              <a:t>Secure the base</a:t>
            </a:r>
          </a:p>
          <a:p>
            <a:r>
              <a:rPr lang="en-US" sz="3600">
                <a:solidFill>
                  <a:schemeClr val="bg1"/>
                </a:solidFill>
              </a:rPr>
              <a:t>Partner Guidance Playbook</a:t>
            </a:r>
          </a:p>
        </p:txBody>
      </p:sp>
      <p:sp>
        <p:nvSpPr>
          <p:cNvPr id="8" name="Text Placeholder 3"/>
          <p:cNvSpPr>
            <a:spLocks noGrp="1"/>
          </p:cNvSpPr>
          <p:nvPr>
            <p:ph type="body" sz="quarter" idx="12"/>
          </p:nvPr>
        </p:nvSpPr>
        <p:spPr>
          <a:prstGeom prst="rect">
            <a:avLst/>
          </a:prstGeom>
        </p:spPr>
        <p:txBody>
          <a:bodyPr>
            <a:normAutofit fontScale="92500" lnSpcReduction="10000"/>
          </a:bodyPr>
          <a:lstStyle/>
          <a:p>
            <a:pPr marL="0" indent="0">
              <a:buNone/>
            </a:pPr>
            <a:endParaRPr lang="en-US" sz="3600">
              <a:solidFill>
                <a:srgbClr val="FFFFFF"/>
              </a:solidFill>
            </a:endParaRPr>
          </a:p>
          <a:p>
            <a:pPr marL="0" indent="0">
              <a:buNone/>
            </a:pPr>
            <a:r>
              <a:rPr lang="en-US" sz="3600">
                <a:solidFill>
                  <a:srgbClr val="FFFFFF"/>
                </a:solidFill>
              </a:rPr>
              <a:t>Speaker Name</a:t>
            </a:r>
          </a:p>
        </p:txBody>
      </p:sp>
    </p:spTree>
    <p:extLst>
      <p:ext uri="{BB962C8B-B14F-4D97-AF65-F5344CB8AC3E}">
        <p14:creationId xmlns:p14="http://schemas.microsoft.com/office/powerpoint/2010/main" val="12897271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9DD6B6-48CD-47DF-9B2D-F3A23F113B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
            <a:ext cx="12436475" cy="6994524"/>
          </a:xfrm>
          <a:prstGeom prst="rect">
            <a:avLst/>
          </a:prstGeom>
        </p:spPr>
      </p:pic>
      <p:sp>
        <p:nvSpPr>
          <p:cNvPr id="6" name="Rectangle 5">
            <a:extLst>
              <a:ext uri="{FF2B5EF4-FFF2-40B4-BE49-F238E27FC236}">
                <a16:creationId xmlns:a16="http://schemas.microsoft.com/office/drawing/2014/main" id="{1A3B4191-0EDF-40B5-BFFA-40DA505FDDC2}"/>
              </a:ext>
            </a:extLst>
          </p:cNvPr>
          <p:cNvSpPr/>
          <p:nvPr/>
        </p:nvSpPr>
        <p:spPr bwMode="auto">
          <a:xfrm>
            <a:off x="-1" y="0"/>
            <a:ext cx="12436475" cy="6994524"/>
          </a:xfrm>
          <a:prstGeom prst="rect">
            <a:avLst/>
          </a:prstGeom>
          <a:gradFill>
            <a:gsLst>
              <a:gs pos="10000">
                <a:schemeClr val="bg1">
                  <a:lumMod val="0"/>
                  <a:alpha val="82000"/>
                </a:schemeClr>
              </a:gs>
              <a:gs pos="100000">
                <a:schemeClr val="tx1">
                  <a:lumMod val="50000"/>
                  <a:alpha val="0"/>
                </a:schemeClr>
              </a:gs>
              <a:gs pos="57000">
                <a:schemeClr val="bg1">
                  <a:lumMod val="10000"/>
                  <a:alpha val="5000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 name="Title 8">
            <a:extLst>
              <a:ext uri="{FF2B5EF4-FFF2-40B4-BE49-F238E27FC236}">
                <a16:creationId xmlns:a16="http://schemas.microsoft.com/office/drawing/2014/main" id="{F1BCD4B6-935D-42BB-BF7A-86F6FE541AC9}"/>
              </a:ext>
            </a:extLst>
          </p:cNvPr>
          <p:cNvSpPr>
            <a:spLocks noGrp="1"/>
          </p:cNvSpPr>
          <p:nvPr>
            <p:ph type="title"/>
          </p:nvPr>
        </p:nvSpPr>
        <p:spPr/>
        <p:txBody>
          <a:bodyPr/>
          <a:lstStyle/>
          <a:p>
            <a:r>
              <a:rPr lang="en-US" dirty="0">
                <a:solidFill>
                  <a:schemeClr val="bg1"/>
                </a:solidFill>
              </a:rPr>
              <a:t>Call to Action</a:t>
            </a:r>
          </a:p>
        </p:txBody>
      </p:sp>
      <p:sp>
        <p:nvSpPr>
          <p:cNvPr id="12" name="Rectangle 11">
            <a:extLst>
              <a:ext uri="{FF2B5EF4-FFF2-40B4-BE49-F238E27FC236}">
                <a16:creationId xmlns:a16="http://schemas.microsoft.com/office/drawing/2014/main" id="{139BF35B-F9F5-4668-9112-49BB7C8302E0}"/>
              </a:ext>
            </a:extLst>
          </p:cNvPr>
          <p:cNvSpPr/>
          <p:nvPr/>
        </p:nvSpPr>
        <p:spPr>
          <a:xfrm>
            <a:off x="471035" y="1109663"/>
            <a:ext cx="7583423" cy="461665"/>
          </a:xfrm>
          <a:prstGeom prst="rect">
            <a:avLst/>
          </a:prstGeom>
          <a:noFill/>
        </p:spPr>
        <p:txBody>
          <a:bodyPr wrap="none" lIns="0" rIns="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E5D0"/>
                </a:solidFill>
                <a:effectLst/>
                <a:uLnTx/>
                <a:uFillTx/>
                <a:latin typeface="Segoe UI"/>
                <a:ea typeface="+mn-ea"/>
                <a:cs typeface="+mn-cs"/>
                <a:hlinkClick r:id="rId4" tooltip="https://aka.ms/bctransitionplaybook">
                  <a:extLst>
                    <a:ext uri="{A12FA001-AC4F-418D-AE19-62706E023703}">
                      <ahyp:hlinkClr xmlns:ahyp="http://schemas.microsoft.com/office/drawing/2018/hyperlinkcolor" val="tx"/>
                    </a:ext>
                  </a:extLst>
                </a:hlinkClick>
              </a:rPr>
              <a:t>aka.ms/bcTransitionPlaybook</a:t>
            </a:r>
            <a:r>
              <a:rPr kumimoji="0" lang="en-US" sz="2400" b="0" i="0" u="none" strike="noStrike" kern="1200" cap="none" spc="0" normalizeH="0" baseline="0" noProof="0" dirty="0">
                <a:ln>
                  <a:noFill/>
                </a:ln>
                <a:solidFill>
                  <a:srgbClr val="30E5D0"/>
                </a:solidFill>
                <a:effectLst/>
                <a:uLnTx/>
                <a:uFillTx/>
                <a:latin typeface="Segoe UI"/>
                <a:ea typeface="+mn-ea"/>
                <a:cs typeface="+mn-cs"/>
              </a:rPr>
              <a:t> </a:t>
            </a:r>
            <a:r>
              <a:rPr kumimoji="0" lang="en-US" sz="2400" b="0" i="0" u="none" strike="noStrike" kern="1200" cap="none" spc="0" normalizeH="0" baseline="0" noProof="0" dirty="0">
                <a:ln>
                  <a:noFill/>
                </a:ln>
                <a:solidFill>
                  <a:schemeClr val="bg1"/>
                </a:solidFill>
                <a:effectLst/>
                <a:uLnTx/>
                <a:uFillTx/>
                <a:latin typeface="Segoe UI"/>
                <a:ea typeface="+mn-ea"/>
                <a:cs typeface="+mn-cs"/>
              </a:rPr>
              <a:t>and</a:t>
            </a:r>
            <a:r>
              <a:rPr kumimoji="0" lang="en-US" sz="2400" b="0" i="0" u="none" strike="noStrike" kern="1200" cap="none" spc="0" normalizeH="0" baseline="0" noProof="0" dirty="0">
                <a:ln>
                  <a:noFill/>
                </a:ln>
                <a:solidFill>
                  <a:srgbClr val="30E5D0"/>
                </a:solidFill>
                <a:effectLst/>
                <a:uLnTx/>
                <a:uFillTx/>
                <a:latin typeface="Segoe UI"/>
                <a:ea typeface="+mn-ea"/>
                <a:cs typeface="+mn-cs"/>
              </a:rPr>
              <a:t> </a:t>
            </a:r>
            <a:r>
              <a:rPr lang="en-US" sz="2400" dirty="0">
                <a:solidFill>
                  <a:srgbClr val="30E5D0"/>
                </a:solidFill>
                <a:latin typeface="Segoe UI"/>
                <a:hlinkClick r:id="rId5">
                  <a:extLst>
                    <a:ext uri="{A12FA001-AC4F-418D-AE19-62706E023703}">
                      <ahyp:hlinkClr xmlns:ahyp="http://schemas.microsoft.com/office/drawing/2018/hyperlinkcolor" val="tx"/>
                    </a:ext>
                  </a:extLst>
                </a:hlinkClick>
              </a:rPr>
              <a:t>aka.ms/BCTransJul19</a:t>
            </a:r>
            <a:endParaRPr lang="en-US" sz="2400" dirty="0">
              <a:solidFill>
                <a:srgbClr val="30E5D0"/>
              </a:solidFill>
              <a:latin typeface="Segoe UI"/>
            </a:endParaRPr>
          </a:p>
        </p:txBody>
      </p:sp>
      <p:sp>
        <p:nvSpPr>
          <p:cNvPr id="14" name="Rectangle 13">
            <a:extLst>
              <a:ext uri="{FF2B5EF4-FFF2-40B4-BE49-F238E27FC236}">
                <a16:creationId xmlns:a16="http://schemas.microsoft.com/office/drawing/2014/main" id="{404FC797-ED77-4D4A-A3C4-566887ABFFC3}"/>
              </a:ext>
            </a:extLst>
          </p:cNvPr>
          <p:cNvSpPr/>
          <p:nvPr/>
        </p:nvSpPr>
        <p:spPr>
          <a:xfrm>
            <a:off x="471035" y="1849847"/>
            <a:ext cx="5561904" cy="1923604"/>
          </a:xfrm>
          <a:prstGeom prst="rect">
            <a:avLst/>
          </a:prstGeom>
        </p:spPr>
        <p:txBody>
          <a:bodyPr wrap="square" lIns="0" rIns="0">
            <a:spAutoFit/>
          </a:bodyPr>
          <a:lstStyle/>
          <a:p>
            <a:pPr marL="0" marR="0" lvl="0" indent="0" algn="l" defTabSz="932742" rtl="0" eaLnBrk="1" fontAlgn="auto" latinLnBrk="0" hangingPunct="1">
              <a:lnSpc>
                <a:spcPct val="100000"/>
              </a:lnSpc>
              <a:spcBef>
                <a:spcPts val="600"/>
              </a:spcBef>
              <a:spcAft>
                <a:spcPts val="0"/>
              </a:spcAft>
              <a:buClrTx/>
              <a:buSzTx/>
              <a:buFontTx/>
              <a:buNone/>
              <a:tabLst/>
              <a:defRPr/>
            </a:pPr>
            <a:r>
              <a:rPr kumimoji="0" lang="en-US" sz="2400" b="0" i="0" u="none" strike="noStrike" kern="0" cap="none" spc="0" normalizeH="0" baseline="0" noProof="0" dirty="0">
                <a:ln w="3175">
                  <a:noFill/>
                </a:ln>
                <a:solidFill>
                  <a:prstClr val="white"/>
                </a:solidFill>
                <a:effectLst/>
                <a:uLnTx/>
                <a:uFillTx/>
                <a:latin typeface="Segoe UI Semibold"/>
                <a:ea typeface="+mn-ea"/>
                <a:cs typeface="Segoe UI Semibold" panose="020B0702040204020203" pitchFamily="34" charset="0"/>
              </a:rPr>
              <a:t>Prepare YOUR BUSINESS for Cloud</a:t>
            </a:r>
          </a:p>
          <a:p>
            <a:pPr marL="381000" marR="0" lvl="0" indent="-314325" algn="l" defTabSz="932742" rtl="0" eaLnBrk="1" fontAlgn="auto" latinLnBrk="0" hangingPunct="1">
              <a:lnSpc>
                <a:spcPct val="100000"/>
              </a:lnSpc>
              <a:spcBef>
                <a:spcPts val="60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white"/>
                </a:solidFill>
                <a:effectLst/>
                <a:uLnTx/>
                <a:uFillTx/>
                <a:latin typeface="Segoe UI"/>
                <a:ea typeface="+mn-ea"/>
                <a:cs typeface="+mn-cs"/>
              </a:rPr>
              <a:t>Download the Transition Playbook and the July</a:t>
            </a:r>
            <a:r>
              <a:rPr kumimoji="0" lang="en-US" sz="2000" b="0" i="0" u="none" strike="noStrike" kern="1200" cap="none" spc="0" normalizeH="0" noProof="0" dirty="0">
                <a:ln>
                  <a:noFill/>
                </a:ln>
                <a:solidFill>
                  <a:prstClr val="white"/>
                </a:solidFill>
                <a:effectLst/>
                <a:uLnTx/>
                <a:uFillTx/>
                <a:latin typeface="Segoe UI"/>
                <a:ea typeface="+mn-ea"/>
                <a:cs typeface="+mn-cs"/>
              </a:rPr>
              <a:t> 2019 Supplement</a:t>
            </a:r>
            <a:endParaRPr kumimoji="0" lang="en-US" sz="2000" b="0" i="0" u="none" strike="noStrike" kern="1200" cap="none" spc="0" normalizeH="0" baseline="0" noProof="0" dirty="0">
              <a:ln>
                <a:noFill/>
              </a:ln>
              <a:solidFill>
                <a:prstClr val="white"/>
              </a:solidFill>
              <a:effectLst/>
              <a:uLnTx/>
              <a:uFillTx/>
              <a:latin typeface="Segoe UI"/>
              <a:ea typeface="+mn-ea"/>
              <a:cs typeface="+mn-cs"/>
            </a:endParaRPr>
          </a:p>
          <a:p>
            <a:pPr marL="381000" marR="0" lvl="0" indent="-314325" algn="l" defTabSz="932742" rtl="0" eaLnBrk="1" fontAlgn="auto" latinLnBrk="0" hangingPunct="1">
              <a:lnSpc>
                <a:spcPct val="100000"/>
              </a:lnSpc>
              <a:spcBef>
                <a:spcPts val="60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white"/>
                </a:solidFill>
                <a:effectLst/>
                <a:uLnTx/>
                <a:uFillTx/>
                <a:latin typeface="Segoe UI"/>
                <a:ea typeface="+mn-ea"/>
                <a:cs typeface="+mn-cs"/>
              </a:rPr>
              <a:t>Learn about CSP</a:t>
            </a:r>
          </a:p>
          <a:p>
            <a:pPr marL="381000" marR="0" lvl="0" indent="-314325" algn="l" defTabSz="932742" rtl="0" eaLnBrk="1" fontAlgn="auto" latinLnBrk="0" hangingPunct="1">
              <a:lnSpc>
                <a:spcPct val="100000"/>
              </a:lnSpc>
              <a:spcBef>
                <a:spcPts val="60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white"/>
                </a:solidFill>
                <a:effectLst/>
                <a:uLnTx/>
                <a:uFillTx/>
                <a:latin typeface="Segoe UI"/>
                <a:ea typeface="+mn-ea"/>
                <a:cs typeface="+mn-cs"/>
              </a:rPr>
              <a:t>Dive into Business Central</a:t>
            </a:r>
          </a:p>
        </p:txBody>
      </p:sp>
      <p:sp>
        <p:nvSpPr>
          <p:cNvPr id="16" name="Rectangle 15">
            <a:extLst>
              <a:ext uri="{FF2B5EF4-FFF2-40B4-BE49-F238E27FC236}">
                <a16:creationId xmlns:a16="http://schemas.microsoft.com/office/drawing/2014/main" id="{4076905F-985C-4DEC-9075-FA6998B3289D}"/>
              </a:ext>
            </a:extLst>
          </p:cNvPr>
          <p:cNvSpPr/>
          <p:nvPr/>
        </p:nvSpPr>
        <p:spPr>
          <a:xfrm>
            <a:off x="471035" y="3877623"/>
            <a:ext cx="5561904" cy="1615827"/>
          </a:xfrm>
          <a:prstGeom prst="rect">
            <a:avLst/>
          </a:prstGeom>
        </p:spPr>
        <p:txBody>
          <a:bodyPr wrap="square" lIns="0" rIns="0">
            <a:spAutoFit/>
          </a:bodyPr>
          <a:lstStyle/>
          <a:p>
            <a:pPr marL="0" marR="0" lvl="0" indent="0" algn="l" defTabSz="932742" rtl="0" eaLnBrk="1" fontAlgn="auto" latinLnBrk="0" hangingPunct="1">
              <a:lnSpc>
                <a:spcPct val="100000"/>
              </a:lnSpc>
              <a:spcBef>
                <a:spcPts val="1800"/>
              </a:spcBef>
              <a:spcAft>
                <a:spcPts val="0"/>
              </a:spcAft>
              <a:buClrTx/>
              <a:buSzTx/>
              <a:buFontTx/>
              <a:buNone/>
              <a:tabLst/>
              <a:defRPr/>
            </a:pPr>
            <a:r>
              <a:rPr kumimoji="0" lang="en-US" sz="2400" b="0" i="0" u="none" strike="noStrike" kern="0" cap="none" spc="0" normalizeH="0" baseline="0" noProof="0" dirty="0">
                <a:ln w="3175">
                  <a:noFill/>
                </a:ln>
                <a:solidFill>
                  <a:prstClr val="white"/>
                </a:solidFill>
                <a:effectLst/>
                <a:uLnTx/>
                <a:uFillTx/>
                <a:latin typeface="Segoe UI Semibold"/>
                <a:ea typeface="+mn-ea"/>
                <a:cs typeface="Segoe UI Semibold" panose="020B0702040204020203" pitchFamily="34" charset="0"/>
              </a:rPr>
              <a:t>Define Your Existing Customer Strategy</a:t>
            </a:r>
          </a:p>
          <a:p>
            <a:pPr marL="381000" marR="0" lvl="0" indent="-314325" algn="l" defTabSz="932742" rtl="0" eaLnBrk="1" fontAlgn="auto" latinLnBrk="0" hangingPunct="1">
              <a:lnSpc>
                <a:spcPct val="100000"/>
              </a:lnSpc>
              <a:spcBef>
                <a:spcPts val="60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white"/>
                </a:solidFill>
                <a:effectLst/>
                <a:uLnTx/>
                <a:uFillTx/>
                <a:latin typeface="Segoe UI"/>
                <a:ea typeface="+mn-ea"/>
                <a:cs typeface="+mn-cs"/>
              </a:rPr>
              <a:t>Stay on BREP – It’s OK!!</a:t>
            </a:r>
          </a:p>
          <a:p>
            <a:pPr marL="381000" marR="0" lvl="0" indent="-314325" algn="l" defTabSz="932742" rtl="0" eaLnBrk="1" fontAlgn="auto" latinLnBrk="0" hangingPunct="1">
              <a:lnSpc>
                <a:spcPct val="100000"/>
              </a:lnSpc>
              <a:spcBef>
                <a:spcPts val="60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white"/>
                </a:solidFill>
                <a:effectLst/>
                <a:uLnTx/>
                <a:uFillTx/>
                <a:latin typeface="Segoe UI"/>
                <a:ea typeface="+mn-ea"/>
                <a:cs typeface="+mn-cs"/>
              </a:rPr>
              <a:t>Leverage Intelligent Cloud Add On</a:t>
            </a:r>
          </a:p>
          <a:p>
            <a:pPr marL="381000" marR="0" lvl="0" indent="-314325" algn="l" defTabSz="932742" rtl="0" eaLnBrk="1" fontAlgn="auto" latinLnBrk="0" hangingPunct="1">
              <a:lnSpc>
                <a:spcPct val="100000"/>
              </a:lnSpc>
              <a:spcBef>
                <a:spcPts val="60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white"/>
                </a:solidFill>
                <a:effectLst/>
                <a:uLnTx/>
                <a:uFillTx/>
                <a:latin typeface="Segoe UI"/>
                <a:ea typeface="+mn-ea"/>
                <a:cs typeface="+mn-cs"/>
              </a:rPr>
              <a:t>Ready for Cloud - Move to Business Central </a:t>
            </a:r>
          </a:p>
        </p:txBody>
      </p:sp>
    </p:spTree>
    <p:extLst>
      <p:ext uri="{BB962C8B-B14F-4D97-AF65-F5344CB8AC3E}">
        <p14:creationId xmlns:p14="http://schemas.microsoft.com/office/powerpoint/2010/main" val="4057538085"/>
      </p:ext>
    </p:extLst>
  </p:cSld>
  <p:clrMapOvr>
    <a:masterClrMapping/>
  </p:clrMapOvr>
  <p:transition advTm="12622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750"/>
                                        <p:tgtEl>
                                          <p:spTgt spid="16"/>
                                        </p:tgtEl>
                                      </p:cBhvr>
                                    </p:animEffect>
                                  </p:childTnLst>
                                </p:cTn>
                              </p:par>
                              <p:par>
                                <p:cTn id="8" presetID="63" presetClass="path" presetSubtype="0" decel="100000" fill="hold" grpId="1" nodeType="withEffect">
                                  <p:stCondLst>
                                    <p:cond delay="500"/>
                                  </p:stCondLst>
                                  <p:childTnLst>
                                    <p:animMotion origin="layout" path="M -0.02412 3.65865E-6 L -3.84527E-6 3.65865E-6 " pathEditMode="relative" rAng="0" ptsTypes="AA">
                                      <p:cBhvr>
                                        <p:cTn id="9" dur="500" fill="hold"/>
                                        <p:tgtEl>
                                          <p:spTgt spid="16"/>
                                        </p:tgtEl>
                                        <p:attrNameLst>
                                          <p:attrName>ppt_x</p:attrName>
                                          <p:attrName>ppt_y</p:attrName>
                                        </p:attrNameLst>
                                      </p:cBhvr>
                                      <p:rCtr x="1200" y="0"/>
                                    </p:animMotion>
                                  </p:childTnLst>
                                </p:cTn>
                              </p:par>
                              <p:par>
                                <p:cTn id="10" presetID="6" presetClass="emph" presetSubtype="0" accel="100000" autoRev="1" fill="hold" grpId="2" nodeType="withEffect">
                                  <p:stCondLst>
                                    <p:cond delay="0"/>
                                  </p:stCondLst>
                                  <p:childTnLst>
                                    <p:animScale>
                                      <p:cBhvr>
                                        <p:cTn id="11" dur="500" fill="hold"/>
                                        <p:tgtEl>
                                          <p:spTgt spid="16"/>
                                        </p:tgtEl>
                                      </p:cBhvr>
                                      <p:by x="92000" y="92000"/>
                                    </p:animScale>
                                  </p:childTnLst>
                                </p:cTn>
                              </p:par>
                              <p:par>
                                <p:cTn id="12" presetID="10" presetClass="entr" presetSubtype="0" fill="hold" grpId="0" nodeType="withEffect">
                                  <p:stCondLst>
                                    <p:cond delay="100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750"/>
                                        <p:tgtEl>
                                          <p:spTgt spid="14"/>
                                        </p:tgtEl>
                                      </p:cBhvr>
                                    </p:animEffect>
                                  </p:childTnLst>
                                </p:cTn>
                              </p:par>
                              <p:par>
                                <p:cTn id="15" presetID="63" presetClass="path" presetSubtype="0" decel="100000" fill="hold" grpId="1" nodeType="withEffect">
                                  <p:stCondLst>
                                    <p:cond delay="1000"/>
                                  </p:stCondLst>
                                  <p:childTnLst>
                                    <p:animMotion origin="layout" path="M -0.02413 -2.37857E-6 L -1.76561E-6 -2.37857E-6 " pathEditMode="relative" rAng="0" ptsTypes="AA">
                                      <p:cBhvr>
                                        <p:cTn id="16" dur="500" fill="hold"/>
                                        <p:tgtEl>
                                          <p:spTgt spid="14"/>
                                        </p:tgtEl>
                                        <p:attrNameLst>
                                          <p:attrName>ppt_x</p:attrName>
                                          <p:attrName>ppt_y</p:attrName>
                                        </p:attrNameLst>
                                      </p:cBhvr>
                                      <p:rCtr x="1200" y="0"/>
                                    </p:animMotion>
                                  </p:childTnLst>
                                </p:cTn>
                              </p:par>
                              <p:par>
                                <p:cTn id="17" presetID="6" presetClass="emph" presetSubtype="0" accel="100000" autoRev="1" fill="hold" grpId="2" nodeType="withEffect">
                                  <p:stCondLst>
                                    <p:cond delay="500"/>
                                  </p:stCondLst>
                                  <p:childTnLst>
                                    <p:animScale>
                                      <p:cBhvr>
                                        <p:cTn id="18" dur="500" fill="hold"/>
                                        <p:tgtEl>
                                          <p:spTgt spid="14"/>
                                        </p:tgtEl>
                                      </p:cBhvr>
                                      <p:by x="92000" y="92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4" grpId="2"/>
      <p:bldP spid="16" grpId="0"/>
      <p:bldP spid="16" grpId="1"/>
      <p:bldP spid="16" grpId="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948F448B-E7A4-46F8-9945-093C117C75F6}"/>
              </a:ext>
            </a:extLst>
          </p:cNvPr>
          <p:cNvSpPr/>
          <p:nvPr/>
        </p:nvSpPr>
        <p:spPr bwMode="auto">
          <a:xfrm>
            <a:off x="4272649" y="1832025"/>
            <a:ext cx="3636637" cy="1304927"/>
          </a:xfrm>
          <a:prstGeom prst="rect">
            <a:avLst/>
          </a:prstGeom>
          <a:solidFill>
            <a:schemeClr val="bg2"/>
          </a:solidFill>
          <a:ln w="6350">
            <a:solidFill>
              <a:schemeClr val="tx1">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3247" tIns="46623" rIns="93247" bIns="46623"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14224" fontAlgn="b">
              <a:lnSpc>
                <a:spcPct val="90000"/>
              </a:lnSpc>
              <a:spcAft>
                <a:spcPts val="300"/>
              </a:spcAft>
              <a:defRPr/>
            </a:pPr>
            <a:r>
              <a:rPr lang="en-US" sz="1099" b="1" dirty="0">
                <a:solidFill>
                  <a:srgbClr val="505050"/>
                </a:solidFill>
                <a:latin typeface="Segoe UI"/>
              </a:rPr>
              <a:t>Offer 3 options</a:t>
            </a:r>
          </a:p>
          <a:p>
            <a:pPr marL="457112" lvl="1" indent="-174592" defTabSz="914224">
              <a:lnSpc>
                <a:spcPct val="90000"/>
              </a:lnSpc>
              <a:spcAft>
                <a:spcPts val="300"/>
              </a:spcAft>
              <a:buFont typeface="Arial" panose="020B0604020202020204" pitchFamily="34" charset="0"/>
              <a:buChar char="•"/>
              <a:defRPr/>
            </a:pPr>
            <a:r>
              <a:rPr lang="en-US" sz="1099" dirty="0">
                <a:solidFill>
                  <a:srgbClr val="353535"/>
                </a:solidFill>
                <a:latin typeface="Segoe UI"/>
              </a:rPr>
              <a:t>Cloud</a:t>
            </a:r>
          </a:p>
          <a:p>
            <a:pPr marL="457112" lvl="1" indent="-174592" defTabSz="914224">
              <a:lnSpc>
                <a:spcPct val="90000"/>
              </a:lnSpc>
              <a:spcAft>
                <a:spcPts val="300"/>
              </a:spcAft>
              <a:buFont typeface="Arial" panose="020B0604020202020204" pitchFamily="34" charset="0"/>
              <a:buChar char="•"/>
              <a:defRPr/>
            </a:pPr>
            <a:r>
              <a:rPr lang="en-US" sz="1099" dirty="0">
                <a:solidFill>
                  <a:srgbClr val="353535"/>
                </a:solidFill>
                <a:latin typeface="Segoe UI"/>
              </a:rPr>
              <a:t>Cloud sync</a:t>
            </a:r>
          </a:p>
          <a:p>
            <a:pPr marL="457112" lvl="1" indent="-174592" defTabSz="914224">
              <a:lnSpc>
                <a:spcPct val="90000"/>
              </a:lnSpc>
              <a:spcAft>
                <a:spcPts val="300"/>
              </a:spcAft>
              <a:buFont typeface="Arial" panose="020B0604020202020204" pitchFamily="34" charset="0"/>
              <a:buChar char="•"/>
              <a:defRPr/>
            </a:pPr>
            <a:r>
              <a:rPr lang="en-US" sz="1099" dirty="0">
                <a:solidFill>
                  <a:srgbClr val="353535"/>
                </a:solidFill>
                <a:latin typeface="Segoe UI"/>
              </a:rPr>
              <a:t>On-Premises</a:t>
            </a:r>
          </a:p>
          <a:p>
            <a:pPr marL="751976" lvl="1" indent="-285695" defTabSz="914224">
              <a:lnSpc>
                <a:spcPct val="90000"/>
              </a:lnSpc>
              <a:spcBef>
                <a:spcPts val="600"/>
              </a:spcBef>
              <a:buFont typeface="Arial" panose="020B0604020202020204" pitchFamily="34" charset="0"/>
              <a:buChar char="•"/>
              <a:defRPr/>
            </a:pPr>
            <a:endParaRPr lang="en-US" sz="1599" dirty="0">
              <a:solidFill>
                <a:srgbClr val="353535"/>
              </a:solidFill>
              <a:latin typeface="Segoe UI"/>
            </a:endParaRPr>
          </a:p>
          <a:p>
            <a:pPr marL="466281" lvl="1" defTabSz="914224">
              <a:lnSpc>
                <a:spcPct val="90000"/>
              </a:lnSpc>
              <a:spcBef>
                <a:spcPts val="600"/>
              </a:spcBef>
              <a:defRPr/>
            </a:pPr>
            <a:endParaRPr lang="en-US" sz="1599" dirty="0">
              <a:solidFill>
                <a:srgbClr val="353535"/>
              </a:solidFill>
              <a:latin typeface="Segoe UI"/>
            </a:endParaRPr>
          </a:p>
        </p:txBody>
      </p:sp>
      <p:sp>
        <p:nvSpPr>
          <p:cNvPr id="21" name="Rectangle 20">
            <a:extLst>
              <a:ext uri="{FF2B5EF4-FFF2-40B4-BE49-F238E27FC236}">
                <a16:creationId xmlns:a16="http://schemas.microsoft.com/office/drawing/2014/main" id="{7D453D5B-220B-46B1-91BA-99EDADE15822}"/>
              </a:ext>
            </a:extLst>
          </p:cNvPr>
          <p:cNvSpPr/>
          <p:nvPr/>
        </p:nvSpPr>
        <p:spPr bwMode="auto">
          <a:xfrm>
            <a:off x="467999" y="1832025"/>
            <a:ext cx="3650980" cy="1304927"/>
          </a:xfrm>
          <a:prstGeom prst="rect">
            <a:avLst/>
          </a:prstGeom>
          <a:solidFill>
            <a:schemeClr val="bg2"/>
          </a:solidFill>
          <a:ln w="6350">
            <a:solidFill>
              <a:schemeClr val="tx1">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3247" tIns="46623" rIns="93247" bIns="46623"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14224" fontAlgn="b">
              <a:lnSpc>
                <a:spcPct val="90000"/>
              </a:lnSpc>
              <a:spcAft>
                <a:spcPts val="300"/>
              </a:spcAft>
              <a:defRPr/>
            </a:pPr>
            <a:r>
              <a:rPr lang="en-US" sz="1099" b="1" dirty="0">
                <a:solidFill>
                  <a:srgbClr val="505050"/>
                </a:solidFill>
                <a:latin typeface="Segoe UI"/>
              </a:rPr>
              <a:t>Educate yourself about CSP and Business Central</a:t>
            </a:r>
          </a:p>
          <a:p>
            <a:pPr marL="457112" lvl="1" indent="-174592" defTabSz="914224">
              <a:lnSpc>
                <a:spcPct val="90000"/>
              </a:lnSpc>
              <a:spcAft>
                <a:spcPts val="300"/>
              </a:spcAft>
              <a:buFont typeface="Arial" panose="020B0604020202020204" pitchFamily="34" charset="0"/>
              <a:buChar char="•"/>
              <a:defRPr/>
            </a:pPr>
            <a:r>
              <a:rPr lang="en-US" sz="1099" dirty="0">
                <a:solidFill>
                  <a:srgbClr val="505050"/>
                </a:solidFill>
                <a:hlinkClick r:id="rId3"/>
              </a:rPr>
              <a:t>Dynamics.Microsoft.com Transition webpage</a:t>
            </a:r>
            <a:endParaRPr lang="en-US" sz="1099" dirty="0">
              <a:solidFill>
                <a:srgbClr val="505050"/>
              </a:solidFill>
            </a:endParaRPr>
          </a:p>
          <a:p>
            <a:pPr marL="457112" lvl="1" indent="-174592" defTabSz="914224">
              <a:lnSpc>
                <a:spcPct val="90000"/>
              </a:lnSpc>
              <a:spcAft>
                <a:spcPts val="300"/>
              </a:spcAft>
              <a:buFont typeface="Arial" panose="020B0604020202020204" pitchFamily="34" charset="0"/>
              <a:buChar char="•"/>
              <a:defRPr/>
            </a:pPr>
            <a:r>
              <a:rPr lang="en-US" sz="1099" dirty="0">
                <a:solidFill>
                  <a:srgbClr val="353535"/>
                </a:solidFill>
                <a:latin typeface="Segoe UI"/>
                <a:hlinkClick r:id="rId4"/>
              </a:rPr>
              <a:t>Ready-To-Go</a:t>
            </a:r>
            <a:endParaRPr lang="en-US" sz="1099" dirty="0">
              <a:solidFill>
                <a:srgbClr val="353535"/>
              </a:solidFill>
              <a:latin typeface="Segoe UI"/>
            </a:endParaRPr>
          </a:p>
          <a:p>
            <a:pPr marL="457112" lvl="1" indent="-174592" defTabSz="914224">
              <a:lnSpc>
                <a:spcPct val="90000"/>
              </a:lnSpc>
              <a:spcAft>
                <a:spcPts val="300"/>
              </a:spcAft>
              <a:buFont typeface="Arial" panose="020B0604020202020204" pitchFamily="34" charset="0"/>
              <a:buChar char="•"/>
              <a:defRPr/>
            </a:pPr>
            <a:r>
              <a:rPr lang="en-US" sz="1099" dirty="0">
                <a:solidFill>
                  <a:srgbClr val="353535"/>
                </a:solidFill>
                <a:latin typeface="Segoe UI"/>
                <a:hlinkClick r:id="rId5"/>
              </a:rPr>
              <a:t>Dynamics Learning Portal</a:t>
            </a:r>
            <a:endParaRPr lang="en-US" sz="1099" dirty="0">
              <a:solidFill>
                <a:srgbClr val="505050"/>
              </a:solidFill>
              <a:latin typeface="Segoe UI"/>
            </a:endParaRPr>
          </a:p>
          <a:p>
            <a:pPr marL="457112" lvl="1" indent="-174592" defTabSz="914224">
              <a:lnSpc>
                <a:spcPct val="90000"/>
              </a:lnSpc>
              <a:spcAft>
                <a:spcPts val="300"/>
              </a:spcAft>
              <a:buFont typeface="Arial" panose="020B0604020202020204" pitchFamily="34" charset="0"/>
              <a:buChar char="•"/>
              <a:defRPr/>
            </a:pPr>
            <a:r>
              <a:rPr lang="en-US" sz="1099" dirty="0">
                <a:solidFill>
                  <a:srgbClr val="505050"/>
                </a:solidFill>
                <a:latin typeface="Segoe UI"/>
                <a:hlinkClick r:id="rId6"/>
              </a:rPr>
              <a:t>AppSource</a:t>
            </a:r>
            <a:endParaRPr lang="en-US" sz="1399" dirty="0">
              <a:solidFill>
                <a:srgbClr val="505050"/>
              </a:solidFill>
              <a:latin typeface="Segoe UI"/>
            </a:endParaRPr>
          </a:p>
          <a:p>
            <a:pPr marL="282520" lvl="1" defTabSz="914224">
              <a:lnSpc>
                <a:spcPct val="90000"/>
              </a:lnSpc>
              <a:spcAft>
                <a:spcPts val="300"/>
              </a:spcAft>
              <a:defRPr/>
            </a:pPr>
            <a:endParaRPr lang="en-US" sz="1499" dirty="0">
              <a:solidFill>
                <a:srgbClr val="353535"/>
              </a:solidFill>
              <a:latin typeface="Segoe UI"/>
            </a:endParaRPr>
          </a:p>
          <a:p>
            <a:pPr marL="751976" lvl="1" indent="-285695" defTabSz="914224">
              <a:lnSpc>
                <a:spcPct val="90000"/>
              </a:lnSpc>
              <a:spcBef>
                <a:spcPts val="600"/>
              </a:spcBef>
              <a:buFont typeface="Arial" panose="020B0604020202020204" pitchFamily="34" charset="0"/>
              <a:buChar char="•"/>
              <a:defRPr/>
            </a:pPr>
            <a:endParaRPr lang="en-US" dirty="0">
              <a:solidFill>
                <a:srgbClr val="353535"/>
              </a:solidFill>
              <a:latin typeface="Segoe UI Semilight"/>
            </a:endParaRPr>
          </a:p>
          <a:p>
            <a:pPr marL="466281" lvl="1" defTabSz="914224">
              <a:lnSpc>
                <a:spcPct val="90000"/>
              </a:lnSpc>
              <a:spcBef>
                <a:spcPts val="600"/>
              </a:spcBef>
              <a:defRPr/>
            </a:pPr>
            <a:endParaRPr lang="en-US" dirty="0">
              <a:solidFill>
                <a:srgbClr val="353535"/>
              </a:solidFill>
              <a:latin typeface="Segoe UI Semilight"/>
            </a:endParaRPr>
          </a:p>
        </p:txBody>
      </p:sp>
      <p:sp>
        <p:nvSpPr>
          <p:cNvPr id="31" name="Rectangle 30">
            <a:extLst>
              <a:ext uri="{FF2B5EF4-FFF2-40B4-BE49-F238E27FC236}">
                <a16:creationId xmlns:a16="http://schemas.microsoft.com/office/drawing/2014/main" id="{43915E23-A9EC-44ED-9650-3165C73DDCBF}"/>
              </a:ext>
            </a:extLst>
          </p:cNvPr>
          <p:cNvSpPr/>
          <p:nvPr/>
        </p:nvSpPr>
        <p:spPr bwMode="auto">
          <a:xfrm>
            <a:off x="8062956" y="1832025"/>
            <a:ext cx="3636637" cy="1304928"/>
          </a:xfrm>
          <a:prstGeom prst="rect">
            <a:avLst/>
          </a:prstGeom>
          <a:solidFill>
            <a:schemeClr val="bg2"/>
          </a:solidFill>
          <a:ln w="6350">
            <a:solidFill>
              <a:schemeClr val="tx1">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3247" tIns="46623" rIns="93247" bIns="46623"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14224" fontAlgn="b">
              <a:lnSpc>
                <a:spcPct val="90000"/>
              </a:lnSpc>
              <a:spcAft>
                <a:spcPts val="300"/>
              </a:spcAft>
              <a:defRPr/>
            </a:pPr>
            <a:r>
              <a:rPr lang="en-US" sz="1099" b="1" dirty="0">
                <a:solidFill>
                  <a:srgbClr val="505050"/>
                </a:solidFill>
                <a:latin typeface="Segoe UI"/>
              </a:rPr>
              <a:t>Secure your base</a:t>
            </a:r>
          </a:p>
          <a:p>
            <a:pPr marL="457112" lvl="1" indent="-174592" defTabSz="914224">
              <a:lnSpc>
                <a:spcPct val="90000"/>
              </a:lnSpc>
              <a:spcAft>
                <a:spcPts val="300"/>
              </a:spcAft>
              <a:buFont typeface="Arial" panose="020B0604020202020204" pitchFamily="34" charset="0"/>
              <a:buChar char="•"/>
              <a:defRPr/>
            </a:pPr>
            <a:r>
              <a:rPr lang="en-US" sz="1099" dirty="0">
                <a:solidFill>
                  <a:srgbClr val="353535"/>
                </a:solidFill>
                <a:latin typeface="Segoe UI"/>
              </a:rPr>
              <a:t>Lock your BREP revenue today</a:t>
            </a:r>
          </a:p>
          <a:p>
            <a:pPr marL="457112" lvl="1" indent="-174592" defTabSz="914224">
              <a:lnSpc>
                <a:spcPct val="90000"/>
              </a:lnSpc>
              <a:spcAft>
                <a:spcPts val="300"/>
              </a:spcAft>
              <a:buFont typeface="Arial" panose="020B0604020202020204" pitchFamily="34" charset="0"/>
              <a:buChar char="•"/>
              <a:defRPr/>
            </a:pPr>
            <a:r>
              <a:rPr lang="en-US" sz="1099" dirty="0">
                <a:solidFill>
                  <a:srgbClr val="353535"/>
                </a:solidFill>
                <a:latin typeface="Segoe UI"/>
              </a:rPr>
              <a:t>Migrate early adopters now</a:t>
            </a:r>
          </a:p>
          <a:p>
            <a:pPr marL="457112" lvl="1" indent="-174592" defTabSz="914224">
              <a:lnSpc>
                <a:spcPct val="90000"/>
              </a:lnSpc>
              <a:spcAft>
                <a:spcPts val="300"/>
              </a:spcAft>
              <a:buFont typeface="Arial" panose="020B0604020202020204" pitchFamily="34" charset="0"/>
              <a:buChar char="•"/>
              <a:defRPr/>
            </a:pPr>
            <a:r>
              <a:rPr lang="en-US" sz="1099" dirty="0">
                <a:solidFill>
                  <a:srgbClr val="353535"/>
                </a:solidFill>
                <a:latin typeface="Segoe UI"/>
              </a:rPr>
              <a:t>Create a transition pipeline for next 1-3 years</a:t>
            </a:r>
          </a:p>
        </p:txBody>
      </p:sp>
      <p:sp>
        <p:nvSpPr>
          <p:cNvPr id="5" name="Title 4">
            <a:extLst>
              <a:ext uri="{FF2B5EF4-FFF2-40B4-BE49-F238E27FC236}">
                <a16:creationId xmlns:a16="http://schemas.microsoft.com/office/drawing/2014/main" id="{97879031-A3B6-4799-8EB7-8B46098B6DF9}"/>
              </a:ext>
            </a:extLst>
          </p:cNvPr>
          <p:cNvSpPr>
            <a:spLocks noGrp="1"/>
          </p:cNvSpPr>
          <p:nvPr>
            <p:ph type="title"/>
          </p:nvPr>
        </p:nvSpPr>
        <p:spPr>
          <a:xfrm>
            <a:off x="395469" y="156968"/>
            <a:ext cx="11887878" cy="917444"/>
          </a:xfrm>
        </p:spPr>
        <p:txBody>
          <a:bodyPr anchor="ctr"/>
          <a:lstStyle/>
          <a:p>
            <a:r>
              <a:rPr lang="en-US" sz="3599" dirty="0"/>
              <a:t>Get started today</a:t>
            </a:r>
            <a:br>
              <a:rPr lang="en-US" sz="3599" dirty="0"/>
            </a:br>
            <a:r>
              <a:rPr lang="en-US" sz="2000" dirty="0"/>
              <a:t>Find the Business Central transition assets on </a:t>
            </a:r>
            <a:r>
              <a:rPr lang="en-US" sz="2000" dirty="0">
                <a:hlinkClick r:id="rId7"/>
              </a:rPr>
              <a:t>MPN</a:t>
            </a:r>
            <a:endParaRPr lang="en-US" sz="3599" dirty="0"/>
          </a:p>
        </p:txBody>
      </p:sp>
      <p:grpSp>
        <p:nvGrpSpPr>
          <p:cNvPr id="7" name="Group 6">
            <a:extLst>
              <a:ext uri="{FF2B5EF4-FFF2-40B4-BE49-F238E27FC236}">
                <a16:creationId xmlns:a16="http://schemas.microsoft.com/office/drawing/2014/main" id="{9AA8821C-DB7E-4CE4-AE77-90B88F54D220}"/>
              </a:ext>
            </a:extLst>
          </p:cNvPr>
          <p:cNvGrpSpPr/>
          <p:nvPr/>
        </p:nvGrpSpPr>
        <p:grpSpPr>
          <a:xfrm>
            <a:off x="478359" y="1089574"/>
            <a:ext cx="3929328" cy="614695"/>
            <a:chOff x="467359" y="1684351"/>
            <a:chExt cx="3920613" cy="602782"/>
          </a:xfrm>
        </p:grpSpPr>
        <p:sp>
          <p:nvSpPr>
            <p:cNvPr id="17" name="Arrow: Chevron 16">
              <a:extLst>
                <a:ext uri="{FF2B5EF4-FFF2-40B4-BE49-F238E27FC236}">
                  <a16:creationId xmlns:a16="http://schemas.microsoft.com/office/drawing/2014/main" id="{92D7BEDC-7AAE-4E92-BDB7-FE17F369E440}"/>
                </a:ext>
              </a:extLst>
            </p:cNvPr>
            <p:cNvSpPr/>
            <p:nvPr/>
          </p:nvSpPr>
          <p:spPr bwMode="auto">
            <a:xfrm>
              <a:off x="467359" y="1686420"/>
              <a:ext cx="3920613" cy="600713"/>
            </a:xfrm>
            <a:prstGeom prst="chevron">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235" tIns="149196" rIns="93247" bIns="149196" numCol="1" spcCol="0" rtlCol="0" fromWordArt="0" anchor="ctr" anchorCtr="0" forceAA="0" compatLnSpc="1">
              <a:prstTxWarp prst="textNoShape">
                <a:avLst/>
              </a:prstTxWarp>
              <a:noAutofit/>
            </a:bodyPr>
            <a:lstStyle/>
            <a:p>
              <a:pPr defTabSz="950846" fontAlgn="base">
                <a:lnSpc>
                  <a:spcPct val="90000"/>
                </a:lnSpc>
                <a:spcBef>
                  <a:spcPct val="0"/>
                </a:spcBef>
                <a:spcAft>
                  <a:spcPct val="0"/>
                </a:spcAft>
                <a:defRPr/>
              </a:pPr>
              <a:r>
                <a:rPr lang="en-US" sz="2000">
                  <a:solidFill>
                    <a:prstClr val="white"/>
                  </a:solidFill>
                  <a:latin typeface="Segoe UI Semibold" panose="020B0702040204020203" pitchFamily="34" charset="0"/>
                  <a:cs typeface="Segoe UI Semibold" panose="020B0702040204020203" pitchFamily="34" charset="0"/>
                </a:rPr>
                <a:t>Learn</a:t>
              </a:r>
            </a:p>
          </p:txBody>
        </p:sp>
        <p:cxnSp>
          <p:nvCxnSpPr>
            <p:cNvPr id="27" name="Straight Connector 26">
              <a:extLst>
                <a:ext uri="{FF2B5EF4-FFF2-40B4-BE49-F238E27FC236}">
                  <a16:creationId xmlns:a16="http://schemas.microsoft.com/office/drawing/2014/main" id="{8C365968-5620-4DD0-A2E4-AFF95113736F}"/>
                </a:ext>
              </a:extLst>
            </p:cNvPr>
            <p:cNvCxnSpPr>
              <a:cxnSpLocks/>
            </p:cNvCxnSpPr>
            <p:nvPr/>
          </p:nvCxnSpPr>
          <p:spPr>
            <a:xfrm>
              <a:off x="1133985" y="1820992"/>
              <a:ext cx="0" cy="331567"/>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E3C8A38D-3C9E-407B-BD9C-598E02885055}"/>
                </a:ext>
              </a:extLst>
            </p:cNvPr>
            <p:cNvSpPr/>
            <p:nvPr/>
          </p:nvSpPr>
          <p:spPr bwMode="auto">
            <a:xfrm>
              <a:off x="753065" y="1684351"/>
              <a:ext cx="376804" cy="580243"/>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3247" tIns="46623" rIns="93247" bIns="46623"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50846" fontAlgn="base">
                <a:spcBef>
                  <a:spcPct val="0"/>
                </a:spcBef>
                <a:spcAft>
                  <a:spcPct val="0"/>
                </a:spcAft>
                <a:defRPr/>
              </a:pPr>
              <a:r>
                <a:rPr lang="en-US" sz="2448">
                  <a:solidFill>
                    <a:srgbClr val="FFFFFF"/>
                  </a:solidFill>
                  <a:latin typeface="Segoe UI Semibold" panose="020B0702040204020203" pitchFamily="34" charset="0"/>
                  <a:cs typeface="Segoe UI Semibold" panose="020B0702040204020203" pitchFamily="34" charset="0"/>
                </a:rPr>
                <a:t>1</a:t>
              </a:r>
            </a:p>
          </p:txBody>
        </p:sp>
      </p:grpSp>
      <p:grpSp>
        <p:nvGrpSpPr>
          <p:cNvPr id="4" name="Group 3">
            <a:extLst>
              <a:ext uri="{FF2B5EF4-FFF2-40B4-BE49-F238E27FC236}">
                <a16:creationId xmlns:a16="http://schemas.microsoft.com/office/drawing/2014/main" id="{27FA6E4D-F3EC-4719-B0D4-EEEFB36F7846}"/>
              </a:ext>
            </a:extLst>
          </p:cNvPr>
          <p:cNvGrpSpPr/>
          <p:nvPr/>
        </p:nvGrpSpPr>
        <p:grpSpPr>
          <a:xfrm>
            <a:off x="4249242" y="1089574"/>
            <a:ext cx="3948064" cy="614695"/>
            <a:chOff x="4027589" y="1684351"/>
            <a:chExt cx="3853182" cy="602782"/>
          </a:xfrm>
        </p:grpSpPr>
        <p:sp>
          <p:nvSpPr>
            <p:cNvPr id="19" name="Arrow: Chevron 18">
              <a:extLst>
                <a:ext uri="{FF2B5EF4-FFF2-40B4-BE49-F238E27FC236}">
                  <a16:creationId xmlns:a16="http://schemas.microsoft.com/office/drawing/2014/main" id="{9F1883CA-08CD-4F8A-941B-7D17BD2B1261}"/>
                </a:ext>
              </a:extLst>
            </p:cNvPr>
            <p:cNvSpPr/>
            <p:nvPr/>
          </p:nvSpPr>
          <p:spPr bwMode="auto">
            <a:xfrm>
              <a:off x="4027589" y="1686420"/>
              <a:ext cx="3853182" cy="600713"/>
            </a:xfrm>
            <a:prstGeom prst="chevron">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235" tIns="149196" rIns="93247" bIns="149196" numCol="1" spcCol="0" rtlCol="0" fromWordArt="0" anchor="ctr" anchorCtr="0" forceAA="0" compatLnSpc="1">
              <a:prstTxWarp prst="textNoShape">
                <a:avLst/>
              </a:prstTxWarp>
              <a:noAutofit/>
            </a:bodyPr>
            <a:lstStyle/>
            <a:p>
              <a:pPr defTabSz="950846" fontAlgn="base">
                <a:lnSpc>
                  <a:spcPct val="90000"/>
                </a:lnSpc>
                <a:spcBef>
                  <a:spcPct val="0"/>
                </a:spcBef>
                <a:spcAft>
                  <a:spcPct val="0"/>
                </a:spcAft>
                <a:defRPr/>
              </a:pPr>
              <a:r>
                <a:rPr lang="en-US" sz="2000">
                  <a:solidFill>
                    <a:prstClr val="white"/>
                  </a:solidFill>
                  <a:latin typeface="Segoe UI Semibold" panose="020B0702040204020203" pitchFamily="34" charset="0"/>
                  <a:cs typeface="Segoe UI Semibold" panose="020B0702040204020203" pitchFamily="34" charset="0"/>
                </a:rPr>
                <a:t>Engage</a:t>
              </a:r>
            </a:p>
          </p:txBody>
        </p:sp>
        <p:cxnSp>
          <p:nvCxnSpPr>
            <p:cNvPr id="26" name="Straight Connector 25">
              <a:extLst>
                <a:ext uri="{FF2B5EF4-FFF2-40B4-BE49-F238E27FC236}">
                  <a16:creationId xmlns:a16="http://schemas.microsoft.com/office/drawing/2014/main" id="{DB7BE79E-7A8D-4B17-A4D4-433BF401B402}"/>
                </a:ext>
              </a:extLst>
            </p:cNvPr>
            <p:cNvCxnSpPr>
              <a:cxnSpLocks/>
            </p:cNvCxnSpPr>
            <p:nvPr/>
          </p:nvCxnSpPr>
          <p:spPr>
            <a:xfrm>
              <a:off x="4654540" y="1820992"/>
              <a:ext cx="0" cy="331567"/>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EF5543F4-4D80-4B3A-BE6E-14CC4312D18E}"/>
                </a:ext>
              </a:extLst>
            </p:cNvPr>
            <p:cNvSpPr/>
            <p:nvPr/>
          </p:nvSpPr>
          <p:spPr bwMode="auto">
            <a:xfrm>
              <a:off x="4275355" y="1684351"/>
              <a:ext cx="376804" cy="580243"/>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3247" tIns="46623" rIns="93247" bIns="46623"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50846" fontAlgn="base">
                <a:spcBef>
                  <a:spcPct val="0"/>
                </a:spcBef>
                <a:spcAft>
                  <a:spcPct val="0"/>
                </a:spcAft>
                <a:defRPr/>
              </a:pPr>
              <a:r>
                <a:rPr lang="en-US" sz="2448">
                  <a:solidFill>
                    <a:srgbClr val="FFFFFF"/>
                  </a:solidFill>
                  <a:latin typeface="Segoe UI Semibold" panose="020B0702040204020203" pitchFamily="34" charset="0"/>
                  <a:cs typeface="Segoe UI Semibold" panose="020B0702040204020203" pitchFamily="34" charset="0"/>
                </a:rPr>
                <a:t>2</a:t>
              </a:r>
            </a:p>
          </p:txBody>
        </p:sp>
      </p:grpSp>
      <p:grpSp>
        <p:nvGrpSpPr>
          <p:cNvPr id="6" name="Group 5">
            <a:extLst>
              <a:ext uri="{FF2B5EF4-FFF2-40B4-BE49-F238E27FC236}">
                <a16:creationId xmlns:a16="http://schemas.microsoft.com/office/drawing/2014/main" id="{6A449F9F-9438-4930-A0A5-392DD0145AC0}"/>
              </a:ext>
            </a:extLst>
          </p:cNvPr>
          <p:cNvGrpSpPr/>
          <p:nvPr/>
        </p:nvGrpSpPr>
        <p:grpSpPr>
          <a:xfrm>
            <a:off x="8059336" y="1089574"/>
            <a:ext cx="3929327" cy="614695"/>
            <a:chOff x="8136287" y="1684351"/>
            <a:chExt cx="3525124" cy="602782"/>
          </a:xfrm>
        </p:grpSpPr>
        <p:sp>
          <p:nvSpPr>
            <p:cNvPr id="33" name="Arrow: Chevron 32">
              <a:extLst>
                <a:ext uri="{FF2B5EF4-FFF2-40B4-BE49-F238E27FC236}">
                  <a16:creationId xmlns:a16="http://schemas.microsoft.com/office/drawing/2014/main" id="{AC651322-6926-4574-B207-E23BBBD72355}"/>
                </a:ext>
              </a:extLst>
            </p:cNvPr>
            <p:cNvSpPr/>
            <p:nvPr/>
          </p:nvSpPr>
          <p:spPr bwMode="auto">
            <a:xfrm>
              <a:off x="8136287" y="1686420"/>
              <a:ext cx="3525124" cy="600713"/>
            </a:xfrm>
            <a:prstGeom prst="chevron">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235" tIns="149196" rIns="93247" bIns="149196" numCol="1" spcCol="0" rtlCol="0" fromWordArt="0" anchor="ctr" anchorCtr="0" forceAA="0" compatLnSpc="1">
              <a:prstTxWarp prst="textNoShape">
                <a:avLst/>
              </a:prstTxWarp>
              <a:noAutofit/>
            </a:bodyPr>
            <a:lstStyle/>
            <a:p>
              <a:pPr marL="0" lvl="1" defTabSz="950846" fontAlgn="base">
                <a:spcBef>
                  <a:spcPct val="0"/>
                </a:spcBef>
                <a:spcAft>
                  <a:spcPct val="0"/>
                </a:spcAft>
                <a:defRPr/>
              </a:pPr>
              <a:r>
                <a:rPr lang="en-US" sz="2000">
                  <a:solidFill>
                    <a:prstClr val="white"/>
                  </a:solidFill>
                  <a:latin typeface="Segoe UI Semibold" panose="020B0702040204020203" pitchFamily="34" charset="0"/>
                  <a:cs typeface="Segoe UI Semibold" panose="020B0702040204020203" pitchFamily="34" charset="0"/>
                </a:rPr>
                <a:t>Close</a:t>
              </a:r>
            </a:p>
          </p:txBody>
        </p:sp>
        <p:cxnSp>
          <p:nvCxnSpPr>
            <p:cNvPr id="34" name="Straight Connector 33">
              <a:extLst>
                <a:ext uri="{FF2B5EF4-FFF2-40B4-BE49-F238E27FC236}">
                  <a16:creationId xmlns:a16="http://schemas.microsoft.com/office/drawing/2014/main" id="{07EB6DAE-FFD5-4233-BCE0-15625B14004E}"/>
                </a:ext>
              </a:extLst>
            </p:cNvPr>
            <p:cNvCxnSpPr>
              <a:cxnSpLocks/>
            </p:cNvCxnSpPr>
            <p:nvPr/>
          </p:nvCxnSpPr>
          <p:spPr>
            <a:xfrm>
              <a:off x="8717822" y="1820992"/>
              <a:ext cx="0" cy="331567"/>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7FEE3471-C379-400D-B8EB-AB94B0CA1A7C}"/>
                </a:ext>
              </a:extLst>
            </p:cNvPr>
            <p:cNvSpPr/>
            <p:nvPr/>
          </p:nvSpPr>
          <p:spPr bwMode="auto">
            <a:xfrm>
              <a:off x="8364208" y="1684351"/>
              <a:ext cx="376804" cy="580243"/>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3247" tIns="46623" rIns="93247" bIns="46623"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50846" fontAlgn="base">
                <a:spcBef>
                  <a:spcPct val="0"/>
                </a:spcBef>
                <a:spcAft>
                  <a:spcPct val="0"/>
                </a:spcAft>
                <a:defRPr/>
              </a:pPr>
              <a:r>
                <a:rPr lang="en-US" sz="2448">
                  <a:solidFill>
                    <a:srgbClr val="FFFFFF"/>
                  </a:solidFill>
                  <a:latin typeface="Segoe UI Semibold" panose="020B0702040204020203" pitchFamily="34" charset="0"/>
                  <a:cs typeface="Segoe UI Semibold" panose="020B0702040204020203" pitchFamily="34" charset="0"/>
                </a:rPr>
                <a:t>3</a:t>
              </a:r>
            </a:p>
          </p:txBody>
        </p:sp>
      </p:grpSp>
      <p:sp>
        <p:nvSpPr>
          <p:cNvPr id="18" name="Rectangle 17">
            <a:extLst>
              <a:ext uri="{FF2B5EF4-FFF2-40B4-BE49-F238E27FC236}">
                <a16:creationId xmlns:a16="http://schemas.microsoft.com/office/drawing/2014/main" id="{118D40AA-4DA9-4DB9-98E0-8B17388B76AD}"/>
              </a:ext>
            </a:extLst>
          </p:cNvPr>
          <p:cNvSpPr/>
          <p:nvPr/>
        </p:nvSpPr>
        <p:spPr bwMode="auto">
          <a:xfrm>
            <a:off x="4283010" y="3261266"/>
            <a:ext cx="3639312" cy="3665696"/>
          </a:xfrm>
          <a:prstGeom prst="rect">
            <a:avLst/>
          </a:prstGeom>
          <a:solidFill>
            <a:schemeClr val="bg2"/>
          </a:solidFill>
          <a:ln w="6350">
            <a:solidFill>
              <a:schemeClr val="tx1">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3247" tIns="46623" rIns="93247" bIns="46623"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14224" fontAlgn="b">
              <a:spcAft>
                <a:spcPts val="300"/>
              </a:spcAft>
              <a:defRPr/>
            </a:pPr>
            <a:r>
              <a:rPr lang="en-US" sz="1199" b="1" dirty="0">
                <a:solidFill>
                  <a:srgbClr val="008272"/>
                </a:solidFill>
                <a:latin typeface="Segoe UI"/>
              </a:rPr>
              <a:t>Resources: </a:t>
            </a:r>
            <a:endParaRPr lang="en-US" sz="1199" dirty="0">
              <a:solidFill>
                <a:srgbClr val="505050"/>
              </a:solidFill>
              <a:latin typeface="Segoe UI"/>
            </a:endParaRPr>
          </a:p>
          <a:p>
            <a:pPr marL="174592" indent="-174592" defTabSz="914224" fontAlgn="b">
              <a:spcAft>
                <a:spcPts val="300"/>
              </a:spcAft>
              <a:buFont typeface="Arial" panose="020B0604020202020204" pitchFamily="34" charset="0"/>
              <a:buChar char="•"/>
              <a:defRPr/>
            </a:pPr>
            <a:r>
              <a:rPr lang="en-US" sz="1099" dirty="0">
                <a:solidFill>
                  <a:srgbClr val="505050"/>
                </a:solidFill>
                <a:latin typeface="Segoe UI"/>
              </a:rPr>
              <a:t>Dynamics 365 Business Central customer transition Pitch Decks – </a:t>
            </a:r>
            <a:r>
              <a:rPr lang="en-US" sz="1099" dirty="0">
                <a:solidFill>
                  <a:srgbClr val="505050"/>
                </a:solidFill>
                <a:hlinkClick r:id="rId8"/>
              </a:rPr>
              <a:t>NAV</a:t>
            </a:r>
            <a:r>
              <a:rPr lang="en-US" sz="1099" dirty="0">
                <a:solidFill>
                  <a:srgbClr val="505050"/>
                </a:solidFill>
              </a:rPr>
              <a:t>, </a:t>
            </a:r>
            <a:r>
              <a:rPr lang="en-US" sz="1099" dirty="0">
                <a:solidFill>
                  <a:srgbClr val="505050"/>
                </a:solidFill>
                <a:hlinkClick r:id="rId9"/>
              </a:rPr>
              <a:t>GP</a:t>
            </a:r>
            <a:r>
              <a:rPr lang="en-US" sz="1099" dirty="0">
                <a:solidFill>
                  <a:srgbClr val="505050"/>
                </a:solidFill>
              </a:rPr>
              <a:t> &amp; </a:t>
            </a:r>
            <a:r>
              <a:rPr lang="en-US" sz="1099" dirty="0">
                <a:solidFill>
                  <a:srgbClr val="505050"/>
                </a:solidFill>
                <a:hlinkClick r:id="rId10"/>
              </a:rPr>
              <a:t>SL</a:t>
            </a:r>
            <a:endParaRPr lang="en-US" sz="1099" dirty="0">
              <a:solidFill>
                <a:srgbClr val="505050"/>
              </a:solidFill>
            </a:endParaRPr>
          </a:p>
          <a:p>
            <a:pPr marL="174592" indent="-174592" defTabSz="914224" fontAlgn="b">
              <a:spcAft>
                <a:spcPts val="300"/>
              </a:spcAft>
              <a:buFont typeface="Arial" panose="020B0604020202020204" pitchFamily="34" charset="0"/>
              <a:buChar char="•"/>
              <a:defRPr/>
            </a:pPr>
            <a:r>
              <a:rPr lang="en-US" sz="1099" dirty="0">
                <a:solidFill>
                  <a:srgbClr val="505050"/>
                </a:solidFill>
                <a:latin typeface="Segoe UI"/>
              </a:rPr>
              <a:t>Dynamics 365 Business Central W</a:t>
            </a:r>
            <a:r>
              <a:rPr lang="en-US" sz="1099" dirty="0">
                <a:solidFill>
                  <a:srgbClr val="505050"/>
                </a:solidFill>
              </a:rPr>
              <a:t>ebinar-in-a-Box</a:t>
            </a:r>
            <a:endParaRPr lang="en-US" sz="1099" dirty="0">
              <a:solidFill>
                <a:srgbClr val="505050"/>
              </a:solidFill>
              <a:latin typeface="Segoe UI"/>
            </a:endParaRPr>
          </a:p>
          <a:p>
            <a:pPr marL="631704" lvl="1" indent="-174592" defTabSz="914224" fontAlgn="b">
              <a:spcAft>
                <a:spcPts val="300"/>
              </a:spcAft>
              <a:buFont typeface="Arial" panose="020B0604020202020204" pitchFamily="34" charset="0"/>
              <a:buChar char="•"/>
              <a:defRPr/>
            </a:pPr>
            <a:r>
              <a:rPr lang="en-US" sz="1099" dirty="0">
                <a:solidFill>
                  <a:srgbClr val="505050"/>
                </a:solidFill>
                <a:latin typeface="Segoe UI"/>
                <a:hlinkClick r:id="rId11"/>
              </a:rPr>
              <a:t>Guidance document</a:t>
            </a:r>
            <a:endParaRPr lang="en-US" sz="1099" dirty="0">
              <a:solidFill>
                <a:srgbClr val="505050"/>
              </a:solidFill>
              <a:latin typeface="Segoe UI"/>
            </a:endParaRPr>
          </a:p>
          <a:p>
            <a:pPr marL="631704" lvl="1" indent="-174592" fontAlgn="b">
              <a:spcAft>
                <a:spcPts val="300"/>
              </a:spcAft>
              <a:buFont typeface="Arial" panose="020B0604020202020204" pitchFamily="34" charset="0"/>
              <a:buChar char="•"/>
              <a:defRPr/>
            </a:pPr>
            <a:r>
              <a:rPr lang="en-US" sz="1099" dirty="0">
                <a:solidFill>
                  <a:srgbClr val="505050"/>
                </a:solidFill>
                <a:hlinkClick r:id="rId12"/>
              </a:rPr>
              <a:t>Transition Conversation Guide</a:t>
            </a:r>
            <a:r>
              <a:rPr lang="en-US" sz="1099" dirty="0">
                <a:solidFill>
                  <a:srgbClr val="505050"/>
                </a:solidFill>
                <a:hlinkClick r:id="rId13"/>
              </a:rPr>
              <a:t> </a:t>
            </a:r>
            <a:endParaRPr lang="en-US" sz="1099" dirty="0">
              <a:solidFill>
                <a:srgbClr val="505050"/>
              </a:solidFill>
            </a:endParaRPr>
          </a:p>
          <a:p>
            <a:pPr marL="631704" lvl="1" indent="-174592" fontAlgn="b">
              <a:spcAft>
                <a:spcPts val="300"/>
              </a:spcAft>
              <a:buFont typeface="Arial" panose="020B0604020202020204" pitchFamily="34" charset="0"/>
              <a:buChar char="•"/>
              <a:defRPr/>
            </a:pPr>
            <a:r>
              <a:rPr lang="en-US" sz="1099" dirty="0">
                <a:solidFill>
                  <a:srgbClr val="505050"/>
                </a:solidFill>
                <a:hlinkClick r:id="rId14"/>
              </a:rPr>
              <a:t>Recorded video delivery</a:t>
            </a:r>
            <a:r>
              <a:rPr lang="en-US" sz="1099" dirty="0">
                <a:solidFill>
                  <a:srgbClr val="505050"/>
                </a:solidFill>
              </a:rPr>
              <a:t> </a:t>
            </a:r>
            <a:r>
              <a:rPr lang="en-US" sz="1099" dirty="0">
                <a:solidFill>
                  <a:srgbClr val="505050"/>
                </a:solidFill>
                <a:latin typeface="Segoe UI"/>
              </a:rPr>
              <a:t>of Transition Conversation Guide</a:t>
            </a:r>
          </a:p>
          <a:p>
            <a:pPr marL="165405" indent="-174592" fontAlgn="b">
              <a:spcAft>
                <a:spcPts val="300"/>
              </a:spcAft>
              <a:buFont typeface="Arial" panose="020B0604020202020204" pitchFamily="34" charset="0"/>
              <a:buChar char="•"/>
              <a:defRPr/>
            </a:pPr>
            <a:r>
              <a:rPr lang="en-US" sz="1099" dirty="0">
                <a:solidFill>
                  <a:srgbClr val="505050"/>
                </a:solidFill>
              </a:rPr>
              <a:t>Business Central recorded </a:t>
            </a:r>
            <a:r>
              <a:rPr lang="en-US" sz="1099" dirty="0">
                <a:solidFill>
                  <a:srgbClr val="505050"/>
                </a:solidFill>
                <a:hlinkClick r:id="rId15"/>
              </a:rPr>
              <a:t>video delivery of Midterm offer Conversation Guide</a:t>
            </a:r>
            <a:endParaRPr lang="en-US" sz="1099" dirty="0">
              <a:solidFill>
                <a:srgbClr val="505050"/>
              </a:solidFill>
            </a:endParaRPr>
          </a:p>
          <a:p>
            <a:pPr marL="174592" indent="-174592" defTabSz="914224" fontAlgn="b">
              <a:spcAft>
                <a:spcPts val="300"/>
              </a:spcAft>
              <a:buFont typeface="Arial" panose="020B0604020202020204" pitchFamily="34" charset="0"/>
              <a:buChar char="•"/>
              <a:defRPr/>
            </a:pPr>
            <a:r>
              <a:rPr lang="en-US" sz="1099" dirty="0">
                <a:solidFill>
                  <a:srgbClr val="505050"/>
                </a:solidFill>
                <a:latin typeface="Segoe UI"/>
              </a:rPr>
              <a:t>Dynamics 365 Business Central </a:t>
            </a:r>
            <a:r>
              <a:rPr lang="en-US" sz="1099" dirty="0">
                <a:solidFill>
                  <a:srgbClr val="505050"/>
                </a:solidFill>
                <a:latin typeface="Segoe UI"/>
                <a:hlinkClick r:id="rId16"/>
              </a:rPr>
              <a:t>Click Through Demos</a:t>
            </a:r>
            <a:endParaRPr lang="en-US" sz="1099" dirty="0">
              <a:solidFill>
                <a:srgbClr val="505050"/>
              </a:solidFill>
              <a:latin typeface="Segoe UI"/>
            </a:endParaRPr>
          </a:p>
          <a:p>
            <a:pPr marL="165405" indent="-174592" fontAlgn="b">
              <a:spcAft>
                <a:spcPts val="300"/>
              </a:spcAft>
              <a:buFont typeface="Arial" panose="020B0604020202020204" pitchFamily="34" charset="0"/>
              <a:buChar char="•"/>
              <a:defRPr/>
            </a:pPr>
            <a:r>
              <a:rPr lang="en-US" sz="1099" dirty="0">
                <a:solidFill>
                  <a:srgbClr val="505050"/>
                </a:solidFill>
              </a:rPr>
              <a:t>Dynamics 365 Business Central </a:t>
            </a:r>
            <a:r>
              <a:rPr lang="en-US" sz="1099" dirty="0">
                <a:solidFill>
                  <a:srgbClr val="505050"/>
                </a:solidFill>
                <a:hlinkClick r:id="rId17"/>
              </a:rPr>
              <a:t>Total Cost of Ownership Overview</a:t>
            </a:r>
            <a:endParaRPr lang="en-US" sz="1099" dirty="0">
              <a:solidFill>
                <a:srgbClr val="505050"/>
              </a:solidFill>
            </a:endParaRPr>
          </a:p>
          <a:p>
            <a:pPr marL="165405" indent="-174592" fontAlgn="b">
              <a:spcAft>
                <a:spcPts val="300"/>
              </a:spcAft>
              <a:buFont typeface="Arial" panose="020B0604020202020204" pitchFamily="34" charset="0"/>
              <a:buChar char="•"/>
              <a:defRPr/>
            </a:pPr>
            <a:r>
              <a:rPr lang="en-US" sz="1099" dirty="0">
                <a:solidFill>
                  <a:srgbClr val="505050"/>
                </a:solidFill>
              </a:rPr>
              <a:t>Dynamics 365 Business Central </a:t>
            </a:r>
            <a:r>
              <a:rPr lang="en-US" sz="1099" dirty="0">
                <a:solidFill>
                  <a:srgbClr val="505050"/>
                </a:solidFill>
                <a:hlinkClick r:id="rId18"/>
              </a:rPr>
              <a:t>Midterm Guide Overview</a:t>
            </a:r>
            <a:endParaRPr lang="en-US" sz="1099" dirty="0">
              <a:solidFill>
                <a:srgbClr val="505050"/>
              </a:solidFill>
            </a:endParaRPr>
          </a:p>
          <a:p>
            <a:pPr marL="165405" indent="-174592" fontAlgn="b">
              <a:spcAft>
                <a:spcPts val="300"/>
              </a:spcAft>
              <a:buFont typeface="Arial" panose="020B0604020202020204" pitchFamily="34" charset="0"/>
              <a:buChar char="•"/>
              <a:defRPr/>
            </a:pPr>
            <a:r>
              <a:rPr lang="en-US" sz="1099" dirty="0">
                <a:solidFill>
                  <a:srgbClr val="505050"/>
                </a:solidFill>
              </a:rPr>
              <a:t>Dynamics 365 Business Central </a:t>
            </a:r>
            <a:r>
              <a:rPr lang="en-US" sz="1099" dirty="0">
                <a:solidFill>
                  <a:srgbClr val="505050"/>
                </a:solidFill>
                <a:hlinkClick r:id="rId19"/>
              </a:rPr>
              <a:t>Customer OFT (Through-Partner/To-Customer)</a:t>
            </a:r>
            <a:endParaRPr lang="en-US" sz="1099" dirty="0">
              <a:solidFill>
                <a:srgbClr val="505050"/>
              </a:solidFill>
            </a:endParaRPr>
          </a:p>
          <a:p>
            <a:pPr marL="165405" indent="-174592" fontAlgn="b">
              <a:spcAft>
                <a:spcPts val="300"/>
              </a:spcAft>
              <a:buFont typeface="Arial" panose="020B0604020202020204" pitchFamily="34" charset="0"/>
              <a:buChar char="•"/>
              <a:defRPr/>
            </a:pPr>
            <a:endParaRPr lang="en-US" sz="1099" dirty="0">
              <a:solidFill>
                <a:srgbClr val="505050"/>
              </a:solidFill>
              <a:highlight>
                <a:srgbClr val="FFFF00"/>
              </a:highlight>
            </a:endParaRPr>
          </a:p>
          <a:p>
            <a:pPr marL="165405" indent="-174592" fontAlgn="b">
              <a:spcAft>
                <a:spcPts val="300"/>
              </a:spcAft>
              <a:buFont typeface="Arial" panose="020B0604020202020204" pitchFamily="34" charset="0"/>
              <a:buChar char="•"/>
              <a:defRPr/>
            </a:pPr>
            <a:endParaRPr lang="en-US" sz="1099" dirty="0">
              <a:solidFill>
                <a:srgbClr val="505050"/>
              </a:solidFill>
              <a:highlight>
                <a:srgbClr val="FFFF00"/>
              </a:highlight>
              <a:latin typeface="Segoe UI"/>
            </a:endParaRPr>
          </a:p>
        </p:txBody>
      </p:sp>
      <p:sp>
        <p:nvSpPr>
          <p:cNvPr id="20" name="Rectangle 19">
            <a:extLst>
              <a:ext uri="{FF2B5EF4-FFF2-40B4-BE49-F238E27FC236}">
                <a16:creationId xmlns:a16="http://schemas.microsoft.com/office/drawing/2014/main" id="{5AE059E9-E175-41DC-8FB8-68B5C8D65996}"/>
              </a:ext>
            </a:extLst>
          </p:cNvPr>
          <p:cNvSpPr/>
          <p:nvPr/>
        </p:nvSpPr>
        <p:spPr bwMode="auto">
          <a:xfrm>
            <a:off x="478360" y="3261265"/>
            <a:ext cx="3639312" cy="3665697"/>
          </a:xfrm>
          <a:prstGeom prst="rect">
            <a:avLst/>
          </a:prstGeom>
          <a:solidFill>
            <a:schemeClr val="bg2"/>
          </a:solidFill>
          <a:ln w="6350">
            <a:solidFill>
              <a:schemeClr val="tx1">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3247" tIns="46623" rIns="91440" bIns="46623"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14224" fontAlgn="b">
              <a:spcAft>
                <a:spcPts val="300"/>
              </a:spcAft>
              <a:defRPr/>
            </a:pPr>
            <a:r>
              <a:rPr lang="en-US" sz="1199" b="1" dirty="0">
                <a:solidFill>
                  <a:srgbClr val="008272"/>
                </a:solidFill>
                <a:latin typeface="Segoe UI"/>
              </a:rPr>
              <a:t>Resources </a:t>
            </a:r>
          </a:p>
          <a:p>
            <a:pPr marL="174592" indent="-174592" defTabSz="914224" fontAlgn="b">
              <a:spcAft>
                <a:spcPts val="300"/>
              </a:spcAft>
              <a:buFont typeface="Arial" panose="020B0604020202020204" pitchFamily="34" charset="0"/>
              <a:buChar char="•"/>
              <a:defRPr/>
            </a:pPr>
            <a:r>
              <a:rPr lang="en-US" sz="1099" dirty="0">
                <a:solidFill>
                  <a:srgbClr val="505050"/>
                </a:solidFill>
                <a:latin typeface="Segoe UI"/>
                <a:hlinkClick r:id="rId14"/>
              </a:rPr>
              <a:t>Recorded video delivery</a:t>
            </a:r>
            <a:r>
              <a:rPr lang="en-US" sz="1099" dirty="0">
                <a:solidFill>
                  <a:srgbClr val="505050"/>
                </a:solidFill>
                <a:latin typeface="Segoe UI"/>
              </a:rPr>
              <a:t> of Dynamics 365 Business Central Transition Conversation Guide</a:t>
            </a:r>
          </a:p>
          <a:p>
            <a:pPr marL="174592" indent="-174592" defTabSz="914224" fontAlgn="b">
              <a:spcAft>
                <a:spcPts val="300"/>
              </a:spcAft>
              <a:buFont typeface="Arial" panose="020B0604020202020204" pitchFamily="34" charset="0"/>
              <a:buChar char="•"/>
              <a:defRPr/>
            </a:pPr>
            <a:r>
              <a:rPr lang="en-US" sz="1099" dirty="0">
                <a:solidFill>
                  <a:srgbClr val="505050"/>
                </a:solidFill>
                <a:latin typeface="Segoe UI"/>
              </a:rPr>
              <a:t>Dynamics 365 Business Central Customer Transition Pitch decks – </a:t>
            </a:r>
            <a:r>
              <a:rPr lang="en-US" sz="1099" dirty="0">
                <a:solidFill>
                  <a:srgbClr val="505050"/>
                </a:solidFill>
                <a:latin typeface="Segoe UI"/>
                <a:hlinkClick r:id="rId20"/>
              </a:rPr>
              <a:t>NAV</a:t>
            </a:r>
            <a:r>
              <a:rPr lang="en-US" sz="1099" dirty="0">
                <a:solidFill>
                  <a:srgbClr val="505050"/>
                </a:solidFill>
                <a:latin typeface="Segoe UI"/>
              </a:rPr>
              <a:t>, </a:t>
            </a:r>
            <a:r>
              <a:rPr lang="en-US" sz="1099" dirty="0">
                <a:solidFill>
                  <a:srgbClr val="505050"/>
                </a:solidFill>
                <a:latin typeface="Segoe UI"/>
                <a:hlinkClick r:id="rId9"/>
              </a:rPr>
              <a:t>GP</a:t>
            </a:r>
            <a:r>
              <a:rPr lang="en-US" sz="1099" dirty="0">
                <a:solidFill>
                  <a:srgbClr val="505050"/>
                </a:solidFill>
                <a:latin typeface="Segoe UI"/>
              </a:rPr>
              <a:t> &amp; </a:t>
            </a:r>
            <a:r>
              <a:rPr lang="en-US" sz="1099" dirty="0">
                <a:solidFill>
                  <a:srgbClr val="505050"/>
                </a:solidFill>
                <a:latin typeface="Segoe UI"/>
                <a:hlinkClick r:id="rId10"/>
              </a:rPr>
              <a:t>SL</a:t>
            </a:r>
            <a:endParaRPr lang="en-US" sz="1099" dirty="0">
              <a:solidFill>
                <a:srgbClr val="505050"/>
              </a:solidFill>
              <a:latin typeface="Segoe UI"/>
            </a:endParaRPr>
          </a:p>
          <a:p>
            <a:pPr marL="174592" indent="-174592" defTabSz="914224" fontAlgn="b">
              <a:spcAft>
                <a:spcPts val="300"/>
              </a:spcAft>
              <a:buFont typeface="Arial" panose="020B0604020202020204" pitchFamily="34" charset="0"/>
              <a:buChar char="•"/>
              <a:defRPr/>
            </a:pPr>
            <a:r>
              <a:rPr lang="en-US" sz="1099" dirty="0">
                <a:solidFill>
                  <a:srgbClr val="505050"/>
                </a:solidFill>
                <a:latin typeface="Segoe UI"/>
              </a:rPr>
              <a:t>Dynamics 365 Business Central </a:t>
            </a:r>
            <a:r>
              <a:rPr lang="en-US" sz="1099" dirty="0">
                <a:solidFill>
                  <a:srgbClr val="505050"/>
                </a:solidFill>
                <a:latin typeface="Segoe UI"/>
                <a:hlinkClick r:id="rId12"/>
              </a:rPr>
              <a:t>Transition Conversation Guide</a:t>
            </a:r>
            <a:endParaRPr lang="en-US" sz="1099" dirty="0">
              <a:solidFill>
                <a:srgbClr val="505050"/>
              </a:solidFill>
              <a:latin typeface="Segoe UI"/>
            </a:endParaRPr>
          </a:p>
          <a:p>
            <a:pPr marL="174592" indent="-174592" defTabSz="914224" fontAlgn="b">
              <a:spcAft>
                <a:spcPts val="300"/>
              </a:spcAft>
              <a:buFont typeface="Arial" panose="020B0604020202020204" pitchFamily="34" charset="0"/>
              <a:buChar char="•"/>
              <a:defRPr/>
            </a:pPr>
            <a:r>
              <a:rPr lang="en-US" sz="1099" dirty="0">
                <a:solidFill>
                  <a:srgbClr val="505050"/>
                </a:solidFill>
                <a:latin typeface="Segoe UI"/>
              </a:rPr>
              <a:t>Dynamics 365 Business Central </a:t>
            </a:r>
            <a:r>
              <a:rPr lang="en-US" sz="1099" dirty="0">
                <a:solidFill>
                  <a:srgbClr val="505050"/>
                </a:solidFill>
                <a:latin typeface="Segoe UI"/>
                <a:hlinkClick r:id="rId21"/>
              </a:rPr>
              <a:t>Customer Sales Guide</a:t>
            </a:r>
            <a:endParaRPr lang="en-US" sz="1099" dirty="0">
              <a:solidFill>
                <a:srgbClr val="505050"/>
              </a:solidFill>
              <a:latin typeface="Segoe UI"/>
            </a:endParaRPr>
          </a:p>
          <a:p>
            <a:pPr marL="174592" indent="-174592" defTabSz="914224" fontAlgn="b">
              <a:spcAft>
                <a:spcPts val="300"/>
              </a:spcAft>
              <a:buFont typeface="Arial" panose="020B0604020202020204" pitchFamily="34" charset="0"/>
              <a:buChar char="•"/>
              <a:defRPr/>
            </a:pPr>
            <a:r>
              <a:rPr lang="en-US" sz="1099" dirty="0">
                <a:solidFill>
                  <a:srgbClr val="505050"/>
                </a:solidFill>
                <a:latin typeface="Segoe UI"/>
              </a:rPr>
              <a:t>Dynamics 365 Business Central Transition FAQ – </a:t>
            </a:r>
            <a:r>
              <a:rPr lang="en-US" sz="1099" dirty="0">
                <a:solidFill>
                  <a:srgbClr val="505050"/>
                </a:solidFill>
                <a:latin typeface="Segoe UI"/>
                <a:hlinkClick r:id="rId22"/>
              </a:rPr>
              <a:t>NAV,</a:t>
            </a:r>
            <a:r>
              <a:rPr lang="en-US" sz="1099" dirty="0">
                <a:solidFill>
                  <a:srgbClr val="505050"/>
                </a:solidFill>
                <a:latin typeface="Segoe UI"/>
              </a:rPr>
              <a:t> </a:t>
            </a:r>
            <a:r>
              <a:rPr lang="en-US" sz="1099" dirty="0">
                <a:solidFill>
                  <a:srgbClr val="505050"/>
                </a:solidFill>
                <a:latin typeface="Segoe UI"/>
                <a:hlinkClick r:id="rId23"/>
              </a:rPr>
              <a:t>GP</a:t>
            </a:r>
            <a:r>
              <a:rPr lang="en-US" sz="1099" dirty="0">
                <a:solidFill>
                  <a:srgbClr val="505050"/>
                </a:solidFill>
                <a:latin typeface="Segoe UI"/>
              </a:rPr>
              <a:t> &amp; </a:t>
            </a:r>
            <a:r>
              <a:rPr lang="en-US" sz="1099" dirty="0">
                <a:solidFill>
                  <a:srgbClr val="505050"/>
                </a:solidFill>
                <a:latin typeface="Segoe UI"/>
                <a:hlinkClick r:id="rId24"/>
              </a:rPr>
              <a:t>SL</a:t>
            </a:r>
            <a:endParaRPr lang="en-US" sz="1099" dirty="0">
              <a:solidFill>
                <a:srgbClr val="505050"/>
              </a:solidFill>
              <a:latin typeface="Segoe UI"/>
            </a:endParaRPr>
          </a:p>
          <a:p>
            <a:pPr marL="174592" indent="-174592" defTabSz="914224" fontAlgn="b">
              <a:spcAft>
                <a:spcPts val="300"/>
              </a:spcAft>
              <a:buFont typeface="Arial" panose="020B0604020202020204" pitchFamily="34" charset="0"/>
              <a:buChar char="•"/>
              <a:defRPr/>
            </a:pPr>
            <a:r>
              <a:rPr lang="en-US" sz="1099" dirty="0">
                <a:solidFill>
                  <a:srgbClr val="505050"/>
                </a:solidFill>
                <a:latin typeface="Segoe UI"/>
              </a:rPr>
              <a:t>Dynamics 365 Business Central On-demand Webinars</a:t>
            </a:r>
          </a:p>
          <a:p>
            <a:pPr lvl="1" fontAlgn="b">
              <a:spcAft>
                <a:spcPts val="300"/>
              </a:spcAft>
              <a:defRPr/>
            </a:pPr>
            <a:r>
              <a:rPr lang="en-US" sz="1099" dirty="0">
                <a:solidFill>
                  <a:srgbClr val="505050"/>
                </a:solidFill>
                <a:latin typeface="Segoe UI"/>
                <a:hlinkClick r:id="rId25"/>
              </a:rPr>
              <a:t>Ready for cloud</a:t>
            </a:r>
            <a:r>
              <a:rPr lang="en-US" sz="1099" dirty="0">
                <a:solidFill>
                  <a:srgbClr val="505050"/>
                </a:solidFill>
                <a:latin typeface="Segoe UI"/>
              </a:rPr>
              <a:t>, </a:t>
            </a:r>
            <a:r>
              <a:rPr lang="en-US" sz="1099" dirty="0">
                <a:solidFill>
                  <a:srgbClr val="505050"/>
                </a:solidFill>
                <a:latin typeface="Segoe UI"/>
                <a:hlinkClick r:id="rId26"/>
              </a:rPr>
              <a:t>GP migration tools</a:t>
            </a:r>
            <a:r>
              <a:rPr lang="en-US" sz="1099" dirty="0">
                <a:solidFill>
                  <a:srgbClr val="505050"/>
                </a:solidFill>
                <a:latin typeface="Segoe UI"/>
              </a:rPr>
              <a:t>, </a:t>
            </a:r>
            <a:r>
              <a:rPr lang="en-US" sz="1099" dirty="0">
                <a:solidFill>
                  <a:srgbClr val="505050"/>
                </a:solidFill>
                <a:latin typeface="Segoe UI"/>
                <a:hlinkClick r:id="rId27"/>
              </a:rPr>
              <a:t>GP intelligent cloud</a:t>
            </a:r>
            <a:r>
              <a:rPr lang="en-US" sz="1099" dirty="0">
                <a:solidFill>
                  <a:srgbClr val="505050"/>
                </a:solidFill>
                <a:latin typeface="Segoe UI"/>
              </a:rPr>
              <a:t>, </a:t>
            </a:r>
            <a:r>
              <a:rPr lang="en-US" sz="1099" dirty="0">
                <a:solidFill>
                  <a:schemeClr val="tx1"/>
                </a:solidFill>
                <a:cs typeface="Segoe UI Semibold" panose="020B0702040204020203" pitchFamily="34" charset="0"/>
                <a:hlinkClick r:id="rId28"/>
              </a:rPr>
              <a:t>Partner TCO Calculator</a:t>
            </a:r>
            <a:endParaRPr lang="en-US" sz="1099" dirty="0">
              <a:solidFill>
                <a:srgbClr val="505050"/>
              </a:solidFill>
            </a:endParaRPr>
          </a:p>
          <a:p>
            <a:pPr marL="174592" indent="-174592" defTabSz="914224" fontAlgn="b">
              <a:spcAft>
                <a:spcPts val="300"/>
              </a:spcAft>
              <a:buFont typeface="Arial" panose="020B0604020202020204" pitchFamily="34" charset="0"/>
              <a:buChar char="•"/>
              <a:defRPr/>
            </a:pPr>
            <a:r>
              <a:rPr lang="en-US" sz="1099" dirty="0">
                <a:solidFill>
                  <a:srgbClr val="505050"/>
                </a:solidFill>
                <a:latin typeface="Segoe UI"/>
              </a:rPr>
              <a:t>Dynamics 365 Business Central </a:t>
            </a:r>
            <a:r>
              <a:rPr lang="en-US" sz="1099" dirty="0">
                <a:solidFill>
                  <a:srgbClr val="505050"/>
                </a:solidFill>
                <a:latin typeface="Segoe UI"/>
                <a:hlinkClick r:id="rId29"/>
              </a:rPr>
              <a:t>Partner TCO Calculator</a:t>
            </a:r>
            <a:endParaRPr lang="en-US" sz="1099" dirty="0">
              <a:solidFill>
                <a:srgbClr val="505050"/>
              </a:solidFill>
              <a:latin typeface="Segoe UI"/>
            </a:endParaRPr>
          </a:p>
          <a:p>
            <a:pPr marL="174592" indent="-174592" defTabSz="914224" fontAlgn="b">
              <a:spcAft>
                <a:spcPts val="300"/>
              </a:spcAft>
              <a:buFont typeface="Arial" panose="020B0604020202020204" pitchFamily="34" charset="0"/>
              <a:buChar char="•"/>
              <a:defRPr/>
            </a:pPr>
            <a:r>
              <a:rPr lang="en-US" sz="1099" dirty="0">
                <a:solidFill>
                  <a:srgbClr val="505050"/>
                </a:solidFill>
                <a:hlinkClick r:id="rId30"/>
              </a:rPr>
              <a:t>Get started with Power Platform</a:t>
            </a:r>
            <a:r>
              <a:rPr lang="en-US" sz="1099" dirty="0">
                <a:solidFill>
                  <a:srgbClr val="505050"/>
                </a:solidFill>
              </a:rPr>
              <a:t> – Better Together with Business Central</a:t>
            </a:r>
          </a:p>
          <a:p>
            <a:pPr defTabSz="914224" fontAlgn="b">
              <a:spcAft>
                <a:spcPts val="300"/>
              </a:spcAft>
              <a:defRPr/>
            </a:pPr>
            <a:endParaRPr lang="en-US" sz="1099" dirty="0">
              <a:solidFill>
                <a:srgbClr val="505050"/>
              </a:solidFill>
              <a:latin typeface="Segoe UI"/>
            </a:endParaRPr>
          </a:p>
          <a:p>
            <a:pPr marL="174592" indent="-174592" defTabSz="914224" fontAlgn="b">
              <a:spcAft>
                <a:spcPts val="300"/>
              </a:spcAft>
              <a:buFont typeface="Arial" panose="020B0604020202020204" pitchFamily="34" charset="0"/>
              <a:buChar char="•"/>
              <a:defRPr/>
            </a:pPr>
            <a:endParaRPr lang="en-US" sz="1099" dirty="0">
              <a:solidFill>
                <a:srgbClr val="505050"/>
              </a:solidFill>
              <a:latin typeface="Segoe UI"/>
            </a:endParaRPr>
          </a:p>
          <a:p>
            <a:pPr marL="174592" indent="-174592" defTabSz="914224" fontAlgn="b">
              <a:spcAft>
                <a:spcPts val="300"/>
              </a:spcAft>
              <a:buFont typeface="Arial" panose="020B0604020202020204" pitchFamily="34" charset="0"/>
              <a:buChar char="•"/>
              <a:defRPr/>
            </a:pPr>
            <a:endParaRPr lang="en-US" sz="1099" dirty="0">
              <a:solidFill>
                <a:srgbClr val="505050"/>
              </a:solidFill>
              <a:latin typeface="Segoe UI"/>
            </a:endParaRPr>
          </a:p>
        </p:txBody>
      </p:sp>
      <p:sp>
        <p:nvSpPr>
          <p:cNvPr id="22" name="Rectangle 21">
            <a:extLst>
              <a:ext uri="{FF2B5EF4-FFF2-40B4-BE49-F238E27FC236}">
                <a16:creationId xmlns:a16="http://schemas.microsoft.com/office/drawing/2014/main" id="{E9E4F0B3-0C01-4E80-8557-6F642498250B}"/>
              </a:ext>
            </a:extLst>
          </p:cNvPr>
          <p:cNvSpPr/>
          <p:nvPr/>
        </p:nvSpPr>
        <p:spPr bwMode="auto">
          <a:xfrm>
            <a:off x="8073315" y="3261266"/>
            <a:ext cx="3639312" cy="3665696"/>
          </a:xfrm>
          <a:prstGeom prst="rect">
            <a:avLst/>
          </a:prstGeom>
          <a:solidFill>
            <a:schemeClr val="bg2"/>
          </a:solidFill>
          <a:ln w="6350">
            <a:solidFill>
              <a:schemeClr val="tx1">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3247" tIns="46623" rIns="93247" bIns="46623"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14224" fontAlgn="b">
              <a:spcAft>
                <a:spcPts val="300"/>
              </a:spcAft>
              <a:defRPr/>
            </a:pPr>
            <a:r>
              <a:rPr lang="en-US" sz="1199" b="1" dirty="0">
                <a:solidFill>
                  <a:srgbClr val="008272"/>
                </a:solidFill>
                <a:latin typeface="Segoe UI"/>
              </a:rPr>
              <a:t>Resources:</a:t>
            </a:r>
          </a:p>
          <a:p>
            <a:pPr marL="174592" indent="-174592" defTabSz="914224" fontAlgn="b">
              <a:spcAft>
                <a:spcPts val="300"/>
              </a:spcAft>
              <a:buFont typeface="Arial" panose="020B0604020202020204" pitchFamily="34" charset="0"/>
              <a:buChar char="•"/>
              <a:defRPr/>
            </a:pPr>
            <a:r>
              <a:rPr lang="en-US" sz="1099" dirty="0">
                <a:solidFill>
                  <a:srgbClr val="505050"/>
                </a:solidFill>
                <a:latin typeface="Segoe UI"/>
              </a:rPr>
              <a:t>Dynamics 365 Business Central </a:t>
            </a:r>
            <a:r>
              <a:rPr lang="en-US" sz="1099" dirty="0">
                <a:solidFill>
                  <a:srgbClr val="505050"/>
                </a:solidFill>
                <a:latin typeface="Segoe UI"/>
                <a:hlinkClick r:id="rId31"/>
              </a:rPr>
              <a:t>Customer TCO Calculator</a:t>
            </a:r>
            <a:endParaRPr lang="en-US" sz="1099" dirty="0">
              <a:solidFill>
                <a:srgbClr val="505050"/>
              </a:solidFill>
              <a:latin typeface="Segoe UI"/>
            </a:endParaRPr>
          </a:p>
          <a:p>
            <a:pPr marL="174592" indent="-174592" defTabSz="914224" fontAlgn="b">
              <a:spcAft>
                <a:spcPts val="300"/>
              </a:spcAft>
              <a:buFont typeface="Arial" panose="020B0604020202020204" pitchFamily="34" charset="0"/>
              <a:buChar char="•"/>
              <a:defRPr/>
            </a:pPr>
            <a:r>
              <a:rPr lang="en-US" sz="1099" dirty="0">
                <a:solidFill>
                  <a:srgbClr val="505050"/>
                </a:solidFill>
              </a:rPr>
              <a:t>Dynamics 365 Business Central On-demand </a:t>
            </a:r>
            <a:r>
              <a:rPr lang="en-US" sz="1099" dirty="0">
                <a:solidFill>
                  <a:srgbClr val="505050"/>
                </a:solidFill>
                <a:hlinkClick r:id="rId32"/>
              </a:rPr>
              <a:t>webinar: Customer TCO Calculator</a:t>
            </a:r>
            <a:endParaRPr lang="en-US" sz="1099" dirty="0">
              <a:solidFill>
                <a:srgbClr val="505050"/>
              </a:solidFill>
            </a:endParaRPr>
          </a:p>
          <a:p>
            <a:pPr marL="174592" indent="-174592" defTabSz="914224" fontAlgn="b">
              <a:spcAft>
                <a:spcPts val="300"/>
              </a:spcAft>
              <a:buFont typeface="Arial" panose="020B0604020202020204" pitchFamily="34" charset="0"/>
              <a:buChar char="•"/>
              <a:defRPr/>
            </a:pPr>
            <a:r>
              <a:rPr lang="en-US" sz="1099" dirty="0">
                <a:solidFill>
                  <a:srgbClr val="505050"/>
                </a:solidFill>
                <a:latin typeface="Segoe UI"/>
              </a:rPr>
              <a:t>Dynamics 365 Business Central Transition </a:t>
            </a:r>
            <a:r>
              <a:rPr lang="en-US" sz="1099" dirty="0">
                <a:solidFill>
                  <a:srgbClr val="505050"/>
                </a:solidFill>
                <a:latin typeface="Segoe UI"/>
                <a:hlinkClick r:id="rId33"/>
              </a:rPr>
              <a:t>Promotional Offers sheet</a:t>
            </a:r>
            <a:endParaRPr lang="en-US" sz="1099" dirty="0">
              <a:solidFill>
                <a:srgbClr val="505050"/>
              </a:solidFill>
              <a:latin typeface="Segoe UI"/>
            </a:endParaRPr>
          </a:p>
          <a:p>
            <a:pPr marL="174592" indent="-174592" defTabSz="914224" fontAlgn="b">
              <a:spcAft>
                <a:spcPts val="300"/>
              </a:spcAft>
              <a:buFont typeface="Arial" panose="020B0604020202020204" pitchFamily="34" charset="0"/>
              <a:buChar char="•"/>
              <a:defRPr/>
            </a:pPr>
            <a:r>
              <a:rPr lang="en-US" sz="1099" dirty="0">
                <a:solidFill>
                  <a:srgbClr val="505050"/>
                </a:solidFill>
                <a:latin typeface="Segoe UI"/>
              </a:rPr>
              <a:t>Dynamics 365 Business Central </a:t>
            </a:r>
            <a:r>
              <a:rPr lang="en-US" sz="1099" dirty="0">
                <a:solidFill>
                  <a:srgbClr val="505050"/>
                </a:solidFill>
                <a:latin typeface="Segoe UI"/>
                <a:hlinkClick r:id="rId34"/>
              </a:rPr>
              <a:t>transition Tools Roadmap</a:t>
            </a:r>
            <a:r>
              <a:rPr lang="en-US" sz="1099" dirty="0">
                <a:solidFill>
                  <a:srgbClr val="505050"/>
                </a:solidFill>
                <a:latin typeface="Segoe UI"/>
              </a:rPr>
              <a:t> (</a:t>
            </a:r>
            <a:r>
              <a:rPr lang="en-US" sz="1099" dirty="0">
                <a:solidFill>
                  <a:srgbClr val="505050"/>
                </a:solidFill>
                <a:latin typeface="Segoe UI"/>
                <a:hlinkClick r:id="rId35"/>
              </a:rPr>
              <a:t>updated July 2019</a:t>
            </a:r>
            <a:r>
              <a:rPr lang="en-US" sz="1099" dirty="0">
                <a:solidFill>
                  <a:srgbClr val="505050"/>
                </a:solidFill>
                <a:latin typeface="Segoe UI"/>
              </a:rPr>
              <a:t>)</a:t>
            </a:r>
          </a:p>
          <a:p>
            <a:pPr marL="174592" indent="-174592" defTabSz="914224" fontAlgn="b">
              <a:spcAft>
                <a:spcPts val="300"/>
              </a:spcAft>
              <a:buFont typeface="Arial" panose="020B0604020202020204" pitchFamily="34" charset="0"/>
              <a:buChar char="•"/>
              <a:defRPr/>
            </a:pPr>
            <a:r>
              <a:rPr lang="en-US" sz="1099" dirty="0">
                <a:solidFill>
                  <a:srgbClr val="505050"/>
                </a:solidFill>
              </a:rPr>
              <a:t>Dynamics 365 Product Roadmap – </a:t>
            </a:r>
            <a:r>
              <a:rPr lang="en-US" sz="1099" dirty="0">
                <a:solidFill>
                  <a:srgbClr val="505050"/>
                </a:solidFill>
                <a:hlinkClick r:id="rId36"/>
              </a:rPr>
              <a:t>Business Central</a:t>
            </a:r>
            <a:r>
              <a:rPr lang="en-US" sz="1099" dirty="0">
                <a:solidFill>
                  <a:srgbClr val="505050"/>
                </a:solidFill>
              </a:rPr>
              <a:t>, </a:t>
            </a:r>
            <a:r>
              <a:rPr lang="en-US" sz="1099" dirty="0">
                <a:solidFill>
                  <a:srgbClr val="505050"/>
                </a:solidFill>
                <a:hlinkClick r:id="rId37"/>
              </a:rPr>
              <a:t>GP</a:t>
            </a:r>
            <a:r>
              <a:rPr lang="en-US" sz="1099" dirty="0">
                <a:solidFill>
                  <a:srgbClr val="505050"/>
                </a:solidFill>
              </a:rPr>
              <a:t>, &amp; </a:t>
            </a:r>
            <a:r>
              <a:rPr lang="en-US" sz="1099" dirty="0">
                <a:solidFill>
                  <a:srgbClr val="505050"/>
                </a:solidFill>
                <a:hlinkClick r:id="rId38"/>
              </a:rPr>
              <a:t>SL</a:t>
            </a:r>
            <a:endParaRPr lang="en-US" sz="1099" dirty="0">
              <a:solidFill>
                <a:srgbClr val="505050"/>
              </a:solidFill>
            </a:endParaRPr>
          </a:p>
          <a:p>
            <a:pPr marL="174592" indent="-174592" defTabSz="914224" fontAlgn="b">
              <a:spcAft>
                <a:spcPts val="300"/>
              </a:spcAft>
              <a:buFont typeface="Arial" panose="020B0604020202020204" pitchFamily="34" charset="0"/>
              <a:buChar char="•"/>
              <a:defRPr/>
            </a:pPr>
            <a:endParaRPr lang="en-US" sz="1099" dirty="0">
              <a:solidFill>
                <a:srgbClr val="505050"/>
              </a:solidFill>
              <a:highlight>
                <a:srgbClr val="FFFF00"/>
              </a:highlight>
            </a:endParaRPr>
          </a:p>
          <a:p>
            <a:pPr marL="174592" indent="-174592" defTabSz="914224" fontAlgn="b">
              <a:spcAft>
                <a:spcPts val="300"/>
              </a:spcAft>
              <a:buFont typeface="Arial" panose="020B0604020202020204" pitchFamily="34" charset="0"/>
              <a:buChar char="•"/>
              <a:defRPr/>
            </a:pPr>
            <a:endParaRPr lang="en-US" sz="1099" dirty="0">
              <a:solidFill>
                <a:srgbClr val="505050"/>
              </a:solidFill>
              <a:highlight>
                <a:srgbClr val="FFFF00"/>
              </a:highlight>
            </a:endParaRPr>
          </a:p>
          <a:p>
            <a:pPr marL="174592" indent="-174592" defTabSz="914224" fontAlgn="b">
              <a:spcAft>
                <a:spcPts val="300"/>
              </a:spcAft>
              <a:buFont typeface="Arial" panose="020B0604020202020204" pitchFamily="34" charset="0"/>
              <a:buChar char="•"/>
              <a:defRPr/>
            </a:pPr>
            <a:endParaRPr lang="en-US" sz="1099" dirty="0">
              <a:solidFill>
                <a:srgbClr val="505050"/>
              </a:solidFill>
              <a:highlight>
                <a:srgbClr val="FFFF00"/>
              </a:highlight>
            </a:endParaRPr>
          </a:p>
          <a:p>
            <a:pPr defTabSz="914224" fontAlgn="b">
              <a:defRPr/>
            </a:pPr>
            <a:endParaRPr lang="en-US" sz="1199" b="1" dirty="0">
              <a:solidFill>
                <a:srgbClr val="008272"/>
              </a:solidFill>
              <a:latin typeface="Segoe UI"/>
            </a:endParaRPr>
          </a:p>
        </p:txBody>
      </p:sp>
      <p:pic>
        <p:nvPicPr>
          <p:cNvPr id="24" name="Graphic 23" descr="Teacher">
            <a:extLst>
              <a:ext uri="{FF2B5EF4-FFF2-40B4-BE49-F238E27FC236}">
                <a16:creationId xmlns:a16="http://schemas.microsoft.com/office/drawing/2014/main" id="{6E5B6E24-E46B-4AB0-986B-FE071A69C10D}"/>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7319638" y="1143028"/>
            <a:ext cx="473578" cy="473578"/>
          </a:xfrm>
          <a:prstGeom prst="rect">
            <a:avLst/>
          </a:prstGeom>
        </p:spPr>
      </p:pic>
      <p:pic>
        <p:nvPicPr>
          <p:cNvPr id="25" name="Graphic 24" descr="Handshake">
            <a:extLst>
              <a:ext uri="{FF2B5EF4-FFF2-40B4-BE49-F238E27FC236}">
                <a16:creationId xmlns:a16="http://schemas.microsoft.com/office/drawing/2014/main" id="{E9486E33-A22A-451F-B787-DA66C8B53529}"/>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3324468" y="1070787"/>
            <a:ext cx="654375" cy="654375"/>
          </a:xfrm>
          <a:prstGeom prst="rect">
            <a:avLst/>
          </a:prstGeom>
        </p:spPr>
      </p:pic>
      <p:pic>
        <p:nvPicPr>
          <p:cNvPr id="28" name="Graphic 27" descr="Upward trend">
            <a:extLst>
              <a:ext uri="{FF2B5EF4-FFF2-40B4-BE49-F238E27FC236}">
                <a16:creationId xmlns:a16="http://schemas.microsoft.com/office/drawing/2014/main" id="{5816CE51-59FB-42D5-896C-77AF93A464E8}"/>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11122368" y="1140749"/>
            <a:ext cx="514453" cy="514453"/>
          </a:xfrm>
          <a:prstGeom prst="rect">
            <a:avLst/>
          </a:prstGeom>
        </p:spPr>
      </p:pic>
      <p:sp>
        <p:nvSpPr>
          <p:cNvPr id="2" name="Rectangle 1">
            <a:extLst>
              <a:ext uri="{FF2B5EF4-FFF2-40B4-BE49-F238E27FC236}">
                <a16:creationId xmlns:a16="http://schemas.microsoft.com/office/drawing/2014/main" id="{FBDC26E1-E390-4694-A402-D007F9866D65}"/>
              </a:ext>
            </a:extLst>
          </p:cNvPr>
          <p:cNvSpPr/>
          <p:nvPr/>
        </p:nvSpPr>
        <p:spPr>
          <a:xfrm>
            <a:off x="6119234" y="2874535"/>
            <a:ext cx="247199" cy="376684"/>
          </a:xfrm>
          <a:prstGeom prst="rect">
            <a:avLst/>
          </a:prstGeom>
        </p:spPr>
        <p:txBody>
          <a:bodyPr wrap="none">
            <a:spAutoFit/>
          </a:bodyPr>
          <a:lstStyle/>
          <a:p>
            <a:pPr defTabSz="932563">
              <a:defRPr/>
            </a:pPr>
            <a:r>
              <a:rPr lang="en-US" dirty="0">
                <a:solidFill>
                  <a:srgbClr val="000000"/>
                </a:solidFill>
                <a:latin typeface="Times New Roman" panose="02020603050405020304" pitchFamily="18" charset="0"/>
              </a:rPr>
              <a:t> </a:t>
            </a:r>
            <a:endParaRPr lang="en-US" dirty="0">
              <a:solidFill>
                <a:srgbClr val="505050"/>
              </a:solidFill>
              <a:latin typeface="Segoe UI"/>
            </a:endParaRPr>
          </a:p>
        </p:txBody>
      </p:sp>
      <p:sp>
        <p:nvSpPr>
          <p:cNvPr id="29" name="TextBox 28">
            <a:extLst>
              <a:ext uri="{FF2B5EF4-FFF2-40B4-BE49-F238E27FC236}">
                <a16:creationId xmlns:a16="http://schemas.microsoft.com/office/drawing/2014/main" id="{8E7ADA17-5539-49F8-905B-06F2D328681E}"/>
              </a:ext>
            </a:extLst>
          </p:cNvPr>
          <p:cNvSpPr txBox="1"/>
          <p:nvPr/>
        </p:nvSpPr>
        <p:spPr>
          <a:xfrm>
            <a:off x="11789949" y="156968"/>
            <a:ext cx="646526" cy="609398"/>
          </a:xfrm>
          <a:prstGeom prst="rect">
            <a:avLst/>
          </a:prstGeom>
          <a:noFill/>
        </p:spPr>
        <p:txBody>
          <a:bodyPr wrap="square" lIns="91440" tIns="91440" rIns="91440" bIns="182880"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Start here</a:t>
            </a:r>
          </a:p>
        </p:txBody>
      </p:sp>
      <p:sp>
        <p:nvSpPr>
          <p:cNvPr id="39" name="arrow" title="Icon of an arrow">
            <a:extLst>
              <a:ext uri="{FF2B5EF4-FFF2-40B4-BE49-F238E27FC236}">
                <a16:creationId xmlns:a16="http://schemas.microsoft.com/office/drawing/2014/main" id="{637354C4-00B8-4773-BD92-5328BBAB9536}"/>
              </a:ext>
            </a:extLst>
          </p:cNvPr>
          <p:cNvSpPr>
            <a:spLocks noChangeAspect="1" noEditPoints="1"/>
          </p:cNvSpPr>
          <p:nvPr/>
        </p:nvSpPr>
        <p:spPr bwMode="auto">
          <a:xfrm>
            <a:off x="275304" y="3535417"/>
            <a:ext cx="168927" cy="155879"/>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noFill/>
          <a:ln w="28575"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dirty="0">
              <a:gradFill>
                <a:gsLst>
                  <a:gs pos="0">
                    <a:srgbClr val="505050"/>
                  </a:gs>
                  <a:gs pos="100000">
                    <a:srgbClr val="505050"/>
                  </a:gs>
                </a:gsLst>
                <a:lin ang="5400000" scaled="1"/>
              </a:gradFill>
            </a:endParaRPr>
          </a:p>
        </p:txBody>
      </p:sp>
      <p:sp>
        <p:nvSpPr>
          <p:cNvPr id="46" name="arrow" title="Icon of an arrow">
            <a:extLst>
              <a:ext uri="{FF2B5EF4-FFF2-40B4-BE49-F238E27FC236}">
                <a16:creationId xmlns:a16="http://schemas.microsoft.com/office/drawing/2014/main" id="{2B8BFF03-50B4-459A-9F19-5B7F033EE0AA}"/>
              </a:ext>
            </a:extLst>
          </p:cNvPr>
          <p:cNvSpPr>
            <a:spLocks noChangeAspect="1" noEditPoints="1"/>
          </p:cNvSpPr>
          <p:nvPr/>
        </p:nvSpPr>
        <p:spPr bwMode="auto">
          <a:xfrm>
            <a:off x="4108812" y="3535416"/>
            <a:ext cx="168927" cy="155879"/>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noFill/>
          <a:ln w="28575"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dirty="0">
              <a:gradFill>
                <a:gsLst>
                  <a:gs pos="0">
                    <a:srgbClr val="505050"/>
                  </a:gs>
                  <a:gs pos="100000">
                    <a:srgbClr val="505050"/>
                  </a:gs>
                </a:gsLst>
                <a:lin ang="5400000" scaled="1"/>
              </a:gradFill>
            </a:endParaRPr>
          </a:p>
        </p:txBody>
      </p:sp>
      <p:sp>
        <p:nvSpPr>
          <p:cNvPr id="47" name="arrow" title="Icon of an arrow">
            <a:extLst>
              <a:ext uri="{FF2B5EF4-FFF2-40B4-BE49-F238E27FC236}">
                <a16:creationId xmlns:a16="http://schemas.microsoft.com/office/drawing/2014/main" id="{D0914AD2-0978-4A1A-88D7-4A583337CE41}"/>
              </a:ext>
            </a:extLst>
          </p:cNvPr>
          <p:cNvSpPr>
            <a:spLocks noChangeAspect="1" noEditPoints="1"/>
          </p:cNvSpPr>
          <p:nvPr/>
        </p:nvSpPr>
        <p:spPr bwMode="auto">
          <a:xfrm>
            <a:off x="4108812" y="4918046"/>
            <a:ext cx="168927" cy="155879"/>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noFill/>
          <a:ln w="28575"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dirty="0">
              <a:gradFill>
                <a:gsLst>
                  <a:gs pos="0">
                    <a:srgbClr val="505050"/>
                  </a:gs>
                  <a:gs pos="100000">
                    <a:srgbClr val="505050"/>
                  </a:gs>
                </a:gsLst>
                <a:lin ang="5400000" scaled="1"/>
              </a:gradFill>
            </a:endParaRPr>
          </a:p>
        </p:txBody>
      </p:sp>
      <p:sp>
        <p:nvSpPr>
          <p:cNvPr id="48" name="arrow" title="Icon of an arrow">
            <a:extLst>
              <a:ext uri="{FF2B5EF4-FFF2-40B4-BE49-F238E27FC236}">
                <a16:creationId xmlns:a16="http://schemas.microsoft.com/office/drawing/2014/main" id="{ACA309F6-18DA-4B05-BE52-39129C1800F1}"/>
              </a:ext>
            </a:extLst>
          </p:cNvPr>
          <p:cNvSpPr>
            <a:spLocks noChangeAspect="1" noEditPoints="1"/>
          </p:cNvSpPr>
          <p:nvPr/>
        </p:nvSpPr>
        <p:spPr bwMode="auto">
          <a:xfrm>
            <a:off x="7904389" y="3535416"/>
            <a:ext cx="168927" cy="155879"/>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noFill/>
          <a:ln w="28575"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dirty="0">
              <a:gradFill>
                <a:gsLst>
                  <a:gs pos="0">
                    <a:srgbClr val="505050"/>
                  </a:gs>
                  <a:gs pos="100000">
                    <a:srgbClr val="505050"/>
                  </a:gs>
                </a:gsLst>
                <a:lin ang="5400000" scaled="1"/>
              </a:gradFill>
            </a:endParaRPr>
          </a:p>
        </p:txBody>
      </p:sp>
      <p:sp>
        <p:nvSpPr>
          <p:cNvPr id="49" name="arrow" title="Icon of an arrow">
            <a:extLst>
              <a:ext uri="{FF2B5EF4-FFF2-40B4-BE49-F238E27FC236}">
                <a16:creationId xmlns:a16="http://schemas.microsoft.com/office/drawing/2014/main" id="{1BCCC11C-3DF6-4223-BB1A-92E778538107}"/>
              </a:ext>
            </a:extLst>
          </p:cNvPr>
          <p:cNvSpPr>
            <a:spLocks noChangeAspect="1" noEditPoints="1"/>
          </p:cNvSpPr>
          <p:nvPr/>
        </p:nvSpPr>
        <p:spPr bwMode="auto">
          <a:xfrm>
            <a:off x="7904389" y="3908479"/>
            <a:ext cx="168927" cy="155879"/>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noFill/>
          <a:ln w="28575"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dirty="0">
              <a:gradFill>
                <a:gsLst>
                  <a:gs pos="0">
                    <a:srgbClr val="505050"/>
                  </a:gs>
                  <a:gs pos="100000">
                    <a:srgbClr val="505050"/>
                  </a:gs>
                </a:gsLst>
                <a:lin ang="5400000" scaled="1"/>
              </a:gradFill>
            </a:endParaRPr>
          </a:p>
        </p:txBody>
      </p:sp>
      <p:sp>
        <p:nvSpPr>
          <p:cNvPr id="50" name="arrow" title="Icon of an arrow">
            <a:extLst>
              <a:ext uri="{FF2B5EF4-FFF2-40B4-BE49-F238E27FC236}">
                <a16:creationId xmlns:a16="http://schemas.microsoft.com/office/drawing/2014/main" id="{23D9EDB5-BDA0-462D-91BE-5E14373E87D8}"/>
              </a:ext>
            </a:extLst>
          </p:cNvPr>
          <p:cNvSpPr>
            <a:spLocks noChangeAspect="1" noEditPoints="1"/>
          </p:cNvSpPr>
          <p:nvPr/>
        </p:nvSpPr>
        <p:spPr bwMode="auto">
          <a:xfrm>
            <a:off x="11615129" y="273920"/>
            <a:ext cx="168927" cy="155879"/>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noFill/>
          <a:ln w="28575"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dirty="0">
              <a:gradFill>
                <a:gsLst>
                  <a:gs pos="0">
                    <a:srgbClr val="505050"/>
                  </a:gs>
                  <a:gs pos="100000">
                    <a:srgbClr val="505050"/>
                  </a:gs>
                </a:gsLst>
                <a:lin ang="5400000" scaled="1"/>
              </a:gradFill>
            </a:endParaRPr>
          </a:p>
        </p:txBody>
      </p:sp>
      <p:sp>
        <p:nvSpPr>
          <p:cNvPr id="51" name="arrow" title="Icon of an arrow">
            <a:extLst>
              <a:ext uri="{FF2B5EF4-FFF2-40B4-BE49-F238E27FC236}">
                <a16:creationId xmlns:a16="http://schemas.microsoft.com/office/drawing/2014/main" id="{5F60A62D-5D13-4661-9580-49EC31E61520}"/>
              </a:ext>
            </a:extLst>
          </p:cNvPr>
          <p:cNvSpPr>
            <a:spLocks noChangeAspect="1" noEditPoints="1"/>
          </p:cNvSpPr>
          <p:nvPr/>
        </p:nvSpPr>
        <p:spPr bwMode="auto">
          <a:xfrm>
            <a:off x="4108812" y="3908478"/>
            <a:ext cx="168927" cy="155879"/>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noFill/>
          <a:ln w="28575"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dirty="0">
              <a:gradFill>
                <a:gsLst>
                  <a:gs pos="0">
                    <a:srgbClr val="505050"/>
                  </a:gs>
                  <a:gs pos="100000">
                    <a:srgbClr val="505050"/>
                  </a:gs>
                </a:gsLst>
                <a:lin ang="5400000" scaled="1"/>
              </a:gradFill>
            </a:endParaRPr>
          </a:p>
        </p:txBody>
      </p:sp>
    </p:spTree>
    <p:extLst>
      <p:ext uri="{BB962C8B-B14F-4D97-AF65-F5344CB8AC3E}">
        <p14:creationId xmlns:p14="http://schemas.microsoft.com/office/powerpoint/2010/main" val="77016193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744EB4B-01C3-46A7-AB40-E209EF5126BC}"/>
              </a:ext>
            </a:extLst>
          </p:cNvPr>
          <p:cNvSpPr>
            <a:spLocks noGrp="1"/>
          </p:cNvSpPr>
          <p:nvPr>
            <p:ph type="title"/>
          </p:nvPr>
        </p:nvSpPr>
        <p:spPr>
          <a:xfrm>
            <a:off x="391312" y="79974"/>
            <a:ext cx="11512296" cy="332399"/>
          </a:xfrm>
        </p:spPr>
        <p:txBody>
          <a:bodyPr lIns="0" tIns="0" rIns="0" bIns="0">
            <a:spAutoFit/>
          </a:bodyPr>
          <a:lstStyle/>
          <a:p>
            <a:r>
              <a:rPr lang="en-US" sz="2400" dirty="0">
                <a:solidFill>
                  <a:schemeClr val="bg1"/>
                </a:solidFill>
                <a:latin typeface="Segoe UI Semibold" panose="020B0702040204020203" pitchFamily="34" charset="0"/>
                <a:cs typeface="Segoe UI Semibold" panose="020B0702040204020203" pitchFamily="34" charset="0"/>
              </a:rPr>
              <a:t>Description of resources</a:t>
            </a:r>
          </a:p>
        </p:txBody>
      </p:sp>
      <p:graphicFrame>
        <p:nvGraphicFramePr>
          <p:cNvPr id="14" name="Table 13"/>
          <p:cNvGraphicFramePr>
            <a:graphicFrameLocks noGrp="1"/>
          </p:cNvGraphicFramePr>
          <p:nvPr/>
        </p:nvGraphicFramePr>
        <p:xfrm>
          <a:off x="391312" y="492407"/>
          <a:ext cx="5681374" cy="6326591"/>
        </p:xfrm>
        <a:graphic>
          <a:graphicData uri="http://schemas.openxmlformats.org/drawingml/2006/table">
            <a:tbl>
              <a:tblPr firstRow="1" bandRow="1"/>
              <a:tblGrid>
                <a:gridCol w="1886025">
                  <a:extLst>
                    <a:ext uri="{9D8B030D-6E8A-4147-A177-3AD203B41FA5}">
                      <a16:colId xmlns:a16="http://schemas.microsoft.com/office/drawing/2014/main" val="218313693"/>
                    </a:ext>
                  </a:extLst>
                </a:gridCol>
                <a:gridCol w="3795349">
                  <a:extLst>
                    <a:ext uri="{9D8B030D-6E8A-4147-A177-3AD203B41FA5}">
                      <a16:colId xmlns:a16="http://schemas.microsoft.com/office/drawing/2014/main" val="2309809113"/>
                    </a:ext>
                  </a:extLst>
                </a:gridCol>
              </a:tblGrid>
              <a:tr h="1068545">
                <a:tc>
                  <a:txBody>
                    <a:bodyPr/>
                    <a:lstStyle/>
                    <a:p>
                      <a:pPr marL="0" marR="0" lvl="0" indent="0" algn="l" defTabSz="932742" rtl="0" eaLnBrk="1" fontAlgn="b" latinLnBrk="0" hangingPunct="1">
                        <a:lnSpc>
                          <a:spcPct val="100000"/>
                        </a:lnSpc>
                        <a:spcBef>
                          <a:spcPts val="0"/>
                        </a:spcBef>
                        <a:spcAft>
                          <a:spcPts val="300"/>
                        </a:spcAft>
                        <a:buClrTx/>
                        <a:buSzTx/>
                        <a:buFont typeface="Arial" panose="020B0604020202020204" pitchFamily="34" charset="0"/>
                        <a:buNone/>
                        <a:tabLst/>
                        <a:defRPr/>
                      </a:pPr>
                      <a:r>
                        <a:rPr lang="en-US" sz="1100" b="0" kern="1200" baseline="0" dirty="0">
                          <a:solidFill>
                            <a:schemeClr val="bg1"/>
                          </a:solidFill>
                          <a:effectLst/>
                          <a:latin typeface="Segoe UI Semibold" panose="020B0702040204020203" pitchFamily="34" charset="0"/>
                          <a:ea typeface="+mn-ea"/>
                          <a:cs typeface="Segoe UI Semibold" panose="020B0702040204020203" pitchFamily="34" charset="0"/>
                        </a:rPr>
                        <a:t>Dynamics 365 Business Central </a:t>
                      </a:r>
                      <a:r>
                        <a:rPr lang="en-US" sz="1100" kern="1200" baseline="0" dirty="0">
                          <a:solidFill>
                            <a:schemeClr val="accent3"/>
                          </a:solidFill>
                          <a:effectLst/>
                          <a:latin typeface="Segoe UI Semibold" panose="020B0702040204020203" pitchFamily="34" charset="0"/>
                          <a:ea typeface="+mn-ea"/>
                          <a:cs typeface="Segoe UI Semibold" panose="020B0702040204020203" pitchFamily="34" charset="0"/>
                        </a:rPr>
                        <a:t>Customer Transition Pitch decks </a:t>
                      </a:r>
                      <a:r>
                        <a:rPr lang="en-US" sz="1100" kern="1200" baseline="0" dirty="0">
                          <a:solidFill>
                            <a:schemeClr val="bg1"/>
                          </a:solidFill>
                          <a:effectLst/>
                          <a:latin typeface="Segoe UI Semibold" panose="020B0702040204020203" pitchFamily="34" charset="0"/>
                          <a:ea typeface="+mn-ea"/>
                          <a:cs typeface="Segoe UI Semibold" panose="020B0702040204020203" pitchFamily="34" charset="0"/>
                        </a:rPr>
                        <a:t>–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3"/>
                        </a:rPr>
                        <a:t>NAV</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rPr>
                        <a:t>,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4"/>
                        </a:rPr>
                        <a:t>GP</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rPr>
                        <a:t> and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5"/>
                        </a:rPr>
                        <a:t>SL</a:t>
                      </a:r>
                      <a:endPar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50" b="1" kern="1200" dirty="0">
                          <a:solidFill>
                            <a:schemeClr val="bg1"/>
                          </a:solidFill>
                          <a:effectLst/>
                          <a:latin typeface="+mn-lt"/>
                          <a:ea typeface="+mn-ea"/>
                          <a:cs typeface="+mn-cs"/>
                        </a:rPr>
                        <a:t>Start here. </a:t>
                      </a:r>
                      <a:r>
                        <a:rPr lang="en-US" sz="1050" kern="1200" dirty="0">
                          <a:solidFill>
                            <a:schemeClr val="bg1"/>
                          </a:solidFill>
                          <a:effectLst/>
                          <a:latin typeface="+mn-lt"/>
                          <a:ea typeface="+mn-ea"/>
                          <a:cs typeface="+mn-cs"/>
                        </a:rPr>
                        <a:t>Become familiar with the three options for your existing customers. Use this pitch deck when you want to present a succinct pitch to the business decision makers in your customers’ organizations. This pitch will inform your customers about Microsoft’s Cloud vision in the age of digital transformation and what’s next for their ERP system.</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1735244"/>
                  </a:ext>
                </a:extLst>
              </a:tr>
              <a:tr h="1068545">
                <a:tc>
                  <a:txBody>
                    <a:bodyPr/>
                    <a:lstStyle/>
                    <a:p>
                      <a:pPr marL="0" marR="0" lvl="0" indent="0" algn="l" defTabSz="932742" rtl="0" eaLnBrk="1" fontAlgn="b" latinLnBrk="0" hangingPunct="1">
                        <a:lnSpc>
                          <a:spcPct val="100000"/>
                        </a:lnSpc>
                        <a:spcBef>
                          <a:spcPts val="0"/>
                        </a:spcBef>
                        <a:spcAft>
                          <a:spcPts val="300"/>
                        </a:spcAft>
                        <a:buClrTx/>
                        <a:buSzTx/>
                        <a:buFont typeface="Arial" panose="020B0604020202020204" pitchFamily="34" charset="0"/>
                        <a:buNone/>
                        <a:tabLst/>
                        <a:defRPr/>
                      </a:pPr>
                      <a:r>
                        <a:rPr lang="en-US" sz="1100" kern="1200" baseline="0">
                          <a:solidFill>
                            <a:schemeClr val="bg1"/>
                          </a:solidFill>
                          <a:effectLst/>
                          <a:latin typeface="Segoe UI Semibold" panose="020B0702040204020203" pitchFamily="34" charset="0"/>
                          <a:ea typeface="+mn-ea"/>
                          <a:cs typeface="Segoe UI Semibold" panose="020B0702040204020203" pitchFamily="34" charset="0"/>
                        </a:rPr>
                        <a:t>Dynamics 365 Business Central </a:t>
                      </a:r>
                      <a:r>
                        <a:rPr lang="en-US" sz="1100">
                          <a:solidFill>
                            <a:srgbClr val="505050"/>
                          </a:solidFill>
                          <a:latin typeface="Segoe UI Semibold" panose="020B0702040204020203" pitchFamily="34" charset="0"/>
                          <a:cs typeface="Segoe UI Semibold" panose="020B0702040204020203" pitchFamily="34" charset="0"/>
                          <a:hlinkClick r:id="rId6"/>
                        </a:rPr>
                        <a:t>Transition Conversation Guide</a:t>
                      </a:r>
                      <a:endParaRPr kumimoji="0" lang="en-US" sz="1100" b="0" i="0" u="none" strike="noStrike" kern="1200" cap="none" spc="0" normalizeH="0" baseline="0" noProof="0">
                        <a:ln>
                          <a:noFill/>
                        </a:ln>
                        <a:solidFill>
                          <a:srgbClr val="505050"/>
                        </a:solidFill>
                        <a:effectLst/>
                        <a:uLnTx/>
                        <a:uFillTx/>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a:spcBef>
                          <a:spcPts val="0"/>
                        </a:spcBef>
                        <a:spcAft>
                          <a:spcPts val="0"/>
                        </a:spcAft>
                      </a:pPr>
                      <a:r>
                        <a:rPr lang="en-US" sz="1050" kern="1200" dirty="0">
                          <a:solidFill>
                            <a:schemeClr val="bg1"/>
                          </a:solidFill>
                          <a:effectLst/>
                          <a:latin typeface="+mn-lt"/>
                          <a:ea typeface="+mn-ea"/>
                          <a:cs typeface="+mn-cs"/>
                        </a:rPr>
                        <a:t>Use this guide when working with your customers to assess the next step for their ERP system. Learn how to ask insightful questions to determine your customer’s pain points and offer the best practical solution. This guide is meant for deeper discussions with supporting demos to win your customers’ trust.</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8994376"/>
                  </a:ext>
                </a:extLst>
              </a:tr>
              <a:tr h="774308">
                <a:tc>
                  <a:txBody>
                    <a:bodyPr/>
                    <a:lstStyle/>
                    <a:p>
                      <a:pPr marL="0" marR="0" lvl="0" indent="0" algn="l" defTabSz="914367" rtl="0" eaLnBrk="1" fontAlgn="t"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7"/>
                        </a:rPr>
                        <a:t>Recorded video delivery </a:t>
                      </a:r>
                      <a:r>
                        <a:rPr lang="en-US" sz="1100" b="0" kern="1200" dirty="0">
                          <a:solidFill>
                            <a:schemeClr val="bg1"/>
                          </a:solidFill>
                          <a:latin typeface="Segoe UI Semibold" panose="020B0702040204020203" pitchFamily="34" charset="0"/>
                          <a:ea typeface="+mn-ea"/>
                          <a:cs typeface="Segoe UI Semibold" panose="020B0702040204020203" pitchFamily="34" charset="0"/>
                        </a:rPr>
                        <a:t>of </a:t>
                      </a:r>
                      <a:r>
                        <a:rPr lang="en-US" sz="1100" kern="1200" baseline="0" dirty="0">
                          <a:solidFill>
                            <a:schemeClr val="bg1"/>
                          </a:solidFill>
                          <a:effectLst/>
                          <a:latin typeface="Segoe UI Semibold" panose="020B0702040204020203" pitchFamily="34" charset="0"/>
                          <a:ea typeface="+mn-ea"/>
                          <a:cs typeface="Segoe UI Semibold" panose="020B0702040204020203" pitchFamily="34" charset="0"/>
                        </a:rPr>
                        <a:t>Dynamics 365 Business Central </a:t>
                      </a:r>
                      <a:r>
                        <a:rPr lang="en-US" sz="1100" dirty="0">
                          <a:solidFill>
                            <a:schemeClr val="bg1"/>
                          </a:solidFill>
                          <a:latin typeface="Segoe UI Semibold" panose="020B0702040204020203" pitchFamily="34" charset="0"/>
                          <a:cs typeface="Segoe UI Semibold" panose="020B0702040204020203" pitchFamily="34" charset="0"/>
                        </a:rPr>
                        <a:t>Transition Conversation Guide</a:t>
                      </a:r>
                      <a:endParaRPr lang="en-US" sz="1100" u="sng" kern="1200" baseline="0" dirty="0">
                        <a:solidFill>
                          <a:schemeClr val="bg1"/>
                        </a:solidFill>
                        <a:effectLst/>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fontAlgn="base">
                        <a:spcBef>
                          <a:spcPts val="0"/>
                        </a:spcBef>
                        <a:spcAft>
                          <a:spcPts val="600"/>
                        </a:spcAft>
                      </a:pPr>
                      <a:r>
                        <a:rPr lang="en-US" sz="1050" kern="1200" dirty="0">
                          <a:solidFill>
                            <a:schemeClr val="bg1"/>
                          </a:solidFill>
                          <a:effectLst/>
                          <a:latin typeface="+mn-lt"/>
                          <a:ea typeface="+mn-ea"/>
                          <a:cs typeface="+mn-cs"/>
                        </a:rPr>
                        <a:t>Listen to Microsoft’s guidance on how to leverage the conversation guide to have the most insightful discussions with your customers. Use the talking points and questions in the recorded video to customize your discussions.</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5742630"/>
                  </a:ext>
                </a:extLst>
              </a:tr>
              <a:tr h="983371">
                <a:tc>
                  <a:txBody>
                    <a:bodyPr/>
                    <a:lstStyle/>
                    <a:p>
                      <a:pPr marL="0" marR="0" lvl="0" indent="0" algn="l" defTabSz="914367" rtl="0" eaLnBrk="1" fontAlgn="t" latinLnBrk="0" hangingPunct="1">
                        <a:lnSpc>
                          <a:spcPct val="100000"/>
                        </a:lnSpc>
                        <a:spcBef>
                          <a:spcPts val="0"/>
                        </a:spcBef>
                        <a:spcAft>
                          <a:spcPts val="0"/>
                        </a:spcAft>
                        <a:buClrTx/>
                        <a:buSzTx/>
                        <a:buFontTx/>
                        <a:buNone/>
                        <a:tabLst/>
                        <a:defRPr/>
                      </a:pPr>
                      <a:r>
                        <a:rPr lang="en-US" sz="1100" kern="1200" baseline="0" dirty="0">
                          <a:solidFill>
                            <a:schemeClr val="bg1"/>
                          </a:solidFill>
                          <a:effectLst/>
                          <a:latin typeface="Segoe UI Semibold" panose="020B0702040204020203" pitchFamily="34" charset="0"/>
                          <a:ea typeface="+mn-ea"/>
                          <a:cs typeface="Segoe UI Semibold" panose="020B0702040204020203" pitchFamily="34" charset="0"/>
                        </a:rPr>
                        <a:t>Dynamics 365 Business Central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8"/>
                        </a:rPr>
                        <a:t>Customer Sales Guide</a:t>
                      </a:r>
                      <a:endParaRPr lang="en-US" sz="1100" b="0" kern="1200" dirty="0">
                        <a:solidFill>
                          <a:schemeClr val="accent3"/>
                        </a:solidFill>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fontAlgn="base">
                        <a:spcBef>
                          <a:spcPts val="0"/>
                        </a:spcBef>
                        <a:spcAft>
                          <a:spcPts val="600"/>
                        </a:spcAft>
                      </a:pPr>
                      <a:r>
                        <a:rPr lang="en-US" sz="1050" kern="1200" dirty="0">
                          <a:solidFill>
                            <a:schemeClr val="bg1"/>
                          </a:solidFill>
                          <a:effectLst/>
                          <a:latin typeface="+mn-lt"/>
                          <a:ea typeface="+mn-ea"/>
                          <a:cs typeface="+mn-cs"/>
                        </a:rPr>
                        <a:t>Learn important key points regarding available options for existing on-premises customers. Learn the top frequently asked questions and transition offers to better enhance your conversations.</a:t>
                      </a:r>
                    </a:p>
                    <a:p>
                      <a:pPr marL="0" marR="0" fontAlgn="base">
                        <a:spcBef>
                          <a:spcPts val="0"/>
                        </a:spcBef>
                        <a:spcAft>
                          <a:spcPts val="600"/>
                        </a:spcAft>
                      </a:pPr>
                      <a:r>
                        <a:rPr lang="en-US" sz="1050" kern="1200" dirty="0">
                          <a:solidFill>
                            <a:schemeClr val="bg1"/>
                          </a:solidFill>
                          <a:effectLst/>
                          <a:latin typeface="+mn-lt"/>
                          <a:ea typeface="+mn-ea"/>
                          <a:cs typeface="+mn-cs"/>
                        </a:rPr>
                        <a:t>Bonus tip: use this as a ‘cheat sheet’ for your sellers.</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6754343"/>
                  </a:ext>
                </a:extLst>
              </a:tr>
              <a:tr h="743336">
                <a:tc>
                  <a:txBody>
                    <a:bodyPr/>
                    <a:lstStyle/>
                    <a:p>
                      <a:pPr marL="0" marR="0" lvl="0" indent="0" algn="l" defTabSz="932742" rtl="0" eaLnBrk="1" fontAlgn="b" latinLnBrk="0" hangingPunct="1">
                        <a:lnSpc>
                          <a:spcPct val="100000"/>
                        </a:lnSpc>
                        <a:spcBef>
                          <a:spcPts val="0"/>
                        </a:spcBef>
                        <a:spcAft>
                          <a:spcPts val="300"/>
                        </a:spcAft>
                        <a:buClrTx/>
                        <a:buSzTx/>
                        <a:buFont typeface="Arial" panose="020B0604020202020204" pitchFamily="34" charset="0"/>
                        <a:buNone/>
                        <a:tabLst/>
                        <a:defRPr/>
                      </a:pPr>
                      <a:r>
                        <a:rPr lang="en-US" sz="1100" kern="1200" baseline="0" dirty="0">
                          <a:solidFill>
                            <a:schemeClr val="bg1"/>
                          </a:solidFill>
                          <a:effectLst/>
                          <a:latin typeface="Segoe UI Semibold" panose="020B0702040204020203" pitchFamily="34" charset="0"/>
                          <a:ea typeface="+mn-ea"/>
                          <a:cs typeface="Segoe UI Semibold" panose="020B0702040204020203" pitchFamily="34" charset="0"/>
                        </a:rPr>
                        <a:t>Dynamics 365 Business Central transition </a:t>
                      </a:r>
                      <a:r>
                        <a:rPr lang="en-US" sz="1100" kern="1200" baseline="0" dirty="0">
                          <a:solidFill>
                            <a:schemeClr val="accent3"/>
                          </a:solidFill>
                          <a:effectLst/>
                          <a:latin typeface="Segoe UI Semibold" panose="020B0702040204020203" pitchFamily="34" charset="0"/>
                          <a:ea typeface="+mn-ea"/>
                          <a:cs typeface="Segoe UI Semibold" panose="020B0702040204020203" pitchFamily="34" charset="0"/>
                        </a:rPr>
                        <a:t>FAQ –</a:t>
                      </a:r>
                      <a:r>
                        <a:rPr kumimoji="0" lang="en-US" sz="1100" b="0" i="0" u="none" strike="noStrike" kern="1200" cap="none" spc="0" normalizeH="0" baseline="0" noProof="0" dirty="0">
                          <a:ln>
                            <a:noFill/>
                          </a:ln>
                          <a:solidFill>
                            <a:srgbClr val="505050"/>
                          </a:solidFill>
                          <a:effectLst/>
                          <a:uLnTx/>
                          <a:uFillTx/>
                          <a:latin typeface="+mn-lt"/>
                          <a:ea typeface="+mn-ea"/>
                          <a:cs typeface="+mn-cs"/>
                        </a:rPr>
                        <a:t>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9"/>
                        </a:rPr>
                        <a:t>NAV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rPr>
                        <a:t>,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10"/>
                        </a:rPr>
                        <a:t>GP</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rPr>
                        <a:t>, and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11"/>
                        </a:rPr>
                        <a:t>SL</a:t>
                      </a:r>
                      <a:endPar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a:spcBef>
                          <a:spcPts val="0"/>
                        </a:spcBef>
                        <a:spcAft>
                          <a:spcPts val="0"/>
                        </a:spcAft>
                      </a:pPr>
                      <a:r>
                        <a:rPr lang="en-US" sz="1050" kern="1200" dirty="0">
                          <a:solidFill>
                            <a:schemeClr val="bg1"/>
                          </a:solidFill>
                          <a:effectLst/>
                          <a:latin typeface="+mn-lt"/>
                          <a:ea typeface="+mn-ea"/>
                          <a:cs typeface="+mn-cs"/>
                        </a:rPr>
                        <a:t>Learn the most frequently asked questions and how to handle common objections around transitioning to Business Central to be able to address them effectively with customers.</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7548286"/>
                  </a:ext>
                </a:extLst>
              </a:tr>
              <a:tr h="722936">
                <a:tc>
                  <a:txBody>
                    <a:bodyPr/>
                    <a:lstStyle/>
                    <a:p>
                      <a:pPr marL="0" marR="0" lvl="0" indent="0" algn="l" defTabSz="932742" rtl="0" eaLnBrk="1" fontAlgn="b" latinLnBrk="0" hangingPunct="1">
                        <a:lnSpc>
                          <a:spcPct val="100000"/>
                        </a:lnSpc>
                        <a:spcBef>
                          <a:spcPts val="0"/>
                        </a:spcBef>
                        <a:spcAft>
                          <a:spcPts val="300"/>
                        </a:spcAft>
                        <a:buClrTx/>
                        <a:buSzTx/>
                        <a:buFont typeface="Arial" panose="020B0604020202020204" pitchFamily="34" charset="0"/>
                        <a:buNone/>
                        <a:tabLst/>
                        <a:defRPr/>
                      </a:pPr>
                      <a:r>
                        <a:rPr lang="en-US" sz="1100" dirty="0">
                          <a:solidFill>
                            <a:srgbClr val="505050"/>
                          </a:solidFill>
                          <a:latin typeface="Segoe UI Semibold" panose="020B0702040204020203" pitchFamily="34" charset="0"/>
                          <a:cs typeface="Segoe UI Semibold" panose="020B0702040204020203" pitchFamily="34" charset="0"/>
                          <a:hlinkClick r:id="rId12"/>
                        </a:rPr>
                        <a:t>Dynamics.Microsoft.com Transition Webpage</a:t>
                      </a:r>
                      <a:endParaRPr lang="en-US" sz="1100" dirty="0">
                        <a:solidFill>
                          <a:srgbClr val="505050"/>
                        </a:solidFill>
                        <a:latin typeface="Segoe UI Semibold" panose="020B0702040204020203" pitchFamily="34" charset="0"/>
                        <a:cs typeface="Segoe UI Semibold" panose="020B0702040204020203" pitchFamily="34" charset="0"/>
                      </a:endParaRPr>
                    </a:p>
                    <a:p>
                      <a:pPr marL="0" marR="0" lvl="0" indent="0" algn="l" defTabSz="932742" rtl="0" eaLnBrk="1" fontAlgn="b" latinLnBrk="0" hangingPunct="1">
                        <a:lnSpc>
                          <a:spcPct val="100000"/>
                        </a:lnSpc>
                        <a:spcBef>
                          <a:spcPts val="0"/>
                        </a:spcBef>
                        <a:spcAft>
                          <a:spcPts val="300"/>
                        </a:spcAft>
                        <a:buClrTx/>
                        <a:buSzTx/>
                        <a:buFont typeface="Arial" panose="020B0604020202020204" pitchFamily="34" charset="0"/>
                        <a:buNone/>
                        <a:tabLst/>
                        <a:defRPr/>
                      </a:pPr>
                      <a:endParaRPr lang="en-US" sz="1100" kern="1200" baseline="0" dirty="0">
                        <a:solidFill>
                          <a:schemeClr val="bg1"/>
                        </a:solidFill>
                        <a:effectLst/>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r>
                        <a:rPr lang="en-US" sz="1050" kern="1200" dirty="0">
                          <a:solidFill>
                            <a:schemeClr val="bg1"/>
                          </a:solidFill>
                          <a:effectLst/>
                          <a:latin typeface="+mn-lt"/>
                          <a:ea typeface="+mn-ea"/>
                          <a:cs typeface="+mn-cs"/>
                        </a:rPr>
                        <a:t>Learn how to transition to the cloud, about its benefits, and what and how others have done.</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8729122"/>
                  </a:ext>
                </a:extLst>
              </a:tr>
              <a:tr h="965550">
                <a:tc>
                  <a:txBody>
                    <a:bodyPr/>
                    <a:lstStyle/>
                    <a:p>
                      <a:pPr marL="0" indent="0" defTabSz="914224" fontAlgn="b">
                        <a:spcAft>
                          <a:spcPts val="300"/>
                        </a:spcAft>
                        <a:buFont typeface="Arial" panose="020B0604020202020204" pitchFamily="34" charset="0"/>
                        <a:buNone/>
                        <a:defRPr/>
                      </a:pPr>
                      <a:r>
                        <a:rPr lang="en-US" sz="1100" dirty="0">
                          <a:solidFill>
                            <a:srgbClr val="505050"/>
                          </a:solidFill>
                          <a:latin typeface="Segoe UI Semibold" panose="020B0702040204020203" pitchFamily="34" charset="0"/>
                          <a:cs typeface="Segoe UI Semibold" panose="020B0702040204020203" pitchFamily="34" charset="0"/>
                          <a:hlinkClick r:id="rId13"/>
                        </a:rPr>
                        <a:t>Get started with Power Platform</a:t>
                      </a:r>
                      <a:r>
                        <a:rPr lang="en-US" sz="1100" dirty="0">
                          <a:solidFill>
                            <a:srgbClr val="505050"/>
                          </a:solidFill>
                          <a:latin typeface="Segoe UI Semibold" panose="020B0702040204020203" pitchFamily="34" charset="0"/>
                          <a:cs typeface="Segoe UI Semibold" panose="020B0702040204020203" pitchFamily="34" charset="0"/>
                        </a:rPr>
                        <a:t> – Better together with Business Central</a:t>
                      </a: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kern="1200" dirty="0">
                          <a:solidFill>
                            <a:schemeClr val="bg1"/>
                          </a:solidFill>
                          <a:effectLst/>
                          <a:latin typeface="+mn-lt"/>
                          <a:ea typeface="+mn-ea"/>
                          <a:cs typeface="+mn-cs"/>
                        </a:rPr>
                        <a:t>Learn about extending your Dynamics 365 capabilities with Power Platform to effectively engage customers, empower employees, optimize operations and transform products.</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3759802"/>
                  </a:ext>
                </a:extLst>
              </a:tr>
            </a:tbl>
          </a:graphicData>
        </a:graphic>
      </p:graphicFrame>
      <p:sp>
        <p:nvSpPr>
          <p:cNvPr id="4" name="Slide Number Placeholder 3">
            <a:extLst>
              <a:ext uri="{FF2B5EF4-FFF2-40B4-BE49-F238E27FC236}">
                <a16:creationId xmlns:a16="http://schemas.microsoft.com/office/drawing/2014/main" id="{BC228505-1E42-475E-A9AF-125E2D766603}"/>
              </a:ext>
            </a:extLst>
          </p:cNvPr>
          <p:cNvSpPr>
            <a:spLocks noGrp="1"/>
          </p:cNvSpPr>
          <p:nvPr>
            <p:ph type="sldNum" sz="quarter" idx="4"/>
          </p:nvPr>
        </p:nvSpPr>
        <p:spPr>
          <a:xfrm>
            <a:off x="12144852" y="6687385"/>
            <a:ext cx="142667" cy="138499"/>
          </a:xfrm>
          <a:prstGeom prst="rect">
            <a:avLst/>
          </a:prstGeom>
        </p:spPr>
        <p:txBody>
          <a:bodyPr vert="horz" wrap="none" lIns="0" tIns="0" rIns="0" bIns="0" rtlCol="0" anchor="ctr">
            <a:noAutofit/>
          </a:bodyPr>
          <a:lstStyle>
            <a:defPPr>
              <a:defRPr lang="en-US"/>
            </a:defPPr>
            <a:lvl1pPr marL="0" algn="ctr" defTabSz="932742" rtl="0" eaLnBrk="1" latinLnBrk="0" hangingPunct="1">
              <a:defRPr lang="en-US" sz="800" kern="1200" smtClean="0">
                <a:solidFill>
                  <a:schemeClr val="bg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fld id="{4F6BF59E-C7AB-4D2C-B602-9844A5FEE556}" type="slidenum">
              <a:rPr lang="en-GB" smtClean="0"/>
              <a:pPr marL="0" marR="0" lvl="0" indent="0" algn="ctr" defTabSz="932742" rtl="0" eaLnBrk="1" fontAlgn="auto" latinLnBrk="0" hangingPunct="1">
                <a:lnSpc>
                  <a:spcPct val="100000"/>
                </a:lnSpc>
                <a:spcBef>
                  <a:spcPts val="0"/>
                </a:spcBef>
                <a:spcAft>
                  <a:spcPts val="0"/>
                </a:spcAft>
                <a:buClrTx/>
                <a:buSzTx/>
                <a:buFontTx/>
                <a:buNone/>
                <a:tabLst/>
                <a:defRPr/>
              </a:pPr>
              <a:t>22</a:t>
            </a:fld>
            <a:endParaRPr kumimoji="0" lang="en-GB" sz="800" b="0" i="0" u="none" strike="noStrike" kern="1200" cap="none" spc="0" normalizeH="0" baseline="0" noProof="0">
              <a:ln>
                <a:noFill/>
              </a:ln>
              <a:solidFill>
                <a:srgbClr val="505050"/>
              </a:solidFill>
              <a:effectLst/>
              <a:uLnTx/>
              <a:uFillTx/>
              <a:latin typeface="Segoe UI"/>
              <a:ea typeface="+mn-ea"/>
              <a:cs typeface="+mn-cs"/>
            </a:endParaRPr>
          </a:p>
        </p:txBody>
      </p:sp>
      <p:graphicFrame>
        <p:nvGraphicFramePr>
          <p:cNvPr id="34" name="Table 33">
            <a:extLst>
              <a:ext uri="{FF2B5EF4-FFF2-40B4-BE49-F238E27FC236}">
                <a16:creationId xmlns:a16="http://schemas.microsoft.com/office/drawing/2014/main" id="{5AE3655B-092B-422C-849B-545F558F339A}"/>
              </a:ext>
            </a:extLst>
          </p:cNvPr>
          <p:cNvGraphicFramePr>
            <a:graphicFrameLocks noGrp="1"/>
          </p:cNvGraphicFramePr>
          <p:nvPr/>
        </p:nvGraphicFramePr>
        <p:xfrm>
          <a:off x="6217355" y="492407"/>
          <a:ext cx="5681374" cy="6326591"/>
        </p:xfrm>
        <a:graphic>
          <a:graphicData uri="http://schemas.openxmlformats.org/drawingml/2006/table">
            <a:tbl>
              <a:tblPr firstRow="1" bandRow="1"/>
              <a:tblGrid>
                <a:gridCol w="1886025">
                  <a:extLst>
                    <a:ext uri="{9D8B030D-6E8A-4147-A177-3AD203B41FA5}">
                      <a16:colId xmlns:a16="http://schemas.microsoft.com/office/drawing/2014/main" val="2782175794"/>
                    </a:ext>
                  </a:extLst>
                </a:gridCol>
                <a:gridCol w="3795349">
                  <a:extLst>
                    <a:ext uri="{9D8B030D-6E8A-4147-A177-3AD203B41FA5}">
                      <a16:colId xmlns:a16="http://schemas.microsoft.com/office/drawing/2014/main" val="2797131901"/>
                    </a:ext>
                  </a:extLst>
                </a:gridCol>
              </a:tblGrid>
              <a:tr h="1077467">
                <a:tc>
                  <a:txBody>
                    <a:bodyPr/>
                    <a:lstStyle/>
                    <a:p>
                      <a:pPr marL="0" indent="0" fontAlgn="b">
                        <a:spcAft>
                          <a:spcPts val="300"/>
                        </a:spcAft>
                        <a:buFont typeface="Arial" panose="020B0604020202020204" pitchFamily="34" charset="0"/>
                        <a:buNone/>
                      </a:pPr>
                      <a:r>
                        <a:rPr lang="en-US" sz="1100" kern="1200" baseline="0" dirty="0">
                          <a:solidFill>
                            <a:schemeClr val="bg1"/>
                          </a:solidFill>
                          <a:effectLst/>
                          <a:latin typeface="Segoe UI Semibold" panose="020B0702040204020203" pitchFamily="34" charset="0"/>
                          <a:ea typeface="+mn-ea"/>
                          <a:cs typeface="Segoe UI Semibold" panose="020B0702040204020203" pitchFamily="34" charset="0"/>
                        </a:rPr>
                        <a:t>Dynamics 365 Business Central </a:t>
                      </a:r>
                      <a:r>
                        <a:rPr lang="en-US" sz="1100" kern="1200" baseline="0" dirty="0">
                          <a:solidFill>
                            <a:schemeClr val="accent3"/>
                          </a:solidFill>
                          <a:effectLst/>
                          <a:latin typeface="Segoe UI Semibold" panose="020B0702040204020203" pitchFamily="34" charset="0"/>
                          <a:ea typeface="+mn-ea"/>
                          <a:cs typeface="Segoe UI Semibold" panose="020B0702040204020203" pitchFamily="34" charset="0"/>
                        </a:rPr>
                        <a:t>On-demand webinar: </a:t>
                      </a:r>
                      <a:r>
                        <a:rPr lang="en-US" sz="1100" dirty="0">
                          <a:solidFill>
                            <a:schemeClr val="tx1"/>
                          </a:solidFill>
                          <a:latin typeface="Segoe UI Semibold" panose="020B0702040204020203" pitchFamily="34" charset="0"/>
                          <a:cs typeface="Segoe UI Semibold" panose="020B0702040204020203" pitchFamily="34" charset="0"/>
                          <a:hlinkClick r:id="rId14"/>
                        </a:rPr>
                        <a:t>Ready for cloud</a:t>
                      </a:r>
                      <a:endParaRPr lang="en-US" sz="1100" kern="1200" baseline="0" dirty="0">
                        <a:solidFill>
                          <a:schemeClr val="accent3"/>
                        </a:solidFill>
                        <a:effectLst/>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a:spcBef>
                          <a:spcPts val="0"/>
                        </a:spcBef>
                        <a:spcAft>
                          <a:spcPts val="0"/>
                        </a:spcAft>
                      </a:pPr>
                      <a:r>
                        <a:rPr lang="en-US" sz="1050" kern="1200">
                          <a:solidFill>
                            <a:schemeClr val="bg1"/>
                          </a:solidFill>
                          <a:effectLst/>
                          <a:latin typeface="+mn-lt"/>
                          <a:ea typeface="+mn-ea"/>
                          <a:cs typeface="+mn-cs"/>
                        </a:rPr>
                        <a:t>Learn how your customer expectations and needs are evolving - 86% of SMBs have listed digital transformation as their number one priority over the next twelve months, and actively evaluating Cloud options. Learn how to take advantage of this information in your customer conversations. </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2859894"/>
                  </a:ext>
                </a:extLst>
              </a:tr>
              <a:tr h="825888">
                <a:tc>
                  <a:txBody>
                    <a:bodyPr/>
                    <a:lstStyle/>
                    <a:p>
                      <a:pPr marL="0" marR="0" lvl="0" indent="0" algn="l" defTabSz="932742" rtl="0" eaLnBrk="1" fontAlgn="b" latinLnBrk="0" hangingPunct="1">
                        <a:lnSpc>
                          <a:spcPct val="100000"/>
                        </a:lnSpc>
                        <a:spcBef>
                          <a:spcPts val="0"/>
                        </a:spcBef>
                        <a:spcAft>
                          <a:spcPts val="300"/>
                        </a:spcAft>
                        <a:buClrTx/>
                        <a:buSzTx/>
                        <a:buFont typeface="Arial" panose="020B0604020202020204" pitchFamily="34" charset="0"/>
                        <a:buNone/>
                        <a:tabLst/>
                        <a:defRPr/>
                      </a:pPr>
                      <a:r>
                        <a:rPr lang="en-US" sz="1100" kern="1200" baseline="0" dirty="0">
                          <a:solidFill>
                            <a:schemeClr val="bg1"/>
                          </a:solidFill>
                          <a:effectLst/>
                          <a:latin typeface="Segoe UI Semibold" panose="020B0702040204020203" pitchFamily="34" charset="0"/>
                          <a:ea typeface="+mn-ea"/>
                          <a:cs typeface="Segoe UI Semibold" panose="020B0702040204020203" pitchFamily="34" charset="0"/>
                        </a:rPr>
                        <a:t>Dynamics 365 Business Central </a:t>
                      </a:r>
                      <a:r>
                        <a:rPr lang="en-US" sz="1100" kern="1200" baseline="0" dirty="0">
                          <a:solidFill>
                            <a:schemeClr val="accent3"/>
                          </a:solidFill>
                          <a:effectLst/>
                          <a:latin typeface="Segoe UI Semibold" panose="020B0702040204020203" pitchFamily="34" charset="0"/>
                          <a:ea typeface="+mn-ea"/>
                          <a:cs typeface="Segoe UI Semibold" panose="020B0702040204020203" pitchFamily="34" charset="0"/>
                        </a:rPr>
                        <a:t>On-demand webinar: </a:t>
                      </a:r>
                      <a:r>
                        <a:rPr lang="en-US" sz="1100" dirty="0">
                          <a:solidFill>
                            <a:schemeClr val="tx1"/>
                          </a:solidFill>
                          <a:latin typeface="Segoe UI Semibold" panose="020B0702040204020203" pitchFamily="34" charset="0"/>
                          <a:cs typeface="Segoe UI Semibold" panose="020B0702040204020203" pitchFamily="34" charset="0"/>
                          <a:hlinkClick r:id="rId15"/>
                        </a:rPr>
                        <a:t>GP migration tools</a:t>
                      </a:r>
                      <a:endParaRPr lang="en-US" sz="1100" kern="1200" baseline="0" dirty="0">
                        <a:solidFill>
                          <a:schemeClr val="accent3"/>
                        </a:solidFill>
                        <a:effectLst/>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kern="1200">
                          <a:solidFill>
                            <a:schemeClr val="bg1"/>
                          </a:solidFill>
                          <a:effectLst/>
                          <a:latin typeface="+mn-lt"/>
                          <a:ea typeface="+mn-ea"/>
                          <a:cs typeface="+mn-cs"/>
                        </a:rPr>
                        <a:t>Learn about available migration tools to help your customers move from Dynamics GP to Dynamics Business Central. Best suited for technical roles and conversations. </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0139069"/>
                  </a:ext>
                </a:extLst>
              </a:tr>
              <a:tr h="966288">
                <a:tc>
                  <a:txBody>
                    <a:bodyPr/>
                    <a:lstStyle/>
                    <a:p>
                      <a:pPr marL="0" marR="0" lvl="0" indent="0" algn="l" defTabSz="932742" rtl="0" eaLnBrk="1" fontAlgn="b" latinLnBrk="0" hangingPunct="1">
                        <a:lnSpc>
                          <a:spcPct val="100000"/>
                        </a:lnSpc>
                        <a:spcBef>
                          <a:spcPts val="0"/>
                        </a:spcBef>
                        <a:spcAft>
                          <a:spcPts val="300"/>
                        </a:spcAft>
                        <a:buClrTx/>
                        <a:buSzTx/>
                        <a:buFont typeface="Arial" panose="020B0604020202020204" pitchFamily="34" charset="0"/>
                        <a:buNone/>
                        <a:tabLst/>
                        <a:defRPr/>
                      </a:pPr>
                      <a:r>
                        <a:rPr lang="en-US" sz="1100" kern="1200" baseline="0" dirty="0">
                          <a:solidFill>
                            <a:schemeClr val="bg1"/>
                          </a:solidFill>
                          <a:effectLst/>
                          <a:latin typeface="Segoe UI Semibold" panose="020B0702040204020203" pitchFamily="34" charset="0"/>
                          <a:ea typeface="+mn-ea"/>
                          <a:cs typeface="Segoe UI Semibold" panose="020B0702040204020203" pitchFamily="34" charset="0"/>
                        </a:rPr>
                        <a:t>Dynamics 365 Business Central </a:t>
                      </a:r>
                      <a:r>
                        <a:rPr lang="en-US" sz="1100" kern="1200" baseline="0" dirty="0">
                          <a:solidFill>
                            <a:schemeClr val="accent3"/>
                          </a:solidFill>
                          <a:effectLst/>
                          <a:latin typeface="Segoe UI Semibold" panose="020B0702040204020203" pitchFamily="34" charset="0"/>
                          <a:ea typeface="+mn-ea"/>
                          <a:cs typeface="Segoe UI Semibold" panose="020B0702040204020203" pitchFamily="34" charset="0"/>
                        </a:rPr>
                        <a:t>On-demand webinar: </a:t>
                      </a:r>
                      <a:r>
                        <a:rPr lang="en-US" sz="1100" dirty="0">
                          <a:solidFill>
                            <a:schemeClr val="tx1"/>
                          </a:solidFill>
                          <a:latin typeface="Segoe UI Semibold" panose="020B0702040204020203" pitchFamily="34" charset="0"/>
                          <a:cs typeface="Segoe UI Semibold" panose="020B0702040204020203" pitchFamily="34" charset="0"/>
                          <a:hlinkClick r:id="rId16"/>
                        </a:rPr>
                        <a:t>GP intelligent cloud</a:t>
                      </a:r>
                      <a:endParaRPr lang="en-US" sz="1100" dirty="0">
                        <a:solidFill>
                          <a:schemeClr val="tx1"/>
                        </a:solidFill>
                        <a:latin typeface="Segoe UI Semibold" panose="020B0702040204020203" pitchFamily="34" charset="0"/>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kern="1200">
                          <a:solidFill>
                            <a:schemeClr val="bg1"/>
                          </a:solidFill>
                          <a:effectLst/>
                          <a:latin typeface="+mn-lt"/>
                          <a:ea typeface="+mn-ea"/>
                          <a:cs typeface="+mn-cs"/>
                        </a:rPr>
                        <a:t>Learn about intelligent cloud insights and how customers can enable data replication from Dynamics GP solutions to Business Central cloud tenants, and take advantage of the Power Platform, Azure machine learning and other cloud services. Best suited for Technical roles.</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2015869"/>
                  </a:ext>
                </a:extLst>
              </a:tr>
              <a:tr h="644192">
                <a:tc>
                  <a:txBody>
                    <a:bodyPr/>
                    <a:lstStyle/>
                    <a:p>
                      <a:pPr marL="0" marR="0" lvl="0" indent="0" algn="l" defTabSz="914367" rtl="0" eaLnBrk="1" fontAlgn="t" latinLnBrk="0" hangingPunct="1">
                        <a:lnSpc>
                          <a:spcPct val="100000"/>
                        </a:lnSpc>
                        <a:spcBef>
                          <a:spcPts val="0"/>
                        </a:spcBef>
                        <a:spcAft>
                          <a:spcPts val="0"/>
                        </a:spcAft>
                        <a:buClrTx/>
                        <a:buSzTx/>
                        <a:buFontTx/>
                        <a:buNone/>
                        <a:tabLst/>
                        <a:defRPr/>
                      </a:pPr>
                      <a:r>
                        <a:rPr lang="en-US" sz="1100" kern="1200" baseline="0">
                          <a:solidFill>
                            <a:schemeClr val="bg1"/>
                          </a:solidFill>
                          <a:effectLst/>
                          <a:latin typeface="Segoe UI Semibold" panose="020B0702040204020203" pitchFamily="34" charset="0"/>
                          <a:ea typeface="+mn-ea"/>
                          <a:cs typeface="Segoe UI Semibold" panose="020B0702040204020203" pitchFamily="34" charset="0"/>
                        </a:rPr>
                        <a:t>Dynamics 365 Business Central </a:t>
                      </a:r>
                      <a:r>
                        <a:rPr kumimoji="0" lang="en-US" sz="1100" b="0" i="0" u="none" strike="noStrike" kern="1200" cap="none" spc="0" normalizeH="0" baseline="0" noProof="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17"/>
                        </a:rPr>
                        <a:t>Click Through Demos</a:t>
                      </a:r>
                      <a:endParaRPr lang="en-US" sz="1100" kern="1200" baseline="0">
                        <a:solidFill>
                          <a:schemeClr val="accent3"/>
                        </a:solidFill>
                        <a:effectLst/>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a:spcBef>
                          <a:spcPts val="0"/>
                        </a:spcBef>
                        <a:spcAft>
                          <a:spcPts val="0"/>
                        </a:spcAft>
                      </a:pPr>
                      <a:r>
                        <a:rPr lang="en-US" sz="1050" kern="1200">
                          <a:solidFill>
                            <a:schemeClr val="bg1"/>
                          </a:solidFill>
                          <a:effectLst/>
                          <a:latin typeface="+mn-lt"/>
                          <a:ea typeface="+mn-ea"/>
                          <a:cs typeface="+mn-cs"/>
                        </a:rPr>
                        <a:t>Leverage these click-through demos to visually demonstrate the value of Business Central to your customers.</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0339665"/>
                  </a:ext>
                </a:extLst>
              </a:tr>
              <a:tr h="792852">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100" kern="1200" baseline="0" dirty="0">
                          <a:solidFill>
                            <a:schemeClr val="bg1"/>
                          </a:solidFill>
                          <a:effectLst/>
                          <a:latin typeface="Segoe UI Semibold" panose="020B0702040204020203" pitchFamily="34" charset="0"/>
                          <a:ea typeface="+mn-ea"/>
                          <a:cs typeface="Segoe UI Semibold" panose="020B0702040204020203" pitchFamily="34" charset="0"/>
                        </a:rPr>
                        <a:t>Dynamics 365 Business Central </a:t>
                      </a:r>
                      <a:r>
                        <a:rPr lang="en-US" sz="1100" kern="1200" baseline="0" dirty="0">
                          <a:solidFill>
                            <a:schemeClr val="accent3"/>
                          </a:solidFill>
                          <a:effectLst/>
                          <a:latin typeface="Segoe UI Semibold" panose="020B0702040204020203" pitchFamily="34" charset="0"/>
                          <a:ea typeface="+mn-ea"/>
                          <a:cs typeface="Segoe UI Semibold" panose="020B0702040204020203" pitchFamily="34" charset="0"/>
                        </a:rPr>
                        <a:t>Webinar in a box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18"/>
                        </a:rPr>
                        <a:t>Guidance document</a:t>
                      </a:r>
                      <a:endPar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kern="1200">
                          <a:solidFill>
                            <a:schemeClr val="bg1"/>
                          </a:solidFill>
                          <a:effectLst/>
                          <a:latin typeface="+mn-lt"/>
                          <a:ea typeface="+mn-ea"/>
                          <a:cs typeface="+mn-cs"/>
                        </a:rPr>
                        <a:t>Set up your own webinar! You’ll find an abstract, registration page, and email templates you can use to build your event. Also included are templates to promote your event on social media using Twitter, LinkedIn or Facebook.</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1782326"/>
                  </a:ext>
                </a:extLst>
              </a:tr>
              <a:tr h="644192">
                <a:tc>
                  <a:txBody>
                    <a:bodyPr/>
                    <a:lstStyle/>
                    <a:p>
                      <a:pPr marL="0" marR="0" lvl="0" indent="0" algn="l" defTabSz="914367" rtl="0" eaLnBrk="1" fontAlgn="t"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rPr>
                        <a:t>Dynamics 365 Product Roadmap – </a:t>
                      </a:r>
                      <a:r>
                        <a:rPr lang="en-US" sz="1100" dirty="0">
                          <a:solidFill>
                            <a:srgbClr val="505050"/>
                          </a:solidFill>
                          <a:latin typeface="Segoe UI Semibold" panose="020B0702040204020203" pitchFamily="34" charset="0"/>
                          <a:cs typeface="Segoe UI Semibold" panose="020B0702040204020203" pitchFamily="34" charset="0"/>
                          <a:hlinkClick r:id="rId19"/>
                        </a:rPr>
                        <a:t>BC</a:t>
                      </a:r>
                      <a:r>
                        <a:rPr lang="en-US" sz="1100" dirty="0">
                          <a:solidFill>
                            <a:srgbClr val="505050"/>
                          </a:solidFill>
                          <a:latin typeface="Segoe UI Semibold" panose="020B0702040204020203" pitchFamily="34" charset="0"/>
                          <a:cs typeface="Segoe UI Semibold" panose="020B0702040204020203" pitchFamily="34" charset="0"/>
                        </a:rPr>
                        <a:t>, </a:t>
                      </a:r>
                      <a:r>
                        <a:rPr lang="en-US" sz="1100" dirty="0">
                          <a:solidFill>
                            <a:srgbClr val="505050"/>
                          </a:solidFill>
                          <a:latin typeface="Segoe UI Semibold" panose="020B0702040204020203" pitchFamily="34" charset="0"/>
                          <a:cs typeface="Segoe UI Semibold" panose="020B0702040204020203" pitchFamily="34" charset="0"/>
                          <a:hlinkClick r:id="rId20"/>
                        </a:rPr>
                        <a:t>GP</a:t>
                      </a:r>
                      <a:r>
                        <a:rPr lang="en-US" sz="1100" dirty="0">
                          <a:solidFill>
                            <a:srgbClr val="505050"/>
                          </a:solidFill>
                          <a:latin typeface="Segoe UI Semibold" panose="020B0702040204020203" pitchFamily="34" charset="0"/>
                          <a:cs typeface="Segoe UI Semibold" panose="020B0702040204020203" pitchFamily="34" charset="0"/>
                        </a:rPr>
                        <a:t>, &amp; </a:t>
                      </a:r>
                      <a:r>
                        <a:rPr lang="en-US" sz="1100" dirty="0">
                          <a:solidFill>
                            <a:srgbClr val="505050"/>
                          </a:solidFill>
                          <a:latin typeface="Segoe UI Semibold" panose="020B0702040204020203" pitchFamily="34" charset="0"/>
                          <a:cs typeface="Segoe UI Semibold" panose="020B0702040204020203" pitchFamily="34" charset="0"/>
                          <a:hlinkClick r:id="rId21"/>
                        </a:rPr>
                        <a:t>SL</a:t>
                      </a:r>
                      <a:endPar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l" defTabSz="932742" rtl="0" eaLnBrk="1" fontAlgn="b" latinLnBrk="0" hangingPunct="1">
                        <a:lnSpc>
                          <a:spcPct val="100000"/>
                        </a:lnSpc>
                        <a:spcBef>
                          <a:spcPts val="0"/>
                        </a:spcBef>
                        <a:spcAft>
                          <a:spcPts val="0"/>
                        </a:spcAft>
                        <a:buClrTx/>
                        <a:buSzTx/>
                        <a:buFontTx/>
                        <a:buNone/>
                        <a:tabLst/>
                        <a:defRPr/>
                      </a:pPr>
                      <a:r>
                        <a:rPr lang="en-US" sz="1050" kern="1200" dirty="0">
                          <a:solidFill>
                            <a:schemeClr val="bg1"/>
                          </a:solidFill>
                          <a:effectLst/>
                          <a:latin typeface="+mn-lt"/>
                          <a:ea typeface="+mn-ea"/>
                          <a:cs typeface="+mn-cs"/>
                        </a:rPr>
                        <a:t>Learn about current and future updates, features, and developments to the products.</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4161748"/>
                  </a:ext>
                </a:extLst>
              </a:tr>
              <a:tr h="644192">
                <a:tc>
                  <a:txBody>
                    <a:bodyPr/>
                    <a:lstStyle/>
                    <a:p>
                      <a:pPr marL="0" marR="0" lvl="0" indent="0" algn="l" defTabSz="914367" rtl="0" eaLnBrk="1" fontAlgn="t"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rPr>
                        <a:t>Midterm offer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22"/>
                        </a:rPr>
                        <a:t>overview</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rPr>
                        <a:t> &amp;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23"/>
                        </a:rPr>
                        <a:t>video</a:t>
                      </a:r>
                      <a:endPar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kern="1200" dirty="0">
                          <a:solidFill>
                            <a:schemeClr val="bg1"/>
                          </a:solidFill>
                          <a:effectLst/>
                          <a:latin typeface="+mn-lt"/>
                          <a:ea typeface="+mn-ea"/>
                          <a:cs typeface="+mn-cs"/>
                        </a:rPr>
                        <a:t>Use this guide and refer to the video when working with your customers who want to remain on-prem but have some cloud capabilities to give them options available. This is meant as a supplement to the Partner transition playbook.</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3191806"/>
                  </a:ext>
                </a:extLst>
              </a:tr>
              <a:tr h="644192">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100" kern="1200" baseline="0">
                          <a:solidFill>
                            <a:schemeClr val="bg1"/>
                          </a:solidFill>
                          <a:effectLst/>
                          <a:latin typeface="Segoe UI Semibold" panose="020B0702040204020203" pitchFamily="34" charset="0"/>
                          <a:ea typeface="+mn-ea"/>
                          <a:cs typeface="Segoe UI Semibold" panose="020B0702040204020203" pitchFamily="34" charset="0"/>
                        </a:rPr>
                        <a:t>Dynamics 365 Business Central </a:t>
                      </a:r>
                      <a:r>
                        <a:rPr kumimoji="0" lang="en-US" sz="1100" b="0" i="0" u="none" strike="noStrike" kern="1200" cap="none" spc="0" normalizeH="0" baseline="0" noProof="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24"/>
                        </a:rPr>
                        <a:t>Transition Tools Roadmap</a:t>
                      </a:r>
                      <a:endParaRPr kumimoji="0" lang="en-US" sz="1100" b="0" i="0" u="none" strike="noStrike" kern="1200" cap="none" spc="0" normalizeH="0" baseline="0" noProof="0">
                        <a:ln>
                          <a:noFill/>
                        </a:ln>
                        <a:solidFill>
                          <a:srgbClr val="505050"/>
                        </a:solidFill>
                        <a:effectLst/>
                        <a:uLnTx/>
                        <a:uFillTx/>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a:spcBef>
                          <a:spcPts val="0"/>
                        </a:spcBef>
                        <a:spcAft>
                          <a:spcPts val="0"/>
                        </a:spcAft>
                      </a:pPr>
                      <a:r>
                        <a:rPr lang="en-US" sz="1050" kern="1200" dirty="0">
                          <a:solidFill>
                            <a:schemeClr val="bg1"/>
                          </a:solidFill>
                          <a:effectLst/>
                          <a:latin typeface="+mn-lt"/>
                          <a:ea typeface="+mn-ea"/>
                          <a:cs typeface="+mn-cs"/>
                        </a:rPr>
                        <a:t>Learn about available transition tools and what’s coming to help transition your customers from on-premises to Business Central. </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1642376"/>
                  </a:ext>
                </a:extLst>
              </a:tr>
            </a:tbl>
          </a:graphicData>
        </a:graphic>
      </p:graphicFrame>
    </p:spTree>
    <p:extLst>
      <p:ext uri="{BB962C8B-B14F-4D97-AF65-F5344CB8AC3E}">
        <p14:creationId xmlns:p14="http://schemas.microsoft.com/office/powerpoint/2010/main" val="49624627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36BBB97-F143-47A7-BE13-2D36B17E1B99}"/>
              </a:ext>
            </a:extLst>
          </p:cNvPr>
          <p:cNvSpPr>
            <a:spLocks noGrp="1"/>
          </p:cNvSpPr>
          <p:nvPr>
            <p:ph type="pic" sz="quarter" idx="10"/>
          </p:nvPr>
        </p:nvSpPr>
        <p:spPr/>
      </p:sp>
      <p:sp>
        <p:nvSpPr>
          <p:cNvPr id="4" name="Slide Number Placeholder 3">
            <a:extLst>
              <a:ext uri="{FF2B5EF4-FFF2-40B4-BE49-F238E27FC236}">
                <a16:creationId xmlns:a16="http://schemas.microsoft.com/office/drawing/2014/main" id="{BC228505-1E42-475E-A9AF-125E2D766603}"/>
              </a:ext>
            </a:extLst>
          </p:cNvPr>
          <p:cNvSpPr>
            <a:spLocks noGrp="1"/>
          </p:cNvSpPr>
          <p:nvPr>
            <p:ph type="sldNum" sz="quarter" idx="4294967295"/>
          </p:nvPr>
        </p:nvSpPr>
        <p:spPr>
          <a:xfrm>
            <a:off x="12293600" y="6592888"/>
            <a:ext cx="142875" cy="138112"/>
          </a:xfrm>
          <a:prstGeom prst="rect">
            <a:avLst/>
          </a:prstGeom>
        </p:spPr>
        <p: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fld id="{4F6BF59E-C7AB-4D2C-B602-9844A5FEE556}" type="slidenum">
              <a:rPr kumimoji="0" lang="en-GB" sz="800" b="0" i="0" u="none" strike="noStrike" kern="1200" cap="none" spc="0" normalizeH="0" baseline="0" noProof="0" smtClean="0">
                <a:ln>
                  <a:noFill/>
                </a:ln>
                <a:solidFill>
                  <a:srgbClr val="505050"/>
                </a:solidFill>
                <a:effectLst/>
                <a:uLnTx/>
                <a:uFillTx/>
                <a:latin typeface="Segoe UI"/>
                <a:ea typeface="+mn-ea"/>
                <a:cs typeface="+mn-cs"/>
              </a:rPr>
              <a:pPr marL="0" marR="0" lvl="0" indent="0" algn="ctr" defTabSz="932742" rtl="0" eaLnBrk="1" fontAlgn="auto" latinLnBrk="0" hangingPunct="1">
                <a:lnSpc>
                  <a:spcPct val="100000"/>
                </a:lnSpc>
                <a:spcBef>
                  <a:spcPts val="0"/>
                </a:spcBef>
                <a:spcAft>
                  <a:spcPts val="0"/>
                </a:spcAft>
                <a:buClrTx/>
                <a:buSzTx/>
                <a:buFontTx/>
                <a:buNone/>
                <a:tabLst/>
                <a:defRPr/>
              </a:pPr>
              <a:t>23</a:t>
            </a:fld>
            <a:endParaRPr kumimoji="0" lang="en-GB" sz="800" b="0" i="0" u="none" strike="noStrike" kern="1200" cap="none" spc="0" normalizeH="0" baseline="0" noProof="0">
              <a:ln>
                <a:noFill/>
              </a:ln>
              <a:solidFill>
                <a:srgbClr val="505050"/>
              </a:solidFill>
              <a:effectLst/>
              <a:uLnTx/>
              <a:uFillTx/>
              <a:latin typeface="Segoe UI"/>
              <a:ea typeface="+mn-ea"/>
              <a:cs typeface="+mn-cs"/>
            </a:endParaRPr>
          </a:p>
        </p:txBody>
      </p:sp>
      <p:graphicFrame>
        <p:nvGraphicFramePr>
          <p:cNvPr id="18" name="Table 17">
            <a:extLst>
              <a:ext uri="{FF2B5EF4-FFF2-40B4-BE49-F238E27FC236}">
                <a16:creationId xmlns:a16="http://schemas.microsoft.com/office/drawing/2014/main" id="{E9CB33DF-EFF8-4C57-BACA-C548A9A67291}"/>
              </a:ext>
            </a:extLst>
          </p:cNvPr>
          <p:cNvGraphicFramePr>
            <a:graphicFrameLocks noGrp="1"/>
          </p:cNvGraphicFramePr>
          <p:nvPr/>
        </p:nvGraphicFramePr>
        <p:xfrm>
          <a:off x="391312" y="1016701"/>
          <a:ext cx="5682521" cy="5714299"/>
        </p:xfrm>
        <a:graphic>
          <a:graphicData uri="http://schemas.openxmlformats.org/drawingml/2006/table">
            <a:tbl>
              <a:tblPr firstRow="1" bandRow="1"/>
              <a:tblGrid>
                <a:gridCol w="1897246">
                  <a:extLst>
                    <a:ext uri="{9D8B030D-6E8A-4147-A177-3AD203B41FA5}">
                      <a16:colId xmlns:a16="http://schemas.microsoft.com/office/drawing/2014/main" val="218313693"/>
                    </a:ext>
                  </a:extLst>
                </a:gridCol>
                <a:gridCol w="3785275">
                  <a:extLst>
                    <a:ext uri="{9D8B030D-6E8A-4147-A177-3AD203B41FA5}">
                      <a16:colId xmlns:a16="http://schemas.microsoft.com/office/drawing/2014/main" val="2309809113"/>
                    </a:ext>
                  </a:extLst>
                </a:gridCol>
              </a:tblGrid>
              <a:tr h="568038">
                <a:tc gridSpan="2">
                  <a:txBody>
                    <a:bodyPr/>
                    <a:lstStyle/>
                    <a:p>
                      <a:pPr marL="0" marR="0" lvl="0" indent="0" algn="l" defTabSz="932742" rtl="0" eaLnBrk="1" fontAlgn="b" latinLnBrk="0" hangingPunct="1">
                        <a:lnSpc>
                          <a:spcPct val="100000"/>
                        </a:lnSpc>
                        <a:spcBef>
                          <a:spcPts val="0"/>
                        </a:spcBef>
                        <a:spcAft>
                          <a:spcPts val="300"/>
                        </a:spcAft>
                        <a:buClrTx/>
                        <a:buSzTx/>
                        <a:buFont typeface="Arial" panose="020B0604020202020204" pitchFamily="34" charset="0"/>
                        <a:buNone/>
                        <a:tabLst/>
                        <a:defRPr/>
                      </a:pPr>
                      <a:r>
                        <a:rPr lang="en-US" sz="2000" kern="1200" baseline="0" dirty="0">
                          <a:solidFill>
                            <a:schemeClr val="tx2"/>
                          </a:solidFill>
                          <a:effectLst/>
                          <a:latin typeface="Segoe UI Semibold" panose="020B0702040204020203" pitchFamily="34" charset="0"/>
                          <a:ea typeface="+mn-ea"/>
                          <a:cs typeface="Segoe UI Semibold" panose="020B0702040204020203" pitchFamily="34" charset="0"/>
                        </a:rPr>
                        <a:t>To-partner tools</a:t>
                      </a: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sz="1050" kern="1200" dirty="0">
                        <a:solidFill>
                          <a:schemeClr val="bg1"/>
                        </a:solidFill>
                        <a:effectLst/>
                        <a:latin typeface="+mn-lt"/>
                        <a:ea typeface="+mn-ea"/>
                        <a:cs typeface="+mn-cs"/>
                      </a:endParaRP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0111673"/>
                  </a:ext>
                </a:extLst>
              </a:tr>
              <a:tr h="831977">
                <a:tc>
                  <a:txBody>
                    <a:bodyPr/>
                    <a:lstStyle/>
                    <a:p>
                      <a:pPr marL="0" marR="0" lvl="0" indent="0" algn="l" defTabSz="932742" rtl="0" eaLnBrk="1" fontAlgn="b" latinLnBrk="0" hangingPunct="1">
                        <a:lnSpc>
                          <a:spcPct val="100000"/>
                        </a:lnSpc>
                        <a:spcBef>
                          <a:spcPts val="0"/>
                        </a:spcBef>
                        <a:spcAft>
                          <a:spcPts val="300"/>
                        </a:spcAft>
                        <a:buClrTx/>
                        <a:buSzTx/>
                        <a:buFont typeface="Arial" panose="020B0604020202020204" pitchFamily="34" charset="0"/>
                        <a:buNone/>
                        <a:tabLst/>
                        <a:defRPr/>
                      </a:pPr>
                      <a:r>
                        <a:rPr lang="en-US" sz="1100" kern="1200" baseline="0" dirty="0">
                          <a:solidFill>
                            <a:schemeClr val="tx1"/>
                          </a:solidFill>
                          <a:effectLst/>
                          <a:latin typeface="Segoe UI Semibold" panose="020B0702040204020203" pitchFamily="34" charset="0"/>
                          <a:ea typeface="+mn-ea"/>
                          <a:cs typeface="Segoe UI Semibold" panose="020B0702040204020203" pitchFamily="34" charset="0"/>
                        </a:rPr>
                        <a:t>Dynamics 365 Business Central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3"/>
                        </a:rPr>
                        <a:t>Partner TCO Calculator</a:t>
                      </a:r>
                      <a:endParaRPr lang="en-US" sz="1100" kern="1200" baseline="0" dirty="0">
                        <a:solidFill>
                          <a:schemeClr val="accent3"/>
                        </a:solidFill>
                        <a:effectLst/>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CA" sz="1050" kern="1200" dirty="0">
                          <a:solidFill>
                            <a:schemeClr val="tx1"/>
                          </a:solidFill>
                          <a:effectLst/>
                          <a:latin typeface="+mn-lt"/>
                          <a:ea typeface="+mn-ea"/>
                          <a:cs typeface="+mn-cs"/>
                        </a:rPr>
                        <a:t>Use this TCO calculator to visualize how transitioning to Business Central helps capitalize on the market opportunity and helps our partners seize the opportunities that transitioning to the cloud presents. </a:t>
                      </a:r>
                      <a:endParaRPr lang="en-US" sz="1050" kern="1200" dirty="0">
                        <a:solidFill>
                          <a:schemeClr val="tx1"/>
                        </a:solidFill>
                        <a:effectLst/>
                        <a:latin typeface="+mn-lt"/>
                        <a:ea typeface="+mn-ea"/>
                        <a:cs typeface="+mn-cs"/>
                      </a:endParaRP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1735244"/>
                  </a:ext>
                </a:extLst>
              </a:tr>
              <a:tr h="831977">
                <a:tc>
                  <a:txBody>
                    <a:bodyPr/>
                    <a:lstStyle/>
                    <a:p>
                      <a:pPr marL="0" marR="0" lvl="0" indent="0" algn="l" defTabSz="932742" rtl="0" eaLnBrk="1" fontAlgn="b" latinLnBrk="0" hangingPunct="1">
                        <a:lnSpc>
                          <a:spcPct val="100000"/>
                        </a:lnSpc>
                        <a:spcBef>
                          <a:spcPts val="0"/>
                        </a:spcBef>
                        <a:spcAft>
                          <a:spcPts val="300"/>
                        </a:spcAft>
                        <a:buClrTx/>
                        <a:buSzTx/>
                        <a:buFont typeface="Arial" panose="020B0604020202020204" pitchFamily="34" charset="0"/>
                        <a:buNone/>
                        <a:tabLst/>
                        <a:defRPr/>
                      </a:pPr>
                      <a:r>
                        <a:rPr lang="en-US" sz="1100" kern="1200" baseline="0" dirty="0">
                          <a:solidFill>
                            <a:schemeClr val="tx1"/>
                          </a:solidFill>
                          <a:effectLst/>
                          <a:latin typeface="Segoe UI Semibold" panose="020B0702040204020203" pitchFamily="34" charset="0"/>
                          <a:ea typeface="+mn-ea"/>
                          <a:cs typeface="Segoe UI Semibold" panose="020B0702040204020203" pitchFamily="34" charset="0"/>
                        </a:rPr>
                        <a:t>Dynamics 365 Business Central </a:t>
                      </a:r>
                      <a:r>
                        <a:rPr lang="en-US" sz="1100" kern="1200" baseline="0" dirty="0">
                          <a:solidFill>
                            <a:schemeClr val="tx2"/>
                          </a:solidFill>
                          <a:effectLst/>
                          <a:latin typeface="Segoe UI Semibold" panose="020B0702040204020203" pitchFamily="34" charset="0"/>
                          <a:ea typeface="+mn-ea"/>
                          <a:cs typeface="Segoe UI Semibold" panose="020B0702040204020203" pitchFamily="34" charset="0"/>
                        </a:rPr>
                        <a:t>On-demand webinar:</a:t>
                      </a:r>
                      <a:r>
                        <a:rPr lang="en-US" sz="1100" kern="1200" baseline="0" dirty="0">
                          <a:solidFill>
                            <a:schemeClr val="accent3"/>
                          </a:solidFill>
                          <a:effectLst/>
                          <a:latin typeface="Segoe UI Semibold" panose="020B0702040204020203" pitchFamily="34" charset="0"/>
                          <a:ea typeface="+mn-ea"/>
                          <a:cs typeface="Segoe UI Semibold" panose="020B0702040204020203" pitchFamily="34" charset="0"/>
                        </a:rPr>
                        <a:t> </a:t>
                      </a:r>
                      <a:r>
                        <a:rPr lang="en-US" sz="1100" dirty="0">
                          <a:solidFill>
                            <a:schemeClr val="tx1"/>
                          </a:solidFill>
                          <a:latin typeface="Segoe UI Semibold" panose="020B0702040204020203" pitchFamily="34" charset="0"/>
                          <a:cs typeface="Segoe UI Semibold" panose="020B0702040204020203" pitchFamily="34" charset="0"/>
                          <a:hlinkClick r:id="rId4"/>
                        </a:rPr>
                        <a:t>Partner TCO Calculator</a:t>
                      </a:r>
                      <a:endParaRPr lang="en-US" sz="1100" kern="1200" baseline="0" dirty="0">
                        <a:solidFill>
                          <a:schemeClr val="accent3"/>
                        </a:solidFill>
                        <a:effectLst/>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kern="1200">
                          <a:solidFill>
                            <a:schemeClr val="tx1"/>
                          </a:solidFill>
                          <a:effectLst/>
                          <a:latin typeface="+mn-lt"/>
                          <a:ea typeface="+mn-ea"/>
                          <a:cs typeface="+mn-cs"/>
                        </a:rPr>
                        <a:t>Discover the keys to economic success in this webinar, based on research and financial modeling conducted by Dana Wilmer of CloudSpeed, to fully capitalize on this market opportunity.</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8994376"/>
                  </a:ext>
                </a:extLst>
              </a:tr>
              <a:tr h="602882">
                <a:tc gridSpan="2">
                  <a:txBody>
                    <a:bodyPr/>
                    <a:lstStyle/>
                    <a:p>
                      <a:pPr marL="0" marR="0" lvl="0" indent="0" algn="l" defTabSz="932742" rtl="0" eaLnBrk="1" fontAlgn="b" latinLnBrk="0" hangingPunct="1">
                        <a:lnSpc>
                          <a:spcPct val="100000"/>
                        </a:lnSpc>
                        <a:spcBef>
                          <a:spcPts val="0"/>
                        </a:spcBef>
                        <a:spcAft>
                          <a:spcPts val="300"/>
                        </a:spcAft>
                        <a:buClrTx/>
                        <a:buSzTx/>
                        <a:buFont typeface="Arial" panose="020B0604020202020204" pitchFamily="34" charset="0"/>
                        <a:buNone/>
                        <a:tabLst/>
                        <a:defRPr/>
                      </a:pPr>
                      <a:r>
                        <a:rPr lang="en-US" sz="2000" kern="1200" baseline="0" noProof="0" dirty="0">
                          <a:solidFill>
                            <a:schemeClr val="tx2"/>
                          </a:solidFill>
                          <a:effectLst/>
                          <a:latin typeface="Segoe UI Semibold" panose="020B0702040204020203" pitchFamily="34" charset="0"/>
                          <a:ea typeface="+mn-ea"/>
                          <a:cs typeface="Segoe UI Semibold" panose="020B0702040204020203" pitchFamily="34" charset="0"/>
                        </a:rPr>
                        <a:t>Through-partner/to-customer tools</a:t>
                      </a: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0" marR="0">
                        <a:spcBef>
                          <a:spcPts val="0"/>
                        </a:spcBef>
                        <a:spcAft>
                          <a:spcPts val="0"/>
                        </a:spcAft>
                      </a:pPr>
                      <a:endParaRPr lang="en-US" sz="1050" kern="1200" dirty="0">
                        <a:solidFill>
                          <a:schemeClr val="bg1"/>
                        </a:solidFill>
                        <a:effectLst/>
                        <a:latin typeface="+mn-lt"/>
                        <a:ea typeface="+mn-ea"/>
                        <a:cs typeface="+mn-cs"/>
                      </a:endParaRP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2899549"/>
                  </a:ext>
                </a:extLst>
              </a:tr>
              <a:tr h="765661">
                <a:tc>
                  <a:txBody>
                    <a:bodyPr/>
                    <a:lstStyle/>
                    <a:p>
                      <a:pPr marL="0" marR="0" lvl="0" indent="0" algn="l" defTabSz="914367" rtl="0" eaLnBrk="1" fontAlgn="t" latinLnBrk="0" hangingPunct="1">
                        <a:lnSpc>
                          <a:spcPct val="100000"/>
                        </a:lnSpc>
                        <a:spcBef>
                          <a:spcPts val="0"/>
                        </a:spcBef>
                        <a:spcAft>
                          <a:spcPts val="0"/>
                        </a:spcAft>
                        <a:buClrTx/>
                        <a:buSzTx/>
                        <a:buFontTx/>
                        <a:buNone/>
                        <a:tabLst/>
                        <a:defRPr/>
                      </a:pPr>
                      <a:r>
                        <a:rPr lang="en-US" sz="1100" kern="1200" baseline="0" dirty="0">
                          <a:solidFill>
                            <a:schemeClr val="tx1"/>
                          </a:solidFill>
                          <a:effectLst/>
                          <a:latin typeface="Segoe UI Semibold" panose="020B0702040204020203" pitchFamily="34" charset="0"/>
                          <a:ea typeface="+mn-ea"/>
                          <a:cs typeface="Segoe UI Semibold" panose="020B0702040204020203" pitchFamily="34" charset="0"/>
                        </a:rPr>
                        <a:t>Dynamics 365 Business Central</a:t>
                      </a:r>
                      <a:r>
                        <a:rPr lang="en-US" sz="1100" kern="1200" baseline="0" dirty="0">
                          <a:solidFill>
                            <a:schemeClr val="bg1"/>
                          </a:solidFill>
                          <a:effectLst/>
                          <a:latin typeface="Segoe UI Semibold" panose="020B0702040204020203" pitchFamily="34" charset="0"/>
                          <a:ea typeface="+mn-ea"/>
                          <a:cs typeface="Segoe UI Semibold" panose="020B0702040204020203" pitchFamily="34" charset="0"/>
                        </a:rPr>
                        <a:t>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5"/>
                        </a:rPr>
                        <a:t>Customer TCO Calculator</a:t>
                      </a:r>
                      <a:endPar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32742" rtl="0" eaLnBrk="1" fontAlgn="b" latinLnBrk="0" hangingPunct="1">
                        <a:lnSpc>
                          <a:spcPct val="100000"/>
                        </a:lnSpc>
                        <a:spcBef>
                          <a:spcPts val="0"/>
                        </a:spcBef>
                        <a:spcAft>
                          <a:spcPts val="0"/>
                        </a:spcAft>
                        <a:buClrTx/>
                        <a:buSzTx/>
                        <a:buFontTx/>
                        <a:buNone/>
                        <a:tabLst/>
                        <a:defRPr/>
                      </a:pPr>
                      <a:r>
                        <a:rPr lang="en-CA" sz="1050" kern="1200" dirty="0">
                          <a:solidFill>
                            <a:schemeClr val="tx1"/>
                          </a:solidFill>
                          <a:effectLst/>
                          <a:latin typeface="+mn-lt"/>
                          <a:ea typeface="+mn-ea"/>
                          <a:cs typeface="+mn-cs"/>
                        </a:rPr>
                        <a:t>Use this TCO calculator to help your customers visualize and understand the economic value of transitioning to Business Central from their on-premises solutions. </a:t>
                      </a:r>
                      <a:endParaRPr lang="en-US" sz="1050" kern="1200" dirty="0">
                        <a:solidFill>
                          <a:schemeClr val="tx1"/>
                        </a:solidFill>
                        <a:effectLst/>
                        <a:latin typeface="+mn-lt"/>
                        <a:ea typeface="+mn-ea"/>
                        <a:cs typeface="+mn-cs"/>
                      </a:endParaRP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6754343"/>
                  </a:ext>
                </a:extLst>
              </a:tr>
              <a:tr h="578767">
                <a:tc>
                  <a:txBody>
                    <a:bodyPr/>
                    <a:lstStyle/>
                    <a:p>
                      <a:pPr marL="0" marR="0" lvl="0" indent="0" algn="l" defTabSz="932742" rtl="0" eaLnBrk="1" fontAlgn="b" latinLnBrk="0" hangingPunct="1">
                        <a:lnSpc>
                          <a:spcPct val="100000"/>
                        </a:lnSpc>
                        <a:spcBef>
                          <a:spcPts val="0"/>
                        </a:spcBef>
                        <a:spcAft>
                          <a:spcPts val="300"/>
                        </a:spcAft>
                        <a:buClrTx/>
                        <a:buSzTx/>
                        <a:buFont typeface="Arial" panose="020B0604020202020204" pitchFamily="34" charset="0"/>
                        <a:buNone/>
                        <a:tabLst/>
                        <a:defRPr/>
                      </a:pPr>
                      <a:r>
                        <a:rPr lang="en-US" sz="1100" kern="1200" baseline="0" dirty="0">
                          <a:solidFill>
                            <a:schemeClr val="tx1"/>
                          </a:solidFill>
                          <a:effectLst/>
                          <a:latin typeface="Segoe UI Semibold" panose="020B0702040204020203" pitchFamily="34" charset="0"/>
                          <a:ea typeface="+mn-ea"/>
                          <a:cs typeface="Segoe UI Semibold" panose="020B0702040204020203" pitchFamily="34" charset="0"/>
                        </a:rPr>
                        <a:t>Dynamics 365 Business Central</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rPr>
                        <a:t> </a:t>
                      </a:r>
                      <a:r>
                        <a:rPr lang="en-US" sz="1100" kern="1200" baseline="0" noProof="0" dirty="0">
                          <a:solidFill>
                            <a:schemeClr val="tx2"/>
                          </a:solidFill>
                          <a:effectLst/>
                          <a:latin typeface="Segoe UI Semibold" panose="020B0702040204020203" pitchFamily="34" charset="0"/>
                          <a:ea typeface="+mn-ea"/>
                          <a:cs typeface="Segoe UI Semibold" panose="020B0702040204020203" pitchFamily="34" charset="0"/>
                        </a:rPr>
                        <a:t>On-demand webinar:</a:t>
                      </a:r>
                      <a:r>
                        <a:rPr lang="en-US" sz="1100" kern="1200" baseline="0" noProof="0" dirty="0">
                          <a:solidFill>
                            <a:schemeClr val="accent3"/>
                          </a:solidFill>
                          <a:effectLst/>
                          <a:latin typeface="Segoe UI Semibold" panose="020B0702040204020203" pitchFamily="34" charset="0"/>
                          <a:ea typeface="+mn-ea"/>
                          <a:cs typeface="Segoe UI Semibold" panose="020B0702040204020203" pitchFamily="34" charset="0"/>
                        </a:rPr>
                        <a:t>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6"/>
                        </a:rPr>
                        <a:t>Customer TCO Calculator</a:t>
                      </a:r>
                      <a:endParaRPr lang="en-US" sz="1100" kern="1200" baseline="0" dirty="0">
                        <a:solidFill>
                          <a:schemeClr val="accent3"/>
                        </a:solidFill>
                        <a:effectLst/>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kern="1200" dirty="0">
                          <a:solidFill>
                            <a:schemeClr val="tx1"/>
                          </a:solidFill>
                          <a:effectLst/>
                          <a:latin typeface="+mn-lt"/>
                          <a:ea typeface="+mn-ea"/>
                          <a:cs typeface="+mn-cs"/>
                        </a:rPr>
                        <a:t>Discover the keys to economic success in this webinar, based on research and financial modeling</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7548286"/>
                  </a:ext>
                </a:extLst>
              </a:tr>
              <a:tr h="578767">
                <a:tc>
                  <a:txBody>
                    <a:bodyPr/>
                    <a:lstStyle/>
                    <a:p>
                      <a:pPr marL="0" marR="0" lvl="0" indent="0" algn="l" defTabSz="932742" rtl="0" eaLnBrk="1" fontAlgn="b" latinLnBrk="0" hangingPunct="1">
                        <a:lnSpc>
                          <a:spcPct val="100000"/>
                        </a:lnSpc>
                        <a:spcBef>
                          <a:spcPts val="0"/>
                        </a:spcBef>
                        <a:spcAft>
                          <a:spcPts val="300"/>
                        </a:spcAft>
                        <a:buClrTx/>
                        <a:buSzTx/>
                        <a:buFont typeface="Arial" panose="020B0604020202020204" pitchFamily="34" charset="0"/>
                        <a:buNone/>
                        <a:tabLst/>
                        <a:defRPr/>
                      </a:pPr>
                      <a:r>
                        <a:rPr lang="en-US" sz="1099" dirty="0">
                          <a:solidFill>
                            <a:srgbClr val="505050"/>
                          </a:solidFill>
                          <a:latin typeface="Segoe UI Semibold" panose="020B0702040204020203" pitchFamily="34" charset="0"/>
                          <a:cs typeface="Segoe UI Semibold" panose="020B0702040204020203" pitchFamily="34" charset="0"/>
                          <a:hlinkClick r:id="rId7"/>
                        </a:rPr>
                        <a:t>Total cost of Ownership overview</a:t>
                      </a:r>
                      <a:endParaRPr lang="en-US" sz="1100" kern="1200" baseline="0" dirty="0">
                        <a:solidFill>
                          <a:schemeClr val="accent3"/>
                        </a:solidFill>
                        <a:effectLst/>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050" kern="1200" dirty="0">
                          <a:solidFill>
                            <a:schemeClr val="tx1"/>
                          </a:solidFill>
                          <a:effectLst/>
                          <a:latin typeface="+mn-lt"/>
                          <a:ea typeface="+mn-ea"/>
                          <a:cs typeface="+mn-cs"/>
                        </a:rPr>
                        <a:t>Learn about different costs attributes that go into Total Cost of Ownership (TCO) as you are considering transitioning to cloud</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0064888"/>
                  </a:ext>
                </a:extLst>
              </a:tr>
              <a:tr h="772997">
                <a:tc>
                  <a:txBody>
                    <a:bodyPr/>
                    <a:lstStyle/>
                    <a:p>
                      <a:pPr marL="0" marR="0" lvl="0" indent="0" algn="l" defTabSz="914367" rtl="0" eaLnBrk="1" fontAlgn="t" latinLnBrk="0" hangingPunct="1">
                        <a:lnSpc>
                          <a:spcPct val="100000"/>
                        </a:lnSpc>
                        <a:spcBef>
                          <a:spcPts val="0"/>
                        </a:spcBef>
                        <a:spcAft>
                          <a:spcPts val="0"/>
                        </a:spcAft>
                        <a:buClrTx/>
                        <a:buSzTx/>
                        <a:buFontTx/>
                        <a:buNone/>
                        <a:tabLst/>
                        <a:defRPr/>
                      </a:pPr>
                      <a:r>
                        <a:rPr lang="en-US" sz="1100" kern="1200" baseline="0" dirty="0">
                          <a:solidFill>
                            <a:schemeClr val="tx1"/>
                          </a:solidFill>
                          <a:effectLst/>
                          <a:latin typeface="Segoe UI Semibold" panose="020B0702040204020203" pitchFamily="34" charset="0"/>
                          <a:ea typeface="+mn-ea"/>
                          <a:cs typeface="Segoe UI Semibold" panose="020B0702040204020203" pitchFamily="34" charset="0"/>
                        </a:rPr>
                        <a:t>Dynamics 365 Business Central Transition</a:t>
                      </a:r>
                      <a:r>
                        <a:rPr lang="en-US" sz="1100" kern="1200" baseline="0" dirty="0">
                          <a:solidFill>
                            <a:schemeClr val="bg1"/>
                          </a:solidFill>
                          <a:effectLst/>
                          <a:latin typeface="Segoe UI Semibold" panose="020B0702040204020203" pitchFamily="34" charset="0"/>
                          <a:ea typeface="+mn-ea"/>
                          <a:cs typeface="Segoe UI Semibold" panose="020B0702040204020203" pitchFamily="34" charset="0"/>
                        </a:rPr>
                        <a:t>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8"/>
                        </a:rPr>
                        <a:t>Promotional Offers sheet</a:t>
                      </a:r>
                      <a:endPar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spcBef>
                          <a:spcPts val="0"/>
                        </a:spcBef>
                        <a:spcAft>
                          <a:spcPts val="0"/>
                        </a:spcAft>
                      </a:pPr>
                      <a:r>
                        <a:rPr lang="en-US" sz="1050" kern="1200" dirty="0">
                          <a:solidFill>
                            <a:schemeClr val="tx1"/>
                          </a:solidFill>
                          <a:effectLst/>
                          <a:latin typeface="+mn-lt"/>
                          <a:ea typeface="+mn-ea"/>
                          <a:cs typeface="+mn-cs"/>
                        </a:rPr>
                        <a:t>Learn about our attractive promotional transition offers your customers can take advantage of, whether they are in-between BREP or at the end of their BREP term. </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3759802"/>
                  </a:ext>
                </a:extLst>
              </a:tr>
            </a:tbl>
          </a:graphicData>
        </a:graphic>
      </p:graphicFrame>
      <p:sp>
        <p:nvSpPr>
          <p:cNvPr id="6" name="Title 4">
            <a:extLst>
              <a:ext uri="{FF2B5EF4-FFF2-40B4-BE49-F238E27FC236}">
                <a16:creationId xmlns:a16="http://schemas.microsoft.com/office/drawing/2014/main" id="{E8825956-C6F3-479F-AF25-182E8249CD6A}"/>
              </a:ext>
            </a:extLst>
          </p:cNvPr>
          <p:cNvSpPr txBox="1">
            <a:spLocks/>
          </p:cNvSpPr>
          <p:nvPr/>
        </p:nvSpPr>
        <p:spPr>
          <a:xfrm>
            <a:off x="395469" y="409544"/>
            <a:ext cx="11887878" cy="412292"/>
          </a:xfrm>
          <a:prstGeom prst="rect">
            <a:avLst/>
          </a:prstGeom>
        </p:spPr>
        <p:txBody>
          <a:bodyPr vert="horz" wrap="square" lIns="0" tIns="0" rIns="0" bIns="0" rtlCol="0" anchor="ctr">
            <a:spAutoFit/>
          </a:bodyPr>
          <a:lstStyle>
            <a:lvl1pPr algn="l" defTabSz="932563" rtl="0" eaLnBrk="1" latinLnBrk="0" hangingPunct="1">
              <a:lnSpc>
                <a:spcPts val="3200"/>
              </a:lnSpc>
              <a:spcBef>
                <a:spcPct val="0"/>
              </a:spcBef>
              <a:buNone/>
              <a:defRPr lang="en-US" sz="2800" b="0" kern="1200" cap="none" spc="-102" baseline="0">
                <a:ln w="3175">
                  <a:noFill/>
                </a:ln>
                <a:gradFill>
                  <a:gsLst>
                    <a:gs pos="2917">
                      <a:schemeClr val="tx1"/>
                    </a:gs>
                    <a:gs pos="100000">
                      <a:schemeClr val="tx1"/>
                    </a:gs>
                  </a:gsLst>
                  <a:lin ang="5400000" scaled="0"/>
                </a:gradFill>
                <a:effectLst/>
                <a:latin typeface="+mj-lt"/>
                <a:ea typeface="+mn-ea"/>
                <a:cs typeface="Segoe UI" pitchFamily="34" charset="0"/>
              </a:defRPr>
            </a:lvl1pPr>
          </a:lstStyle>
          <a:p>
            <a:r>
              <a:rPr lang="en-US" sz="3200" dirty="0"/>
              <a:t>Financial tools for cloud transition</a:t>
            </a:r>
          </a:p>
        </p:txBody>
      </p:sp>
    </p:spTree>
    <p:extLst>
      <p:ext uri="{BB962C8B-B14F-4D97-AF65-F5344CB8AC3E}">
        <p14:creationId xmlns:p14="http://schemas.microsoft.com/office/powerpoint/2010/main" val="293213155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00D086-0D33-40D0-BF63-5EEA89A3BC88}"/>
              </a:ext>
            </a:extLst>
          </p:cNvPr>
          <p:cNvSpPr>
            <a:spLocks noGrp="1"/>
          </p:cNvSpPr>
          <p:nvPr>
            <p:ph type="title"/>
          </p:nvPr>
        </p:nvSpPr>
        <p:spPr>
          <a:xfrm>
            <a:off x="465138" y="2696554"/>
            <a:ext cx="9599793" cy="687018"/>
          </a:xfrm>
        </p:spPr>
        <p:txBody>
          <a:bodyPr/>
          <a:lstStyle/>
          <a:p>
            <a:r>
              <a:rPr lang="en-US" sz="3600" dirty="0"/>
              <a:t>Customer next steps</a:t>
            </a:r>
          </a:p>
        </p:txBody>
      </p:sp>
    </p:spTree>
    <p:extLst>
      <p:ext uri="{BB962C8B-B14F-4D97-AF65-F5344CB8AC3E}">
        <p14:creationId xmlns:p14="http://schemas.microsoft.com/office/powerpoint/2010/main" val="2319658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D7B3DBE-A01E-4387-8041-2784FF2C64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flipH="1">
            <a:off x="-51688" y="0"/>
            <a:ext cx="12476896" cy="6994525"/>
          </a:xfrm>
          <a:prstGeom prst="rect">
            <a:avLst/>
          </a:prstGeom>
        </p:spPr>
      </p:pic>
      <p:sp>
        <p:nvSpPr>
          <p:cNvPr id="22" name="Rectangle 21">
            <a:extLst>
              <a:ext uri="{FF2B5EF4-FFF2-40B4-BE49-F238E27FC236}">
                <a16:creationId xmlns:a16="http://schemas.microsoft.com/office/drawing/2014/main" id="{70235242-9ED7-4744-84A5-74631906962C}"/>
              </a:ext>
            </a:extLst>
          </p:cNvPr>
          <p:cNvSpPr/>
          <p:nvPr/>
        </p:nvSpPr>
        <p:spPr bwMode="auto">
          <a:xfrm>
            <a:off x="-51688" y="-1"/>
            <a:ext cx="7237795" cy="6994525"/>
          </a:xfrm>
          <a:prstGeom prst="rect">
            <a:avLst/>
          </a:prstGeom>
          <a:gradFill>
            <a:gsLst>
              <a:gs pos="66000">
                <a:schemeClr val="bg1">
                  <a:alpha val="70000"/>
                </a:schemeClr>
              </a:gs>
              <a:gs pos="85000">
                <a:schemeClr val="bg1">
                  <a:alpha val="0"/>
                </a:schemeClr>
              </a:gs>
            </a:gsLst>
            <a:lin ang="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 name="Title 23"/>
          <p:cNvSpPr>
            <a:spLocks noGrp="1"/>
          </p:cNvSpPr>
          <p:nvPr>
            <p:ph type="title"/>
          </p:nvPr>
        </p:nvSpPr>
        <p:spPr>
          <a:xfrm>
            <a:off x="465138" y="632779"/>
            <a:ext cx="5889625" cy="820738"/>
          </a:xfrm>
        </p:spPr>
        <p:txBody>
          <a:bodyPr/>
          <a:lstStyle/>
          <a:p>
            <a:r>
              <a:rPr lang="en-US" dirty="0"/>
              <a:t>Take the next steps for your business</a:t>
            </a:r>
          </a:p>
        </p:txBody>
      </p:sp>
      <p:sp>
        <p:nvSpPr>
          <p:cNvPr id="37" name="Text Placeholder 26"/>
          <p:cNvSpPr txBox="1">
            <a:spLocks/>
          </p:cNvSpPr>
          <p:nvPr/>
        </p:nvSpPr>
        <p:spPr>
          <a:xfrm>
            <a:off x="607877" y="1666890"/>
            <a:ext cx="4365055" cy="615553"/>
          </a:xfrm>
          <a:prstGeom prst="rect">
            <a:avLst/>
          </a:prstGeom>
        </p:spPr>
        <p:txBody>
          <a:bodyPr vert="horz" wrap="square" lIns="0" tIns="0" rIns="0" bIns="0" rtlCol="0">
            <a:spAutoFit/>
          </a:bodyPr>
          <a:lstStyle>
            <a:lvl1pPr marL="0" marR="0" indent="0" algn="l" defTabSz="932742" rtl="0" eaLnBrk="1" fontAlgn="auto" latinLnBrk="0" hangingPunct="1">
              <a:lnSpc>
                <a:spcPts val="2400"/>
              </a:lnSpc>
              <a:spcBef>
                <a:spcPts val="0"/>
              </a:spcBef>
              <a:spcAft>
                <a:spcPts val="0"/>
              </a:spcAft>
              <a:buClrTx/>
              <a:buSzPct val="90000"/>
              <a:buFont typeface="Wingdings" panose="05000000000000000000" pitchFamily="2" charset="2"/>
              <a:buNone/>
              <a:tabLst/>
              <a:defRPr lang="en-US" sz="2000" kern="1200" spc="0" baseline="0" dirty="0">
                <a:solidFill>
                  <a:schemeClr val="tx1"/>
                </a:solidFill>
                <a:latin typeface="+mn-lt"/>
                <a:ea typeface="+mn-ea"/>
                <a:cs typeface="+mn-cs"/>
              </a:defRPr>
            </a:lvl1pPr>
            <a:lvl2pPr marL="2286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2"/>
                </a:solidFill>
                <a:latin typeface="+mj-lt"/>
                <a:ea typeface="+mn-ea"/>
                <a:cs typeface="+mn-cs"/>
              </a:defRPr>
            </a:lvl3pPr>
            <a:lvl4pPr marL="6858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200" b="1" kern="1200" spc="0" baseline="0">
                <a:solidFill>
                  <a:schemeClr val="tx1"/>
                </a:solidFill>
                <a:latin typeface="+mn-lt"/>
                <a:ea typeface="+mn-ea"/>
                <a:cs typeface="+mn-cs"/>
              </a:defRPr>
            </a:lvl5pPr>
            <a:lvl6pPr marL="2331854" indent="0" algn="l" defTabSz="932742"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742" rtl="0" eaLnBrk="1" latinLnBrk="0" hangingPunct="1">
              <a:lnSpc>
                <a:spcPct val="100000"/>
              </a:lnSpc>
              <a:spcBef>
                <a:spcPts val="0"/>
              </a:spcBef>
              <a:spcAft>
                <a:spcPts val="0"/>
              </a:spcAft>
              <a:buFont typeface="Arial" pitchFamily="34" charset="0"/>
              <a:buNone/>
              <a:defRPr sz="12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0" lvl="0" algn="l" defTabSz="931565" rtl="0" eaLnBrk="1" fontAlgn="base" latinLnBrk="0" hangingPunct="1">
              <a:lnSpc>
                <a:spcPts val="2400"/>
              </a:lnSpc>
              <a:spcBef>
                <a:spcPct val="0"/>
              </a:spcBef>
              <a:spcAft>
                <a:spcPct val="0"/>
              </a:spcAft>
              <a:buClrTx/>
              <a:buSzPct val="90000"/>
              <a:tabLst/>
              <a:defRPr/>
            </a:pPr>
            <a:r>
              <a:rPr kumimoji="0" lang="en-US" sz="2000" i="0" u="none" strike="noStrike" kern="0" cap="none" spc="0" normalizeH="0" baseline="0" noProof="0" dirty="0">
                <a:ln>
                  <a:noFill/>
                </a:ln>
                <a:solidFill>
                  <a:srgbClr val="0070C0"/>
                </a:solidFill>
                <a:effectLst/>
                <a:uLnTx/>
                <a:uFillTx/>
                <a:latin typeface="+mj-lt"/>
                <a:ea typeface="+mn-ea"/>
                <a:cs typeface="Segoe UI" panose="020B0502040204020203" pitchFamily="34" charset="0"/>
                <a:hlinkClick r:id="rId3">
                  <a:extLst>
                    <a:ext uri="{A12FA001-AC4F-418D-AE19-62706E023703}">
                      <ahyp:hlinkClr xmlns:ahyp="http://schemas.microsoft.com/office/drawing/2018/hyperlinkcolor" val="tx"/>
                    </a:ext>
                  </a:extLst>
                </a:hlinkClick>
              </a:rPr>
              <a:t>Contact</a:t>
            </a:r>
            <a:r>
              <a:rPr kumimoji="0" lang="en-US" sz="2000" i="0" u="none" strike="noStrike" kern="0" cap="none" spc="0" normalizeH="0" baseline="0" noProof="0" dirty="0">
                <a:ln>
                  <a:noFill/>
                </a:ln>
                <a:solidFill>
                  <a:srgbClr val="3C3C41"/>
                </a:solidFill>
                <a:effectLst/>
                <a:uLnTx/>
                <a:uFillTx/>
                <a:latin typeface="+mj-lt"/>
                <a:ea typeface="+mn-ea"/>
                <a:cs typeface="Segoe UI" panose="020B0502040204020203" pitchFamily="34" charset="0"/>
              </a:rPr>
              <a:t> your Microsoft Certified Partner today</a:t>
            </a:r>
          </a:p>
        </p:txBody>
      </p:sp>
      <p:sp>
        <p:nvSpPr>
          <p:cNvPr id="38" name="Text Placeholder 26"/>
          <p:cNvSpPr txBox="1">
            <a:spLocks/>
          </p:cNvSpPr>
          <p:nvPr/>
        </p:nvSpPr>
        <p:spPr>
          <a:xfrm>
            <a:off x="678442" y="3390301"/>
            <a:ext cx="4148901" cy="2769989"/>
          </a:xfrm>
          <a:prstGeom prst="rect">
            <a:avLst/>
          </a:prstGeom>
        </p:spPr>
        <p:txBody>
          <a:bodyPr vert="horz" wrap="square" lIns="0" tIns="0" rIns="0" bIns="0" rtlCol="0">
            <a:spAutoFit/>
          </a:bodyPr>
          <a:lstStyle>
            <a:lvl1pPr marL="0" marR="0" indent="0" algn="l" defTabSz="932742" rtl="0" eaLnBrk="1" fontAlgn="auto" latinLnBrk="0" hangingPunct="1">
              <a:lnSpc>
                <a:spcPts val="2400"/>
              </a:lnSpc>
              <a:spcBef>
                <a:spcPts val="0"/>
              </a:spcBef>
              <a:spcAft>
                <a:spcPts val="0"/>
              </a:spcAft>
              <a:buClrTx/>
              <a:buSzPct val="90000"/>
              <a:buFont typeface="Wingdings" panose="05000000000000000000" pitchFamily="2" charset="2"/>
              <a:buNone/>
              <a:tabLst/>
              <a:defRPr lang="en-US" sz="2000" kern="1200" spc="0" baseline="0" dirty="0">
                <a:solidFill>
                  <a:schemeClr val="tx1"/>
                </a:solidFill>
                <a:latin typeface="+mn-lt"/>
                <a:ea typeface="+mn-ea"/>
                <a:cs typeface="+mn-cs"/>
              </a:defRPr>
            </a:lvl1pPr>
            <a:lvl2pPr marL="2286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2"/>
                </a:solidFill>
                <a:latin typeface="+mj-lt"/>
                <a:ea typeface="+mn-ea"/>
                <a:cs typeface="+mn-cs"/>
              </a:defRPr>
            </a:lvl3pPr>
            <a:lvl4pPr marL="6858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200" b="1" kern="1200" spc="0" baseline="0">
                <a:solidFill>
                  <a:schemeClr val="tx1"/>
                </a:solidFill>
                <a:latin typeface="+mn-lt"/>
                <a:ea typeface="+mn-ea"/>
                <a:cs typeface="+mn-cs"/>
              </a:defRPr>
            </a:lvl5pPr>
            <a:lvl6pPr marL="2331854" indent="0" algn="l" defTabSz="932742"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742" rtl="0" eaLnBrk="1" latinLnBrk="0" hangingPunct="1">
              <a:lnSpc>
                <a:spcPct val="100000"/>
              </a:lnSpc>
              <a:spcBef>
                <a:spcPts val="0"/>
              </a:spcBef>
              <a:spcAft>
                <a:spcPts val="0"/>
              </a:spcAft>
              <a:buFont typeface="Arial" pitchFamily="34" charset="0"/>
              <a:buNone/>
              <a:defRPr sz="12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defTabSz="932472" fontAlgn="base">
              <a:spcBef>
                <a:spcPct val="0"/>
              </a:spcBef>
              <a:spcAft>
                <a:spcPct val="0"/>
              </a:spcAft>
              <a:buFont typeface="Arial" panose="020B0604020202020204" pitchFamily="34" charset="0"/>
              <a:buChar char="•"/>
              <a:defRPr/>
            </a:pPr>
            <a:r>
              <a:rPr lang="en-US" spc="-50" dirty="0"/>
              <a:t>Share these options with your executive team</a:t>
            </a:r>
            <a:endParaRPr lang="en-US" kern="0" dirty="0">
              <a:cs typeface="Segoe UI" panose="020B0502040204020203" pitchFamily="34" charset="0"/>
            </a:endParaRPr>
          </a:p>
          <a:p>
            <a:pPr marL="342900" indent="-342900" defTabSz="932472" fontAlgn="base">
              <a:spcBef>
                <a:spcPct val="0"/>
              </a:spcBef>
              <a:spcAft>
                <a:spcPct val="0"/>
              </a:spcAft>
              <a:buFont typeface="Arial" panose="020B0604020202020204" pitchFamily="34" charset="0"/>
              <a:buChar char="•"/>
              <a:defRPr/>
            </a:pPr>
            <a:r>
              <a:rPr lang="en-US" kern="0" dirty="0">
                <a:cs typeface="Segoe UI" panose="020B0502040204020203" pitchFamily="34" charset="0"/>
              </a:rPr>
              <a:t>Visit the </a:t>
            </a:r>
            <a:r>
              <a:rPr lang="en-US" kern="0" dirty="0">
                <a:solidFill>
                  <a:srgbClr val="0070C0"/>
                </a:solidFill>
                <a:cs typeface="Segoe UI" panose="020B0502040204020203" pitchFamily="34" charset="0"/>
                <a:hlinkClick r:id="rId4">
                  <a:extLst>
                    <a:ext uri="{A12FA001-AC4F-418D-AE19-62706E023703}">
                      <ahyp:hlinkClr xmlns:ahyp="http://schemas.microsoft.com/office/drawing/2018/hyperlinkcolor" val="tx"/>
                    </a:ext>
                  </a:extLst>
                </a:hlinkClick>
              </a:rPr>
              <a:t>Microsoft Business Central website</a:t>
            </a:r>
            <a:endParaRPr lang="en-US" kern="0" dirty="0">
              <a:solidFill>
                <a:srgbClr val="0070C0"/>
              </a:solidFill>
              <a:cs typeface="Segoe UI" panose="020B0502040204020203" pitchFamily="34" charset="0"/>
            </a:endParaRPr>
          </a:p>
          <a:p>
            <a:pPr marL="342900" marR="0" lvl="0" indent="-342900" algn="l" defTabSz="932472" rtl="0" eaLnBrk="1" fontAlgn="base" latinLnBrk="0" hangingPunct="1">
              <a:lnSpc>
                <a:spcPts val="2400"/>
              </a:lnSpc>
              <a:spcBef>
                <a:spcPct val="0"/>
              </a:spcBef>
              <a:spcAft>
                <a:spcPct val="0"/>
              </a:spcAft>
              <a:buClrTx/>
              <a:buSzPct val="90000"/>
              <a:buFont typeface="Arial" panose="020B0604020202020204" pitchFamily="34" charset="0"/>
              <a:buChar char="•"/>
              <a:tabLst/>
              <a:defRPr/>
            </a:pPr>
            <a:r>
              <a:rPr kumimoji="0" lang="en-US" sz="2000" b="0" i="0" u="none" strike="noStrike" kern="0" cap="none" spc="0" normalizeH="0" baseline="0" noProof="0" dirty="0">
                <a:ln>
                  <a:noFill/>
                </a:ln>
                <a:solidFill>
                  <a:srgbClr val="3C3C41"/>
                </a:solidFill>
                <a:effectLst/>
                <a:uLnTx/>
                <a:uFillTx/>
                <a:latin typeface="Segoe UI"/>
                <a:ea typeface="+mn-ea"/>
                <a:cs typeface="Segoe UI" panose="020B0502040204020203" pitchFamily="34" charset="0"/>
              </a:rPr>
              <a:t>Visit the </a:t>
            </a:r>
            <a:r>
              <a:rPr lang="en-US" kern="0" dirty="0">
                <a:solidFill>
                  <a:srgbClr val="0070C0"/>
                </a:solidFill>
                <a:cs typeface="Segoe UI" panose="020B0502040204020203" pitchFamily="34" charset="0"/>
                <a:hlinkClick r:id="rId5">
                  <a:extLst>
                    <a:ext uri="{A12FA001-AC4F-418D-AE19-62706E023703}">
                      <ahyp:hlinkClr xmlns:ahyp="http://schemas.microsoft.com/office/drawing/2018/hyperlinkcolor" val="tx"/>
                    </a:ext>
                  </a:extLst>
                </a:hlinkClick>
              </a:rPr>
              <a:t>Dynamics transition webpage</a:t>
            </a:r>
            <a:endParaRPr lang="en-US" kern="0" dirty="0">
              <a:solidFill>
                <a:srgbClr val="0070C0"/>
              </a:solidFill>
              <a:cs typeface="Segoe UI" panose="020B0502040204020203" pitchFamily="34" charset="0"/>
            </a:endParaRPr>
          </a:p>
          <a:p>
            <a:pPr marL="342900" marR="0" lvl="0" indent="-342900" algn="l" defTabSz="932472" rtl="0" eaLnBrk="1" fontAlgn="base" latinLnBrk="0" hangingPunct="1">
              <a:lnSpc>
                <a:spcPts val="2400"/>
              </a:lnSpc>
              <a:spcBef>
                <a:spcPct val="0"/>
              </a:spcBef>
              <a:spcAft>
                <a:spcPct val="0"/>
              </a:spcAft>
              <a:buClrTx/>
              <a:buSzPct val="90000"/>
              <a:buFont typeface="Arial" panose="020B0604020202020204" pitchFamily="34" charset="0"/>
              <a:buChar char="•"/>
              <a:tabLst/>
              <a:defRPr/>
            </a:pPr>
            <a:r>
              <a:rPr kumimoji="0" lang="en-US" sz="2000" b="0" i="0" u="none" strike="noStrike" kern="0" cap="none" spc="0" normalizeH="0" baseline="0" noProof="0" dirty="0">
                <a:ln>
                  <a:noFill/>
                </a:ln>
                <a:solidFill>
                  <a:srgbClr val="3C3C41"/>
                </a:solidFill>
                <a:effectLst/>
                <a:uLnTx/>
                <a:uFillTx/>
                <a:latin typeface="Segoe UI"/>
                <a:ea typeface="+mn-ea"/>
                <a:cs typeface="Segoe UI" panose="020B0502040204020203" pitchFamily="34" charset="0"/>
              </a:rPr>
              <a:t>Start a Business Central</a:t>
            </a:r>
            <a:r>
              <a:rPr kumimoji="0" lang="en-US" sz="2000" b="0" i="0" u="none" strike="noStrike" kern="0" cap="none" spc="0" normalizeH="0" noProof="0" dirty="0">
                <a:ln>
                  <a:noFill/>
                </a:ln>
                <a:solidFill>
                  <a:srgbClr val="3C3C41"/>
                </a:solidFill>
                <a:effectLst/>
                <a:uLnTx/>
                <a:uFillTx/>
                <a:latin typeface="Segoe UI"/>
                <a:ea typeface="+mn-ea"/>
                <a:cs typeface="Segoe UI" panose="020B0502040204020203" pitchFamily="34" charset="0"/>
              </a:rPr>
              <a:t> free</a:t>
            </a:r>
            <a:r>
              <a:rPr lang="en-US" kern="0" dirty="0">
                <a:solidFill>
                  <a:srgbClr val="3C3C41"/>
                </a:solidFill>
                <a:latin typeface="Segoe UI"/>
                <a:cs typeface="Segoe UI" panose="020B0502040204020203" pitchFamily="34" charset="0"/>
              </a:rPr>
              <a:t> </a:t>
            </a:r>
            <a:r>
              <a:rPr kumimoji="0" lang="en-US" sz="2000" b="0" i="0" u="none" strike="noStrike" kern="0" cap="none" spc="0" normalizeH="0" baseline="0" noProof="0" dirty="0">
                <a:ln>
                  <a:noFill/>
                </a:ln>
                <a:solidFill>
                  <a:srgbClr val="0070C0"/>
                </a:solidFill>
                <a:effectLst/>
                <a:uLnTx/>
                <a:uFillTx/>
                <a:latin typeface="Segoe UI"/>
                <a:ea typeface="+mn-ea"/>
                <a:cs typeface="Segoe UI" panose="020B0502040204020203" pitchFamily="34" charset="0"/>
                <a:hlinkClick r:id="rId6">
                  <a:extLst>
                    <a:ext uri="{A12FA001-AC4F-418D-AE19-62706E023703}">
                      <ahyp:hlinkClr xmlns:ahyp="http://schemas.microsoft.com/office/drawing/2018/hyperlinkcolor" val="tx"/>
                    </a:ext>
                  </a:extLst>
                </a:hlinkClick>
              </a:rPr>
              <a:t>trial</a:t>
            </a:r>
            <a:endParaRPr kumimoji="0" lang="en-US" sz="2000" b="0" i="0" u="none" strike="noStrike" kern="0" cap="none" spc="0" normalizeH="0" baseline="0" noProof="0" dirty="0">
              <a:ln>
                <a:noFill/>
              </a:ln>
              <a:solidFill>
                <a:srgbClr val="0070C0"/>
              </a:solidFill>
              <a:effectLst/>
              <a:uLnTx/>
              <a:uFillTx/>
              <a:latin typeface="Segoe UI"/>
              <a:ea typeface="+mn-ea"/>
              <a:cs typeface="Segoe UI" panose="020B0502040204020203" pitchFamily="34" charset="0"/>
            </a:endParaRPr>
          </a:p>
          <a:p>
            <a:pPr marL="342900" indent="-342900" defTabSz="932472" fontAlgn="base">
              <a:spcBef>
                <a:spcPct val="0"/>
              </a:spcBef>
              <a:spcAft>
                <a:spcPct val="0"/>
              </a:spcAft>
              <a:buFont typeface="Arial" panose="020B0604020202020204" pitchFamily="34" charset="0"/>
              <a:buChar char="•"/>
              <a:defRPr/>
            </a:pPr>
            <a:r>
              <a:rPr lang="en-US" dirty="0"/>
              <a:t>Start PowerApps free </a:t>
            </a:r>
            <a:r>
              <a:rPr lang="en-US" spc="-50" dirty="0">
                <a:solidFill>
                  <a:srgbClr val="0070C0"/>
                </a:solidFill>
                <a:hlinkClick r:id="rId7">
                  <a:extLst>
                    <a:ext uri="{A12FA001-AC4F-418D-AE19-62706E023703}">
                      <ahyp:hlinkClr xmlns:ahyp="http://schemas.microsoft.com/office/drawing/2018/hyperlinkcolor" val="tx"/>
                    </a:ext>
                  </a:extLst>
                </a:hlinkClick>
              </a:rPr>
              <a:t>trial </a:t>
            </a:r>
            <a:endParaRPr lang="en-US" sz="2040" spc="-50" dirty="0">
              <a:solidFill>
                <a:srgbClr val="0070C0"/>
              </a:solidFill>
            </a:endParaRPr>
          </a:p>
          <a:p>
            <a:pPr marL="342900" indent="-342900">
              <a:spcAft>
                <a:spcPts val="612"/>
              </a:spcAft>
              <a:buFont typeface="Arial" panose="020B0604020202020204" pitchFamily="34" charset="0"/>
              <a:buChar char="•"/>
            </a:pPr>
            <a:r>
              <a:rPr lang="en-US" sz="2040" spc="-50" dirty="0"/>
              <a:t>Download the Flow </a:t>
            </a:r>
            <a:r>
              <a:rPr lang="en-US" sz="2040" spc="-50" dirty="0">
                <a:solidFill>
                  <a:srgbClr val="0070C0"/>
                </a:solidFill>
                <a:hlinkClick r:id="rId8" invalidUrl="http:///">
                  <a:extLst>
                    <a:ext uri="{A12FA001-AC4F-418D-AE19-62706E023703}">
                      <ahyp:hlinkClr xmlns:ahyp="http://schemas.microsoft.com/office/drawing/2018/hyperlinkcolor" val="tx"/>
                    </a:ext>
                  </a:extLst>
                </a:hlinkClick>
              </a:rPr>
              <a:t>mobile app</a:t>
            </a:r>
            <a:endParaRPr kumimoji="0" lang="en-US" sz="2000" b="0" i="0" u="none" strike="noStrike" kern="0" cap="none" spc="0" normalizeH="0" baseline="0" noProof="0" dirty="0">
              <a:ln>
                <a:noFill/>
              </a:ln>
              <a:solidFill>
                <a:srgbClr val="0070C0"/>
              </a:solidFill>
              <a:effectLst/>
              <a:uLnTx/>
              <a:uFillTx/>
              <a:latin typeface="Segoe UI"/>
              <a:cs typeface="Segoe UI" panose="020B0502040204020203" pitchFamily="34" charset="0"/>
            </a:endParaRPr>
          </a:p>
        </p:txBody>
      </p:sp>
      <p:sp>
        <p:nvSpPr>
          <p:cNvPr id="39" name="Text Placeholder 26">
            <a:extLst>
              <a:ext uri="{FF2B5EF4-FFF2-40B4-BE49-F238E27FC236}">
                <a16:creationId xmlns:a16="http://schemas.microsoft.com/office/drawing/2014/main" id="{4E2A3954-5EC5-4E08-855C-F0E64AF01FBD}"/>
              </a:ext>
            </a:extLst>
          </p:cNvPr>
          <p:cNvSpPr txBox="1">
            <a:spLocks/>
          </p:cNvSpPr>
          <p:nvPr/>
        </p:nvSpPr>
        <p:spPr>
          <a:xfrm>
            <a:off x="1771209" y="-923332"/>
            <a:ext cx="3353827" cy="692497"/>
          </a:xfrm>
          <a:prstGeom prst="rect">
            <a:avLst/>
          </a:prstGeom>
        </p:spPr>
        <p:txBody>
          <a:bodyPr vert="horz" wrap="square" lIns="0" tIns="0" rIns="0" bIns="0" rtlCol="0">
            <a:spAutoFit/>
          </a:bodyPr>
          <a:lstStyle>
            <a:lvl1pPr marL="0" marR="0" indent="0" algn="l" defTabSz="932742" rtl="0" eaLnBrk="1" fontAlgn="auto" latinLnBrk="0" hangingPunct="1">
              <a:lnSpc>
                <a:spcPts val="2400"/>
              </a:lnSpc>
              <a:spcBef>
                <a:spcPts val="0"/>
              </a:spcBef>
              <a:spcAft>
                <a:spcPts val="0"/>
              </a:spcAft>
              <a:buClrTx/>
              <a:buSzPct val="90000"/>
              <a:buFont typeface="Wingdings" panose="05000000000000000000" pitchFamily="2" charset="2"/>
              <a:buNone/>
              <a:tabLst/>
              <a:defRPr lang="en-US" sz="2000" kern="1200" spc="0" baseline="0" dirty="0">
                <a:gradFill>
                  <a:gsLst>
                    <a:gs pos="2917">
                      <a:schemeClr val="tx1"/>
                    </a:gs>
                    <a:gs pos="100000">
                      <a:schemeClr val="tx1"/>
                    </a:gs>
                  </a:gsLst>
                  <a:lin ang="5400000" scaled="0"/>
                </a:gradFill>
                <a:latin typeface="+mn-lt"/>
                <a:ea typeface="+mn-ea"/>
                <a:cs typeface="+mn-cs"/>
              </a:defRPr>
            </a:lvl1pPr>
            <a:lvl2pPr marL="2286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gradFill>
                  <a:gsLst>
                    <a:gs pos="2917">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gradFill>
                  <a:gsLst>
                    <a:gs pos="2917">
                      <a:schemeClr val="tx2"/>
                    </a:gs>
                    <a:gs pos="100000">
                      <a:schemeClr val="tx2"/>
                    </a:gs>
                  </a:gsLst>
                  <a:lin ang="5400000" scaled="0"/>
                </a:gradFill>
                <a:latin typeface="+mj-lt"/>
                <a:ea typeface="+mn-ea"/>
                <a:cs typeface="+mn-cs"/>
              </a:defRPr>
            </a:lvl3pPr>
            <a:lvl4pPr marL="6858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gradFill>
                  <a:gsLst>
                    <a:gs pos="2917">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200" b="1" kern="1200" spc="0" baseline="0">
                <a:gradFill>
                  <a:gsLst>
                    <a:gs pos="2917">
                      <a:schemeClr val="tx1"/>
                    </a:gs>
                    <a:gs pos="100000">
                      <a:schemeClr val="tx1"/>
                    </a:gs>
                  </a:gsLst>
                  <a:lin ang="5400000" scaled="0"/>
                </a:gradFill>
                <a:latin typeface="+mn-lt"/>
                <a:ea typeface="+mn-ea"/>
                <a:cs typeface="+mn-cs"/>
              </a:defRPr>
            </a:lvl5pPr>
            <a:lvl6pPr marL="2331854" indent="0" algn="l" defTabSz="932742"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742" rtl="0" eaLnBrk="1" latinLnBrk="0" hangingPunct="1">
              <a:lnSpc>
                <a:spcPct val="100000"/>
              </a:lnSpc>
              <a:spcBef>
                <a:spcPts val="0"/>
              </a:spcBef>
              <a:spcAft>
                <a:spcPts val="0"/>
              </a:spcAft>
              <a:buFont typeface="Arial" pitchFamily="34" charset="0"/>
              <a:buNone/>
              <a:defRPr sz="1200" kern="1200">
                <a:gradFill>
                  <a:gsLst>
                    <a:gs pos="2917">
                      <a:schemeClr val="tx1"/>
                    </a:gs>
                    <a:gs pos="100000">
                      <a:schemeClr val="tx1"/>
                    </a:gs>
                  </a:gsLst>
                  <a:lin ang="5400000" scaled="0"/>
                </a:gra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6209" indent="-466209">
              <a:spcAft>
                <a:spcPts val="612"/>
              </a:spcAft>
              <a:buFont typeface="+mj-lt"/>
              <a:buAutoNum type="arabicPeriod"/>
            </a:pPr>
            <a:endParaRPr lang="en-US" sz="2040" spc="-50" dirty="0">
              <a:solidFill>
                <a:schemeClr val="tx2"/>
              </a:solidFill>
            </a:endParaRPr>
          </a:p>
          <a:p>
            <a:pPr marL="466209" indent="-466209">
              <a:spcAft>
                <a:spcPts val="612"/>
              </a:spcAft>
              <a:buFont typeface="+mj-lt"/>
              <a:buAutoNum type="arabicPeriod"/>
            </a:pPr>
            <a:endParaRPr lang="en-US" sz="2040" spc="-50" dirty="0">
              <a:solidFill>
                <a:schemeClr val="tx2"/>
              </a:solidFill>
            </a:endParaRPr>
          </a:p>
        </p:txBody>
      </p:sp>
      <p:sp>
        <p:nvSpPr>
          <p:cNvPr id="44" name="Text Placeholder 6">
            <a:extLst>
              <a:ext uri="{FF2B5EF4-FFF2-40B4-BE49-F238E27FC236}">
                <a16:creationId xmlns:a16="http://schemas.microsoft.com/office/drawing/2014/main" id="{2CDFC7CD-B5D9-49B1-A7F0-AA64B306218D}"/>
              </a:ext>
            </a:extLst>
          </p:cNvPr>
          <p:cNvSpPr txBox="1">
            <a:spLocks/>
          </p:cNvSpPr>
          <p:nvPr/>
        </p:nvSpPr>
        <p:spPr>
          <a:xfrm>
            <a:off x="1454262" y="1313982"/>
            <a:ext cx="65" cy="246221"/>
          </a:xfrm>
          <a:prstGeom prst="rect">
            <a:avLst/>
          </a:prstGeom>
        </p:spPr>
        <p:txBody>
          <a:bodyPr vert="horz" wrap="non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400" kern="1200" spc="-50" baseline="0">
                <a:gradFill>
                  <a:gsLst>
                    <a:gs pos="2917">
                      <a:schemeClr val="tx1"/>
                    </a:gs>
                    <a:gs pos="100000">
                      <a:schemeClr val="tx1"/>
                    </a:gs>
                  </a:gsLst>
                  <a:lin ang="5400000" scaled="0"/>
                </a:gradFill>
                <a:latin typeface="+mj-lt"/>
                <a:ea typeface="+mn-ea"/>
                <a:cs typeface="+mn-cs"/>
              </a:defRPr>
            </a:lvl1pPr>
            <a:lvl2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gradFill>
                  <a:gsLst>
                    <a:gs pos="2917">
                      <a:schemeClr val="tx1"/>
                    </a:gs>
                    <a:gs pos="100000">
                      <a:schemeClr val="tx1"/>
                    </a:gs>
                  </a:gsLst>
                  <a:lin ang="5400000" scaled="0"/>
                </a:gradFill>
                <a:latin typeface="+mn-lt"/>
                <a:ea typeface="+mn-ea"/>
                <a:cs typeface="+mn-cs"/>
              </a:defRPr>
            </a:lvl2pPr>
            <a:lvl3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gradFill>
                  <a:gsLst>
                    <a:gs pos="2917">
                      <a:schemeClr val="tx2"/>
                    </a:gs>
                    <a:gs pos="100000">
                      <a:schemeClr val="tx2"/>
                    </a:gs>
                  </a:gsLst>
                  <a:lin ang="5400000" scaled="0"/>
                </a:gradFill>
                <a:latin typeface="+mj-lt"/>
                <a:ea typeface="+mn-ea"/>
                <a:cs typeface="+mn-cs"/>
              </a:defRPr>
            </a:lvl3pPr>
            <a:lvl4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gradFill>
                  <a:gsLst>
                    <a:gs pos="2917">
                      <a:schemeClr val="tx1"/>
                    </a:gs>
                    <a:gs pos="100000">
                      <a:schemeClr val="tx1"/>
                    </a:gs>
                  </a:gsLst>
                  <a:lin ang="5400000" scaled="0"/>
                </a:gradFill>
                <a:latin typeface="+mn-lt"/>
                <a:ea typeface="+mn-ea"/>
                <a:cs typeface="+mn-cs"/>
              </a:defRPr>
            </a:lvl4pPr>
            <a:lvl5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200" b="1" kern="1200" spc="0" baseline="0">
                <a:gradFill>
                  <a:gsLst>
                    <a:gs pos="2917">
                      <a:schemeClr val="tx1"/>
                    </a:gs>
                    <a:gs pos="100000">
                      <a:schemeClr val="tx1"/>
                    </a:gs>
                  </a:gsLst>
                  <a:lin ang="5400000" scaled="0"/>
                </a:gradFill>
                <a:latin typeface="+mn-lt"/>
                <a:ea typeface="+mn-ea"/>
                <a:cs typeface="+mn-cs"/>
              </a:defRPr>
            </a:lvl5pPr>
            <a:lvl6pPr marL="2331854" indent="0" algn="l" defTabSz="932742"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742" rtl="0" eaLnBrk="1" latinLnBrk="0" hangingPunct="1">
              <a:lnSpc>
                <a:spcPct val="100000"/>
              </a:lnSpc>
              <a:spcBef>
                <a:spcPts val="0"/>
              </a:spcBef>
              <a:spcAft>
                <a:spcPts val="0"/>
              </a:spcAft>
              <a:buFont typeface="Arial" pitchFamily="34" charset="0"/>
              <a:buNone/>
              <a:defRPr sz="1200" kern="1200">
                <a:gradFill>
                  <a:gsLst>
                    <a:gs pos="2917">
                      <a:schemeClr val="tx1"/>
                    </a:gs>
                    <a:gs pos="100000">
                      <a:schemeClr val="tx1"/>
                    </a:gs>
                  </a:gsLst>
                  <a:lin ang="5400000" scaled="0"/>
                </a:gra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1600" b="0" i="0" u="none" strike="noStrike" kern="1200" cap="none" spc="-50" normalizeH="0" baseline="0" noProof="0" dirty="0">
              <a:ln>
                <a:noFill/>
              </a:ln>
              <a:solidFill>
                <a:srgbClr val="008272"/>
              </a:solidFill>
              <a:effectLst/>
              <a:uLnTx/>
              <a:uFillTx/>
              <a:latin typeface="Segoe UI Semibold"/>
              <a:ea typeface="+mn-ea"/>
              <a:cs typeface="+mn-cs"/>
            </a:endParaRPr>
          </a:p>
        </p:txBody>
      </p:sp>
      <p:sp>
        <p:nvSpPr>
          <p:cNvPr id="45" name="Text Placeholder 6">
            <a:extLst>
              <a:ext uri="{FF2B5EF4-FFF2-40B4-BE49-F238E27FC236}">
                <a16:creationId xmlns:a16="http://schemas.microsoft.com/office/drawing/2014/main" id="{1B5FD98A-C3D2-4296-AC80-EAE64B83F857}"/>
              </a:ext>
            </a:extLst>
          </p:cNvPr>
          <p:cNvSpPr txBox="1">
            <a:spLocks/>
          </p:cNvSpPr>
          <p:nvPr/>
        </p:nvSpPr>
        <p:spPr>
          <a:xfrm>
            <a:off x="607877" y="1313981"/>
            <a:ext cx="998671" cy="307777"/>
          </a:xfrm>
          <a:prstGeom prst="rect">
            <a:avLst/>
          </a:prstGeom>
        </p:spPr>
        <p:txBody>
          <a:bodyPr vert="horz" wrap="non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400" kern="1200" spc="-50" baseline="0">
                <a:gradFill>
                  <a:gsLst>
                    <a:gs pos="2917">
                      <a:schemeClr val="tx1"/>
                    </a:gs>
                    <a:gs pos="100000">
                      <a:schemeClr val="tx1"/>
                    </a:gs>
                  </a:gsLst>
                  <a:lin ang="5400000" scaled="0"/>
                </a:gradFill>
                <a:latin typeface="+mj-lt"/>
                <a:ea typeface="+mn-ea"/>
                <a:cs typeface="+mn-cs"/>
              </a:defRPr>
            </a:lvl1pPr>
            <a:lvl2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gradFill>
                  <a:gsLst>
                    <a:gs pos="2917">
                      <a:schemeClr val="tx1"/>
                    </a:gs>
                    <a:gs pos="100000">
                      <a:schemeClr val="tx1"/>
                    </a:gs>
                  </a:gsLst>
                  <a:lin ang="5400000" scaled="0"/>
                </a:gradFill>
                <a:latin typeface="+mn-lt"/>
                <a:ea typeface="+mn-ea"/>
                <a:cs typeface="+mn-cs"/>
              </a:defRPr>
            </a:lvl2pPr>
            <a:lvl3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gradFill>
                  <a:gsLst>
                    <a:gs pos="2917">
                      <a:schemeClr val="tx2"/>
                    </a:gs>
                    <a:gs pos="100000">
                      <a:schemeClr val="tx2"/>
                    </a:gs>
                  </a:gsLst>
                  <a:lin ang="5400000" scaled="0"/>
                </a:gradFill>
                <a:latin typeface="+mj-lt"/>
                <a:ea typeface="+mn-ea"/>
                <a:cs typeface="+mn-cs"/>
              </a:defRPr>
            </a:lvl3pPr>
            <a:lvl4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gradFill>
                  <a:gsLst>
                    <a:gs pos="2917">
                      <a:schemeClr val="tx1"/>
                    </a:gs>
                    <a:gs pos="100000">
                      <a:schemeClr val="tx1"/>
                    </a:gs>
                  </a:gsLst>
                  <a:lin ang="5400000" scaled="0"/>
                </a:gradFill>
                <a:latin typeface="+mn-lt"/>
                <a:ea typeface="+mn-ea"/>
                <a:cs typeface="+mn-cs"/>
              </a:defRPr>
            </a:lvl4pPr>
            <a:lvl5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200" b="1" kern="1200" spc="0" baseline="0">
                <a:gradFill>
                  <a:gsLst>
                    <a:gs pos="2917">
                      <a:schemeClr val="tx1"/>
                    </a:gs>
                    <a:gs pos="100000">
                      <a:schemeClr val="tx1"/>
                    </a:gs>
                  </a:gsLst>
                  <a:lin ang="5400000" scaled="0"/>
                </a:gradFill>
                <a:latin typeface="+mn-lt"/>
                <a:ea typeface="+mn-ea"/>
                <a:cs typeface="+mn-cs"/>
              </a:defRPr>
            </a:lvl5pPr>
            <a:lvl6pPr marL="2331854" indent="0" algn="l" defTabSz="932742"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742" rtl="0" eaLnBrk="1" latinLnBrk="0" hangingPunct="1">
              <a:lnSpc>
                <a:spcPct val="100000"/>
              </a:lnSpc>
              <a:spcBef>
                <a:spcPts val="0"/>
              </a:spcBef>
              <a:spcAft>
                <a:spcPts val="0"/>
              </a:spcAft>
              <a:buFont typeface="Arial" pitchFamily="34" charset="0"/>
              <a:buNone/>
              <a:defRPr sz="1200" kern="1200">
                <a:gradFill>
                  <a:gsLst>
                    <a:gs pos="2917">
                      <a:schemeClr val="tx1"/>
                    </a:gs>
                    <a:gs pos="100000">
                      <a:schemeClr val="tx1"/>
                    </a:gs>
                  </a:gsLst>
                  <a:lin ang="5400000" scaled="0"/>
                </a:gra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000" b="0" i="0" u="none" strike="noStrike" kern="1200" cap="none" spc="-50" normalizeH="0" baseline="0" noProof="0" dirty="0">
                <a:ln>
                  <a:noFill/>
                </a:ln>
                <a:solidFill>
                  <a:srgbClr val="008272"/>
                </a:solidFill>
                <a:effectLst/>
                <a:uLnTx/>
                <a:uFillTx/>
                <a:latin typeface="Segoe UI Semibold"/>
                <a:ea typeface="+mn-ea"/>
                <a:cs typeface="+mn-cs"/>
              </a:rPr>
              <a:t>Just do it</a:t>
            </a:r>
          </a:p>
        </p:txBody>
      </p:sp>
      <p:sp>
        <p:nvSpPr>
          <p:cNvPr id="47" name="Text Placeholder 6">
            <a:extLst>
              <a:ext uri="{FF2B5EF4-FFF2-40B4-BE49-F238E27FC236}">
                <a16:creationId xmlns:a16="http://schemas.microsoft.com/office/drawing/2014/main" id="{5168A9A0-1C5E-469F-817F-349BD384A672}"/>
              </a:ext>
            </a:extLst>
          </p:cNvPr>
          <p:cNvSpPr txBox="1">
            <a:spLocks/>
          </p:cNvSpPr>
          <p:nvPr/>
        </p:nvSpPr>
        <p:spPr>
          <a:xfrm>
            <a:off x="614175" y="3025212"/>
            <a:ext cx="1790811" cy="307777"/>
          </a:xfrm>
          <a:prstGeom prst="rect">
            <a:avLst/>
          </a:prstGeom>
        </p:spPr>
        <p:txBody>
          <a:bodyPr vert="horz" wrap="non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400" kern="1200" spc="-50" baseline="0">
                <a:gradFill>
                  <a:gsLst>
                    <a:gs pos="2917">
                      <a:schemeClr val="tx1"/>
                    </a:gs>
                    <a:gs pos="100000">
                      <a:schemeClr val="tx1"/>
                    </a:gs>
                  </a:gsLst>
                  <a:lin ang="5400000" scaled="0"/>
                </a:gradFill>
                <a:latin typeface="+mj-lt"/>
                <a:ea typeface="+mn-ea"/>
                <a:cs typeface="+mn-cs"/>
              </a:defRPr>
            </a:lvl1pPr>
            <a:lvl2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gradFill>
                  <a:gsLst>
                    <a:gs pos="2917">
                      <a:schemeClr val="tx1"/>
                    </a:gs>
                    <a:gs pos="100000">
                      <a:schemeClr val="tx1"/>
                    </a:gs>
                  </a:gsLst>
                  <a:lin ang="5400000" scaled="0"/>
                </a:gradFill>
                <a:latin typeface="+mn-lt"/>
                <a:ea typeface="+mn-ea"/>
                <a:cs typeface="+mn-cs"/>
              </a:defRPr>
            </a:lvl2pPr>
            <a:lvl3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gradFill>
                  <a:gsLst>
                    <a:gs pos="2917">
                      <a:schemeClr val="tx2"/>
                    </a:gs>
                    <a:gs pos="100000">
                      <a:schemeClr val="tx2"/>
                    </a:gs>
                  </a:gsLst>
                  <a:lin ang="5400000" scaled="0"/>
                </a:gradFill>
                <a:latin typeface="+mj-lt"/>
                <a:ea typeface="+mn-ea"/>
                <a:cs typeface="+mn-cs"/>
              </a:defRPr>
            </a:lvl3pPr>
            <a:lvl4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gradFill>
                  <a:gsLst>
                    <a:gs pos="2917">
                      <a:schemeClr val="tx1"/>
                    </a:gs>
                    <a:gs pos="100000">
                      <a:schemeClr val="tx1"/>
                    </a:gs>
                  </a:gsLst>
                  <a:lin ang="5400000" scaled="0"/>
                </a:gradFill>
                <a:latin typeface="+mn-lt"/>
                <a:ea typeface="+mn-ea"/>
                <a:cs typeface="+mn-cs"/>
              </a:defRPr>
            </a:lvl4pPr>
            <a:lvl5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200" b="1" kern="1200" spc="0" baseline="0">
                <a:gradFill>
                  <a:gsLst>
                    <a:gs pos="2917">
                      <a:schemeClr val="tx1"/>
                    </a:gs>
                    <a:gs pos="100000">
                      <a:schemeClr val="tx1"/>
                    </a:gs>
                  </a:gsLst>
                  <a:lin ang="5400000" scaled="0"/>
                </a:gradFill>
                <a:latin typeface="+mn-lt"/>
                <a:ea typeface="+mn-ea"/>
                <a:cs typeface="+mn-cs"/>
              </a:defRPr>
            </a:lvl5pPr>
            <a:lvl6pPr marL="2331854" indent="0" algn="l" defTabSz="932742"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742" rtl="0" eaLnBrk="1" latinLnBrk="0" hangingPunct="1">
              <a:lnSpc>
                <a:spcPct val="100000"/>
              </a:lnSpc>
              <a:spcBef>
                <a:spcPts val="0"/>
              </a:spcBef>
              <a:spcAft>
                <a:spcPts val="0"/>
              </a:spcAft>
              <a:buFont typeface="Arial" pitchFamily="34" charset="0"/>
              <a:buNone/>
              <a:defRPr sz="1200" kern="1200">
                <a:gradFill>
                  <a:gsLst>
                    <a:gs pos="2917">
                      <a:schemeClr val="tx1"/>
                    </a:gs>
                    <a:gs pos="100000">
                      <a:schemeClr val="tx1"/>
                    </a:gs>
                  </a:gsLst>
                  <a:lin ang="5400000" scaled="0"/>
                </a:gra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000" b="0" i="0" u="none" strike="noStrike" kern="1200" cap="none" spc="-50" normalizeH="0" baseline="0" noProof="0" dirty="0">
                <a:ln>
                  <a:noFill/>
                </a:ln>
                <a:solidFill>
                  <a:srgbClr val="008272"/>
                </a:solidFill>
                <a:effectLst/>
                <a:uLnTx/>
                <a:uFillTx/>
                <a:latin typeface="Segoe UI Semibold"/>
                <a:ea typeface="+mn-ea"/>
                <a:cs typeface="+mn-cs"/>
              </a:rPr>
              <a:t>Prepare yourself</a:t>
            </a:r>
          </a:p>
        </p:txBody>
      </p:sp>
    </p:spTree>
    <p:extLst>
      <p:ext uri="{BB962C8B-B14F-4D97-AF65-F5344CB8AC3E}">
        <p14:creationId xmlns:p14="http://schemas.microsoft.com/office/powerpoint/2010/main" val="4011500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left)">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DEF5CD-D119-4ADE-8197-1BAF63C5E94E}"/>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21148610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D0937A5-B8CC-4BF1-8E41-A5C8B7E56E36}"/>
              </a:ext>
            </a:extLst>
          </p:cNvPr>
          <p:cNvSpPr txBox="1"/>
          <p:nvPr/>
        </p:nvSpPr>
        <p:spPr>
          <a:xfrm>
            <a:off x="883" y="6457220"/>
            <a:ext cx="12434711" cy="542399"/>
          </a:xfrm>
          <a:prstGeom prst="rect">
            <a:avLst/>
          </a:prstGeom>
          <a:solidFill>
            <a:schemeClr val="tx2"/>
          </a:solidFill>
        </p:spPr>
        <p:txBody>
          <a:bodyPr wrap="square" rtlCol="0">
            <a:spAutoFit/>
          </a:bodyPr>
          <a:lstStyle/>
          <a:p>
            <a:pPr algn="ctr" defTabSz="932597"/>
            <a:r>
              <a:rPr lang="en-US" sz="2856">
                <a:solidFill>
                  <a:schemeClr val="bg1"/>
                </a:solidFill>
                <a:latin typeface="Segoe UI Semibold" panose="020B0702040204020203" pitchFamily="34" charset="0"/>
                <a:cs typeface="Segoe UI Semibold" panose="020B0702040204020203" pitchFamily="34" charset="0"/>
                <a:hlinkClick r:id="rId2">
                  <a:extLst>
                    <a:ext uri="{A12FA001-AC4F-418D-AE19-62706E023703}">
                      <ahyp:hlinkClr xmlns:ahyp="http://schemas.microsoft.com/office/drawing/2018/hyperlinkcolor" val="tx"/>
                    </a:ext>
                  </a:extLst>
                </a:hlinkClick>
              </a:rPr>
              <a:t>aka.ms/</a:t>
            </a:r>
            <a:r>
              <a:rPr lang="en-US" sz="2856" err="1">
                <a:solidFill>
                  <a:schemeClr val="bg1"/>
                </a:solidFill>
                <a:latin typeface="Segoe UI Semibold" panose="020B0702040204020203" pitchFamily="34" charset="0"/>
                <a:cs typeface="Segoe UI Semibold" panose="020B0702040204020203" pitchFamily="34" charset="0"/>
                <a:hlinkClick r:id="rId2">
                  <a:extLst>
                    <a:ext uri="{A12FA001-AC4F-418D-AE19-62706E023703}">
                      <ahyp:hlinkClr xmlns:ahyp="http://schemas.microsoft.com/office/drawing/2018/hyperlinkcolor" val="tx"/>
                    </a:ext>
                  </a:extLst>
                </a:hlinkClick>
              </a:rPr>
              <a:t>BizCentral</a:t>
            </a:r>
            <a:endParaRPr lang="en-US" sz="2856">
              <a:solidFill>
                <a:schemeClr val="bg1"/>
              </a:solidFill>
              <a:latin typeface="Segoe UI Semibold" panose="020B0702040204020203" pitchFamily="34" charset="0"/>
              <a:cs typeface="Segoe UI Semibold" panose="020B0702040204020203" pitchFamily="34" charset="0"/>
            </a:endParaRPr>
          </a:p>
        </p:txBody>
      </p:sp>
      <p:sp>
        <p:nvSpPr>
          <p:cNvPr id="8" name="TextBox 7">
            <a:extLst>
              <a:ext uri="{FF2B5EF4-FFF2-40B4-BE49-F238E27FC236}">
                <a16:creationId xmlns:a16="http://schemas.microsoft.com/office/drawing/2014/main" id="{F60EFA66-4DC1-4E6D-8F07-7CB110733C02}"/>
              </a:ext>
            </a:extLst>
          </p:cNvPr>
          <p:cNvSpPr txBox="1"/>
          <p:nvPr/>
        </p:nvSpPr>
        <p:spPr>
          <a:xfrm>
            <a:off x="106257" y="2258205"/>
            <a:ext cx="5657795" cy="2492990"/>
          </a:xfrm>
          <a:prstGeom prst="rect">
            <a:avLst/>
          </a:prstGeom>
          <a:noFill/>
        </p:spPr>
        <p:txBody>
          <a:bodyPr wrap="square" rtlCol="0">
            <a:spAutoFit/>
          </a:bodyPr>
          <a:lstStyle/>
          <a:p>
            <a:pPr marL="285750" indent="-285750" defTabSz="932597">
              <a:spcAft>
                <a:spcPts val="600"/>
              </a:spcAft>
              <a:buClr>
                <a:schemeClr val="tx2"/>
              </a:buClr>
              <a:buSzPct val="175000"/>
              <a:buFont typeface="Segoe UI" panose="020B0502040204020203" pitchFamily="34" charset="0"/>
              <a:buChar char="›"/>
            </a:pPr>
            <a:r>
              <a:rPr lang="en-US">
                <a:solidFill>
                  <a:prstClr val="black"/>
                </a:solidFill>
                <a:latin typeface="Segoe UI" panose="020B0502040204020203" pitchFamily="34" charset="0"/>
                <a:cs typeface="Segoe UI" panose="020B0502040204020203" pitchFamily="34" charset="0"/>
                <a:hlinkClick r:id="rId3"/>
              </a:rPr>
              <a:t>Connect, Configure, and Explore – Introduction</a:t>
            </a:r>
            <a:endParaRPr lang="en-US">
              <a:solidFill>
                <a:prstClr val="black"/>
              </a:solidFill>
              <a:latin typeface="Segoe UI" panose="020B0502040204020203" pitchFamily="34" charset="0"/>
              <a:cs typeface="Segoe UI" panose="020B0502040204020203" pitchFamily="34" charset="0"/>
              <a:hlinkClick r:id="rId4"/>
            </a:endParaRPr>
          </a:p>
          <a:p>
            <a:pPr marL="285750" indent="-285750" defTabSz="932597">
              <a:spcAft>
                <a:spcPts val="600"/>
              </a:spcAft>
              <a:buClr>
                <a:schemeClr val="tx2"/>
              </a:buClr>
              <a:buSzPct val="175000"/>
              <a:buFont typeface="Segoe UI" panose="020B0502040204020203" pitchFamily="34" charset="0"/>
              <a:buChar char="›"/>
            </a:pPr>
            <a:r>
              <a:rPr lang="en-US" u="sng">
                <a:solidFill>
                  <a:prstClr val="black"/>
                </a:solidFill>
                <a:latin typeface="Segoe UI" panose="020B0502040204020203" pitchFamily="34" charset="0"/>
                <a:cs typeface="Segoe UI" panose="020B0502040204020203" pitchFamily="34" charset="0"/>
                <a:hlinkClick r:id="rId5"/>
              </a:rPr>
              <a:t>Configure Business Central and a Mobile Device </a:t>
            </a:r>
            <a:endParaRPr lang="en-US" u="sng">
              <a:solidFill>
                <a:prstClr val="black"/>
              </a:solidFill>
              <a:latin typeface="Segoe UI" panose="020B0502040204020203" pitchFamily="34" charset="0"/>
              <a:cs typeface="Segoe UI" panose="020B0502040204020203" pitchFamily="34" charset="0"/>
            </a:endParaRPr>
          </a:p>
          <a:p>
            <a:pPr marL="285750" indent="-285750" defTabSz="932597">
              <a:spcAft>
                <a:spcPts val="600"/>
              </a:spcAft>
              <a:buClr>
                <a:schemeClr val="tx2"/>
              </a:buClr>
              <a:buSzPct val="175000"/>
              <a:buFont typeface="Segoe UI" panose="020B0502040204020203" pitchFamily="34" charset="0"/>
              <a:buChar char="›"/>
            </a:pPr>
            <a:r>
              <a:rPr lang="en-US" u="sng">
                <a:solidFill>
                  <a:prstClr val="black"/>
                </a:solidFill>
                <a:latin typeface="Segoe UI" panose="020B0502040204020203" pitchFamily="34" charset="0"/>
                <a:cs typeface="Segoe UI" panose="020B0502040204020203" pitchFamily="34" charset="0"/>
                <a:hlinkClick r:id="rId6"/>
              </a:rPr>
              <a:t>Configure Business Central and Microsoft Outlook</a:t>
            </a:r>
            <a:endParaRPr lang="en-US" u="sng">
              <a:solidFill>
                <a:prstClr val="black"/>
              </a:solidFill>
              <a:latin typeface="Segoe UI" panose="020B0502040204020203" pitchFamily="34" charset="0"/>
              <a:cs typeface="Segoe UI" panose="020B0502040204020203" pitchFamily="34" charset="0"/>
              <a:hlinkClick r:id="rId7"/>
            </a:endParaRPr>
          </a:p>
          <a:p>
            <a:pPr marL="285750" indent="-285750" defTabSz="932597">
              <a:spcAft>
                <a:spcPts val="600"/>
              </a:spcAft>
              <a:buClr>
                <a:schemeClr val="tx2"/>
              </a:buClr>
              <a:buSzPct val="175000"/>
              <a:buFont typeface="Segoe UI" panose="020B0502040204020203" pitchFamily="34" charset="0"/>
              <a:buChar char="›"/>
            </a:pPr>
            <a:r>
              <a:rPr lang="en-US" u="sng">
                <a:solidFill>
                  <a:prstClr val="black"/>
                </a:solidFill>
                <a:latin typeface="Segoe UI" panose="020B0502040204020203" pitchFamily="34" charset="0"/>
                <a:cs typeface="Segoe UI" panose="020B0502040204020203" pitchFamily="34" charset="0"/>
                <a:hlinkClick r:id="rId8"/>
              </a:rPr>
              <a:t>Connect Business Central </a:t>
            </a:r>
            <a:endParaRPr lang="en-US" u="sng">
              <a:solidFill>
                <a:prstClr val="black"/>
              </a:solidFill>
              <a:latin typeface="Segoe UI" panose="020B0502040204020203" pitchFamily="34" charset="0"/>
              <a:cs typeface="Segoe UI" panose="020B0502040204020203" pitchFamily="34" charset="0"/>
            </a:endParaRPr>
          </a:p>
          <a:p>
            <a:pPr marL="285750" indent="-285750" defTabSz="932597">
              <a:spcAft>
                <a:spcPts val="600"/>
              </a:spcAft>
              <a:buClr>
                <a:schemeClr val="tx2"/>
              </a:buClr>
              <a:buSzPct val="175000"/>
              <a:buFont typeface="Segoe UI" panose="020B0502040204020203" pitchFamily="34" charset="0"/>
              <a:buChar char="›"/>
            </a:pPr>
            <a:r>
              <a:rPr lang="en-US" u="sng">
                <a:solidFill>
                  <a:prstClr val="black"/>
                </a:solidFill>
                <a:latin typeface="Segoe UI" panose="020B0502040204020203" pitchFamily="34" charset="0"/>
                <a:cs typeface="Segoe UI" panose="020B0502040204020203" pitchFamily="34" charset="0"/>
                <a:hlinkClick r:id="rId9"/>
              </a:rPr>
              <a:t>Connect Business Central and </a:t>
            </a:r>
            <a:r>
              <a:rPr lang="en-US" u="sng" err="1">
                <a:solidFill>
                  <a:prstClr val="black"/>
                </a:solidFill>
                <a:latin typeface="Segoe UI" panose="020B0502040204020203" pitchFamily="34" charset="0"/>
                <a:cs typeface="Segoe UI" panose="020B0502040204020203" pitchFamily="34" charset="0"/>
                <a:hlinkClick r:id="rId9"/>
              </a:rPr>
              <a:t>PowerBI</a:t>
            </a:r>
            <a:r>
              <a:rPr lang="en-US" u="sng">
                <a:solidFill>
                  <a:prstClr val="black"/>
                </a:solidFill>
                <a:latin typeface="Segoe UI" panose="020B0502040204020203" pitchFamily="34" charset="0"/>
                <a:cs typeface="Segoe UI" panose="020B0502040204020203" pitchFamily="34" charset="0"/>
                <a:hlinkClick r:id="rId9"/>
              </a:rPr>
              <a:t> </a:t>
            </a:r>
            <a:endParaRPr lang="en-US" u="sng">
              <a:solidFill>
                <a:prstClr val="black"/>
              </a:solidFill>
              <a:latin typeface="Segoe UI" panose="020B0502040204020203" pitchFamily="34" charset="0"/>
              <a:cs typeface="Segoe UI" panose="020B0502040204020203" pitchFamily="34" charset="0"/>
            </a:endParaRPr>
          </a:p>
          <a:p>
            <a:pPr marL="285750" indent="-285750" defTabSz="932597">
              <a:spcAft>
                <a:spcPts val="600"/>
              </a:spcAft>
              <a:buClr>
                <a:schemeClr val="tx2"/>
              </a:buClr>
              <a:buSzPct val="175000"/>
              <a:buFont typeface="Segoe UI" panose="020B0502040204020203" pitchFamily="34" charset="0"/>
              <a:buChar char="›"/>
            </a:pPr>
            <a:r>
              <a:rPr lang="en-US" u="sng">
                <a:solidFill>
                  <a:prstClr val="black"/>
                </a:solidFill>
                <a:latin typeface="Segoe UI" panose="020B0502040204020203" pitchFamily="34" charset="0"/>
                <a:cs typeface="Segoe UI" panose="020B0502040204020203" pitchFamily="34" charset="0"/>
                <a:hlinkClick r:id="rId10"/>
              </a:rPr>
              <a:t>Create a Trial Account for Business Central </a:t>
            </a:r>
            <a:endParaRPr lang="en-US" u="sng">
              <a:solidFill>
                <a:prstClr val="black"/>
              </a:solidFill>
              <a:latin typeface="Segoe UI" panose="020B0502040204020203" pitchFamily="34" charset="0"/>
              <a:cs typeface="Segoe UI" panose="020B0502040204020203" pitchFamily="34" charset="0"/>
            </a:endParaRPr>
          </a:p>
          <a:p>
            <a:pPr marL="285750" indent="-285750" defTabSz="932597">
              <a:spcAft>
                <a:spcPts val="600"/>
              </a:spcAft>
              <a:buClr>
                <a:schemeClr val="tx2"/>
              </a:buClr>
              <a:buSzPct val="175000"/>
              <a:buFont typeface="Segoe UI" panose="020B0502040204020203" pitchFamily="34" charset="0"/>
              <a:buChar char="›"/>
            </a:pPr>
            <a:r>
              <a:rPr lang="en-US" u="sng">
                <a:solidFill>
                  <a:prstClr val="black"/>
                </a:solidFill>
                <a:latin typeface="Segoe UI" panose="020B0502040204020203" pitchFamily="34" charset="0"/>
                <a:cs typeface="Segoe UI" panose="020B0502040204020203" pitchFamily="34" charset="0"/>
                <a:hlinkClick r:id="rId11"/>
              </a:rPr>
              <a:t>Explore Business Central and Microsoft Flow </a:t>
            </a:r>
            <a:endParaRPr lang="en-US" sz="1938" u="sng">
              <a:solidFill>
                <a:prstClr val="black"/>
              </a:solidFill>
              <a:latin typeface="Segoe UI" panose="020B0502040204020203" pitchFamily="34" charset="0"/>
              <a:cs typeface="Segoe UI" panose="020B0502040204020203" pitchFamily="34" charset="0"/>
            </a:endParaRPr>
          </a:p>
        </p:txBody>
      </p:sp>
      <p:sp>
        <p:nvSpPr>
          <p:cNvPr id="2" name="TextBox 1">
            <a:extLst>
              <a:ext uri="{FF2B5EF4-FFF2-40B4-BE49-F238E27FC236}">
                <a16:creationId xmlns:a16="http://schemas.microsoft.com/office/drawing/2014/main" id="{BF9CB960-E3F2-499E-BF9E-A6C1BA948EA5}"/>
              </a:ext>
            </a:extLst>
          </p:cNvPr>
          <p:cNvSpPr txBox="1"/>
          <p:nvPr/>
        </p:nvSpPr>
        <p:spPr>
          <a:xfrm>
            <a:off x="5915584" y="2258205"/>
            <a:ext cx="6654489" cy="2868157"/>
          </a:xfrm>
          <a:prstGeom prst="rect">
            <a:avLst/>
          </a:prstGeom>
          <a:noFill/>
        </p:spPr>
        <p:txBody>
          <a:bodyPr wrap="square" rtlCol="0">
            <a:spAutoFit/>
          </a:bodyPr>
          <a:lstStyle/>
          <a:p>
            <a:pPr marL="285750" indent="-285750" defTabSz="932597">
              <a:spcAft>
                <a:spcPts val="600"/>
              </a:spcAft>
              <a:buClr>
                <a:schemeClr val="tx2"/>
              </a:buClr>
              <a:buSzPct val="175000"/>
              <a:buFont typeface="Segoe UI" panose="020B0502040204020203" pitchFamily="34" charset="0"/>
              <a:buChar char="›"/>
            </a:pPr>
            <a:r>
              <a:rPr lang="en-US">
                <a:solidFill>
                  <a:prstClr val="black"/>
                </a:solidFill>
                <a:latin typeface="Segoe UI" panose="020B0502040204020203" pitchFamily="34" charset="0"/>
                <a:cs typeface="Segoe UI" panose="020B0502040204020203" pitchFamily="34" charset="0"/>
                <a:hlinkClick r:id="rId12"/>
              </a:rPr>
              <a:t>Explore Business Central and PowerApps </a:t>
            </a:r>
            <a:endParaRPr lang="en-US">
              <a:solidFill>
                <a:prstClr val="black"/>
              </a:solidFill>
              <a:latin typeface="Segoe UI" panose="020B0502040204020203" pitchFamily="34" charset="0"/>
              <a:cs typeface="Segoe UI" panose="020B0502040204020203" pitchFamily="34" charset="0"/>
            </a:endParaRPr>
          </a:p>
          <a:p>
            <a:pPr marL="285750" indent="-285750" defTabSz="932597">
              <a:spcAft>
                <a:spcPts val="600"/>
              </a:spcAft>
              <a:buClr>
                <a:schemeClr val="tx2"/>
              </a:buClr>
              <a:buSzPct val="175000"/>
              <a:buFont typeface="Segoe UI" panose="020B0502040204020203" pitchFamily="34" charset="0"/>
              <a:buChar char="›"/>
            </a:pPr>
            <a:r>
              <a:rPr lang="en-US">
                <a:solidFill>
                  <a:prstClr val="black"/>
                </a:solidFill>
                <a:latin typeface="Segoe UI" panose="020B0502040204020203" pitchFamily="34" charset="0"/>
                <a:cs typeface="Segoe UI" panose="020B0502040204020203" pitchFamily="34" charset="0"/>
                <a:hlinkClick r:id="rId13"/>
              </a:rPr>
              <a:t>Explore Business Central Navigation </a:t>
            </a:r>
            <a:endParaRPr lang="en-US">
              <a:solidFill>
                <a:prstClr val="black"/>
              </a:solidFill>
              <a:latin typeface="Segoe UI" panose="020B0502040204020203" pitchFamily="34" charset="0"/>
              <a:cs typeface="Segoe UI" panose="020B0502040204020203" pitchFamily="34" charset="0"/>
            </a:endParaRPr>
          </a:p>
          <a:p>
            <a:pPr marL="285750" indent="-285750" defTabSz="932597">
              <a:spcAft>
                <a:spcPts val="600"/>
              </a:spcAft>
              <a:buClr>
                <a:schemeClr val="tx2"/>
              </a:buClr>
              <a:buSzPct val="175000"/>
              <a:buFont typeface="Segoe UI" panose="020B0502040204020203" pitchFamily="34" charset="0"/>
              <a:buChar char="›"/>
            </a:pPr>
            <a:r>
              <a:rPr lang="en-US">
                <a:solidFill>
                  <a:prstClr val="black"/>
                </a:solidFill>
                <a:latin typeface="Segoe UI" panose="020B0502040204020203" pitchFamily="34" charset="0"/>
                <a:cs typeface="Segoe UI" panose="020B0502040204020203" pitchFamily="34" charset="0"/>
                <a:hlinkClick r:id="rId14"/>
              </a:rPr>
              <a:t>Explore Business Central with Machine Learning and AI</a:t>
            </a:r>
            <a:endParaRPr lang="en-US">
              <a:solidFill>
                <a:prstClr val="black"/>
              </a:solidFill>
              <a:latin typeface="Segoe UI" panose="020B0502040204020203" pitchFamily="34" charset="0"/>
              <a:cs typeface="Segoe UI" panose="020B0502040204020203" pitchFamily="34" charset="0"/>
              <a:hlinkClick r:id="rId15"/>
            </a:endParaRPr>
          </a:p>
          <a:p>
            <a:pPr marL="285750" indent="-285750" defTabSz="932597">
              <a:spcAft>
                <a:spcPts val="600"/>
              </a:spcAft>
              <a:buClr>
                <a:schemeClr val="tx2"/>
              </a:buClr>
              <a:buSzPct val="175000"/>
              <a:buFont typeface="Segoe UI" panose="020B0502040204020203" pitchFamily="34" charset="0"/>
              <a:buChar char="›"/>
            </a:pPr>
            <a:r>
              <a:rPr lang="en-US">
                <a:solidFill>
                  <a:prstClr val="black"/>
                </a:solidFill>
                <a:latin typeface="Segoe UI" panose="020B0502040204020203" pitchFamily="34" charset="0"/>
                <a:cs typeface="Segoe UI" panose="020B0502040204020203" pitchFamily="34" charset="0"/>
              </a:rPr>
              <a:t>NEW:  </a:t>
            </a:r>
            <a:r>
              <a:rPr lang="en-US">
                <a:solidFill>
                  <a:prstClr val="black"/>
                </a:solidFill>
                <a:latin typeface="Segoe UI" panose="020B0502040204020203" pitchFamily="34" charset="0"/>
                <a:cs typeface="Segoe UI" panose="020B0502040204020203" pitchFamily="34" charset="0"/>
                <a:hlinkClick r:id="rId16"/>
              </a:rPr>
              <a:t>Explore Business Central and Drop Ship Sales Orders </a:t>
            </a:r>
            <a:endParaRPr lang="en-US">
              <a:solidFill>
                <a:prstClr val="black"/>
              </a:solidFill>
              <a:latin typeface="Segoe UI" panose="020B0502040204020203" pitchFamily="34" charset="0"/>
              <a:cs typeface="Segoe UI" panose="020B0502040204020203" pitchFamily="34" charset="0"/>
            </a:endParaRPr>
          </a:p>
          <a:p>
            <a:pPr marL="285750" indent="-285750" defTabSz="932597">
              <a:spcAft>
                <a:spcPts val="600"/>
              </a:spcAft>
              <a:buClr>
                <a:schemeClr val="tx2"/>
              </a:buClr>
              <a:buSzPct val="175000"/>
              <a:buFont typeface="Segoe UI" panose="020B0502040204020203" pitchFamily="34" charset="0"/>
              <a:buChar char="›"/>
            </a:pPr>
            <a:r>
              <a:rPr lang="en-US">
                <a:solidFill>
                  <a:prstClr val="black"/>
                </a:solidFill>
                <a:latin typeface="Segoe UI" panose="020B0502040204020203" pitchFamily="34" charset="0"/>
                <a:cs typeface="Segoe UI" panose="020B0502040204020203" pitchFamily="34" charset="0"/>
              </a:rPr>
              <a:t>NEW: </a:t>
            </a:r>
            <a:r>
              <a:rPr lang="en-US">
                <a:solidFill>
                  <a:prstClr val="black"/>
                </a:solidFill>
                <a:latin typeface="Segoe UI" panose="020B0502040204020203" pitchFamily="34" charset="0"/>
                <a:cs typeface="Segoe UI" panose="020B0502040204020203" pitchFamily="34" charset="0"/>
                <a:hlinkClick r:id="rId17"/>
              </a:rPr>
              <a:t>Explore Business Central and Procure to Pay </a:t>
            </a:r>
            <a:r>
              <a:rPr lang="en-US">
                <a:solidFill>
                  <a:prstClr val="black"/>
                </a:solidFill>
                <a:latin typeface="Segoe UI" panose="020B0502040204020203" pitchFamily="34" charset="0"/>
                <a:cs typeface="Segoe UI" panose="020B0502040204020203" pitchFamily="34" charset="0"/>
                <a:hlinkClick r:id="rId15"/>
              </a:rPr>
              <a:t> </a:t>
            </a:r>
            <a:r>
              <a:rPr lang="en-US">
                <a:solidFill>
                  <a:prstClr val="black"/>
                </a:solidFill>
                <a:latin typeface="Segoe UI" panose="020B0502040204020203" pitchFamily="34" charset="0"/>
                <a:cs typeface="Segoe UI" panose="020B0502040204020203" pitchFamily="34" charset="0"/>
                <a:hlinkClick r:id="rId7"/>
              </a:rPr>
              <a:t> </a:t>
            </a:r>
            <a:r>
              <a:rPr lang="en-US">
                <a:solidFill>
                  <a:prstClr val="black"/>
                </a:solidFill>
                <a:latin typeface="Segoe UI" panose="020B0502040204020203" pitchFamily="34" charset="0"/>
                <a:cs typeface="Segoe UI" panose="020B0502040204020203" pitchFamily="34" charset="0"/>
                <a:hlinkClick r:id="rId4"/>
              </a:rPr>
              <a:t> </a:t>
            </a:r>
            <a:endParaRPr lang="en-US">
              <a:solidFill>
                <a:prstClr val="black"/>
              </a:solidFill>
              <a:latin typeface="Segoe UI" panose="020B0502040204020203" pitchFamily="34" charset="0"/>
              <a:cs typeface="Segoe UI" panose="020B0502040204020203" pitchFamily="34" charset="0"/>
            </a:endParaRPr>
          </a:p>
          <a:p>
            <a:pPr marL="285750" indent="-285750" defTabSz="932597">
              <a:spcAft>
                <a:spcPts val="600"/>
              </a:spcAft>
              <a:buClr>
                <a:schemeClr val="tx2"/>
              </a:buClr>
              <a:buSzPct val="175000"/>
              <a:buFont typeface="Segoe UI" panose="020B0502040204020203" pitchFamily="34" charset="0"/>
              <a:buChar char="›"/>
            </a:pPr>
            <a:r>
              <a:rPr lang="en-US">
                <a:solidFill>
                  <a:prstClr val="black"/>
                </a:solidFill>
                <a:latin typeface="Segoe UI" panose="020B0502040204020203" pitchFamily="34" charset="0"/>
                <a:cs typeface="Segoe UI" panose="020B0502040204020203" pitchFamily="34" charset="0"/>
              </a:rPr>
              <a:t>NEW: </a:t>
            </a:r>
            <a:r>
              <a:rPr lang="en-US">
                <a:solidFill>
                  <a:prstClr val="black"/>
                </a:solidFill>
                <a:latin typeface="Segoe UI" panose="020B0502040204020203" pitchFamily="34" charset="0"/>
                <a:cs typeface="Segoe UI" panose="020B0502040204020203" pitchFamily="34" charset="0"/>
                <a:hlinkClick r:id="rId18"/>
              </a:rPr>
              <a:t>Explore Business Central and Quote to Cash </a:t>
            </a:r>
            <a:endParaRPr lang="en-US">
              <a:solidFill>
                <a:prstClr val="black"/>
              </a:solidFill>
              <a:latin typeface="Segoe UI" panose="020B0502040204020203" pitchFamily="34" charset="0"/>
              <a:cs typeface="Segoe UI" panose="020B0502040204020203" pitchFamily="34" charset="0"/>
            </a:endParaRPr>
          </a:p>
          <a:p>
            <a:pPr marL="285750" indent="-285750" defTabSz="932597">
              <a:spcAft>
                <a:spcPts val="600"/>
              </a:spcAft>
              <a:buClr>
                <a:schemeClr val="tx2"/>
              </a:buClr>
              <a:buSzPct val="175000"/>
              <a:buFont typeface="Segoe UI" panose="020B0502040204020203" pitchFamily="34" charset="0"/>
              <a:buChar char="›"/>
            </a:pPr>
            <a:r>
              <a:rPr lang="en-US">
                <a:solidFill>
                  <a:prstClr val="black"/>
                </a:solidFill>
                <a:latin typeface="Segoe UI" panose="020B0502040204020203" pitchFamily="34" charset="0"/>
                <a:cs typeface="Segoe UI" panose="020B0502040204020203" pitchFamily="34" charset="0"/>
              </a:rPr>
              <a:t>NEW: </a:t>
            </a:r>
            <a:r>
              <a:rPr lang="en-US">
                <a:solidFill>
                  <a:prstClr val="black"/>
                </a:solidFill>
                <a:latin typeface="Segoe UI" panose="020B0502040204020203" pitchFamily="34" charset="0"/>
                <a:cs typeface="Segoe UI" panose="020B0502040204020203" pitchFamily="34" charset="0"/>
                <a:hlinkClick r:id="rId19"/>
              </a:rPr>
              <a:t>Explore Business Central by Extending Demo Data </a:t>
            </a:r>
            <a:endParaRPr lang="en-US">
              <a:solidFill>
                <a:prstClr val="black"/>
              </a:solidFill>
              <a:latin typeface="Segoe UI" panose="020B0502040204020203" pitchFamily="34" charset="0"/>
              <a:cs typeface="Segoe UI" panose="020B0502040204020203" pitchFamily="34" charset="0"/>
            </a:endParaRPr>
          </a:p>
          <a:p>
            <a:pPr defTabSz="932597"/>
            <a:endParaRPr lang="en-US" sz="1938">
              <a:solidFill>
                <a:prstClr val="black"/>
              </a:solidFill>
              <a:latin typeface="Calibri" panose="020F0502020204030204"/>
            </a:endParaRPr>
          </a:p>
        </p:txBody>
      </p:sp>
      <p:sp>
        <p:nvSpPr>
          <p:cNvPr id="10" name="Title 1">
            <a:extLst>
              <a:ext uri="{FF2B5EF4-FFF2-40B4-BE49-F238E27FC236}">
                <a16:creationId xmlns:a16="http://schemas.microsoft.com/office/drawing/2014/main" id="{F90E1F2B-8B06-4658-B8CA-42537D4788C9}"/>
              </a:ext>
            </a:extLst>
          </p:cNvPr>
          <p:cNvSpPr txBox="1">
            <a:spLocks/>
          </p:cNvSpPr>
          <p:nvPr/>
        </p:nvSpPr>
        <p:spPr>
          <a:xfrm>
            <a:off x="313885" y="430186"/>
            <a:ext cx="11889564" cy="917575"/>
          </a:xfrm>
          <a:prstGeom prst="rect">
            <a:avLst/>
          </a:prstGeom>
        </p:spPr>
        <p:txBody>
          <a:bodyPr vert="horz" wrap="square" lIns="146304" tIns="91440" rIns="146304" bIns="91440" rtlCol="0" anchor="b">
            <a:noAutofit/>
          </a:bodyPr>
          <a:lstStyle>
            <a:lvl1pPr algn="ctr" defTabSz="932563" rtl="0" eaLnBrk="1" latinLnBrk="0" hangingPunct="1">
              <a:lnSpc>
                <a:spcPct val="90000"/>
              </a:lnSpc>
              <a:spcBef>
                <a:spcPct val="0"/>
              </a:spcBef>
              <a:buNone/>
              <a:defRPr lang="en-US" sz="6119" b="0" kern="1200" cap="none" spc="-102" baseline="0">
                <a:ln w="3175">
                  <a:noFill/>
                </a:ln>
                <a:solidFill>
                  <a:schemeClr val="tx1"/>
                </a:solidFill>
                <a:effectLst/>
                <a:latin typeface="+mj-lt"/>
                <a:ea typeface="+mn-ea"/>
                <a:cs typeface="Segoe UI" pitchFamily="34" charset="0"/>
              </a:defRPr>
            </a:lvl1pPr>
          </a:lstStyle>
          <a:p>
            <a:pPr algn="l"/>
            <a:r>
              <a:rPr lang="en-US" sz="3600"/>
              <a:t>Business Central</a:t>
            </a:r>
          </a:p>
          <a:p>
            <a:pPr algn="l"/>
            <a:r>
              <a:rPr lang="en-US" sz="2400"/>
              <a:t>Connect, Configure, and Explore</a:t>
            </a:r>
          </a:p>
        </p:txBody>
      </p:sp>
      <p:sp>
        <p:nvSpPr>
          <p:cNvPr id="6" name="Rectangle 5">
            <a:extLst>
              <a:ext uri="{FF2B5EF4-FFF2-40B4-BE49-F238E27FC236}">
                <a16:creationId xmlns:a16="http://schemas.microsoft.com/office/drawing/2014/main" id="{A367FEAC-3B75-4926-8A5F-E7ACADC7DBD7}"/>
              </a:ext>
            </a:extLst>
          </p:cNvPr>
          <p:cNvSpPr/>
          <p:nvPr/>
        </p:nvSpPr>
        <p:spPr bwMode="auto">
          <a:xfrm>
            <a:off x="9423400" y="0"/>
            <a:ext cx="3013075" cy="41116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600">
                <a:solidFill>
                  <a:schemeClr val="tx1"/>
                </a:solidFill>
                <a:ea typeface="Segoe UI" pitchFamily="34" charset="0"/>
                <a:cs typeface="Segoe UI" pitchFamily="34" charset="0"/>
                <a:hlinkClick r:id="rId20" action="ppaction://hlinksldjump"/>
              </a:rPr>
              <a:t>Back to prescriptive guidance</a:t>
            </a:r>
            <a:endParaRPr lang="en-US" sz="1600">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18951988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bwMode="auto">
          <a:xfrm>
            <a:off x="275399" y="1657914"/>
            <a:ext cx="8695623" cy="4512909"/>
          </a:xfrm>
          <a:prstGeom prst="rect">
            <a:avLst/>
          </a:prstGeom>
          <a:solidFill>
            <a:schemeClr val="bg1"/>
          </a:solidFill>
          <a:ln cap="rnd">
            <a:noFill/>
            <a:prstDash val="sysDot"/>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89530" tIns="44765" rIns="89530" bIns="44765" numCol="1" rtlCol="0" anchor="ctr" anchorCtr="0" compatLnSpc="1">
            <a:prstTxWarp prst="textNoShape">
              <a:avLst/>
            </a:prstTxWarp>
          </a:bodyPr>
          <a:lstStyle/>
          <a:p>
            <a:pPr algn="ctr" defTabSz="895018" fontAlgn="base">
              <a:spcBef>
                <a:spcPct val="0"/>
              </a:spcBef>
              <a:spcAft>
                <a:spcPct val="0"/>
              </a:spcAft>
              <a:defRPr/>
            </a:pPr>
            <a:endParaRPr lang="en-US" sz="2000" kern="0">
              <a:gradFill>
                <a:gsLst>
                  <a:gs pos="0">
                    <a:srgbClr val="FFFFFF"/>
                  </a:gs>
                  <a:gs pos="100000">
                    <a:srgbClr val="FFFFFF"/>
                  </a:gs>
                </a:gsLst>
                <a:lin ang="5400000" scaled="0"/>
              </a:gradFill>
            </a:endParaRPr>
          </a:p>
        </p:txBody>
      </p:sp>
      <p:sp>
        <p:nvSpPr>
          <p:cNvPr id="2" name="Title 1"/>
          <p:cNvSpPr>
            <a:spLocks noGrp="1"/>
          </p:cNvSpPr>
          <p:nvPr>
            <p:ph type="title"/>
          </p:nvPr>
        </p:nvSpPr>
        <p:spPr>
          <a:xfrm>
            <a:off x="343896" y="341886"/>
            <a:ext cx="11889564" cy="917575"/>
          </a:xfrm>
        </p:spPr>
        <p:txBody>
          <a:bodyPr/>
          <a:lstStyle/>
          <a:p>
            <a:r>
              <a:rPr lang="en-US" sz="3600"/>
              <a:t>The Cloud Solution Provider (CSP) program</a:t>
            </a:r>
          </a:p>
        </p:txBody>
      </p:sp>
      <p:grpSp>
        <p:nvGrpSpPr>
          <p:cNvPr id="24" name="Group 23"/>
          <p:cNvGrpSpPr/>
          <p:nvPr/>
        </p:nvGrpSpPr>
        <p:grpSpPr>
          <a:xfrm>
            <a:off x="6681863" y="1657914"/>
            <a:ext cx="5120640" cy="5029200"/>
            <a:chOff x="6599318" y="1038227"/>
            <a:chExt cx="5886847" cy="5808891"/>
          </a:xfrm>
        </p:grpSpPr>
        <p:sp>
          <p:nvSpPr>
            <p:cNvPr id="26" name="Oval 25"/>
            <p:cNvSpPr/>
            <p:nvPr/>
          </p:nvSpPr>
          <p:spPr bwMode="auto">
            <a:xfrm>
              <a:off x="6599318" y="1038227"/>
              <a:ext cx="5886847" cy="5808891"/>
            </a:xfrm>
            <a:prstGeom prst="ellipse">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598" tIns="140478" rIns="175598" bIns="140478" numCol="1" spcCol="0" rtlCol="0" fromWordArt="0" anchor="t" anchorCtr="0" forceAA="0" compatLnSpc="1">
              <a:prstTxWarp prst="textNoShape">
                <a:avLst/>
              </a:prstTxWarp>
              <a:noAutofit/>
            </a:bodyPr>
            <a:lstStyle/>
            <a:p>
              <a:pPr algn="ctr" defTabSz="895364" fontAlgn="base">
                <a:lnSpc>
                  <a:spcPct val="90000"/>
                </a:lnSpc>
                <a:spcBef>
                  <a:spcPct val="0"/>
                </a:spcBef>
                <a:spcAft>
                  <a:spcPct val="0"/>
                </a:spcAft>
              </a:pPr>
              <a:endParaRPr lang="en-US" sz="2000">
                <a:gradFill>
                  <a:gsLst>
                    <a:gs pos="2917">
                      <a:schemeClr val="bg1"/>
                    </a:gs>
                    <a:gs pos="30000">
                      <a:schemeClr val="bg1"/>
                    </a:gs>
                  </a:gsLst>
                  <a:lin ang="5400000" scaled="0"/>
                </a:gradFill>
                <a:latin typeface="Segoe UI Semilight" panose="020B0402040204020203" pitchFamily="34" charset="0"/>
                <a:ea typeface="Segoe UI" pitchFamily="34" charset="0"/>
                <a:cs typeface="Segoe UI Semilight" panose="020B0402040204020203" pitchFamily="34" charset="0"/>
              </a:endParaRPr>
            </a:p>
          </p:txBody>
        </p:sp>
        <p:sp>
          <p:nvSpPr>
            <p:cNvPr id="27" name="Donut 26"/>
            <p:cNvSpPr/>
            <p:nvPr/>
          </p:nvSpPr>
          <p:spPr>
            <a:xfrm>
              <a:off x="6792459" y="1194000"/>
              <a:ext cx="5587047" cy="5497342"/>
            </a:xfrm>
            <a:prstGeom prst="donut">
              <a:avLst>
                <a:gd name="adj" fmla="val 153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a:gsLst>
                    <a:gs pos="2917">
                      <a:schemeClr val="bg1"/>
                    </a:gs>
                    <a:gs pos="30000">
                      <a:schemeClr val="bg1"/>
                    </a:gs>
                  </a:gsLst>
                  <a:lin ang="5400000" scaled="0"/>
                </a:gradFill>
                <a:latin typeface="Segoe UI Semilight" panose="020B0402040204020203" pitchFamily="34" charset="0"/>
                <a:cs typeface="Segoe UI Semilight" panose="020B0402040204020203" pitchFamily="34" charset="0"/>
              </a:endParaRPr>
            </a:p>
          </p:txBody>
        </p:sp>
        <p:cxnSp>
          <p:nvCxnSpPr>
            <p:cNvPr id="28" name="Straight Connector 27"/>
            <p:cNvCxnSpPr/>
            <p:nvPr/>
          </p:nvCxnSpPr>
          <p:spPr>
            <a:xfrm flipV="1">
              <a:off x="6829198" y="3942671"/>
              <a:ext cx="2756785" cy="946070"/>
            </a:xfrm>
            <a:prstGeom prst="line">
              <a:avLst/>
            </a:prstGeom>
            <a:ln w="38100">
              <a:solidFill>
                <a:srgbClr val="E6E6E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861861" y="1657480"/>
              <a:ext cx="1724121" cy="2287607"/>
            </a:xfrm>
            <a:prstGeom prst="line">
              <a:avLst/>
            </a:prstGeom>
            <a:ln w="38100">
              <a:solidFill>
                <a:srgbClr val="E6E6E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9585983" y="1602334"/>
              <a:ext cx="1615754" cy="2342753"/>
            </a:xfrm>
            <a:prstGeom prst="line">
              <a:avLst/>
            </a:prstGeom>
            <a:ln w="38100">
              <a:solidFill>
                <a:srgbClr val="E6E6E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9585983" y="3945088"/>
              <a:ext cx="2680435" cy="789080"/>
            </a:xfrm>
            <a:prstGeom prst="line">
              <a:avLst/>
            </a:prstGeom>
            <a:ln w="38100">
              <a:solidFill>
                <a:srgbClr val="E6E6E6"/>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8362214" y="1771128"/>
              <a:ext cx="2447537" cy="1050777"/>
            </a:xfrm>
            <a:prstGeom prst="rect">
              <a:avLst/>
            </a:prstGeom>
            <a:noFill/>
          </p:spPr>
          <p:txBody>
            <a:bodyPr wrap="square" rtlCol="0" anchor="ctr">
              <a:prstTxWarp prst="textArchUp">
                <a:avLst>
                  <a:gd name="adj" fmla="val 11290702"/>
                </a:avLst>
              </a:prstTxWarp>
              <a:spAutoFit/>
            </a:bodyPr>
            <a:lstStyle/>
            <a:p>
              <a:pPr algn="ctr">
                <a:lnSpc>
                  <a:spcPct val="80000"/>
                </a:lnSpc>
              </a:pPr>
              <a:r>
                <a:rPr lang="en-US" sz="2000" b="1">
                  <a:gradFill>
                    <a:gsLst>
                      <a:gs pos="2917">
                        <a:schemeClr val="bg1"/>
                      </a:gs>
                      <a:gs pos="30000">
                        <a:schemeClr val="bg1"/>
                      </a:gs>
                    </a:gsLst>
                    <a:lin ang="5400000" scaled="0"/>
                  </a:gradFill>
                  <a:latin typeface="Segoe UI Semibold" panose="020B0702040204020203" pitchFamily="34" charset="0"/>
                  <a:cs typeface="Segoe UI Semibold" panose="020B0702040204020203" pitchFamily="34" charset="0"/>
                </a:rPr>
                <a:t>Dynamics 365</a:t>
              </a:r>
            </a:p>
            <a:p>
              <a:pPr algn="ctr">
                <a:lnSpc>
                  <a:spcPct val="80000"/>
                </a:lnSpc>
              </a:pPr>
              <a:r>
                <a:rPr lang="en-US">
                  <a:gradFill>
                    <a:gsLst>
                      <a:gs pos="2917">
                        <a:schemeClr val="bg1"/>
                      </a:gs>
                      <a:gs pos="30000">
                        <a:schemeClr val="bg1"/>
                      </a:gs>
                    </a:gsLst>
                    <a:lin ang="5400000" scaled="0"/>
                  </a:gradFill>
                  <a:latin typeface="Segoe UI" panose="020B0502040204020203" pitchFamily="34" charset="0"/>
                  <a:cs typeface="Segoe UI" panose="020B0502040204020203" pitchFamily="34" charset="0"/>
                </a:rPr>
                <a:t>Enterprise edition</a:t>
              </a:r>
            </a:p>
          </p:txBody>
        </p:sp>
        <p:sp>
          <p:nvSpPr>
            <p:cNvPr id="36" name="TextBox 35"/>
            <p:cNvSpPr txBox="1"/>
            <p:nvPr/>
          </p:nvSpPr>
          <p:spPr>
            <a:xfrm rot="4324772">
              <a:off x="9985058" y="2882449"/>
              <a:ext cx="2342929" cy="1050780"/>
            </a:xfrm>
            <a:prstGeom prst="rect">
              <a:avLst/>
            </a:prstGeom>
            <a:noFill/>
          </p:spPr>
          <p:txBody>
            <a:bodyPr wrap="square" rtlCol="0" anchor="ctr">
              <a:prstTxWarp prst="textArchUp">
                <a:avLst>
                  <a:gd name="adj" fmla="val 11290702"/>
                </a:avLst>
              </a:prstTxWarp>
              <a:spAutoFit/>
            </a:bodyPr>
            <a:lstStyle/>
            <a:p>
              <a:pPr algn="ctr">
                <a:lnSpc>
                  <a:spcPct val="80000"/>
                </a:lnSpc>
              </a:pPr>
              <a:r>
                <a:rPr lang="en-US" sz="2000" b="1">
                  <a:gradFill>
                    <a:gsLst>
                      <a:gs pos="2917">
                        <a:schemeClr val="bg1"/>
                      </a:gs>
                      <a:gs pos="30000">
                        <a:schemeClr val="bg1"/>
                      </a:gs>
                    </a:gsLst>
                    <a:lin ang="5400000" scaled="0"/>
                  </a:gradFill>
                  <a:latin typeface="Segoe UI Semibold" panose="020B0702040204020203" pitchFamily="34" charset="0"/>
                  <a:cs typeface="Segoe UI Semibold" panose="020B0702040204020203" pitchFamily="34" charset="0"/>
                </a:rPr>
                <a:t>Enterprise</a:t>
              </a:r>
              <a:br>
                <a:rPr lang="en-US" sz="2000">
                  <a:gradFill>
                    <a:gsLst>
                      <a:gs pos="2917">
                        <a:schemeClr val="bg1"/>
                      </a:gs>
                      <a:gs pos="30000">
                        <a:schemeClr val="bg1"/>
                      </a:gs>
                    </a:gsLst>
                    <a:lin ang="5400000" scaled="0"/>
                  </a:gradFill>
                  <a:latin typeface="Segoe UI Semibold" panose="020B0702040204020203" pitchFamily="34" charset="0"/>
                  <a:cs typeface="Segoe UI Semibold" panose="020B0702040204020203" pitchFamily="34" charset="0"/>
                </a:rPr>
              </a:br>
              <a:r>
                <a:rPr lang="en-US" sz="2000" b="1">
                  <a:gradFill>
                    <a:gsLst>
                      <a:gs pos="2917">
                        <a:schemeClr val="bg1"/>
                      </a:gs>
                      <a:gs pos="30000">
                        <a:schemeClr val="bg1"/>
                      </a:gs>
                    </a:gsLst>
                    <a:lin ang="5400000" scaled="0"/>
                  </a:gradFill>
                  <a:latin typeface="Segoe UI Semibold" panose="020B0702040204020203" pitchFamily="34" charset="0"/>
                  <a:cs typeface="Segoe UI Semibold" panose="020B0702040204020203" pitchFamily="34" charset="0"/>
                </a:rPr>
                <a:t>Mobility Suite</a:t>
              </a:r>
            </a:p>
          </p:txBody>
        </p:sp>
        <p:sp>
          <p:nvSpPr>
            <p:cNvPr id="38" name="TextBox 37"/>
            <p:cNvSpPr txBox="1"/>
            <p:nvPr/>
          </p:nvSpPr>
          <p:spPr>
            <a:xfrm rot="1965173">
              <a:off x="7216030" y="4043550"/>
              <a:ext cx="3231505" cy="1936280"/>
            </a:xfrm>
            <a:prstGeom prst="rect">
              <a:avLst/>
            </a:prstGeom>
            <a:noFill/>
          </p:spPr>
          <p:txBody>
            <a:bodyPr wrap="square" rtlCol="0" anchor="ctr">
              <a:prstTxWarp prst="textArchDown">
                <a:avLst>
                  <a:gd name="adj" fmla="val 320105"/>
                </a:avLst>
              </a:prstTxWarp>
              <a:spAutoFit/>
            </a:bodyPr>
            <a:lstStyle/>
            <a:p>
              <a:pPr algn="ctr">
                <a:lnSpc>
                  <a:spcPct val="80000"/>
                </a:lnSpc>
              </a:pPr>
              <a:r>
                <a:rPr lang="en-US" sz="2000" b="1">
                  <a:gradFill>
                    <a:gsLst>
                      <a:gs pos="2917">
                        <a:schemeClr val="bg1"/>
                      </a:gs>
                      <a:gs pos="30000">
                        <a:schemeClr val="bg1"/>
                      </a:gs>
                    </a:gsLst>
                    <a:lin ang="5400000" scaled="0"/>
                  </a:gradFill>
                  <a:latin typeface="Segoe UI Semibold" panose="020B0702040204020203" pitchFamily="34" charset="0"/>
                  <a:cs typeface="Segoe UI Semibold" panose="020B0702040204020203" pitchFamily="34" charset="0"/>
                </a:rPr>
                <a:t>Microsoft</a:t>
              </a:r>
              <a:br>
                <a:rPr lang="en-US" sz="2000">
                  <a:gradFill>
                    <a:gsLst>
                      <a:gs pos="2917">
                        <a:schemeClr val="bg1"/>
                      </a:gs>
                      <a:gs pos="30000">
                        <a:schemeClr val="bg1"/>
                      </a:gs>
                    </a:gsLst>
                    <a:lin ang="5400000" scaled="0"/>
                  </a:gradFill>
                  <a:latin typeface="Segoe UI Semibold" panose="020B0702040204020203" pitchFamily="34" charset="0"/>
                  <a:cs typeface="Segoe UI Semibold" panose="020B0702040204020203" pitchFamily="34" charset="0"/>
                </a:rPr>
              </a:br>
              <a:r>
                <a:rPr lang="en-US" sz="2000" b="1">
                  <a:gradFill>
                    <a:gsLst>
                      <a:gs pos="2917">
                        <a:schemeClr val="bg1"/>
                      </a:gs>
                      <a:gs pos="30000">
                        <a:schemeClr val="bg1"/>
                      </a:gs>
                    </a:gsLst>
                    <a:lin ang="5400000" scaled="0"/>
                  </a:gradFill>
                  <a:latin typeface="Segoe UI Semibold" panose="020B0702040204020203" pitchFamily="34" charset="0"/>
                  <a:cs typeface="Segoe UI Semibold" panose="020B0702040204020203" pitchFamily="34" charset="0"/>
                </a:rPr>
                <a:t>Azure</a:t>
              </a:r>
            </a:p>
          </p:txBody>
        </p:sp>
        <p:sp>
          <p:nvSpPr>
            <p:cNvPr id="39" name="TextBox 38"/>
            <p:cNvSpPr txBox="1"/>
            <p:nvPr/>
          </p:nvSpPr>
          <p:spPr>
            <a:xfrm rot="19302194">
              <a:off x="8986801" y="3874366"/>
              <a:ext cx="2600613" cy="2160237"/>
            </a:xfrm>
            <a:prstGeom prst="rect">
              <a:avLst/>
            </a:prstGeom>
            <a:noFill/>
          </p:spPr>
          <p:txBody>
            <a:bodyPr wrap="square" rtlCol="0" anchor="ctr">
              <a:prstTxWarp prst="textArchDown">
                <a:avLst>
                  <a:gd name="adj" fmla="val 320105"/>
                </a:avLst>
              </a:prstTxWarp>
              <a:spAutoFit/>
            </a:bodyPr>
            <a:lstStyle/>
            <a:p>
              <a:pPr algn="ctr">
                <a:lnSpc>
                  <a:spcPct val="80000"/>
                </a:lnSpc>
              </a:pPr>
              <a:r>
                <a:rPr lang="en-US" sz="2000" b="1">
                  <a:gradFill>
                    <a:gsLst>
                      <a:gs pos="2917">
                        <a:schemeClr val="bg1"/>
                      </a:gs>
                      <a:gs pos="30000">
                        <a:schemeClr val="bg1"/>
                      </a:gs>
                    </a:gsLst>
                    <a:lin ang="5400000" scaled="0"/>
                  </a:gradFill>
                  <a:latin typeface="Segoe UI Semibold" panose="020B0702040204020203" pitchFamily="34" charset="0"/>
                  <a:cs typeface="Segoe UI Semibold" panose="020B0702040204020203" pitchFamily="34" charset="0"/>
                </a:rPr>
                <a:t>Office</a:t>
              </a:r>
              <a:br>
                <a:rPr lang="en-US" sz="2000">
                  <a:gradFill>
                    <a:gsLst>
                      <a:gs pos="2917">
                        <a:schemeClr val="bg1"/>
                      </a:gs>
                      <a:gs pos="30000">
                        <a:schemeClr val="bg1"/>
                      </a:gs>
                    </a:gsLst>
                    <a:lin ang="5400000" scaled="0"/>
                  </a:gradFill>
                  <a:latin typeface="Segoe UI Semibold" panose="020B0702040204020203" pitchFamily="34" charset="0"/>
                  <a:cs typeface="Segoe UI Semibold" panose="020B0702040204020203" pitchFamily="34" charset="0"/>
                </a:rPr>
              </a:br>
              <a:r>
                <a:rPr lang="en-US" sz="2000" b="1">
                  <a:gradFill>
                    <a:gsLst>
                      <a:gs pos="2917">
                        <a:schemeClr val="bg1"/>
                      </a:gs>
                      <a:gs pos="30000">
                        <a:schemeClr val="bg1"/>
                      </a:gs>
                    </a:gsLst>
                    <a:lin ang="5400000" scaled="0"/>
                  </a:gradFill>
                  <a:latin typeface="Segoe UI Semibold" panose="020B0702040204020203" pitchFamily="34" charset="0"/>
                  <a:cs typeface="Segoe UI Semibold" panose="020B0702040204020203" pitchFamily="34" charset="0"/>
                </a:rPr>
                <a:t>365</a:t>
              </a:r>
            </a:p>
          </p:txBody>
        </p:sp>
        <p:cxnSp>
          <p:nvCxnSpPr>
            <p:cNvPr id="40" name="Straight Connector 39"/>
            <p:cNvCxnSpPr/>
            <p:nvPr/>
          </p:nvCxnSpPr>
          <p:spPr>
            <a:xfrm>
              <a:off x="9585981" y="3975448"/>
              <a:ext cx="0" cy="2760337"/>
            </a:xfrm>
            <a:prstGeom prst="line">
              <a:avLst/>
            </a:prstGeom>
            <a:ln w="38100">
              <a:solidFill>
                <a:srgbClr val="E6E6E6"/>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rot="17100000">
              <a:off x="6808648" y="3003442"/>
              <a:ext cx="2342929" cy="1050780"/>
            </a:xfrm>
            <a:prstGeom prst="rect">
              <a:avLst/>
            </a:prstGeom>
            <a:noFill/>
          </p:spPr>
          <p:txBody>
            <a:bodyPr wrap="square" rtlCol="0" anchor="ctr">
              <a:prstTxWarp prst="textArchUp">
                <a:avLst>
                  <a:gd name="adj" fmla="val 11290702"/>
                </a:avLst>
              </a:prstTxWarp>
              <a:spAutoFit/>
            </a:bodyPr>
            <a:lstStyle/>
            <a:p>
              <a:pPr algn="ctr">
                <a:lnSpc>
                  <a:spcPct val="80000"/>
                </a:lnSpc>
              </a:pPr>
              <a:r>
                <a:rPr lang="en-US" sz="2000" b="1">
                  <a:gradFill>
                    <a:gsLst>
                      <a:gs pos="2917">
                        <a:schemeClr val="bg1"/>
                      </a:gs>
                      <a:gs pos="30000">
                        <a:schemeClr val="bg1"/>
                      </a:gs>
                    </a:gsLst>
                    <a:lin ang="5400000" scaled="0"/>
                  </a:gradFill>
                  <a:latin typeface="Segoe UI Semibold" panose="020B0702040204020203" pitchFamily="34" charset="0"/>
                  <a:cs typeface="Segoe UI Semibold" panose="020B0702040204020203" pitchFamily="34" charset="0"/>
                </a:rPr>
                <a:t>Dynamics 365</a:t>
              </a:r>
            </a:p>
            <a:p>
              <a:pPr algn="ctr">
                <a:lnSpc>
                  <a:spcPct val="80000"/>
                </a:lnSpc>
              </a:pPr>
              <a:r>
                <a:rPr lang="en-US">
                  <a:gradFill>
                    <a:gsLst>
                      <a:gs pos="2917">
                        <a:schemeClr val="bg1"/>
                      </a:gs>
                      <a:gs pos="30000">
                        <a:schemeClr val="bg1"/>
                      </a:gs>
                    </a:gsLst>
                    <a:lin ang="5400000" scaled="0"/>
                  </a:gradFill>
                  <a:latin typeface="Segoe UI" panose="020B0502040204020203" pitchFamily="34" charset="0"/>
                  <a:cs typeface="Segoe UI" panose="020B0502040204020203" pitchFamily="34" charset="0"/>
                </a:rPr>
                <a:t>Business Central</a:t>
              </a:r>
              <a:endParaRPr lang="en-US" sz="1600">
                <a:gradFill>
                  <a:gsLst>
                    <a:gs pos="2917">
                      <a:schemeClr val="bg1"/>
                    </a:gs>
                    <a:gs pos="30000">
                      <a:schemeClr val="bg1"/>
                    </a:gs>
                  </a:gsLst>
                  <a:lin ang="5400000" scaled="0"/>
                </a:gradFill>
                <a:latin typeface="Segoe UI" panose="020B0502040204020203" pitchFamily="34" charset="0"/>
                <a:cs typeface="Segoe UI" panose="020B0502040204020203" pitchFamily="34" charset="0"/>
              </a:endParaRPr>
            </a:p>
          </p:txBody>
        </p:sp>
        <p:sp>
          <p:nvSpPr>
            <p:cNvPr id="42" name="Freeform 41"/>
            <p:cNvSpPr/>
            <p:nvPr/>
          </p:nvSpPr>
          <p:spPr>
            <a:xfrm>
              <a:off x="8061104" y="2311356"/>
              <a:ext cx="3180772" cy="3180772"/>
            </a:xfrm>
            <a:custGeom>
              <a:avLst/>
              <a:gdLst>
                <a:gd name="connsiteX0" fmla="*/ 1590385 w 3180771"/>
                <a:gd name="connsiteY0" fmla="*/ 0 h 3180771"/>
                <a:gd name="connsiteX1" fmla="*/ 2967700 w 3180771"/>
                <a:gd name="connsiteY1" fmla="*/ 795193 h 3180771"/>
                <a:gd name="connsiteX2" fmla="*/ 2967700 w 3180771"/>
                <a:gd name="connsiteY2" fmla="*/ 2385579 h 3180771"/>
                <a:gd name="connsiteX3" fmla="*/ 1590386 w 3180771"/>
                <a:gd name="connsiteY3" fmla="*/ 1590386 h 3180771"/>
                <a:gd name="connsiteX4" fmla="*/ 1590385 w 3180771"/>
                <a:gd name="connsiteY4" fmla="*/ 0 h 3180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0771" h="3180771">
                  <a:moveTo>
                    <a:pt x="1590385" y="0"/>
                  </a:moveTo>
                  <a:cubicBezTo>
                    <a:pt x="2158575" y="0"/>
                    <a:pt x="2683605" y="303126"/>
                    <a:pt x="2967700" y="795193"/>
                  </a:cubicBezTo>
                  <a:cubicBezTo>
                    <a:pt x="3251795" y="1287260"/>
                    <a:pt x="3251795" y="1893512"/>
                    <a:pt x="2967700" y="2385579"/>
                  </a:cubicBezTo>
                  <a:lnTo>
                    <a:pt x="1590386" y="1590386"/>
                  </a:lnTo>
                  <a:cubicBezTo>
                    <a:pt x="1590386" y="1060257"/>
                    <a:pt x="1590385" y="530129"/>
                    <a:pt x="1590385" y="0"/>
                  </a:cubicBezTo>
                  <a:close/>
                </a:path>
              </a:pathLst>
            </a:custGeom>
            <a:solidFill>
              <a:schemeClr val="accent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29098" tIns="666691" rIns="373279" bIns="1517478" numCol="1" spcCol="1270" anchor="ctr" anchorCtr="0">
              <a:noAutofit/>
            </a:bodyPr>
            <a:lstStyle/>
            <a:p>
              <a:pPr algn="ctr" defTabSz="682898">
                <a:lnSpc>
                  <a:spcPct val="90000"/>
                </a:lnSpc>
                <a:spcBef>
                  <a:spcPct val="0"/>
                </a:spcBef>
                <a:spcAft>
                  <a:spcPct val="35000"/>
                </a:spcAft>
              </a:pPr>
              <a:r>
                <a:rPr lang="en-US" sz="1400">
                  <a:solidFill>
                    <a:schemeClr val="tx1"/>
                  </a:solidFill>
                  <a:latin typeface="Segoe UI Semilight" panose="020B0402040204020203" pitchFamily="34" charset="0"/>
                  <a:cs typeface="Segoe UI Semilight" panose="020B0402040204020203" pitchFamily="34" charset="0"/>
                </a:rPr>
                <a:t>Own and control the billing</a:t>
              </a:r>
            </a:p>
          </p:txBody>
        </p:sp>
        <p:sp>
          <p:nvSpPr>
            <p:cNvPr id="43" name="Freeform 42"/>
            <p:cNvSpPr/>
            <p:nvPr/>
          </p:nvSpPr>
          <p:spPr>
            <a:xfrm>
              <a:off x="7995594" y="2424956"/>
              <a:ext cx="3180772" cy="3180772"/>
            </a:xfrm>
            <a:custGeom>
              <a:avLst/>
              <a:gdLst>
                <a:gd name="connsiteX0" fmla="*/ 2967700 w 3180771"/>
                <a:gd name="connsiteY0" fmla="*/ 2385578 h 3180771"/>
                <a:gd name="connsiteX1" fmla="*/ 1590385 w 3180771"/>
                <a:gd name="connsiteY1" fmla="*/ 3180771 h 3180771"/>
                <a:gd name="connsiteX2" fmla="*/ 213070 w 3180771"/>
                <a:gd name="connsiteY2" fmla="*/ 2385578 h 3180771"/>
                <a:gd name="connsiteX3" fmla="*/ 1590386 w 3180771"/>
                <a:gd name="connsiteY3" fmla="*/ 1590386 h 3180771"/>
                <a:gd name="connsiteX4" fmla="*/ 2967700 w 3180771"/>
                <a:gd name="connsiteY4" fmla="*/ 2385578 h 3180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0771" h="3180771">
                  <a:moveTo>
                    <a:pt x="2967700" y="2385578"/>
                  </a:moveTo>
                  <a:cubicBezTo>
                    <a:pt x="2683605" y="2877645"/>
                    <a:pt x="2158576" y="3180771"/>
                    <a:pt x="1590385" y="3180771"/>
                  </a:cubicBezTo>
                  <a:cubicBezTo>
                    <a:pt x="1022195" y="3180771"/>
                    <a:pt x="497165" y="2877645"/>
                    <a:pt x="213070" y="2385578"/>
                  </a:cubicBezTo>
                  <a:lnTo>
                    <a:pt x="1590386" y="1590386"/>
                  </a:lnTo>
                  <a:lnTo>
                    <a:pt x="2967700" y="2385578"/>
                  </a:lnTo>
                  <a:close/>
                </a:path>
              </a:pathLst>
            </a:custGeom>
            <a:solidFill>
              <a:schemeClr val="accent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6680" tIns="1828800" rIns="710320" bIns="292199" numCol="1" spcCol="1270" anchor="ctr" anchorCtr="0">
              <a:noAutofit/>
            </a:bodyPr>
            <a:lstStyle/>
            <a:p>
              <a:pPr algn="ctr" defTabSz="682898">
                <a:lnSpc>
                  <a:spcPct val="90000"/>
                </a:lnSpc>
                <a:spcBef>
                  <a:spcPct val="0"/>
                </a:spcBef>
                <a:spcAft>
                  <a:spcPct val="35000"/>
                </a:spcAft>
              </a:pPr>
              <a:r>
                <a:rPr lang="en-US" sz="1400">
                  <a:solidFill>
                    <a:schemeClr val="tx1"/>
                  </a:solidFill>
                  <a:latin typeface="Segoe UI Semilight" panose="020B0402040204020203" pitchFamily="34" charset="0"/>
                  <a:cs typeface="Segoe UI Semilight" panose="020B0402040204020203" pitchFamily="34" charset="0"/>
                </a:rPr>
                <a:t>Provision, manage and support</a:t>
              </a:r>
            </a:p>
          </p:txBody>
        </p:sp>
        <p:sp>
          <p:nvSpPr>
            <p:cNvPr id="44" name="Freeform 43"/>
            <p:cNvSpPr/>
            <p:nvPr/>
          </p:nvSpPr>
          <p:spPr>
            <a:xfrm>
              <a:off x="7930085" y="2311356"/>
              <a:ext cx="3180772" cy="3180772"/>
            </a:xfrm>
            <a:custGeom>
              <a:avLst/>
              <a:gdLst>
                <a:gd name="connsiteX0" fmla="*/ 213071 w 3180771"/>
                <a:gd name="connsiteY0" fmla="*/ 2385578 h 3180771"/>
                <a:gd name="connsiteX1" fmla="*/ 213071 w 3180771"/>
                <a:gd name="connsiteY1" fmla="*/ 795192 h 3180771"/>
                <a:gd name="connsiteX2" fmla="*/ 1590386 w 3180771"/>
                <a:gd name="connsiteY2" fmla="*/ -1 h 3180771"/>
                <a:gd name="connsiteX3" fmla="*/ 1590386 w 3180771"/>
                <a:gd name="connsiteY3" fmla="*/ 1590386 h 3180771"/>
                <a:gd name="connsiteX4" fmla="*/ 213071 w 3180771"/>
                <a:gd name="connsiteY4" fmla="*/ 2385578 h 3180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0771" h="3180771">
                  <a:moveTo>
                    <a:pt x="213071" y="2385578"/>
                  </a:moveTo>
                  <a:cubicBezTo>
                    <a:pt x="-71024" y="1893511"/>
                    <a:pt x="-71024" y="1287259"/>
                    <a:pt x="213071" y="795192"/>
                  </a:cubicBezTo>
                  <a:cubicBezTo>
                    <a:pt x="497166" y="303125"/>
                    <a:pt x="1022195" y="-1"/>
                    <a:pt x="1590386" y="-1"/>
                  </a:cubicBezTo>
                  <a:lnTo>
                    <a:pt x="1590386" y="1590386"/>
                  </a:lnTo>
                  <a:lnTo>
                    <a:pt x="213071" y="2385578"/>
                  </a:lnTo>
                  <a:close/>
                </a:path>
              </a:pathLst>
            </a:custGeom>
            <a:solidFill>
              <a:schemeClr val="accent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73279" tIns="666691" rIns="1554480" bIns="1517478" numCol="1" spcCol="1270" anchor="ctr" anchorCtr="0">
              <a:noAutofit/>
            </a:bodyPr>
            <a:lstStyle/>
            <a:p>
              <a:pPr algn="ctr" defTabSz="682898">
                <a:lnSpc>
                  <a:spcPct val="90000"/>
                </a:lnSpc>
                <a:spcBef>
                  <a:spcPct val="0"/>
                </a:spcBef>
                <a:spcAft>
                  <a:spcPct val="35000"/>
                </a:spcAft>
              </a:pPr>
              <a:r>
                <a:rPr lang="en-US" sz="1400">
                  <a:solidFill>
                    <a:schemeClr val="tx1"/>
                  </a:solidFill>
                  <a:latin typeface="Segoe UI Semilight" panose="020B0402040204020203" pitchFamily="34" charset="0"/>
                  <a:cs typeface="Segoe UI Semilight" panose="020B0402040204020203" pitchFamily="34" charset="0"/>
                </a:rPr>
                <a:t>Sell integrated offers and services </a:t>
              </a:r>
            </a:p>
          </p:txBody>
        </p:sp>
        <p:sp>
          <p:nvSpPr>
            <p:cNvPr id="46" name="Circular Arrow 45"/>
            <p:cNvSpPr/>
            <p:nvPr/>
          </p:nvSpPr>
          <p:spPr>
            <a:xfrm>
              <a:off x="7864460" y="2114452"/>
              <a:ext cx="3574581" cy="3574581"/>
            </a:xfrm>
            <a:prstGeom prst="circularArrow">
              <a:avLst>
                <a:gd name="adj1" fmla="val 5085"/>
                <a:gd name="adj2" fmla="val 327528"/>
                <a:gd name="adj3" fmla="val 1472472"/>
                <a:gd name="adj4" fmla="val 16199432"/>
                <a:gd name="adj5" fmla="val 5932"/>
              </a:avLst>
            </a:prstGeom>
            <a:solidFill>
              <a:schemeClr val="tx2"/>
            </a:solidFill>
            <a:ln>
              <a:noFill/>
            </a:ln>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47" name="Circular Arrow 46"/>
            <p:cNvSpPr/>
            <p:nvPr/>
          </p:nvSpPr>
          <p:spPr>
            <a:xfrm>
              <a:off x="7798687" y="2227850"/>
              <a:ext cx="3574581" cy="3574581"/>
            </a:xfrm>
            <a:prstGeom prst="circularArrow">
              <a:avLst>
                <a:gd name="adj1" fmla="val 5085"/>
                <a:gd name="adj2" fmla="val 327528"/>
                <a:gd name="adj3" fmla="val 8671970"/>
                <a:gd name="adj4" fmla="val 1800502"/>
                <a:gd name="adj5" fmla="val 5932"/>
              </a:avLst>
            </a:prstGeom>
            <a:solidFill>
              <a:schemeClr val="tx2"/>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48" name="Circular Arrow 47"/>
            <p:cNvSpPr/>
            <p:nvPr/>
          </p:nvSpPr>
          <p:spPr>
            <a:xfrm>
              <a:off x="7732915" y="2114452"/>
              <a:ext cx="3574581" cy="3574581"/>
            </a:xfrm>
            <a:prstGeom prst="circularArrow">
              <a:avLst>
                <a:gd name="adj1" fmla="val 5085"/>
                <a:gd name="adj2" fmla="val 327528"/>
                <a:gd name="adj3" fmla="val 15873039"/>
                <a:gd name="adj4" fmla="val 9000000"/>
                <a:gd name="adj5" fmla="val 5932"/>
              </a:avLst>
            </a:prstGeom>
            <a:solidFill>
              <a:schemeClr val="tx2"/>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grpSp>
      <p:sp>
        <p:nvSpPr>
          <p:cNvPr id="52" name="Rectangle 51"/>
          <p:cNvSpPr/>
          <p:nvPr/>
        </p:nvSpPr>
        <p:spPr>
          <a:xfrm>
            <a:off x="511852" y="1937155"/>
            <a:ext cx="5781589" cy="3123932"/>
          </a:xfrm>
          <a:prstGeom prst="rect">
            <a:avLst/>
          </a:prstGeom>
        </p:spPr>
        <p:txBody>
          <a:bodyPr wrap="square" lIns="140478">
            <a:spAutoFit/>
          </a:bodyPr>
          <a:lstStyle/>
          <a:p>
            <a:pPr defTabSz="877980">
              <a:lnSpc>
                <a:spcPct val="90000"/>
              </a:lnSpc>
              <a:spcBef>
                <a:spcPts val="2113"/>
              </a:spcBef>
            </a:pPr>
            <a:r>
              <a:rPr lang="en-US" b="1">
                <a:gradFill>
                  <a:gsLst>
                    <a:gs pos="2917">
                      <a:srgbClr val="505050"/>
                    </a:gs>
                    <a:gs pos="30000">
                      <a:srgbClr val="505050"/>
                    </a:gs>
                  </a:gsLst>
                  <a:lin ang="5400000" scaled="0"/>
                </a:gradFill>
                <a:latin typeface="+mj-lt"/>
                <a:cs typeface="Segoe UI Semibold" panose="020B0702040204020203" pitchFamily="34" charset="0"/>
              </a:rPr>
              <a:t>Microsoft continues to expand the CSP program </a:t>
            </a:r>
            <a:r>
              <a:rPr lang="en-US">
                <a:gradFill>
                  <a:gsLst>
                    <a:gs pos="2917">
                      <a:srgbClr val="505050"/>
                    </a:gs>
                    <a:gs pos="30000">
                      <a:srgbClr val="505050"/>
                    </a:gs>
                  </a:gsLst>
                  <a:lin ang="5400000" scaled="0"/>
                </a:gradFill>
                <a:latin typeface="+mj-lt"/>
                <a:cs typeface="Segoe UI" panose="020B0502040204020203" pitchFamily="34" charset="0"/>
              </a:rPr>
              <a:t>to more partners with access </a:t>
            </a:r>
            <a:br>
              <a:rPr lang="en-US">
                <a:gradFill>
                  <a:gsLst>
                    <a:gs pos="2917">
                      <a:srgbClr val="505050"/>
                    </a:gs>
                    <a:gs pos="30000">
                      <a:srgbClr val="505050"/>
                    </a:gs>
                  </a:gsLst>
                  <a:lin ang="5400000" scaled="0"/>
                </a:gradFill>
                <a:latin typeface="+mj-lt"/>
                <a:cs typeface="Segoe UI" panose="020B0502040204020203" pitchFamily="34" charset="0"/>
              </a:rPr>
            </a:br>
            <a:r>
              <a:rPr lang="en-US">
                <a:gradFill>
                  <a:gsLst>
                    <a:gs pos="2917">
                      <a:srgbClr val="505050"/>
                    </a:gs>
                    <a:gs pos="30000">
                      <a:srgbClr val="505050"/>
                    </a:gs>
                  </a:gsLst>
                  <a:lin ang="5400000" scaled="0"/>
                </a:gradFill>
                <a:latin typeface="+mj-lt"/>
                <a:cs typeface="Segoe UI" panose="020B0502040204020203" pitchFamily="34" charset="0"/>
              </a:rPr>
              <a:t>to new cloud services, more markets </a:t>
            </a:r>
            <a:br>
              <a:rPr lang="en-US">
                <a:gradFill>
                  <a:gsLst>
                    <a:gs pos="2917">
                      <a:srgbClr val="505050"/>
                    </a:gs>
                    <a:gs pos="30000">
                      <a:srgbClr val="505050"/>
                    </a:gs>
                  </a:gsLst>
                  <a:lin ang="5400000" scaled="0"/>
                </a:gradFill>
                <a:latin typeface="+mj-lt"/>
                <a:cs typeface="Segoe UI" panose="020B0502040204020203" pitchFamily="34" charset="0"/>
              </a:rPr>
            </a:br>
            <a:r>
              <a:rPr lang="en-US">
                <a:gradFill>
                  <a:gsLst>
                    <a:gs pos="2917">
                      <a:srgbClr val="505050"/>
                    </a:gs>
                    <a:gs pos="30000">
                      <a:srgbClr val="505050"/>
                    </a:gs>
                  </a:gsLst>
                  <a:lin ang="5400000" scaled="0"/>
                </a:gradFill>
                <a:latin typeface="+mj-lt"/>
                <a:cs typeface="Segoe UI" panose="020B0502040204020203" pitchFamily="34" charset="0"/>
              </a:rPr>
              <a:t>and new capabilities</a:t>
            </a:r>
            <a:endParaRPr lang="en-US">
              <a:gradFill>
                <a:gsLst>
                  <a:gs pos="2917">
                    <a:srgbClr val="505050"/>
                  </a:gs>
                  <a:gs pos="30000">
                    <a:srgbClr val="505050"/>
                  </a:gs>
                </a:gsLst>
                <a:lin ang="5400000" scaled="0"/>
              </a:gradFill>
              <a:latin typeface="+mj-lt"/>
              <a:cs typeface="Segoe UI Light" panose="020B0502040204020203" pitchFamily="34" charset="0"/>
            </a:endParaRPr>
          </a:p>
          <a:p>
            <a:pPr defTabSz="877980">
              <a:lnSpc>
                <a:spcPct val="90000"/>
              </a:lnSpc>
              <a:spcBef>
                <a:spcPts val="2113"/>
              </a:spcBef>
            </a:pPr>
            <a:r>
              <a:rPr lang="en-US" b="1">
                <a:gradFill>
                  <a:gsLst>
                    <a:gs pos="2917">
                      <a:srgbClr val="505050"/>
                    </a:gs>
                    <a:gs pos="30000">
                      <a:srgbClr val="505050"/>
                    </a:gs>
                  </a:gsLst>
                  <a:lin ang="5400000" scaled="0"/>
                </a:gradFill>
                <a:latin typeface="+mj-lt"/>
                <a:cs typeface="Segoe UI Semibold" panose="020B0702040204020203" pitchFamily="34" charset="0"/>
              </a:rPr>
              <a:t>Partners own the end-to-end customer lifecycle </a:t>
            </a:r>
            <a:r>
              <a:rPr lang="en-US">
                <a:gradFill>
                  <a:gsLst>
                    <a:gs pos="2917">
                      <a:srgbClr val="505050"/>
                    </a:gs>
                    <a:gs pos="30000">
                      <a:srgbClr val="505050"/>
                    </a:gs>
                  </a:gsLst>
                  <a:lin ang="5400000" scaled="0"/>
                </a:gradFill>
                <a:latin typeface="+mj-lt"/>
                <a:cs typeface="Segoe UI" panose="020B0502040204020203" pitchFamily="34" charset="0"/>
              </a:rPr>
              <a:t>with direct provisioning, billing and support of Microsoft cloud services</a:t>
            </a:r>
            <a:endParaRPr lang="en-US">
              <a:gradFill>
                <a:gsLst>
                  <a:gs pos="2917">
                    <a:srgbClr val="505050"/>
                  </a:gs>
                  <a:gs pos="30000">
                    <a:srgbClr val="505050"/>
                  </a:gs>
                </a:gsLst>
                <a:lin ang="5400000" scaled="0"/>
              </a:gradFill>
              <a:latin typeface="+mj-lt"/>
              <a:cs typeface="Segoe UI Light" panose="020B0502040204020203" pitchFamily="34" charset="0"/>
            </a:endParaRPr>
          </a:p>
          <a:p>
            <a:pPr defTabSz="877980">
              <a:lnSpc>
                <a:spcPct val="90000"/>
              </a:lnSpc>
              <a:spcBef>
                <a:spcPts val="2113"/>
              </a:spcBef>
            </a:pPr>
            <a:r>
              <a:rPr lang="en-US">
                <a:gradFill>
                  <a:gsLst>
                    <a:gs pos="2917">
                      <a:srgbClr val="505050"/>
                    </a:gs>
                    <a:gs pos="30000">
                      <a:srgbClr val="505050"/>
                    </a:gs>
                  </a:gsLst>
                  <a:lin ang="5400000" scaled="0"/>
                </a:gradFill>
                <a:latin typeface="+mj-lt"/>
                <a:cs typeface="Segoe UI Semibold" panose="020B0702040204020203" pitchFamily="34" charset="0"/>
              </a:rPr>
              <a:t>Partners </a:t>
            </a:r>
            <a:r>
              <a:rPr lang="en-US" b="1">
                <a:gradFill>
                  <a:gsLst>
                    <a:gs pos="2917">
                      <a:srgbClr val="505050"/>
                    </a:gs>
                    <a:gs pos="30000">
                      <a:srgbClr val="505050"/>
                    </a:gs>
                  </a:gsLst>
                  <a:lin ang="5400000" scaled="0"/>
                </a:gradFill>
                <a:latin typeface="+mj-lt"/>
                <a:cs typeface="Segoe UI Semibold" panose="020B0702040204020203" pitchFamily="34" charset="0"/>
              </a:rPr>
              <a:t>combine their own services and IP with Microsoft solutions</a:t>
            </a:r>
            <a:r>
              <a:rPr lang="en-US" b="1">
                <a:gradFill>
                  <a:gsLst>
                    <a:gs pos="2917">
                      <a:srgbClr val="505050"/>
                    </a:gs>
                    <a:gs pos="30000">
                      <a:srgbClr val="505050"/>
                    </a:gs>
                  </a:gsLst>
                  <a:lin ang="5400000" scaled="0"/>
                </a:gradFill>
                <a:latin typeface="+mj-lt"/>
                <a:cs typeface="Segoe UI Light" panose="020B0502040204020203" pitchFamily="34" charset="0"/>
              </a:rPr>
              <a:t>, </a:t>
            </a:r>
            <a:r>
              <a:rPr lang="en-US">
                <a:gradFill>
                  <a:gsLst>
                    <a:gs pos="2917">
                      <a:srgbClr val="505050"/>
                    </a:gs>
                    <a:gs pos="30000">
                      <a:srgbClr val="505050"/>
                    </a:gs>
                  </a:gsLst>
                  <a:lin ang="5400000" scaled="0"/>
                </a:gradFill>
                <a:latin typeface="+mj-lt"/>
                <a:cs typeface="Segoe UI" panose="020B0502040204020203" pitchFamily="34" charset="0"/>
              </a:rPr>
              <a:t>set the total price and terms with their customers</a:t>
            </a:r>
          </a:p>
        </p:txBody>
      </p:sp>
      <p:sp>
        <p:nvSpPr>
          <p:cNvPr id="25" name="Rectangle 24">
            <a:extLst>
              <a:ext uri="{FF2B5EF4-FFF2-40B4-BE49-F238E27FC236}">
                <a16:creationId xmlns:a16="http://schemas.microsoft.com/office/drawing/2014/main" id="{64F86DFF-4A30-4C0C-B402-5BC19C4D4972}"/>
              </a:ext>
            </a:extLst>
          </p:cNvPr>
          <p:cNvSpPr/>
          <p:nvPr/>
        </p:nvSpPr>
        <p:spPr bwMode="auto">
          <a:xfrm>
            <a:off x="9423400" y="0"/>
            <a:ext cx="3013075" cy="41116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600">
                <a:solidFill>
                  <a:schemeClr val="tx1"/>
                </a:solidFill>
                <a:ea typeface="Segoe UI" pitchFamily="34" charset="0"/>
                <a:cs typeface="Segoe UI" pitchFamily="34" charset="0"/>
                <a:hlinkClick r:id="rId3" action="ppaction://hlinksldjump"/>
              </a:rPr>
              <a:t>Back to prescriptive guidance</a:t>
            </a:r>
            <a:endParaRPr lang="en-US" sz="1600">
              <a:solidFill>
                <a:schemeClr val="tx1"/>
              </a:solidFill>
              <a:ea typeface="Segoe UI" pitchFamily="34" charset="0"/>
              <a:cs typeface="Segoe UI" pitchFamily="34" charset="0"/>
            </a:endParaRPr>
          </a:p>
        </p:txBody>
      </p:sp>
      <p:sp>
        <p:nvSpPr>
          <p:cNvPr id="3" name="TextBox 2">
            <a:extLst>
              <a:ext uri="{FF2B5EF4-FFF2-40B4-BE49-F238E27FC236}">
                <a16:creationId xmlns:a16="http://schemas.microsoft.com/office/drawing/2014/main" id="{0DAC06DF-65F7-4B9A-9A91-8F5A39D936E3}"/>
              </a:ext>
            </a:extLst>
          </p:cNvPr>
          <p:cNvSpPr txBox="1"/>
          <p:nvPr/>
        </p:nvSpPr>
        <p:spPr>
          <a:xfrm>
            <a:off x="586740" y="5852160"/>
            <a:ext cx="4719862" cy="544765"/>
          </a:xfrm>
          <a:prstGeom prst="rect">
            <a:avLst/>
          </a:prstGeom>
          <a:noFill/>
        </p:spPr>
        <p:txBody>
          <a:bodyPr wrap="square" lIns="182880" tIns="146304" rIns="182880" bIns="146304" rtlCol="0">
            <a:spAutoFit/>
          </a:bodyPr>
          <a:lstStyle/>
          <a:p>
            <a:pPr>
              <a:lnSpc>
                <a:spcPct val="90000"/>
              </a:lnSpc>
              <a:spcAft>
                <a:spcPts val="600"/>
              </a:spcAft>
            </a:pPr>
            <a:r>
              <a:rPr lang="en-US">
                <a:gradFill>
                  <a:gsLst>
                    <a:gs pos="2917">
                      <a:schemeClr val="tx1"/>
                    </a:gs>
                    <a:gs pos="30000">
                      <a:schemeClr val="tx1"/>
                    </a:gs>
                  </a:gsLst>
                  <a:lin ang="5400000" scaled="0"/>
                </a:gradFill>
              </a:rPr>
              <a:t>Learn more about </a:t>
            </a:r>
            <a:r>
              <a:rPr lang="en-US">
                <a:gradFill>
                  <a:gsLst>
                    <a:gs pos="2917">
                      <a:schemeClr val="tx1"/>
                    </a:gs>
                    <a:gs pos="30000">
                      <a:schemeClr val="tx1"/>
                    </a:gs>
                  </a:gsLst>
                  <a:lin ang="5400000" scaled="0"/>
                </a:gradFill>
                <a:hlinkClick r:id="rId4"/>
              </a:rPr>
              <a:t>CSP program</a:t>
            </a:r>
            <a:endParaRPr lang="en-US">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231942184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DEF5CD-D119-4ADE-8197-1BAF63C5E94E}"/>
              </a:ext>
            </a:extLst>
          </p:cNvPr>
          <p:cNvSpPr>
            <a:spLocks noGrp="1"/>
          </p:cNvSpPr>
          <p:nvPr>
            <p:ph type="title"/>
          </p:nvPr>
        </p:nvSpPr>
        <p:spPr>
          <a:xfrm>
            <a:off x="274638" y="2557456"/>
            <a:ext cx="4689980" cy="1879617"/>
          </a:xfrm>
        </p:spPr>
        <p:txBody>
          <a:bodyPr/>
          <a:lstStyle/>
          <a:p>
            <a:r>
              <a:rPr lang="en-US" dirty="0"/>
              <a:t>Appendix: Offers</a:t>
            </a:r>
          </a:p>
        </p:txBody>
      </p:sp>
    </p:spTree>
    <p:extLst>
      <p:ext uri="{BB962C8B-B14F-4D97-AF65-F5344CB8AC3E}">
        <p14:creationId xmlns:p14="http://schemas.microsoft.com/office/powerpoint/2010/main" val="204491596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6CF554DE-3A36-46A7-A2E3-F1B0C4929F02}"/>
              </a:ext>
            </a:extLst>
          </p:cNvPr>
          <p:cNvSpPr txBox="1"/>
          <p:nvPr/>
        </p:nvSpPr>
        <p:spPr>
          <a:xfrm>
            <a:off x="489733" y="1317777"/>
            <a:ext cx="5424549" cy="911019"/>
          </a:xfrm>
          <a:prstGeom prst="rect">
            <a:avLst/>
          </a:prstGeom>
          <a:noFill/>
        </p:spPr>
        <p:txBody>
          <a:bodyPr wrap="square" lIns="182880" tIns="146304" rIns="182880" bIns="146304" rtlCol="0">
            <a:spAutoFit/>
          </a:bodyPr>
          <a:lstStyle/>
          <a:p>
            <a:r>
              <a:rPr lang="en-US" sz="2000">
                <a:solidFill>
                  <a:schemeClr val="tx2"/>
                </a:solidFill>
                <a:latin typeface="+mj-lt"/>
              </a:rPr>
              <a:t>Your existing customer base is </a:t>
            </a:r>
            <a:r>
              <a:rPr lang="en-US" sz="2000" b="1">
                <a:solidFill>
                  <a:schemeClr val="tx2"/>
                </a:solidFill>
              </a:rPr>
              <a:t>at risk </a:t>
            </a:r>
            <a:r>
              <a:rPr lang="en-US" sz="2000">
                <a:solidFill>
                  <a:schemeClr val="tx2"/>
                </a:solidFill>
                <a:latin typeface="+mj-lt"/>
              </a:rPr>
              <a:t>due to shifting market dynamics</a:t>
            </a:r>
          </a:p>
        </p:txBody>
      </p:sp>
      <p:sp>
        <p:nvSpPr>
          <p:cNvPr id="10" name="Rectangle 9">
            <a:extLst>
              <a:ext uri="{FF2B5EF4-FFF2-40B4-BE49-F238E27FC236}">
                <a16:creationId xmlns:a16="http://schemas.microsoft.com/office/drawing/2014/main" id="{6303F03E-F758-4EFB-99E5-9F55922E7465}"/>
              </a:ext>
            </a:extLst>
          </p:cNvPr>
          <p:cNvSpPr/>
          <p:nvPr/>
        </p:nvSpPr>
        <p:spPr bwMode="auto">
          <a:xfrm>
            <a:off x="613408" y="2176499"/>
            <a:ext cx="5070518" cy="344217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indent="-342900">
              <a:spcAft>
                <a:spcPts val="300"/>
              </a:spcAft>
              <a:buFont typeface="Arial" panose="020B0604020202020204" pitchFamily="34" charset="0"/>
              <a:buChar char="•"/>
            </a:pPr>
            <a:r>
              <a:rPr lang="en-US" sz="1600">
                <a:solidFill>
                  <a:schemeClr val="tx1"/>
                </a:solidFill>
              </a:rPr>
              <a:t>Competitors and new cloud entrants are actively targeting your existing customers</a:t>
            </a:r>
          </a:p>
          <a:p>
            <a:pPr marL="342900" indent="-342900">
              <a:spcAft>
                <a:spcPts val="300"/>
              </a:spcAft>
              <a:buFont typeface="Arial" panose="020B0604020202020204" pitchFamily="34" charset="0"/>
              <a:buChar char="•"/>
            </a:pPr>
            <a:r>
              <a:rPr lang="en-US" sz="1600">
                <a:solidFill>
                  <a:schemeClr val="tx1"/>
                </a:solidFill>
              </a:rPr>
              <a:t>Your customers are confused about the recent product roadmap changes and if they will be forced to migrate to the cloud</a:t>
            </a:r>
          </a:p>
          <a:p>
            <a:pPr marL="342900" indent="-342900">
              <a:spcAft>
                <a:spcPts val="300"/>
              </a:spcAft>
              <a:buFont typeface="Arial" panose="020B0604020202020204" pitchFamily="34" charset="0"/>
              <a:buChar char="•"/>
            </a:pPr>
            <a:r>
              <a:rPr lang="en-US" sz="1600">
                <a:solidFill>
                  <a:schemeClr val="tx1"/>
                </a:solidFill>
              </a:rPr>
              <a:t>Executives in your customers’ organizations are looking to minimize cost by moving to</a:t>
            </a:r>
            <a:r>
              <a:rPr lang="en-US" sz="1600" kern="0">
                <a:solidFill>
                  <a:schemeClr val="tx1"/>
                </a:solidFill>
              </a:rPr>
              <a:t> consumption models</a:t>
            </a:r>
          </a:p>
          <a:p>
            <a:pPr marL="342900" indent="-342900">
              <a:spcAft>
                <a:spcPts val="300"/>
              </a:spcAft>
              <a:buFont typeface="Arial" panose="020B0604020202020204" pitchFamily="34" charset="0"/>
              <a:buChar char="•"/>
            </a:pPr>
            <a:r>
              <a:rPr lang="en-US" sz="1600" kern="0">
                <a:solidFill>
                  <a:schemeClr val="tx1"/>
                </a:solidFill>
              </a:rPr>
              <a:t>Your customers’ customers are looking for modern solutions that require your customers to go through digital transformation in their business operations</a:t>
            </a:r>
            <a:endParaRPr lang="en-US" sz="1600">
              <a:solidFill>
                <a:schemeClr val="tx1"/>
              </a:solidFill>
            </a:endParaRPr>
          </a:p>
        </p:txBody>
      </p:sp>
      <p:pic>
        <p:nvPicPr>
          <p:cNvPr id="37" name="Picture 36">
            <a:extLst>
              <a:ext uri="{FF2B5EF4-FFF2-40B4-BE49-F238E27FC236}">
                <a16:creationId xmlns:a16="http://schemas.microsoft.com/office/drawing/2014/main" id="{EF016FB7-6EDD-4AF5-9C3C-5A6DE727A9D8}"/>
              </a:ext>
            </a:extLst>
          </p:cNvPr>
          <p:cNvPicPr>
            <a:picLocks noChangeAspect="1"/>
          </p:cNvPicPr>
          <p:nvPr/>
        </p:nvPicPr>
        <p:blipFill>
          <a:blip r:embed="rId3"/>
          <a:stretch>
            <a:fillRect/>
          </a:stretch>
        </p:blipFill>
        <p:spPr>
          <a:xfrm>
            <a:off x="7140689" y="4571109"/>
            <a:ext cx="1071028" cy="529707"/>
          </a:xfrm>
          <a:prstGeom prst="rect">
            <a:avLst/>
          </a:prstGeom>
        </p:spPr>
      </p:pic>
      <p:grpSp>
        <p:nvGrpSpPr>
          <p:cNvPr id="61" name="Group 60">
            <a:extLst>
              <a:ext uri="{FF2B5EF4-FFF2-40B4-BE49-F238E27FC236}">
                <a16:creationId xmlns:a16="http://schemas.microsoft.com/office/drawing/2014/main" id="{661124AC-43AA-4ABF-A313-E87B8AEC5F9C}"/>
              </a:ext>
            </a:extLst>
          </p:cNvPr>
          <p:cNvGrpSpPr/>
          <p:nvPr/>
        </p:nvGrpSpPr>
        <p:grpSpPr>
          <a:xfrm>
            <a:off x="675579" y="2176498"/>
            <a:ext cx="4170741" cy="0"/>
            <a:chOff x="702017" y="1624376"/>
            <a:chExt cx="4170741" cy="0"/>
          </a:xfrm>
        </p:grpSpPr>
        <p:cxnSp>
          <p:nvCxnSpPr>
            <p:cNvPr id="62" name="Straight Connector 61">
              <a:extLst>
                <a:ext uri="{FF2B5EF4-FFF2-40B4-BE49-F238E27FC236}">
                  <a16:creationId xmlns:a16="http://schemas.microsoft.com/office/drawing/2014/main" id="{637300FA-30E0-4FF9-A989-B13BC7C74BFE}"/>
                </a:ext>
              </a:extLst>
            </p:cNvPr>
            <p:cNvCxnSpPr>
              <a:cxnSpLocks/>
            </p:cNvCxnSpPr>
            <p:nvPr/>
          </p:nvCxnSpPr>
          <p:spPr>
            <a:xfrm>
              <a:off x="702017" y="1624376"/>
              <a:ext cx="4170741" cy="0"/>
            </a:xfrm>
            <a:prstGeom prst="line">
              <a:avLst/>
            </a:prstGeom>
            <a:noFill/>
            <a:ln w="9525" cap="flat" cmpd="sng" algn="ctr">
              <a:solidFill>
                <a:schemeClr val="tx1"/>
              </a:solidFill>
              <a:prstDash val="solid"/>
              <a:headEnd type="none"/>
              <a:tailEnd type="none"/>
            </a:ln>
            <a:effectLst/>
          </p:spPr>
        </p:cxnSp>
        <p:cxnSp>
          <p:nvCxnSpPr>
            <p:cNvPr id="63" name="Straight Connector 62">
              <a:extLst>
                <a:ext uri="{FF2B5EF4-FFF2-40B4-BE49-F238E27FC236}">
                  <a16:creationId xmlns:a16="http://schemas.microsoft.com/office/drawing/2014/main" id="{EB44942B-B275-49E4-BD55-7577CE83717B}"/>
                </a:ext>
              </a:extLst>
            </p:cNvPr>
            <p:cNvCxnSpPr>
              <a:cxnSpLocks/>
            </p:cNvCxnSpPr>
            <p:nvPr/>
          </p:nvCxnSpPr>
          <p:spPr>
            <a:xfrm>
              <a:off x="702017" y="1624376"/>
              <a:ext cx="457200" cy="0"/>
            </a:xfrm>
            <a:prstGeom prst="line">
              <a:avLst/>
            </a:prstGeom>
            <a:noFill/>
            <a:ln w="57150" cap="rnd" cmpd="sng" algn="ctr">
              <a:solidFill>
                <a:schemeClr val="accent1"/>
              </a:solidFill>
              <a:prstDash val="solid"/>
              <a:headEnd type="none"/>
              <a:tailEnd type="none"/>
            </a:ln>
            <a:effectLst/>
          </p:spPr>
        </p:cxnSp>
      </p:grpSp>
      <p:sp>
        <p:nvSpPr>
          <p:cNvPr id="68" name="TextBox 67">
            <a:extLst>
              <a:ext uri="{FF2B5EF4-FFF2-40B4-BE49-F238E27FC236}">
                <a16:creationId xmlns:a16="http://schemas.microsoft.com/office/drawing/2014/main" id="{1EFA947E-4921-4402-9E75-24562EF1D046}"/>
              </a:ext>
            </a:extLst>
          </p:cNvPr>
          <p:cNvSpPr txBox="1"/>
          <p:nvPr/>
        </p:nvSpPr>
        <p:spPr>
          <a:xfrm>
            <a:off x="299596" y="263221"/>
            <a:ext cx="12578204" cy="794064"/>
          </a:xfrm>
          <a:prstGeom prst="rect">
            <a:avLst/>
          </a:prstGeom>
          <a:noFill/>
        </p:spPr>
        <p:txBody>
          <a:bodyPr wrap="square" lIns="182880" tIns="146304" rIns="182880" bIns="146304" rtlCol="0">
            <a:spAutoFit/>
          </a:bodyPr>
          <a:lstStyle/>
          <a:p>
            <a:pPr>
              <a:lnSpc>
                <a:spcPct val="90000"/>
              </a:lnSpc>
              <a:spcAft>
                <a:spcPts val="600"/>
              </a:spcAft>
            </a:pPr>
            <a:r>
              <a:rPr lang="en-US" sz="3600" spc="-51">
                <a:ln w="3175">
                  <a:noFill/>
                </a:ln>
                <a:latin typeface="+mj-lt"/>
                <a:cs typeface="Segoe UI" pitchFamily="34" charset="0"/>
              </a:rPr>
              <a:t>Secure your existing customer base to mitigate risk</a:t>
            </a:r>
          </a:p>
        </p:txBody>
      </p:sp>
      <p:grpSp>
        <p:nvGrpSpPr>
          <p:cNvPr id="67" name="Group 66">
            <a:extLst>
              <a:ext uri="{FF2B5EF4-FFF2-40B4-BE49-F238E27FC236}">
                <a16:creationId xmlns:a16="http://schemas.microsoft.com/office/drawing/2014/main" id="{C8F2C860-25E7-4E11-80F0-1AEF60FD4023}"/>
              </a:ext>
            </a:extLst>
          </p:cNvPr>
          <p:cNvGrpSpPr/>
          <p:nvPr/>
        </p:nvGrpSpPr>
        <p:grpSpPr>
          <a:xfrm>
            <a:off x="7980113" y="2666363"/>
            <a:ext cx="2126822" cy="1794859"/>
            <a:chOff x="-106456" y="1052609"/>
            <a:chExt cx="2433424" cy="1991069"/>
          </a:xfrm>
        </p:grpSpPr>
        <p:pic>
          <p:nvPicPr>
            <p:cNvPr id="69" name="Picture 68">
              <a:extLst>
                <a:ext uri="{FF2B5EF4-FFF2-40B4-BE49-F238E27FC236}">
                  <a16:creationId xmlns:a16="http://schemas.microsoft.com/office/drawing/2014/main" id="{C79DF809-D929-4B48-8ABB-79F6C8320F3C}"/>
                </a:ext>
              </a:extLst>
            </p:cNvPr>
            <p:cNvPicPr>
              <a:picLocks noChangeAspect="1"/>
            </p:cNvPicPr>
            <p:nvPr/>
          </p:nvPicPr>
          <p:blipFill rotWithShape="1">
            <a:blip r:embed="rId4"/>
            <a:srcRect t="18178"/>
            <a:stretch/>
          </p:blipFill>
          <p:spPr>
            <a:xfrm>
              <a:off x="-106456" y="1052609"/>
              <a:ext cx="2433424" cy="1991069"/>
            </a:xfrm>
            <a:prstGeom prst="rect">
              <a:avLst/>
            </a:prstGeom>
          </p:spPr>
        </p:pic>
        <p:pic>
          <p:nvPicPr>
            <p:cNvPr id="70" name="Picture 69">
              <a:extLst>
                <a:ext uri="{FF2B5EF4-FFF2-40B4-BE49-F238E27FC236}">
                  <a16:creationId xmlns:a16="http://schemas.microsoft.com/office/drawing/2014/main" id="{5792C6C3-4503-468D-BFA0-C5DF2C0ACD49}"/>
                </a:ext>
              </a:extLst>
            </p:cNvPr>
            <p:cNvPicPr>
              <a:picLocks noChangeAspect="1"/>
            </p:cNvPicPr>
            <p:nvPr/>
          </p:nvPicPr>
          <p:blipFill>
            <a:blip r:embed="rId5"/>
            <a:stretch>
              <a:fillRect/>
            </a:stretch>
          </p:blipFill>
          <p:spPr>
            <a:xfrm>
              <a:off x="809556" y="1393668"/>
              <a:ext cx="584659" cy="1591570"/>
            </a:xfrm>
            <a:prstGeom prst="rect">
              <a:avLst/>
            </a:prstGeom>
          </p:spPr>
        </p:pic>
      </p:grpSp>
      <p:sp>
        <p:nvSpPr>
          <p:cNvPr id="71" name="Rounded Rectangular Callout 42">
            <a:extLst>
              <a:ext uri="{FF2B5EF4-FFF2-40B4-BE49-F238E27FC236}">
                <a16:creationId xmlns:a16="http://schemas.microsoft.com/office/drawing/2014/main" id="{14E52C11-641E-42E1-A639-1D2B4049A9FC}"/>
              </a:ext>
            </a:extLst>
          </p:cNvPr>
          <p:cNvSpPr/>
          <p:nvPr/>
        </p:nvSpPr>
        <p:spPr bwMode="auto">
          <a:xfrm>
            <a:off x="6703091" y="4541263"/>
            <a:ext cx="1621276" cy="1248508"/>
          </a:xfrm>
          <a:prstGeom prst="wedgeRoundRectCallout">
            <a:avLst>
              <a:gd name="adj1" fmla="val 78594"/>
              <a:gd name="adj2" fmla="val -60811"/>
              <a:gd name="adj3" fmla="val 16667"/>
            </a:avLst>
          </a:prstGeom>
          <a:solidFill>
            <a:schemeClr val="bg1">
              <a:lumMod val="85000"/>
            </a:schemeClr>
          </a:solidFill>
          <a:ln w="9525" cap="flat" cmpd="sng" algn="ctr">
            <a:noFill/>
            <a:prstDash val="solid"/>
            <a:headEnd type="none" w="med" len="med"/>
            <a:tailEnd type="none" w="med" len="med"/>
          </a:ln>
          <a:effectLst/>
        </p:spPr>
        <p:txBody>
          <a:bodyPr rot="0" spcFirstLastPara="0" vertOverflow="overflow" horzOverflow="overflow" vert="horz" wrap="square" lIns="46612" tIns="46612" rIns="46612" bIns="46612" numCol="1" spcCol="0" rtlCol="0" fromWordArt="0" anchor="ctr" anchorCtr="0" forceAA="0" compatLnSpc="1">
            <a:prstTxWarp prst="textNoShape">
              <a:avLst/>
            </a:prstTxWarp>
            <a:noAutofit/>
          </a:bodyPr>
          <a:lstStyle/>
          <a:p>
            <a:pPr algn="ctr" defTabSz="931916" fontAlgn="base">
              <a:spcBef>
                <a:spcPct val="0"/>
              </a:spcBef>
              <a:spcAft>
                <a:spcPct val="0"/>
              </a:spcAft>
              <a:defRPr/>
            </a:pPr>
            <a:r>
              <a:rPr lang="en-US" sz="1122" kern="0">
                <a:cs typeface="Segoe UI" pitchFamily="34" charset="0"/>
              </a:rPr>
              <a:t>“I heard that Business Central wasn’t really ready for market yet…”</a:t>
            </a:r>
          </a:p>
        </p:txBody>
      </p:sp>
      <p:sp>
        <p:nvSpPr>
          <p:cNvPr id="72" name="Rounded Rectangular Callout 67">
            <a:extLst>
              <a:ext uri="{FF2B5EF4-FFF2-40B4-BE49-F238E27FC236}">
                <a16:creationId xmlns:a16="http://schemas.microsoft.com/office/drawing/2014/main" id="{DF50416D-EA16-4CD3-9DA5-BDE3A0D14361}"/>
              </a:ext>
            </a:extLst>
          </p:cNvPr>
          <p:cNvSpPr/>
          <p:nvPr/>
        </p:nvSpPr>
        <p:spPr bwMode="auto">
          <a:xfrm>
            <a:off x="9806384" y="4780213"/>
            <a:ext cx="1608408" cy="1094807"/>
          </a:xfrm>
          <a:prstGeom prst="wedgeRoundRectCallout">
            <a:avLst>
              <a:gd name="adj1" fmla="val -71248"/>
              <a:gd name="adj2" fmla="val -82028"/>
              <a:gd name="adj3" fmla="val 16667"/>
            </a:avLst>
          </a:prstGeom>
          <a:solidFill>
            <a:schemeClr val="bg1">
              <a:lumMod val="85000"/>
            </a:schemeClr>
          </a:solidFill>
          <a:ln w="9525" cap="flat" cmpd="sng" algn="ctr">
            <a:noFill/>
            <a:prstDash val="solid"/>
            <a:headEnd type="none" w="med" len="med"/>
            <a:tailEnd type="none" w="med" len="med"/>
          </a:ln>
          <a:effectLst/>
        </p:spPr>
        <p:txBody>
          <a:bodyPr rot="0" spcFirstLastPara="0" vertOverflow="overflow" horzOverflow="overflow" vert="horz" wrap="square" lIns="46612" tIns="46612" rIns="46612" bIns="46612" numCol="1" spcCol="0" rtlCol="0" fromWordArt="0" anchor="ctr" anchorCtr="0" forceAA="0" compatLnSpc="1">
            <a:prstTxWarp prst="textNoShape">
              <a:avLst/>
            </a:prstTxWarp>
            <a:noAutofit/>
          </a:bodyPr>
          <a:lstStyle/>
          <a:p>
            <a:pPr algn="ctr" defTabSz="931916" fontAlgn="base">
              <a:spcBef>
                <a:spcPct val="0"/>
              </a:spcBef>
              <a:spcAft>
                <a:spcPct val="0"/>
              </a:spcAft>
              <a:defRPr/>
            </a:pPr>
            <a:r>
              <a:rPr lang="en-US" sz="1122" kern="0">
                <a:cs typeface="Segoe UI" pitchFamily="34" charset="0"/>
              </a:rPr>
              <a:t>“How is Business Central different from F&amp;O?”</a:t>
            </a:r>
          </a:p>
        </p:txBody>
      </p:sp>
      <p:sp>
        <p:nvSpPr>
          <p:cNvPr id="73" name="Rounded Rectangular Callout 49">
            <a:extLst>
              <a:ext uri="{FF2B5EF4-FFF2-40B4-BE49-F238E27FC236}">
                <a16:creationId xmlns:a16="http://schemas.microsoft.com/office/drawing/2014/main" id="{BED4C0FE-0E1E-4809-98D8-C8675EDCF8AA}"/>
              </a:ext>
            </a:extLst>
          </p:cNvPr>
          <p:cNvSpPr/>
          <p:nvPr/>
        </p:nvSpPr>
        <p:spPr bwMode="auto">
          <a:xfrm>
            <a:off x="7162920" y="1596157"/>
            <a:ext cx="1462509" cy="919830"/>
          </a:xfrm>
          <a:prstGeom prst="wedgeRoundRectCallout">
            <a:avLst>
              <a:gd name="adj1" fmla="val 53729"/>
              <a:gd name="adj2" fmla="val 70145"/>
              <a:gd name="adj3" fmla="val 16667"/>
            </a:avLst>
          </a:prstGeom>
          <a:solidFill>
            <a:schemeClr val="bg1">
              <a:lumMod val="85000"/>
            </a:schemeClr>
          </a:solidFill>
          <a:ln w="9525" cap="flat" cmpd="sng" algn="ctr">
            <a:noFill/>
            <a:prstDash val="solid"/>
            <a:headEnd type="none" w="med" len="med"/>
            <a:tailEnd type="none" w="med" len="med"/>
          </a:ln>
          <a:effectLst/>
        </p:spPr>
        <p:txBody>
          <a:bodyPr rot="0" spcFirstLastPara="0" vertOverflow="overflow" horzOverflow="overflow" vert="horz" wrap="square" lIns="46612" tIns="46612" rIns="46612" bIns="46612" numCol="1" spcCol="0" rtlCol="0" fromWordArt="0" anchor="ctr" anchorCtr="0" forceAA="0" compatLnSpc="1">
            <a:prstTxWarp prst="textNoShape">
              <a:avLst/>
            </a:prstTxWarp>
            <a:noAutofit/>
          </a:bodyPr>
          <a:lstStyle/>
          <a:p>
            <a:pPr algn="ctr" defTabSz="931916" fontAlgn="base">
              <a:spcBef>
                <a:spcPct val="0"/>
              </a:spcBef>
              <a:spcAft>
                <a:spcPct val="0"/>
              </a:spcAft>
              <a:defRPr/>
            </a:pPr>
            <a:r>
              <a:rPr lang="en-US" sz="1122" kern="0">
                <a:cs typeface="Segoe UI" pitchFamily="34" charset="0"/>
              </a:rPr>
              <a:t>“Is Great Plains dead?”</a:t>
            </a:r>
          </a:p>
        </p:txBody>
      </p:sp>
      <p:sp>
        <p:nvSpPr>
          <p:cNvPr id="74" name="Rounded Rectangular Callout 60">
            <a:extLst>
              <a:ext uri="{FF2B5EF4-FFF2-40B4-BE49-F238E27FC236}">
                <a16:creationId xmlns:a16="http://schemas.microsoft.com/office/drawing/2014/main" id="{B2065ECE-CAB3-4DA4-AC4D-0FF5F6921535}"/>
              </a:ext>
            </a:extLst>
          </p:cNvPr>
          <p:cNvSpPr/>
          <p:nvPr/>
        </p:nvSpPr>
        <p:spPr bwMode="auto">
          <a:xfrm>
            <a:off x="9446554" y="1413697"/>
            <a:ext cx="2180346" cy="1191274"/>
          </a:xfrm>
          <a:prstGeom prst="wedgeRoundRectCallout">
            <a:avLst>
              <a:gd name="adj1" fmla="val -67525"/>
              <a:gd name="adj2" fmla="val 54737"/>
              <a:gd name="adj3" fmla="val 16667"/>
            </a:avLst>
          </a:prstGeom>
          <a:solidFill>
            <a:schemeClr val="bg1">
              <a:lumMod val="85000"/>
            </a:schemeClr>
          </a:solidFill>
          <a:ln w="9525" cap="flat" cmpd="sng" algn="ctr">
            <a:noFill/>
            <a:prstDash val="solid"/>
            <a:headEnd type="none" w="med" len="med"/>
            <a:tailEnd type="none" w="med" len="med"/>
          </a:ln>
          <a:effectLst/>
        </p:spPr>
        <p:txBody>
          <a:bodyPr rot="0" spcFirstLastPara="0" vertOverflow="overflow" horzOverflow="overflow" vert="horz" wrap="square" lIns="46612" tIns="46612" rIns="46612" bIns="46612" numCol="1" spcCol="0" rtlCol="0" fromWordArt="0" anchor="ctr" anchorCtr="0" forceAA="0" compatLnSpc="1">
            <a:prstTxWarp prst="textNoShape">
              <a:avLst/>
            </a:prstTxWarp>
            <a:noAutofit/>
          </a:bodyPr>
          <a:lstStyle/>
          <a:p>
            <a:pPr algn="ctr" defTabSz="931916" fontAlgn="base">
              <a:spcBef>
                <a:spcPct val="0"/>
              </a:spcBef>
              <a:spcAft>
                <a:spcPct val="0"/>
              </a:spcAft>
              <a:defRPr/>
            </a:pPr>
            <a:r>
              <a:rPr lang="en-US" sz="1122" kern="0">
                <a:cs typeface="Segoe UI" pitchFamily="34" charset="0"/>
              </a:rPr>
              <a:t>“Is Microsoft going to force us to migrate to cloud?”</a:t>
            </a:r>
          </a:p>
        </p:txBody>
      </p:sp>
      <p:sp>
        <p:nvSpPr>
          <p:cNvPr id="3" name="TextBox 2">
            <a:extLst>
              <a:ext uri="{FF2B5EF4-FFF2-40B4-BE49-F238E27FC236}">
                <a16:creationId xmlns:a16="http://schemas.microsoft.com/office/drawing/2014/main" id="{F6B65EAF-F692-41B0-9E17-95593F3CA272}"/>
              </a:ext>
            </a:extLst>
          </p:cNvPr>
          <p:cNvSpPr txBox="1"/>
          <p:nvPr/>
        </p:nvSpPr>
        <p:spPr>
          <a:xfrm>
            <a:off x="7107013" y="2515987"/>
            <a:ext cx="1360701" cy="815608"/>
          </a:xfrm>
          <a:prstGeom prst="rect">
            <a:avLst/>
          </a:prstGeom>
          <a:noFill/>
        </p:spPr>
        <p:txBody>
          <a:bodyPr wrap="square" lIns="182880" tIns="146304" rIns="182880" bIns="146304" rtlCol="0">
            <a:spAutoFit/>
          </a:bodyPr>
          <a:lstStyle/>
          <a:p>
            <a:pPr>
              <a:lnSpc>
                <a:spcPct val="90000"/>
              </a:lnSpc>
              <a:spcAft>
                <a:spcPts val="600"/>
              </a:spcAft>
            </a:pPr>
            <a:r>
              <a:rPr lang="en-US" sz="1600" b="1">
                <a:gradFill>
                  <a:gsLst>
                    <a:gs pos="2917">
                      <a:schemeClr val="tx1"/>
                    </a:gs>
                    <a:gs pos="30000">
                      <a:schemeClr val="tx1"/>
                    </a:gs>
                  </a:gsLst>
                  <a:lin ang="5400000" scaled="0"/>
                </a:gradFill>
              </a:rPr>
              <a:t>Oracle </a:t>
            </a:r>
          </a:p>
          <a:p>
            <a:pPr>
              <a:lnSpc>
                <a:spcPct val="90000"/>
              </a:lnSpc>
              <a:spcAft>
                <a:spcPts val="600"/>
              </a:spcAft>
            </a:pPr>
            <a:r>
              <a:rPr lang="en-US" sz="1600" b="1">
                <a:gradFill>
                  <a:gsLst>
                    <a:gs pos="2917">
                      <a:schemeClr val="tx1"/>
                    </a:gs>
                    <a:gs pos="30000">
                      <a:schemeClr val="tx1"/>
                    </a:gs>
                  </a:gsLst>
                  <a:lin ang="5400000" scaled="0"/>
                </a:gradFill>
              </a:rPr>
              <a:t>NetSuite</a:t>
            </a:r>
          </a:p>
        </p:txBody>
      </p:sp>
      <p:sp>
        <p:nvSpPr>
          <p:cNvPr id="25" name="TextBox 24">
            <a:extLst>
              <a:ext uri="{FF2B5EF4-FFF2-40B4-BE49-F238E27FC236}">
                <a16:creationId xmlns:a16="http://schemas.microsoft.com/office/drawing/2014/main" id="{D86DC79D-9637-45CD-80AF-AF096DE44551}"/>
              </a:ext>
            </a:extLst>
          </p:cNvPr>
          <p:cNvSpPr txBox="1"/>
          <p:nvPr/>
        </p:nvSpPr>
        <p:spPr>
          <a:xfrm>
            <a:off x="6376852" y="3224879"/>
            <a:ext cx="1462509" cy="517065"/>
          </a:xfrm>
          <a:prstGeom prst="rect">
            <a:avLst/>
          </a:prstGeom>
          <a:noFill/>
        </p:spPr>
        <p:txBody>
          <a:bodyPr wrap="square" lIns="182880" tIns="146304" rIns="182880" bIns="146304" rtlCol="0">
            <a:spAutoFit/>
          </a:bodyPr>
          <a:lstStyle/>
          <a:p>
            <a:pPr>
              <a:lnSpc>
                <a:spcPct val="90000"/>
              </a:lnSpc>
              <a:spcAft>
                <a:spcPts val="600"/>
              </a:spcAft>
            </a:pPr>
            <a:r>
              <a:rPr lang="en-US" sz="1600" b="1">
                <a:gradFill>
                  <a:gsLst>
                    <a:gs pos="2917">
                      <a:schemeClr val="tx1"/>
                    </a:gs>
                    <a:gs pos="30000">
                      <a:schemeClr val="tx1"/>
                    </a:gs>
                  </a:gsLst>
                  <a:lin ang="5400000" scaled="0"/>
                </a:gradFill>
              </a:rPr>
              <a:t>Salesforce</a:t>
            </a:r>
          </a:p>
        </p:txBody>
      </p:sp>
      <p:sp>
        <p:nvSpPr>
          <p:cNvPr id="26" name="TextBox 25">
            <a:extLst>
              <a:ext uri="{FF2B5EF4-FFF2-40B4-BE49-F238E27FC236}">
                <a16:creationId xmlns:a16="http://schemas.microsoft.com/office/drawing/2014/main" id="{7986CA95-B852-47E6-B197-DA71CC8EA9CC}"/>
              </a:ext>
            </a:extLst>
          </p:cNvPr>
          <p:cNvSpPr txBox="1"/>
          <p:nvPr/>
        </p:nvSpPr>
        <p:spPr>
          <a:xfrm>
            <a:off x="6880138" y="3551289"/>
            <a:ext cx="1185159" cy="517065"/>
          </a:xfrm>
          <a:prstGeom prst="rect">
            <a:avLst/>
          </a:prstGeom>
          <a:noFill/>
        </p:spPr>
        <p:txBody>
          <a:bodyPr wrap="square" lIns="182880" tIns="146304" rIns="182880" bIns="146304" rtlCol="0">
            <a:spAutoFit/>
          </a:bodyPr>
          <a:lstStyle/>
          <a:p>
            <a:pPr>
              <a:lnSpc>
                <a:spcPct val="90000"/>
              </a:lnSpc>
              <a:spcAft>
                <a:spcPts val="600"/>
              </a:spcAft>
            </a:pPr>
            <a:r>
              <a:rPr lang="en-US" sz="1600" b="1" err="1">
                <a:gradFill>
                  <a:gsLst>
                    <a:gs pos="2917">
                      <a:schemeClr val="tx1"/>
                    </a:gs>
                    <a:gs pos="30000">
                      <a:schemeClr val="tx1"/>
                    </a:gs>
                  </a:gsLst>
                  <a:lin ang="5400000" scaled="0"/>
                </a:gradFill>
              </a:rPr>
              <a:t>Epicore</a:t>
            </a:r>
            <a:endParaRPr lang="en-US" sz="1600" b="1">
              <a:gradFill>
                <a:gsLst>
                  <a:gs pos="2917">
                    <a:schemeClr val="tx1"/>
                  </a:gs>
                  <a:gs pos="30000">
                    <a:schemeClr val="tx1"/>
                  </a:gs>
                </a:gsLst>
                <a:lin ang="5400000" scaled="0"/>
              </a:gradFill>
            </a:endParaRPr>
          </a:p>
        </p:txBody>
      </p:sp>
      <p:sp>
        <p:nvSpPr>
          <p:cNvPr id="27" name="TextBox 26">
            <a:extLst>
              <a:ext uri="{FF2B5EF4-FFF2-40B4-BE49-F238E27FC236}">
                <a16:creationId xmlns:a16="http://schemas.microsoft.com/office/drawing/2014/main" id="{E1412A59-DAC6-46D4-B9C3-501E9C5413A6}"/>
              </a:ext>
            </a:extLst>
          </p:cNvPr>
          <p:cNvSpPr txBox="1"/>
          <p:nvPr/>
        </p:nvSpPr>
        <p:spPr>
          <a:xfrm>
            <a:off x="9759747" y="2694824"/>
            <a:ext cx="1062602" cy="489365"/>
          </a:xfrm>
          <a:prstGeom prst="rect">
            <a:avLst/>
          </a:prstGeom>
          <a:noFill/>
        </p:spPr>
        <p:txBody>
          <a:bodyPr wrap="square" lIns="182880" tIns="146304" rIns="182880" bIns="146304" rtlCol="0">
            <a:spAutoFit/>
          </a:bodyPr>
          <a:lstStyle/>
          <a:p>
            <a:pPr>
              <a:lnSpc>
                <a:spcPct val="90000"/>
              </a:lnSpc>
              <a:spcAft>
                <a:spcPts val="600"/>
              </a:spcAft>
            </a:pPr>
            <a:r>
              <a:rPr lang="en-US" sz="1400" b="1">
                <a:gradFill>
                  <a:gsLst>
                    <a:gs pos="2917">
                      <a:schemeClr val="tx1"/>
                    </a:gs>
                    <a:gs pos="30000">
                      <a:schemeClr val="tx1"/>
                    </a:gs>
                  </a:gsLst>
                  <a:lin ang="5400000" scaled="0"/>
                </a:gradFill>
              </a:rPr>
              <a:t>Infor</a:t>
            </a:r>
          </a:p>
        </p:txBody>
      </p:sp>
      <p:sp>
        <p:nvSpPr>
          <p:cNvPr id="29" name="TextBox 28">
            <a:extLst>
              <a:ext uri="{FF2B5EF4-FFF2-40B4-BE49-F238E27FC236}">
                <a16:creationId xmlns:a16="http://schemas.microsoft.com/office/drawing/2014/main" id="{3CDFD9D3-DFFD-4E88-9C04-BEB07A22DFFD}"/>
              </a:ext>
            </a:extLst>
          </p:cNvPr>
          <p:cNvSpPr txBox="1"/>
          <p:nvPr/>
        </p:nvSpPr>
        <p:spPr>
          <a:xfrm>
            <a:off x="9831417" y="3173899"/>
            <a:ext cx="1502484" cy="489365"/>
          </a:xfrm>
          <a:prstGeom prst="rect">
            <a:avLst/>
          </a:prstGeom>
          <a:noFill/>
        </p:spPr>
        <p:txBody>
          <a:bodyPr wrap="square" lIns="182880" tIns="146304" rIns="182880" bIns="146304" rtlCol="0">
            <a:spAutoFit/>
          </a:bodyPr>
          <a:lstStyle/>
          <a:p>
            <a:pPr>
              <a:lnSpc>
                <a:spcPct val="90000"/>
              </a:lnSpc>
              <a:spcAft>
                <a:spcPts val="600"/>
              </a:spcAft>
            </a:pPr>
            <a:r>
              <a:rPr lang="en-US" sz="1400" b="1">
                <a:gradFill>
                  <a:gsLst>
                    <a:gs pos="2917">
                      <a:schemeClr val="tx1"/>
                    </a:gs>
                    <a:gs pos="30000">
                      <a:schemeClr val="tx1"/>
                    </a:gs>
                  </a:gsLst>
                  <a:lin ang="5400000" scaled="0"/>
                </a:gradFill>
              </a:rPr>
              <a:t>Sage Intacct</a:t>
            </a:r>
          </a:p>
        </p:txBody>
      </p:sp>
      <p:sp>
        <p:nvSpPr>
          <p:cNvPr id="30" name="TextBox 29">
            <a:extLst>
              <a:ext uri="{FF2B5EF4-FFF2-40B4-BE49-F238E27FC236}">
                <a16:creationId xmlns:a16="http://schemas.microsoft.com/office/drawing/2014/main" id="{05A3E0E1-DC04-4F04-B0B9-C22131D25F83}"/>
              </a:ext>
            </a:extLst>
          </p:cNvPr>
          <p:cNvSpPr txBox="1"/>
          <p:nvPr/>
        </p:nvSpPr>
        <p:spPr>
          <a:xfrm>
            <a:off x="9557981" y="3667472"/>
            <a:ext cx="1813322" cy="760208"/>
          </a:xfrm>
          <a:prstGeom prst="rect">
            <a:avLst/>
          </a:prstGeom>
          <a:noFill/>
        </p:spPr>
        <p:txBody>
          <a:bodyPr wrap="square" lIns="182880" tIns="146304" rIns="182880" bIns="146304" rtlCol="0">
            <a:spAutoFit/>
          </a:bodyPr>
          <a:lstStyle/>
          <a:p>
            <a:pPr>
              <a:lnSpc>
                <a:spcPct val="90000"/>
              </a:lnSpc>
              <a:spcAft>
                <a:spcPts val="600"/>
              </a:spcAft>
            </a:pPr>
            <a:r>
              <a:rPr lang="en-US" sz="1400" b="1">
                <a:gradFill>
                  <a:gsLst>
                    <a:gs pos="2917">
                      <a:schemeClr val="tx1"/>
                    </a:gs>
                    <a:gs pos="30000">
                      <a:schemeClr val="tx1"/>
                    </a:gs>
                  </a:gsLst>
                  <a:lin ang="5400000" scaled="0"/>
                </a:gradFill>
              </a:rPr>
              <a:t>Intuit </a:t>
            </a:r>
          </a:p>
          <a:p>
            <a:pPr>
              <a:lnSpc>
                <a:spcPct val="90000"/>
              </a:lnSpc>
              <a:spcAft>
                <a:spcPts val="600"/>
              </a:spcAft>
            </a:pPr>
            <a:r>
              <a:rPr lang="en-US" sz="1400" b="1" err="1">
                <a:gradFill>
                  <a:gsLst>
                    <a:gs pos="2917">
                      <a:schemeClr val="tx1"/>
                    </a:gs>
                    <a:gs pos="30000">
                      <a:schemeClr val="tx1"/>
                    </a:gs>
                  </a:gsLst>
                  <a:lin ang="5400000" scaled="0"/>
                </a:gradFill>
              </a:rPr>
              <a:t>Quickbooks</a:t>
            </a:r>
            <a:endParaRPr lang="en-US" sz="1400" b="1">
              <a:gradFill>
                <a:gsLst>
                  <a:gs pos="2917">
                    <a:schemeClr val="tx1"/>
                  </a:gs>
                  <a:gs pos="30000">
                    <a:schemeClr val="tx1"/>
                  </a:gs>
                </a:gsLst>
                <a:lin ang="5400000" scaled="0"/>
              </a:gradFill>
            </a:endParaRPr>
          </a:p>
        </p:txBody>
      </p:sp>
      <p:sp>
        <p:nvSpPr>
          <p:cNvPr id="31" name="TextBox 30">
            <a:extLst>
              <a:ext uri="{FF2B5EF4-FFF2-40B4-BE49-F238E27FC236}">
                <a16:creationId xmlns:a16="http://schemas.microsoft.com/office/drawing/2014/main" id="{D1E29926-B6FF-4C0E-9A61-7AF746CDB6BC}"/>
              </a:ext>
            </a:extLst>
          </p:cNvPr>
          <p:cNvSpPr txBox="1"/>
          <p:nvPr/>
        </p:nvSpPr>
        <p:spPr>
          <a:xfrm>
            <a:off x="7383134" y="3851390"/>
            <a:ext cx="1510852" cy="760208"/>
          </a:xfrm>
          <a:prstGeom prst="rect">
            <a:avLst/>
          </a:prstGeom>
          <a:noFill/>
        </p:spPr>
        <p:txBody>
          <a:bodyPr wrap="square" lIns="182880" tIns="146304" rIns="182880" bIns="146304" rtlCol="0">
            <a:spAutoFit/>
          </a:bodyPr>
          <a:lstStyle/>
          <a:p>
            <a:pPr>
              <a:lnSpc>
                <a:spcPct val="90000"/>
              </a:lnSpc>
              <a:spcAft>
                <a:spcPts val="600"/>
              </a:spcAft>
            </a:pPr>
            <a:r>
              <a:rPr lang="en-US" sz="1400" b="1">
                <a:gradFill>
                  <a:gsLst>
                    <a:gs pos="2917">
                      <a:schemeClr val="tx1"/>
                    </a:gs>
                    <a:gs pos="30000">
                      <a:schemeClr val="tx1"/>
                    </a:gs>
                  </a:gsLst>
                  <a:lin ang="5400000" scaled="0"/>
                </a:gradFill>
              </a:rPr>
              <a:t>Amazon</a:t>
            </a:r>
          </a:p>
          <a:p>
            <a:pPr>
              <a:lnSpc>
                <a:spcPct val="90000"/>
              </a:lnSpc>
              <a:spcAft>
                <a:spcPts val="600"/>
              </a:spcAft>
            </a:pPr>
            <a:r>
              <a:rPr lang="en-US" sz="1400" b="1">
                <a:gradFill>
                  <a:gsLst>
                    <a:gs pos="2917">
                      <a:schemeClr val="tx1"/>
                    </a:gs>
                    <a:gs pos="30000">
                      <a:schemeClr val="tx1"/>
                    </a:gs>
                  </a:gsLst>
                  <a:lin ang="5400000" scaled="0"/>
                </a:gradFill>
              </a:rPr>
              <a:t>Webservices</a:t>
            </a:r>
          </a:p>
        </p:txBody>
      </p:sp>
    </p:spTree>
    <p:extLst>
      <p:ext uri="{BB962C8B-B14F-4D97-AF65-F5344CB8AC3E}">
        <p14:creationId xmlns:p14="http://schemas.microsoft.com/office/powerpoint/2010/main" val="4214762304"/>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8340B9-3AC1-46CA-8C93-B6B134A9161F}"/>
              </a:ext>
            </a:extLst>
          </p:cNvPr>
          <p:cNvSpPr>
            <a:spLocks noGrp="1"/>
          </p:cNvSpPr>
          <p:nvPr>
            <p:ph type="body" sz="quarter" idx="10"/>
          </p:nvPr>
        </p:nvSpPr>
        <p:spPr>
          <a:xfrm>
            <a:off x="274639" y="923027"/>
            <a:ext cx="11887200" cy="2794611"/>
          </a:xfrm>
        </p:spPr>
        <p:txBody>
          <a:bodyPr/>
          <a:lstStyle/>
          <a:p>
            <a:pPr marL="0" indent="0">
              <a:buNone/>
            </a:pPr>
            <a:r>
              <a:rPr lang="en-US" sz="2000"/>
              <a:t>To be eligible for the qualified offers, on-premises customers must meet the “existing customer” eligibility requirements. An existing on-premises customer is defined as:</a:t>
            </a:r>
          </a:p>
          <a:p>
            <a:pPr marL="0" indent="0">
              <a:buNone/>
            </a:pPr>
            <a:endParaRPr lang="en-US" sz="2000"/>
          </a:p>
          <a:p>
            <a:pPr marL="0" indent="0">
              <a:buNone/>
            </a:pPr>
            <a:r>
              <a:rPr lang="en-US" sz="1400"/>
              <a:t>• Has a Dynamics solution as of the date stated in tables below </a:t>
            </a:r>
          </a:p>
          <a:p>
            <a:pPr marL="0" indent="0">
              <a:buNone/>
            </a:pPr>
            <a:r>
              <a:rPr lang="en-US" sz="1400"/>
              <a:t>• Active on an Enhancement Plan (DPL) or Software Assurance (VL) </a:t>
            </a:r>
          </a:p>
          <a:p>
            <a:pPr marL="0" indent="0">
              <a:buNone/>
            </a:pPr>
            <a:r>
              <a:rPr lang="en-US" sz="1400"/>
              <a:t>• Only fully paid licenses are eligible for the discounted From SA offer </a:t>
            </a:r>
          </a:p>
          <a:p>
            <a:pPr marL="0" indent="0">
              <a:buNone/>
            </a:pPr>
            <a:r>
              <a:rPr lang="en-US" sz="1400"/>
              <a:t>• EAS customers may only use the discounted From SA offer on anniversary Existing on-premises customers transitioning to Dynamics 365 online </a:t>
            </a:r>
          </a:p>
          <a:p>
            <a:pPr marL="0" indent="0">
              <a:buNone/>
            </a:pPr>
            <a:endParaRPr lang="en-US" sz="1400"/>
          </a:p>
          <a:p>
            <a:pPr marL="0" indent="0">
              <a:buNone/>
            </a:pPr>
            <a:r>
              <a:rPr lang="en-US" sz="2000"/>
              <a:t>Existing on-premises customers transitioning to Dynamics 365 online </a:t>
            </a:r>
          </a:p>
        </p:txBody>
      </p:sp>
      <p:sp>
        <p:nvSpPr>
          <p:cNvPr id="2" name="Title 1">
            <a:extLst>
              <a:ext uri="{FF2B5EF4-FFF2-40B4-BE49-F238E27FC236}">
                <a16:creationId xmlns:a16="http://schemas.microsoft.com/office/drawing/2014/main" id="{240D26E0-A007-4A22-BEB2-4DF345D0DF54}"/>
              </a:ext>
            </a:extLst>
          </p:cNvPr>
          <p:cNvSpPr>
            <a:spLocks noGrp="1"/>
          </p:cNvSpPr>
          <p:nvPr>
            <p:ph type="title"/>
          </p:nvPr>
        </p:nvSpPr>
        <p:spPr>
          <a:xfrm>
            <a:off x="274639" y="146531"/>
            <a:ext cx="11889564" cy="917575"/>
          </a:xfrm>
        </p:spPr>
        <p:txBody>
          <a:bodyPr/>
          <a:lstStyle/>
          <a:p>
            <a:r>
              <a:rPr lang="en-US"/>
              <a:t>On-Prem Customer Eligibility</a:t>
            </a:r>
          </a:p>
        </p:txBody>
      </p:sp>
      <p:pic>
        <p:nvPicPr>
          <p:cNvPr id="4" name="Picture 3">
            <a:extLst>
              <a:ext uri="{FF2B5EF4-FFF2-40B4-BE49-F238E27FC236}">
                <a16:creationId xmlns:a16="http://schemas.microsoft.com/office/drawing/2014/main" id="{F1B790A6-A7D0-4A03-B9F3-B8D7B9465A09}"/>
              </a:ext>
            </a:extLst>
          </p:cNvPr>
          <p:cNvPicPr>
            <a:picLocks noChangeAspect="1"/>
          </p:cNvPicPr>
          <p:nvPr/>
        </p:nvPicPr>
        <p:blipFill>
          <a:blip r:embed="rId3"/>
          <a:stretch>
            <a:fillRect/>
          </a:stretch>
        </p:blipFill>
        <p:spPr>
          <a:xfrm>
            <a:off x="1389841" y="3603186"/>
            <a:ext cx="9082627" cy="3244807"/>
          </a:xfrm>
          <a:prstGeom prst="rect">
            <a:avLst/>
          </a:prstGeom>
        </p:spPr>
      </p:pic>
    </p:spTree>
    <p:extLst>
      <p:ext uri="{BB962C8B-B14F-4D97-AF65-F5344CB8AC3E}">
        <p14:creationId xmlns:p14="http://schemas.microsoft.com/office/powerpoint/2010/main" val="374478319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4FDA8-2093-41D4-82D3-378035F7E221}"/>
              </a:ext>
            </a:extLst>
          </p:cNvPr>
          <p:cNvSpPr>
            <a:spLocks noGrp="1"/>
          </p:cNvSpPr>
          <p:nvPr>
            <p:ph type="title"/>
          </p:nvPr>
        </p:nvSpPr>
        <p:spPr/>
        <p:txBody>
          <a:bodyPr/>
          <a:lstStyle/>
          <a:p>
            <a:r>
              <a:rPr lang="en-US"/>
              <a:t>CSP Offers: </a:t>
            </a:r>
          </a:p>
        </p:txBody>
      </p:sp>
      <p:sp>
        <p:nvSpPr>
          <p:cNvPr id="5" name="TextBox 4">
            <a:extLst>
              <a:ext uri="{FF2B5EF4-FFF2-40B4-BE49-F238E27FC236}">
                <a16:creationId xmlns:a16="http://schemas.microsoft.com/office/drawing/2014/main" id="{C1F98DBD-1E63-4487-8DBA-67A3F70A5CE0}"/>
              </a:ext>
            </a:extLst>
          </p:cNvPr>
          <p:cNvSpPr txBox="1"/>
          <p:nvPr/>
        </p:nvSpPr>
        <p:spPr>
          <a:xfrm>
            <a:off x="690112" y="1177338"/>
            <a:ext cx="4192439" cy="627864"/>
          </a:xfrm>
          <a:prstGeom prst="rect">
            <a:avLst/>
          </a:prstGeom>
          <a:noFill/>
        </p:spPr>
        <p:txBody>
          <a:bodyPr wrap="square" lIns="182880" tIns="146304" rIns="182880" bIns="146304" rtlCol="0">
            <a:spAutoFit/>
          </a:bodyPr>
          <a:lstStyle/>
          <a:p>
            <a:pPr>
              <a:lnSpc>
                <a:spcPct val="90000"/>
              </a:lnSpc>
              <a:spcAft>
                <a:spcPts val="600"/>
              </a:spcAft>
            </a:pPr>
            <a:r>
              <a:rPr lang="en-US" sz="2400">
                <a:gradFill>
                  <a:gsLst>
                    <a:gs pos="2917">
                      <a:schemeClr val="tx1"/>
                    </a:gs>
                    <a:gs pos="30000">
                      <a:schemeClr val="tx1"/>
                    </a:gs>
                  </a:gsLst>
                  <a:lin ang="5400000" scaled="0"/>
                </a:gradFill>
              </a:rPr>
              <a:t>End of Plan Transition Offer:</a:t>
            </a:r>
          </a:p>
        </p:txBody>
      </p:sp>
      <p:sp>
        <p:nvSpPr>
          <p:cNvPr id="6" name="TextBox 5">
            <a:extLst>
              <a:ext uri="{FF2B5EF4-FFF2-40B4-BE49-F238E27FC236}">
                <a16:creationId xmlns:a16="http://schemas.microsoft.com/office/drawing/2014/main" id="{620C6607-9A79-495A-9240-0788C6CBBB00}"/>
              </a:ext>
            </a:extLst>
          </p:cNvPr>
          <p:cNvSpPr txBox="1"/>
          <p:nvPr/>
        </p:nvSpPr>
        <p:spPr>
          <a:xfrm>
            <a:off x="690112" y="4062299"/>
            <a:ext cx="4192439" cy="627864"/>
          </a:xfrm>
          <a:prstGeom prst="rect">
            <a:avLst/>
          </a:prstGeom>
          <a:noFill/>
        </p:spPr>
        <p:txBody>
          <a:bodyPr wrap="square" lIns="182880" tIns="146304" rIns="182880" bIns="146304" rtlCol="0">
            <a:spAutoFit/>
          </a:bodyPr>
          <a:lstStyle/>
          <a:p>
            <a:pPr>
              <a:lnSpc>
                <a:spcPct val="90000"/>
              </a:lnSpc>
              <a:spcAft>
                <a:spcPts val="600"/>
              </a:spcAft>
            </a:pPr>
            <a:r>
              <a:rPr lang="en-US" sz="2400">
                <a:gradFill>
                  <a:gsLst>
                    <a:gs pos="2917">
                      <a:schemeClr val="tx1"/>
                    </a:gs>
                    <a:gs pos="30000">
                      <a:schemeClr val="tx1"/>
                    </a:gs>
                  </a:gsLst>
                  <a:lin ang="5400000" scaled="0"/>
                </a:gradFill>
              </a:rPr>
              <a:t>Mid-Plan Transition Offer:</a:t>
            </a:r>
          </a:p>
        </p:txBody>
      </p:sp>
      <p:pic>
        <p:nvPicPr>
          <p:cNvPr id="8" name="Picture 7">
            <a:extLst>
              <a:ext uri="{FF2B5EF4-FFF2-40B4-BE49-F238E27FC236}">
                <a16:creationId xmlns:a16="http://schemas.microsoft.com/office/drawing/2014/main" id="{74D085A8-419C-437F-9CB3-540F4D4EA2A9}"/>
              </a:ext>
            </a:extLst>
          </p:cNvPr>
          <p:cNvPicPr>
            <a:picLocks noChangeAspect="1"/>
          </p:cNvPicPr>
          <p:nvPr/>
        </p:nvPicPr>
        <p:blipFill>
          <a:blip r:embed="rId3"/>
          <a:stretch>
            <a:fillRect/>
          </a:stretch>
        </p:blipFill>
        <p:spPr>
          <a:xfrm>
            <a:off x="1486601" y="1655006"/>
            <a:ext cx="9549986" cy="2407293"/>
          </a:xfrm>
          <a:prstGeom prst="rect">
            <a:avLst/>
          </a:prstGeom>
        </p:spPr>
      </p:pic>
      <p:pic>
        <p:nvPicPr>
          <p:cNvPr id="9" name="Picture 8">
            <a:extLst>
              <a:ext uri="{FF2B5EF4-FFF2-40B4-BE49-F238E27FC236}">
                <a16:creationId xmlns:a16="http://schemas.microsoft.com/office/drawing/2014/main" id="{DDB17C45-9649-457A-942D-217FF69F7E5B}"/>
              </a:ext>
            </a:extLst>
          </p:cNvPr>
          <p:cNvPicPr>
            <a:picLocks noChangeAspect="1"/>
          </p:cNvPicPr>
          <p:nvPr/>
        </p:nvPicPr>
        <p:blipFill>
          <a:blip r:embed="rId4"/>
          <a:stretch>
            <a:fillRect/>
          </a:stretch>
        </p:blipFill>
        <p:spPr>
          <a:xfrm>
            <a:off x="1486601" y="4646684"/>
            <a:ext cx="9549986" cy="1799501"/>
          </a:xfrm>
          <a:prstGeom prst="rect">
            <a:avLst/>
          </a:prstGeom>
        </p:spPr>
      </p:pic>
    </p:spTree>
    <p:extLst>
      <p:ext uri="{BB962C8B-B14F-4D97-AF65-F5344CB8AC3E}">
        <p14:creationId xmlns:p14="http://schemas.microsoft.com/office/powerpoint/2010/main" val="173453597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4FDA8-2093-41D4-82D3-378035F7E221}"/>
              </a:ext>
            </a:extLst>
          </p:cNvPr>
          <p:cNvSpPr>
            <a:spLocks noGrp="1"/>
          </p:cNvSpPr>
          <p:nvPr>
            <p:ph type="title"/>
          </p:nvPr>
        </p:nvSpPr>
        <p:spPr>
          <a:xfrm>
            <a:off x="273454" y="437888"/>
            <a:ext cx="11889564" cy="917575"/>
          </a:xfrm>
        </p:spPr>
        <p:txBody>
          <a:bodyPr/>
          <a:lstStyle/>
          <a:p>
            <a:r>
              <a:rPr lang="en-US"/>
              <a:t>EA Offers:  (AX, GP, NAV, SL and all legacy solutions) </a:t>
            </a:r>
          </a:p>
        </p:txBody>
      </p:sp>
      <p:pic>
        <p:nvPicPr>
          <p:cNvPr id="3" name="Picture 2">
            <a:extLst>
              <a:ext uri="{FF2B5EF4-FFF2-40B4-BE49-F238E27FC236}">
                <a16:creationId xmlns:a16="http://schemas.microsoft.com/office/drawing/2014/main" id="{957B063F-7CBC-4498-9FA6-3E8FCB63FB2D}"/>
              </a:ext>
            </a:extLst>
          </p:cNvPr>
          <p:cNvPicPr>
            <a:picLocks noChangeAspect="1"/>
          </p:cNvPicPr>
          <p:nvPr/>
        </p:nvPicPr>
        <p:blipFill>
          <a:blip r:embed="rId3"/>
          <a:stretch>
            <a:fillRect/>
          </a:stretch>
        </p:blipFill>
        <p:spPr>
          <a:xfrm>
            <a:off x="501585" y="1531820"/>
            <a:ext cx="11433303" cy="5088564"/>
          </a:xfrm>
          <a:prstGeom prst="rect">
            <a:avLst/>
          </a:prstGeom>
        </p:spPr>
      </p:pic>
    </p:spTree>
    <p:extLst>
      <p:ext uri="{BB962C8B-B14F-4D97-AF65-F5344CB8AC3E}">
        <p14:creationId xmlns:p14="http://schemas.microsoft.com/office/powerpoint/2010/main" val="404268416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4FDA8-2093-41D4-82D3-378035F7E221}"/>
              </a:ext>
            </a:extLst>
          </p:cNvPr>
          <p:cNvSpPr>
            <a:spLocks noGrp="1"/>
          </p:cNvSpPr>
          <p:nvPr>
            <p:ph type="title"/>
          </p:nvPr>
        </p:nvSpPr>
        <p:spPr>
          <a:xfrm>
            <a:off x="273454" y="437888"/>
            <a:ext cx="11889564" cy="917575"/>
          </a:xfrm>
        </p:spPr>
        <p:txBody>
          <a:bodyPr/>
          <a:lstStyle/>
          <a:p>
            <a:r>
              <a:rPr lang="en-US"/>
              <a:t>EA Offers:  (CRM) </a:t>
            </a:r>
          </a:p>
        </p:txBody>
      </p:sp>
      <p:pic>
        <p:nvPicPr>
          <p:cNvPr id="4" name="Picture 3">
            <a:extLst>
              <a:ext uri="{FF2B5EF4-FFF2-40B4-BE49-F238E27FC236}">
                <a16:creationId xmlns:a16="http://schemas.microsoft.com/office/drawing/2014/main" id="{5EDAC340-2D27-4E94-ABC2-CF6151027335}"/>
              </a:ext>
            </a:extLst>
          </p:cNvPr>
          <p:cNvPicPr>
            <a:picLocks noChangeAspect="1"/>
          </p:cNvPicPr>
          <p:nvPr/>
        </p:nvPicPr>
        <p:blipFill>
          <a:blip r:embed="rId3"/>
          <a:stretch>
            <a:fillRect/>
          </a:stretch>
        </p:blipFill>
        <p:spPr>
          <a:xfrm>
            <a:off x="504468" y="2164360"/>
            <a:ext cx="11427537" cy="3854144"/>
          </a:xfrm>
          <a:prstGeom prst="rect">
            <a:avLst/>
          </a:prstGeom>
        </p:spPr>
      </p:pic>
    </p:spTree>
    <p:extLst>
      <p:ext uri="{BB962C8B-B14F-4D97-AF65-F5344CB8AC3E}">
        <p14:creationId xmlns:p14="http://schemas.microsoft.com/office/powerpoint/2010/main" val="321486583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76F44AF-25D1-46B6-B19E-67DBCFE43DE6}"/>
              </a:ext>
            </a:extLst>
          </p:cNvPr>
          <p:cNvSpPr txBox="1"/>
          <p:nvPr/>
        </p:nvSpPr>
        <p:spPr>
          <a:xfrm>
            <a:off x="427251" y="1092230"/>
            <a:ext cx="4728356" cy="849463"/>
          </a:xfrm>
          <a:prstGeom prst="rect">
            <a:avLst/>
          </a:prstGeom>
          <a:noFill/>
        </p:spPr>
        <p:txBody>
          <a:bodyPr wrap="square" lIns="182880" tIns="146304" rIns="182880" bIns="146304" rtlCol="0">
            <a:spAutoFit/>
          </a:bodyPr>
          <a:lstStyle/>
          <a:p>
            <a:pPr>
              <a:lnSpc>
                <a:spcPct val="90000"/>
              </a:lnSpc>
              <a:spcAft>
                <a:spcPts val="600"/>
              </a:spcAft>
            </a:pPr>
            <a:r>
              <a:rPr lang="en-GB" sz="2000">
                <a:solidFill>
                  <a:schemeClr val="tx2"/>
                </a:solidFill>
                <a:latin typeface="+mj-lt"/>
              </a:rPr>
              <a:t>Capitalize on potential growth </a:t>
            </a:r>
            <a:r>
              <a:rPr lang="en-GB" sz="2000" b="1">
                <a:solidFill>
                  <a:schemeClr val="tx2"/>
                </a:solidFill>
              </a:rPr>
              <a:t>opportunity </a:t>
            </a:r>
            <a:r>
              <a:rPr lang="en-GB" sz="2000">
                <a:solidFill>
                  <a:schemeClr val="tx2"/>
                </a:solidFill>
                <a:latin typeface="+mj-lt"/>
              </a:rPr>
              <a:t>by:</a:t>
            </a:r>
          </a:p>
        </p:txBody>
      </p:sp>
      <p:sp>
        <p:nvSpPr>
          <p:cNvPr id="5" name="TextBox 4">
            <a:extLst>
              <a:ext uri="{FF2B5EF4-FFF2-40B4-BE49-F238E27FC236}">
                <a16:creationId xmlns:a16="http://schemas.microsoft.com/office/drawing/2014/main" id="{ADF4D9C8-B4EE-4875-A265-7E8BBF9BFE03}"/>
              </a:ext>
            </a:extLst>
          </p:cNvPr>
          <p:cNvSpPr txBox="1"/>
          <p:nvPr/>
        </p:nvSpPr>
        <p:spPr>
          <a:xfrm>
            <a:off x="299596" y="298166"/>
            <a:ext cx="12578204" cy="794064"/>
          </a:xfrm>
          <a:prstGeom prst="rect">
            <a:avLst/>
          </a:prstGeom>
          <a:noFill/>
        </p:spPr>
        <p:txBody>
          <a:bodyPr wrap="square" lIns="182880" tIns="146304" rIns="182880" bIns="146304" rtlCol="0">
            <a:spAutoFit/>
          </a:bodyPr>
          <a:lstStyle/>
          <a:p>
            <a:pPr>
              <a:lnSpc>
                <a:spcPct val="90000"/>
              </a:lnSpc>
              <a:spcAft>
                <a:spcPts val="600"/>
              </a:spcAft>
            </a:pPr>
            <a:r>
              <a:rPr lang="en-US" sz="3600" spc="-51">
                <a:ln w="3175">
                  <a:noFill/>
                </a:ln>
                <a:latin typeface="+mj-lt"/>
                <a:cs typeface="Segoe UI" pitchFamily="34" charset="0"/>
              </a:rPr>
              <a:t>Secure your existing customer base to grow opportunities</a:t>
            </a:r>
          </a:p>
        </p:txBody>
      </p:sp>
      <p:sp>
        <p:nvSpPr>
          <p:cNvPr id="23" name="Rectangle 22">
            <a:extLst>
              <a:ext uri="{FF2B5EF4-FFF2-40B4-BE49-F238E27FC236}">
                <a16:creationId xmlns:a16="http://schemas.microsoft.com/office/drawing/2014/main" id="{946D6AC1-9C87-4572-8666-C0F604F2D1CE}"/>
              </a:ext>
            </a:extLst>
          </p:cNvPr>
          <p:cNvSpPr/>
          <p:nvPr/>
        </p:nvSpPr>
        <p:spPr bwMode="auto">
          <a:xfrm>
            <a:off x="504045" y="1888270"/>
            <a:ext cx="4728355" cy="332882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indent="-342900" defTabSz="932384">
              <a:spcAft>
                <a:spcPts val="300"/>
              </a:spcAft>
              <a:buSzPct val="90000"/>
              <a:buFont typeface="Arial" panose="020B0604020202020204" pitchFamily="34" charset="0"/>
              <a:buChar char="•"/>
              <a:defRPr/>
            </a:pPr>
            <a:r>
              <a:rPr lang="en-GB" sz="1600">
                <a:solidFill>
                  <a:schemeClr val="tx1"/>
                </a:solidFill>
              </a:rPr>
              <a:t>Switching to subscription business models that are profitable and sticky over customer’s life time</a:t>
            </a:r>
          </a:p>
          <a:p>
            <a:pPr marL="342900" indent="-342900" defTabSz="932384">
              <a:spcAft>
                <a:spcPts val="300"/>
              </a:spcAft>
              <a:buSzPct val="90000"/>
              <a:buFont typeface="Arial" panose="020B0604020202020204" pitchFamily="34" charset="0"/>
              <a:buChar char="•"/>
              <a:defRPr/>
            </a:pPr>
            <a:r>
              <a:rPr lang="en-GB" sz="1600">
                <a:solidFill>
                  <a:schemeClr val="tx1"/>
                </a:solidFill>
              </a:rPr>
              <a:t>Improving your bottom line by offering high-margin services and attaching your IP </a:t>
            </a:r>
          </a:p>
          <a:p>
            <a:pPr marL="342900" indent="-342900" defTabSz="932384">
              <a:spcAft>
                <a:spcPts val="300"/>
              </a:spcAft>
              <a:buSzPct val="90000"/>
              <a:buFont typeface="Arial" panose="020B0604020202020204" pitchFamily="34" charset="0"/>
              <a:buChar char="•"/>
              <a:defRPr/>
            </a:pPr>
            <a:r>
              <a:rPr lang="en-GB" sz="1600">
                <a:solidFill>
                  <a:schemeClr val="tx1"/>
                </a:solidFill>
              </a:rPr>
              <a:t>Finding new customers through AppSource</a:t>
            </a:r>
          </a:p>
          <a:p>
            <a:pPr marL="342900" indent="-342900" defTabSz="932384">
              <a:spcAft>
                <a:spcPts val="300"/>
              </a:spcAft>
              <a:buSzPct val="90000"/>
              <a:buFont typeface="Arial" panose="020B0604020202020204" pitchFamily="34" charset="0"/>
              <a:buChar char="•"/>
              <a:defRPr/>
            </a:pPr>
            <a:r>
              <a:rPr lang="en-GB" altLang="en-US" sz="1600">
                <a:solidFill>
                  <a:schemeClr val="tx1"/>
                </a:solidFill>
                <a:latin typeface="Segoe UI" panose="020B0502040204020203" pitchFamily="34" charset="0"/>
                <a:cs typeface="Segoe UI" panose="020B0502040204020203" pitchFamily="34" charset="0"/>
              </a:rPr>
              <a:t>Selling more to each customer </a:t>
            </a:r>
            <a:r>
              <a:rPr lang="en-US" altLang="en-US" sz="1600">
                <a:solidFill>
                  <a:prstClr val="black"/>
                </a:solidFill>
                <a:latin typeface="Segoe UI" panose="020B0502040204020203" pitchFamily="34" charset="0"/>
                <a:cs typeface="Segoe UI" panose="020B0502040204020203" pitchFamily="34" charset="0"/>
              </a:rPr>
              <a:t>with</a:t>
            </a:r>
            <a:r>
              <a:rPr lang="en-US" altLang="en-US" sz="1600">
                <a:solidFill>
                  <a:prstClr val="black"/>
                </a:solidFill>
                <a:latin typeface="Segoe UI" panose="020B0502040204020203" pitchFamily="34" charset="0"/>
                <a:ea typeface="Calibri" panose="020F0502020204030204" pitchFamily="34" charset="0"/>
                <a:cs typeface="Segoe UI" panose="020B0502040204020203" pitchFamily="34" charset="0"/>
              </a:rPr>
              <a:t> a </a:t>
            </a:r>
            <a:r>
              <a:rPr lang="en-US" altLang="en-US" sz="1600">
                <a:solidFill>
                  <a:prstClr val="black"/>
                </a:solidFill>
                <a:latin typeface="Segoe UI" panose="020B0502040204020203" pitchFamily="34" charset="0"/>
                <a:cs typeface="Segoe UI" panose="020B0502040204020203" pitchFamily="34" charset="0"/>
              </a:rPr>
              <a:t>clear</a:t>
            </a:r>
            <a:r>
              <a:rPr lang="en-US" altLang="en-US" sz="1600">
                <a:solidFill>
                  <a:prstClr val="black"/>
                </a:solidFill>
                <a:latin typeface="Segoe UI" panose="020B0502040204020203" pitchFamily="34" charset="0"/>
                <a:ea typeface="Calibri" panose="020F0502020204030204" pitchFamily="34" charset="0"/>
                <a:cs typeface="Segoe UI" panose="020B0502040204020203" pitchFamily="34" charset="0"/>
              </a:rPr>
              <a:t> upsell path for additional cloud services</a:t>
            </a:r>
          </a:p>
          <a:p>
            <a:pPr marL="342900" indent="-342900" defTabSz="932384">
              <a:spcAft>
                <a:spcPts val="300"/>
              </a:spcAft>
              <a:buSzPct val="90000"/>
              <a:buFont typeface="Arial" panose="020B0604020202020204" pitchFamily="34" charset="0"/>
              <a:buChar char="•"/>
              <a:defRPr/>
            </a:pPr>
            <a:r>
              <a:rPr lang="en-US" altLang="en-US" sz="1600">
                <a:solidFill>
                  <a:prstClr val="black"/>
                </a:solidFill>
                <a:latin typeface="Segoe UI" panose="020B0502040204020203" pitchFamily="34" charset="0"/>
                <a:ea typeface="Calibri" panose="020F0502020204030204" pitchFamily="34" charset="0"/>
                <a:cs typeface="Segoe UI" panose="020B0502040204020203" pitchFamily="34" charset="0"/>
              </a:rPr>
              <a:t>Driving customer retention by establishing yourself as a trustworthy cloud advisor </a:t>
            </a:r>
          </a:p>
          <a:p>
            <a:pPr marL="342900" indent="-342900" defTabSz="932384">
              <a:spcAft>
                <a:spcPts val="300"/>
              </a:spcAft>
              <a:buSzPct val="90000"/>
              <a:buFont typeface="Arial" panose="020B0604020202020204" pitchFamily="34" charset="0"/>
              <a:buChar char="•"/>
              <a:defRPr/>
            </a:pPr>
            <a:endParaRPr lang="en-US" altLang="en-US" sz="1600">
              <a:latin typeface="Segoe UI" panose="020B0502040204020203" pitchFamily="34" charset="0"/>
              <a:ea typeface="Calibri" panose="020F0502020204030204" pitchFamily="34" charset="0"/>
              <a:cs typeface="Segoe UI" panose="020B0502040204020203" pitchFamily="34" charset="0"/>
            </a:endParaRPr>
          </a:p>
          <a:p>
            <a:pPr marL="342900" indent="-342900" defTabSz="932384">
              <a:spcAft>
                <a:spcPts val="300"/>
              </a:spcAft>
              <a:buSzPct val="90000"/>
              <a:buFont typeface="Arial" panose="020B0604020202020204" pitchFamily="34" charset="0"/>
              <a:buChar char="•"/>
              <a:defRPr/>
            </a:pPr>
            <a:endParaRPr lang="en-GB" sz="1600">
              <a:solidFill>
                <a:schemeClr val="tx1"/>
              </a:solidFill>
            </a:endParaRPr>
          </a:p>
        </p:txBody>
      </p:sp>
      <p:grpSp>
        <p:nvGrpSpPr>
          <p:cNvPr id="29" name="Group 28">
            <a:extLst>
              <a:ext uri="{FF2B5EF4-FFF2-40B4-BE49-F238E27FC236}">
                <a16:creationId xmlns:a16="http://schemas.microsoft.com/office/drawing/2014/main" id="{D8CEA260-2200-48DC-A8D9-7D2C213970E2}"/>
              </a:ext>
            </a:extLst>
          </p:cNvPr>
          <p:cNvGrpSpPr/>
          <p:nvPr/>
        </p:nvGrpSpPr>
        <p:grpSpPr>
          <a:xfrm>
            <a:off x="706059" y="1902178"/>
            <a:ext cx="4170741" cy="0"/>
            <a:chOff x="702017" y="1624376"/>
            <a:chExt cx="4170741" cy="0"/>
          </a:xfrm>
        </p:grpSpPr>
        <p:cxnSp>
          <p:nvCxnSpPr>
            <p:cNvPr id="30" name="Straight Connector 29">
              <a:extLst>
                <a:ext uri="{FF2B5EF4-FFF2-40B4-BE49-F238E27FC236}">
                  <a16:creationId xmlns:a16="http://schemas.microsoft.com/office/drawing/2014/main" id="{1409172F-9DB6-4630-82F5-55FD6CA83164}"/>
                </a:ext>
              </a:extLst>
            </p:cNvPr>
            <p:cNvCxnSpPr>
              <a:cxnSpLocks/>
            </p:cNvCxnSpPr>
            <p:nvPr/>
          </p:nvCxnSpPr>
          <p:spPr>
            <a:xfrm>
              <a:off x="702017" y="1624376"/>
              <a:ext cx="4170741" cy="0"/>
            </a:xfrm>
            <a:prstGeom prst="line">
              <a:avLst/>
            </a:prstGeom>
            <a:noFill/>
            <a:ln w="9525" cap="flat" cmpd="sng" algn="ctr">
              <a:solidFill>
                <a:schemeClr val="tx1"/>
              </a:solidFill>
              <a:prstDash val="solid"/>
              <a:headEnd type="none"/>
              <a:tailEnd type="none"/>
            </a:ln>
            <a:effectLst/>
          </p:spPr>
        </p:cxnSp>
        <p:cxnSp>
          <p:nvCxnSpPr>
            <p:cNvPr id="31" name="Straight Connector 30">
              <a:extLst>
                <a:ext uri="{FF2B5EF4-FFF2-40B4-BE49-F238E27FC236}">
                  <a16:creationId xmlns:a16="http://schemas.microsoft.com/office/drawing/2014/main" id="{BE7C9C22-55A1-4BE5-B6E0-1912A9A374DF}"/>
                </a:ext>
              </a:extLst>
            </p:cNvPr>
            <p:cNvCxnSpPr>
              <a:cxnSpLocks/>
            </p:cNvCxnSpPr>
            <p:nvPr/>
          </p:nvCxnSpPr>
          <p:spPr>
            <a:xfrm>
              <a:off x="702017" y="1624376"/>
              <a:ext cx="457200" cy="0"/>
            </a:xfrm>
            <a:prstGeom prst="line">
              <a:avLst/>
            </a:prstGeom>
            <a:noFill/>
            <a:ln w="57150" cap="rnd" cmpd="sng" algn="ctr">
              <a:solidFill>
                <a:schemeClr val="accent1"/>
              </a:solidFill>
              <a:prstDash val="solid"/>
              <a:headEnd type="none"/>
              <a:tailEnd type="none"/>
            </a:ln>
            <a:effectLst/>
          </p:spPr>
        </p:cxnSp>
      </p:grpSp>
      <p:pic>
        <p:nvPicPr>
          <p:cNvPr id="2" name="Picture 1">
            <a:extLst>
              <a:ext uri="{FF2B5EF4-FFF2-40B4-BE49-F238E27FC236}">
                <a16:creationId xmlns:a16="http://schemas.microsoft.com/office/drawing/2014/main" id="{A87D16F4-5561-4B99-A205-846E2710A3CA}"/>
              </a:ext>
            </a:extLst>
          </p:cNvPr>
          <p:cNvPicPr>
            <a:picLocks noChangeAspect="1"/>
          </p:cNvPicPr>
          <p:nvPr/>
        </p:nvPicPr>
        <p:blipFill>
          <a:blip r:embed="rId3"/>
          <a:stretch>
            <a:fillRect/>
          </a:stretch>
        </p:blipFill>
        <p:spPr>
          <a:xfrm>
            <a:off x="6300722" y="1710964"/>
            <a:ext cx="5728188" cy="1987917"/>
          </a:xfrm>
          <a:prstGeom prst="rect">
            <a:avLst/>
          </a:prstGeom>
          <a:ln>
            <a:noFill/>
          </a:ln>
        </p:spPr>
      </p:pic>
      <p:sp>
        <p:nvSpPr>
          <p:cNvPr id="10" name="TextBox 9">
            <a:extLst>
              <a:ext uri="{FF2B5EF4-FFF2-40B4-BE49-F238E27FC236}">
                <a16:creationId xmlns:a16="http://schemas.microsoft.com/office/drawing/2014/main" id="{ACF86C84-C70A-49E2-B29C-1C3E99628EBA}"/>
              </a:ext>
            </a:extLst>
          </p:cNvPr>
          <p:cNvSpPr txBox="1"/>
          <p:nvPr/>
        </p:nvSpPr>
        <p:spPr>
          <a:xfrm>
            <a:off x="299596" y="5407625"/>
            <a:ext cx="5842572" cy="489365"/>
          </a:xfrm>
          <a:prstGeom prst="rect">
            <a:avLst/>
          </a:prstGeom>
          <a:noFill/>
        </p:spPr>
        <p:txBody>
          <a:bodyPr wrap="square" lIns="182880" tIns="146304" rIns="182880" bIns="146304" rtlCol="0">
            <a:spAutoFit/>
          </a:bodyPr>
          <a:lstStyle/>
          <a:p>
            <a:pPr>
              <a:lnSpc>
                <a:spcPct val="90000"/>
              </a:lnSpc>
              <a:spcAft>
                <a:spcPts val="600"/>
              </a:spcAft>
            </a:pPr>
            <a:r>
              <a:rPr lang="en-US" sz="1400" dirty="0">
                <a:gradFill>
                  <a:gsLst>
                    <a:gs pos="2917">
                      <a:schemeClr val="tx1"/>
                    </a:gs>
                    <a:gs pos="30000">
                      <a:schemeClr val="tx1"/>
                    </a:gs>
                  </a:gsLst>
                  <a:lin ang="5400000" scaled="0"/>
                </a:gradFill>
              </a:rPr>
              <a:t>For more information please use the </a:t>
            </a:r>
            <a:r>
              <a:rPr lang="en-US" sz="1400" dirty="0">
                <a:solidFill>
                  <a:srgbClr val="505050"/>
                </a:solidFill>
                <a:hlinkClick r:id="rId4"/>
              </a:rPr>
              <a:t>Partner TCO Calculator</a:t>
            </a:r>
            <a:endParaRPr lang="en-US" sz="1400" dirty="0">
              <a:gradFill>
                <a:gsLst>
                  <a:gs pos="2917">
                    <a:schemeClr val="tx1"/>
                  </a:gs>
                  <a:gs pos="30000">
                    <a:schemeClr val="tx1"/>
                  </a:gs>
                </a:gsLst>
                <a:lin ang="5400000" scaled="0"/>
              </a:gradFill>
              <a:highlight>
                <a:srgbClr val="FFFF00"/>
              </a:highlight>
            </a:endParaRPr>
          </a:p>
        </p:txBody>
      </p:sp>
      <p:sp>
        <p:nvSpPr>
          <p:cNvPr id="11" name="Rectangle 10">
            <a:extLst>
              <a:ext uri="{FF2B5EF4-FFF2-40B4-BE49-F238E27FC236}">
                <a16:creationId xmlns:a16="http://schemas.microsoft.com/office/drawing/2014/main" id="{D88B8810-7D0D-409F-A55C-DE9AFCB846C1}"/>
              </a:ext>
            </a:extLst>
          </p:cNvPr>
          <p:cNvSpPr/>
          <p:nvPr/>
        </p:nvSpPr>
        <p:spPr bwMode="auto">
          <a:xfrm>
            <a:off x="6096000" y="1316906"/>
            <a:ext cx="6141720" cy="2551633"/>
          </a:xfrm>
          <a:prstGeom prst="rect">
            <a:avLst/>
          </a:prstGeom>
          <a:noFill/>
          <a:ln w="285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9" name="Rectangle 58">
            <a:extLst>
              <a:ext uri="{FF2B5EF4-FFF2-40B4-BE49-F238E27FC236}">
                <a16:creationId xmlns:a16="http://schemas.microsoft.com/office/drawing/2014/main" id="{EB30389D-906C-4CD3-834E-FE4C7235F4F4}"/>
              </a:ext>
            </a:extLst>
          </p:cNvPr>
          <p:cNvSpPr/>
          <p:nvPr/>
        </p:nvSpPr>
        <p:spPr>
          <a:xfrm>
            <a:off x="7687520" y="1106252"/>
            <a:ext cx="2954591" cy="400110"/>
          </a:xfrm>
          <a:prstGeom prst="rect">
            <a:avLst/>
          </a:prstGeom>
          <a:solidFill>
            <a:schemeClr val="bg1"/>
          </a:solidFill>
        </p:spPr>
        <p:txBody>
          <a:bodyPr wrap="none">
            <a:spAutoFit/>
          </a:bodyPr>
          <a:lstStyle/>
          <a:p>
            <a:r>
              <a:rPr lang="en-GB" sz="2000">
                <a:solidFill>
                  <a:schemeClr val="tx2"/>
                </a:solidFill>
                <a:latin typeface="+mj-lt"/>
              </a:rPr>
              <a:t>Change in Profit Model</a:t>
            </a:r>
            <a:endParaRPr lang="en-US" sz="2000">
              <a:solidFill>
                <a:schemeClr val="tx2"/>
              </a:solidFill>
              <a:latin typeface="+mj-lt"/>
            </a:endParaRPr>
          </a:p>
        </p:txBody>
      </p:sp>
      <p:sp>
        <p:nvSpPr>
          <p:cNvPr id="60" name="Rectangle 59">
            <a:extLst>
              <a:ext uri="{FF2B5EF4-FFF2-40B4-BE49-F238E27FC236}">
                <a16:creationId xmlns:a16="http://schemas.microsoft.com/office/drawing/2014/main" id="{67F9B3CE-5F39-409E-AADF-A27D53F6F7D7}"/>
              </a:ext>
            </a:extLst>
          </p:cNvPr>
          <p:cNvSpPr/>
          <p:nvPr/>
        </p:nvSpPr>
        <p:spPr bwMode="auto">
          <a:xfrm>
            <a:off x="6172359" y="4170584"/>
            <a:ext cx="6141720" cy="2551633"/>
          </a:xfrm>
          <a:prstGeom prst="rect">
            <a:avLst/>
          </a:prstGeom>
          <a:noFill/>
          <a:ln w="285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1" name="Rectangle 60">
            <a:extLst>
              <a:ext uri="{FF2B5EF4-FFF2-40B4-BE49-F238E27FC236}">
                <a16:creationId xmlns:a16="http://schemas.microsoft.com/office/drawing/2014/main" id="{588D8CF0-DBEB-4D3D-AE4E-B1D2620E3D16}"/>
              </a:ext>
            </a:extLst>
          </p:cNvPr>
          <p:cNvSpPr/>
          <p:nvPr/>
        </p:nvSpPr>
        <p:spPr>
          <a:xfrm>
            <a:off x="7876385" y="3943563"/>
            <a:ext cx="2576859" cy="400110"/>
          </a:xfrm>
          <a:prstGeom prst="rect">
            <a:avLst/>
          </a:prstGeom>
          <a:solidFill>
            <a:schemeClr val="bg1"/>
          </a:solidFill>
        </p:spPr>
        <p:txBody>
          <a:bodyPr wrap="none">
            <a:spAutoFit/>
          </a:bodyPr>
          <a:lstStyle/>
          <a:p>
            <a:r>
              <a:rPr lang="en-GB" sz="2000">
                <a:solidFill>
                  <a:schemeClr val="tx2"/>
                </a:solidFill>
                <a:latin typeface="+mj-lt"/>
              </a:rPr>
              <a:t>Improve Profitability</a:t>
            </a:r>
            <a:endParaRPr lang="en-US" sz="2000">
              <a:solidFill>
                <a:schemeClr val="tx2"/>
              </a:solidFill>
              <a:latin typeface="+mj-lt"/>
            </a:endParaRPr>
          </a:p>
        </p:txBody>
      </p:sp>
      <p:sp>
        <p:nvSpPr>
          <p:cNvPr id="15" name="Rectangle 14">
            <a:extLst>
              <a:ext uri="{FF2B5EF4-FFF2-40B4-BE49-F238E27FC236}">
                <a16:creationId xmlns:a16="http://schemas.microsoft.com/office/drawing/2014/main" id="{D3489A10-F23F-4F0C-A9FC-9FF7FE48556F}"/>
              </a:ext>
            </a:extLst>
          </p:cNvPr>
          <p:cNvSpPr/>
          <p:nvPr/>
        </p:nvSpPr>
        <p:spPr bwMode="auto">
          <a:xfrm>
            <a:off x="8353347" y="5544395"/>
            <a:ext cx="756952" cy="70519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74608" rIns="46630" bIns="74608" numCol="1" spcCol="0" rtlCol="0" fromWordArt="0" anchor="b" anchorCtr="0" forceAA="0" compatLnSpc="1">
            <a:prstTxWarp prst="textNoShape">
              <a:avLst/>
            </a:prstTxWarp>
            <a:noAutofit/>
          </a:bodyPr>
          <a:lstStyle/>
          <a:p>
            <a:pPr algn="ctr">
              <a:lnSpc>
                <a:spcPct val="90000"/>
              </a:lnSpc>
              <a:spcAft>
                <a:spcPts val="612"/>
              </a:spcAft>
            </a:pPr>
            <a:r>
              <a:rPr lang="en-US" sz="750">
                <a:solidFill>
                  <a:schemeClr val="bg1"/>
                </a:solidFill>
                <a:latin typeface="Segoe UI" panose="020B0502040204020203" pitchFamily="34" charset="0"/>
                <a:cs typeface="Segoe UI" panose="020B0502040204020203" pitchFamily="34" charset="0"/>
              </a:rPr>
              <a:t>Project services</a:t>
            </a:r>
          </a:p>
        </p:txBody>
      </p:sp>
      <p:sp>
        <p:nvSpPr>
          <p:cNvPr id="16" name="Rectangle 15">
            <a:extLst>
              <a:ext uri="{FF2B5EF4-FFF2-40B4-BE49-F238E27FC236}">
                <a16:creationId xmlns:a16="http://schemas.microsoft.com/office/drawing/2014/main" id="{760EBF3F-3AA9-48B7-92C2-7D27C8048F83}"/>
              </a:ext>
            </a:extLst>
          </p:cNvPr>
          <p:cNvSpPr/>
          <p:nvPr/>
        </p:nvSpPr>
        <p:spPr bwMode="auto">
          <a:xfrm>
            <a:off x="9161164" y="5368899"/>
            <a:ext cx="756952" cy="88068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74608" rIns="46630" bIns="74608" numCol="1" spcCol="0" rtlCol="0" fromWordArt="0" anchor="b" anchorCtr="0" forceAA="0" compatLnSpc="1">
            <a:prstTxWarp prst="textNoShape">
              <a:avLst/>
            </a:prstTxWarp>
            <a:noAutofit/>
          </a:bodyPr>
          <a:lstStyle/>
          <a:p>
            <a:pPr algn="ctr">
              <a:lnSpc>
                <a:spcPct val="90000"/>
              </a:lnSpc>
              <a:spcAft>
                <a:spcPts val="612"/>
              </a:spcAft>
            </a:pPr>
            <a:r>
              <a:rPr lang="en-US" sz="750">
                <a:solidFill>
                  <a:schemeClr val="bg1"/>
                </a:solidFill>
                <a:latin typeface="Segoe UI" panose="020B0502040204020203" pitchFamily="34" charset="0"/>
                <a:cs typeface="Segoe UI" panose="020B0502040204020203" pitchFamily="34" charset="0"/>
              </a:rPr>
              <a:t>Managed services</a:t>
            </a:r>
          </a:p>
        </p:txBody>
      </p:sp>
      <p:sp>
        <p:nvSpPr>
          <p:cNvPr id="17" name="Rectangle 16">
            <a:extLst>
              <a:ext uri="{FF2B5EF4-FFF2-40B4-BE49-F238E27FC236}">
                <a16:creationId xmlns:a16="http://schemas.microsoft.com/office/drawing/2014/main" id="{76B9CD49-D591-499C-8F98-7837B90AE92B}"/>
              </a:ext>
            </a:extLst>
          </p:cNvPr>
          <p:cNvSpPr/>
          <p:nvPr/>
        </p:nvSpPr>
        <p:spPr bwMode="auto">
          <a:xfrm>
            <a:off x="9968981" y="5105653"/>
            <a:ext cx="756952" cy="114393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74608" rIns="46630" bIns="74608" numCol="1" spcCol="0" rtlCol="0" fromWordArt="0" anchor="b" anchorCtr="0" forceAA="0" compatLnSpc="1">
            <a:prstTxWarp prst="textNoShape">
              <a:avLst/>
            </a:prstTxWarp>
            <a:noAutofit/>
          </a:bodyPr>
          <a:lstStyle/>
          <a:p>
            <a:pPr algn="ctr">
              <a:lnSpc>
                <a:spcPct val="90000"/>
              </a:lnSpc>
              <a:spcAft>
                <a:spcPts val="612"/>
              </a:spcAft>
            </a:pPr>
            <a:r>
              <a:rPr lang="en-US" sz="750">
                <a:solidFill>
                  <a:schemeClr val="bg1"/>
                </a:solidFill>
                <a:latin typeface="Segoe UI" panose="020B0502040204020203" pitchFamily="34" charset="0"/>
                <a:cs typeface="Segoe UI" panose="020B0502040204020203" pitchFamily="34" charset="0"/>
              </a:rPr>
              <a:t>Packaged IP</a:t>
            </a:r>
          </a:p>
        </p:txBody>
      </p:sp>
      <p:sp>
        <p:nvSpPr>
          <p:cNvPr id="18" name="Rectangle 17">
            <a:extLst>
              <a:ext uri="{FF2B5EF4-FFF2-40B4-BE49-F238E27FC236}">
                <a16:creationId xmlns:a16="http://schemas.microsoft.com/office/drawing/2014/main" id="{39DA637D-5683-4E36-9581-15270F7A24E3}"/>
              </a:ext>
            </a:extLst>
          </p:cNvPr>
          <p:cNvSpPr/>
          <p:nvPr/>
        </p:nvSpPr>
        <p:spPr bwMode="auto">
          <a:xfrm>
            <a:off x="7545529" y="5866139"/>
            <a:ext cx="756952" cy="38344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74608" rIns="46630" bIns="74608" numCol="1" spcCol="0" rtlCol="0" fromWordArt="0" anchor="b" anchorCtr="0" forceAA="0" compatLnSpc="1">
            <a:prstTxWarp prst="textNoShape">
              <a:avLst/>
            </a:prstTxWarp>
            <a:noAutofit/>
          </a:bodyPr>
          <a:lstStyle/>
          <a:p>
            <a:pPr algn="ctr">
              <a:lnSpc>
                <a:spcPct val="90000"/>
              </a:lnSpc>
              <a:spcAft>
                <a:spcPts val="612"/>
              </a:spcAft>
            </a:pPr>
            <a:r>
              <a:rPr lang="en-US" sz="750">
                <a:solidFill>
                  <a:schemeClr val="bg1"/>
                </a:solidFill>
                <a:latin typeface="Segoe UI" panose="020B0502040204020203" pitchFamily="34" charset="0"/>
                <a:cs typeface="Segoe UI" panose="020B0502040204020203" pitchFamily="34" charset="0"/>
              </a:rPr>
              <a:t>Monthly license subscription</a:t>
            </a:r>
          </a:p>
        </p:txBody>
      </p:sp>
      <p:sp>
        <p:nvSpPr>
          <p:cNvPr id="19" name="TextBox 18">
            <a:extLst>
              <a:ext uri="{FF2B5EF4-FFF2-40B4-BE49-F238E27FC236}">
                <a16:creationId xmlns:a16="http://schemas.microsoft.com/office/drawing/2014/main" id="{0A745970-4A90-4C64-9E6B-C7E199241E8A}"/>
              </a:ext>
            </a:extLst>
          </p:cNvPr>
          <p:cNvSpPr txBox="1"/>
          <p:nvPr/>
        </p:nvSpPr>
        <p:spPr>
          <a:xfrm>
            <a:off x="7604612" y="5545957"/>
            <a:ext cx="638786" cy="343470"/>
          </a:xfrm>
          <a:prstGeom prst="rect">
            <a:avLst/>
          </a:prstGeom>
          <a:noFill/>
        </p:spPr>
        <p:txBody>
          <a:bodyPr wrap="square" lIns="93260" tIns="46630" rIns="93260" bIns="46630" rtlCol="0">
            <a:spAutoFit/>
          </a:bodyPr>
          <a:lstStyle/>
          <a:p>
            <a:pPr algn="ctr">
              <a:lnSpc>
                <a:spcPct val="90000"/>
              </a:lnSpc>
              <a:spcAft>
                <a:spcPts val="612"/>
              </a:spcAft>
            </a:pPr>
            <a:r>
              <a:rPr lang="en-US" sz="1800">
                <a:latin typeface="Segoe UI Semibold" panose="020B0502040204020203" pitchFamily="34" charset="0"/>
                <a:cs typeface="Segoe UI Semibold" panose="020B0502040204020203" pitchFamily="34" charset="0"/>
              </a:rPr>
              <a:t>20%</a:t>
            </a:r>
          </a:p>
        </p:txBody>
      </p:sp>
      <p:sp>
        <p:nvSpPr>
          <p:cNvPr id="20" name="TextBox 19">
            <a:extLst>
              <a:ext uri="{FF2B5EF4-FFF2-40B4-BE49-F238E27FC236}">
                <a16:creationId xmlns:a16="http://schemas.microsoft.com/office/drawing/2014/main" id="{5C67AE44-CE6B-4A47-8C06-0AE28AA840A8}"/>
              </a:ext>
            </a:extLst>
          </p:cNvPr>
          <p:cNvSpPr txBox="1"/>
          <p:nvPr/>
        </p:nvSpPr>
        <p:spPr>
          <a:xfrm>
            <a:off x="8412430" y="5217094"/>
            <a:ext cx="638786" cy="343470"/>
          </a:xfrm>
          <a:prstGeom prst="rect">
            <a:avLst/>
          </a:prstGeom>
          <a:noFill/>
        </p:spPr>
        <p:txBody>
          <a:bodyPr wrap="square" lIns="93260" tIns="46630" rIns="93260" bIns="46630" rtlCol="0">
            <a:spAutoFit/>
          </a:bodyPr>
          <a:lstStyle/>
          <a:p>
            <a:pPr algn="ctr">
              <a:lnSpc>
                <a:spcPct val="90000"/>
              </a:lnSpc>
              <a:spcAft>
                <a:spcPts val="612"/>
              </a:spcAft>
            </a:pPr>
            <a:r>
              <a:rPr lang="en-US" sz="1800">
                <a:latin typeface="Segoe UI Semibold" panose="020B0502040204020203" pitchFamily="34" charset="0"/>
                <a:cs typeface="Segoe UI Semibold" panose="020B0502040204020203" pitchFamily="34" charset="0"/>
              </a:rPr>
              <a:t>35%</a:t>
            </a:r>
          </a:p>
        </p:txBody>
      </p:sp>
      <p:sp>
        <p:nvSpPr>
          <p:cNvPr id="21" name="TextBox 20">
            <a:extLst>
              <a:ext uri="{FF2B5EF4-FFF2-40B4-BE49-F238E27FC236}">
                <a16:creationId xmlns:a16="http://schemas.microsoft.com/office/drawing/2014/main" id="{83C40275-B4F9-4073-9DD3-2AB4301C4AB7}"/>
              </a:ext>
            </a:extLst>
          </p:cNvPr>
          <p:cNvSpPr txBox="1"/>
          <p:nvPr/>
        </p:nvSpPr>
        <p:spPr>
          <a:xfrm>
            <a:off x="9217843" y="5051039"/>
            <a:ext cx="643595" cy="343470"/>
          </a:xfrm>
          <a:prstGeom prst="rect">
            <a:avLst/>
          </a:prstGeom>
          <a:noFill/>
        </p:spPr>
        <p:txBody>
          <a:bodyPr wrap="square" lIns="93260" tIns="46630" rIns="93260" bIns="46630" rtlCol="0">
            <a:spAutoFit/>
          </a:bodyPr>
          <a:lstStyle/>
          <a:p>
            <a:pPr algn="ctr">
              <a:lnSpc>
                <a:spcPct val="90000"/>
              </a:lnSpc>
              <a:spcAft>
                <a:spcPts val="612"/>
              </a:spcAft>
            </a:pPr>
            <a:r>
              <a:rPr lang="en-US" sz="1800">
                <a:latin typeface="Segoe UI Semibold" panose="020B0502040204020203" pitchFamily="34" charset="0"/>
                <a:cs typeface="Segoe UI Semibold" panose="020B0502040204020203" pitchFamily="34" charset="0"/>
              </a:rPr>
              <a:t>45%</a:t>
            </a:r>
          </a:p>
        </p:txBody>
      </p:sp>
      <p:sp>
        <p:nvSpPr>
          <p:cNvPr id="22" name="TextBox 21">
            <a:extLst>
              <a:ext uri="{FF2B5EF4-FFF2-40B4-BE49-F238E27FC236}">
                <a16:creationId xmlns:a16="http://schemas.microsoft.com/office/drawing/2014/main" id="{1617F4B1-8E11-4AC6-8B9C-1D032E04A40D}"/>
              </a:ext>
            </a:extLst>
          </p:cNvPr>
          <p:cNvSpPr txBox="1"/>
          <p:nvPr/>
        </p:nvSpPr>
        <p:spPr>
          <a:xfrm>
            <a:off x="10028065" y="4770064"/>
            <a:ext cx="638786" cy="343470"/>
          </a:xfrm>
          <a:prstGeom prst="rect">
            <a:avLst/>
          </a:prstGeom>
          <a:noFill/>
        </p:spPr>
        <p:txBody>
          <a:bodyPr wrap="square" lIns="93260" tIns="46630" rIns="93260" bIns="46630" rtlCol="0">
            <a:spAutoFit/>
          </a:bodyPr>
          <a:lstStyle/>
          <a:p>
            <a:pPr algn="ctr">
              <a:lnSpc>
                <a:spcPct val="90000"/>
              </a:lnSpc>
              <a:spcAft>
                <a:spcPts val="612"/>
              </a:spcAft>
            </a:pPr>
            <a:r>
              <a:rPr lang="en-US" sz="1800">
                <a:latin typeface="Segoe UI Semibold" panose="020B0502040204020203" pitchFamily="34" charset="0"/>
                <a:cs typeface="Segoe UI Semibold" panose="020B0502040204020203" pitchFamily="34" charset="0"/>
              </a:rPr>
              <a:t>65%</a:t>
            </a:r>
          </a:p>
        </p:txBody>
      </p:sp>
    </p:spTree>
    <p:extLst>
      <p:ext uri="{BB962C8B-B14F-4D97-AF65-F5344CB8AC3E}">
        <p14:creationId xmlns:p14="http://schemas.microsoft.com/office/powerpoint/2010/main" val="76703362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F9ADE71D-C5AF-4D81-A2E0-F1FE85A92C45}"/>
              </a:ext>
            </a:extLst>
          </p:cNvPr>
          <p:cNvSpPr/>
          <p:nvPr/>
        </p:nvSpPr>
        <p:spPr bwMode="auto">
          <a:xfrm>
            <a:off x="6183265" y="2113200"/>
            <a:ext cx="2693996" cy="3464806"/>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2" name="Rectangle 41">
            <a:extLst>
              <a:ext uri="{FF2B5EF4-FFF2-40B4-BE49-F238E27FC236}">
                <a16:creationId xmlns:a16="http://schemas.microsoft.com/office/drawing/2014/main" id="{A95DB581-0AE7-41E8-B670-E3CE89FF5849}"/>
              </a:ext>
            </a:extLst>
          </p:cNvPr>
          <p:cNvSpPr/>
          <p:nvPr/>
        </p:nvSpPr>
        <p:spPr bwMode="auto">
          <a:xfrm>
            <a:off x="3373144" y="2113200"/>
            <a:ext cx="2693996" cy="3464806"/>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3" name="Rectangle 42">
            <a:extLst>
              <a:ext uri="{FF2B5EF4-FFF2-40B4-BE49-F238E27FC236}">
                <a16:creationId xmlns:a16="http://schemas.microsoft.com/office/drawing/2014/main" id="{F982C312-EAD9-44F7-95C2-3CA417FACFF5}"/>
              </a:ext>
            </a:extLst>
          </p:cNvPr>
          <p:cNvSpPr/>
          <p:nvPr/>
        </p:nvSpPr>
        <p:spPr bwMode="auto">
          <a:xfrm>
            <a:off x="562847" y="2113200"/>
            <a:ext cx="2693996" cy="3464806"/>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solidFill>
                <a:schemeClr val="bg1"/>
              </a:solidFill>
              <a:ea typeface="Segoe UI" pitchFamily="34" charset="0"/>
              <a:cs typeface="Segoe UI" pitchFamily="34" charset="0"/>
            </a:endParaRPr>
          </a:p>
        </p:txBody>
      </p:sp>
      <p:sp>
        <p:nvSpPr>
          <p:cNvPr id="5" name="Rectangle 4">
            <a:extLst>
              <a:ext uri="{FF2B5EF4-FFF2-40B4-BE49-F238E27FC236}">
                <a16:creationId xmlns:a16="http://schemas.microsoft.com/office/drawing/2014/main" id="{142DAAD9-3912-476B-B54D-766E0DF72CF9}"/>
              </a:ext>
            </a:extLst>
          </p:cNvPr>
          <p:cNvSpPr/>
          <p:nvPr/>
        </p:nvSpPr>
        <p:spPr bwMode="auto">
          <a:xfrm>
            <a:off x="8995504" y="2113200"/>
            <a:ext cx="2693996" cy="3464806"/>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4" name="Rectangle 93">
            <a:extLst>
              <a:ext uri="{FF2B5EF4-FFF2-40B4-BE49-F238E27FC236}">
                <a16:creationId xmlns:a16="http://schemas.microsoft.com/office/drawing/2014/main" id="{B90E424C-432E-44EC-AA0D-26CA7C6EF6F0}"/>
              </a:ext>
            </a:extLst>
          </p:cNvPr>
          <p:cNvSpPr/>
          <p:nvPr/>
        </p:nvSpPr>
        <p:spPr bwMode="auto">
          <a:xfrm>
            <a:off x="563880" y="1182331"/>
            <a:ext cx="11125620" cy="832834"/>
          </a:xfrm>
          <a:prstGeom prst="rect">
            <a:avLst/>
          </a:prstGeom>
          <a:solidFill>
            <a:schemeClr val="accent4"/>
          </a:solidFill>
          <a:ln>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60" tIns="46630" rIns="93260" bIns="46630" numCol="1" rtlCol="0" anchor="ctr" anchorCtr="0" compatLnSpc="1">
            <a:prstTxWarp prst="textNoShape">
              <a:avLst/>
            </a:prstTxWarp>
            <a:sp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114" fontAlgn="base">
              <a:spcBef>
                <a:spcPct val="0"/>
              </a:spcBef>
              <a:spcAft>
                <a:spcPct val="0"/>
              </a:spcAft>
              <a:defRPr/>
            </a:pPr>
            <a:r>
              <a:rPr lang="en-US" sz="2400">
                <a:solidFill>
                  <a:schemeClr val="bg1"/>
                </a:solidFill>
              </a:rPr>
              <a:t>Control the conversation </a:t>
            </a:r>
          </a:p>
          <a:p>
            <a:pPr algn="ctr" defTabSz="932114" fontAlgn="base">
              <a:spcBef>
                <a:spcPct val="0"/>
              </a:spcBef>
              <a:spcAft>
                <a:spcPct val="0"/>
              </a:spcAft>
              <a:defRPr/>
            </a:pPr>
            <a:r>
              <a:rPr lang="en-US" sz="2400">
                <a:solidFill>
                  <a:schemeClr val="bg1"/>
                </a:solidFill>
              </a:rPr>
              <a:t>Protect your existing customers from going to the competition</a:t>
            </a:r>
            <a:endParaRPr lang="en-US" sz="2400">
              <a:solidFill>
                <a:schemeClr val="bg1"/>
              </a:solidFill>
              <a:latin typeface="Segoe UI Semibold"/>
              <a:cs typeface="Segoe UI" panose="020B0502040204020203" pitchFamily="34" charset="0"/>
            </a:endParaRPr>
          </a:p>
        </p:txBody>
      </p:sp>
      <p:sp>
        <p:nvSpPr>
          <p:cNvPr id="58" name="Rectangle 57">
            <a:extLst>
              <a:ext uri="{FF2B5EF4-FFF2-40B4-BE49-F238E27FC236}">
                <a16:creationId xmlns:a16="http://schemas.microsoft.com/office/drawing/2014/main" id="{7E94C277-3286-4B91-A4F2-92B6809E3C15}"/>
              </a:ext>
            </a:extLst>
          </p:cNvPr>
          <p:cNvSpPr/>
          <p:nvPr/>
        </p:nvSpPr>
        <p:spPr>
          <a:xfrm rot="10800000" flipV="1">
            <a:off x="889933" y="2373970"/>
            <a:ext cx="2011680" cy="63552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spAutoFit/>
          </a:bodyPr>
          <a:lstStyle/>
          <a:p>
            <a:pPr algn="ctr" defTabSz="547528">
              <a:defRPr/>
            </a:pPr>
            <a:r>
              <a:rPr lang="en-US" sz="2040">
                <a:solidFill>
                  <a:schemeClr val="tx2"/>
                </a:solidFill>
                <a:latin typeface="Segoe UI Semibold"/>
              </a:rPr>
              <a:t>1. Cloud</a:t>
            </a:r>
          </a:p>
        </p:txBody>
      </p:sp>
      <p:sp>
        <p:nvSpPr>
          <p:cNvPr id="59" name="Freeform: Shape 58">
            <a:extLst>
              <a:ext uri="{FF2B5EF4-FFF2-40B4-BE49-F238E27FC236}">
                <a16:creationId xmlns:a16="http://schemas.microsoft.com/office/drawing/2014/main" id="{1B0369C8-A3AF-417A-BC9C-856430579128}"/>
              </a:ext>
            </a:extLst>
          </p:cNvPr>
          <p:cNvSpPr/>
          <p:nvPr/>
        </p:nvSpPr>
        <p:spPr bwMode="auto">
          <a:xfrm flipV="1">
            <a:off x="1222814" y="2968419"/>
            <a:ext cx="1345918" cy="818659"/>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effectLst/>
              <a:uLnTx/>
              <a:uFillTx/>
              <a:latin typeface="Segoe UI Semilight"/>
              <a:ea typeface="+mn-ea"/>
              <a:cs typeface="+mn-cs"/>
            </a:endParaRPr>
          </a:p>
        </p:txBody>
      </p:sp>
      <p:sp>
        <p:nvSpPr>
          <p:cNvPr id="11" name="Rectangle 10">
            <a:extLst>
              <a:ext uri="{FF2B5EF4-FFF2-40B4-BE49-F238E27FC236}">
                <a16:creationId xmlns:a16="http://schemas.microsoft.com/office/drawing/2014/main" id="{8658CE65-9566-4991-9153-9B17A752C826}"/>
              </a:ext>
            </a:extLst>
          </p:cNvPr>
          <p:cNvSpPr/>
          <p:nvPr/>
        </p:nvSpPr>
        <p:spPr bwMode="auto">
          <a:xfrm>
            <a:off x="839641" y="3885113"/>
            <a:ext cx="2112264" cy="13622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r>
              <a:rPr lang="en-US" b="1">
                <a:solidFill>
                  <a:schemeClr val="tx1"/>
                </a:solidFill>
                <a:latin typeface="Segoe UI Semilight"/>
                <a:cs typeface="Segoe UI" pitchFamily="34" charset="0"/>
              </a:rPr>
              <a:t>Transition to </a:t>
            </a:r>
          </a:p>
          <a:p>
            <a:pPr algn="ctr" defTabSz="932293" fontAlgn="base">
              <a:lnSpc>
                <a:spcPct val="90000"/>
              </a:lnSpc>
              <a:spcBef>
                <a:spcPct val="0"/>
              </a:spcBef>
              <a:spcAft>
                <a:spcPct val="0"/>
              </a:spcAft>
              <a:defRPr/>
            </a:pPr>
            <a:r>
              <a:rPr lang="en-US" b="1">
                <a:solidFill>
                  <a:schemeClr val="tx1"/>
                </a:solidFill>
                <a:latin typeface="Segoe UI Semilight"/>
                <a:cs typeface="Segoe UI" pitchFamily="34" charset="0"/>
              </a:rPr>
              <a:t>Dynamics 365 Business Central Cloud</a:t>
            </a:r>
            <a:endParaRPr lang="en-US">
              <a:solidFill>
                <a:schemeClr val="tx1"/>
              </a:solidFill>
              <a:latin typeface="Segoe UI Semilight"/>
              <a:cs typeface="Segoe UI" pitchFamily="34" charset="0"/>
            </a:endParaRPr>
          </a:p>
        </p:txBody>
      </p:sp>
      <p:sp>
        <p:nvSpPr>
          <p:cNvPr id="63" name="Rectangle 62">
            <a:extLst>
              <a:ext uri="{FF2B5EF4-FFF2-40B4-BE49-F238E27FC236}">
                <a16:creationId xmlns:a16="http://schemas.microsoft.com/office/drawing/2014/main" id="{B27E264B-9AA6-4C23-BA90-53FB5CC39324}"/>
              </a:ext>
            </a:extLst>
          </p:cNvPr>
          <p:cNvSpPr/>
          <p:nvPr/>
        </p:nvSpPr>
        <p:spPr>
          <a:xfrm rot="10800000" flipV="1">
            <a:off x="3675827" y="2373970"/>
            <a:ext cx="2011680" cy="63552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spAutoFit/>
          </a:bodyPr>
          <a:lstStyle/>
          <a:p>
            <a:pPr algn="ctr" defTabSz="547528">
              <a:defRPr/>
            </a:pPr>
            <a:r>
              <a:rPr lang="en-US" sz="2040">
                <a:solidFill>
                  <a:schemeClr val="tx2"/>
                </a:solidFill>
                <a:latin typeface="Segoe UI Semibold"/>
              </a:rPr>
              <a:t>2. Cloud sync</a:t>
            </a:r>
          </a:p>
        </p:txBody>
      </p:sp>
      <p:grpSp>
        <p:nvGrpSpPr>
          <p:cNvPr id="105" name="Group 104">
            <a:extLst>
              <a:ext uri="{FF2B5EF4-FFF2-40B4-BE49-F238E27FC236}">
                <a16:creationId xmlns:a16="http://schemas.microsoft.com/office/drawing/2014/main" id="{1581AA90-2D93-4494-81FE-54242AEB5E83}"/>
              </a:ext>
            </a:extLst>
          </p:cNvPr>
          <p:cNvGrpSpPr>
            <a:grpSpLocks noChangeAspect="1"/>
          </p:cNvGrpSpPr>
          <p:nvPr/>
        </p:nvGrpSpPr>
        <p:grpSpPr>
          <a:xfrm>
            <a:off x="4208207" y="2968419"/>
            <a:ext cx="946921" cy="822960"/>
            <a:chOff x="4870820" y="4746025"/>
            <a:chExt cx="427172" cy="398021"/>
          </a:xfrm>
          <a:solidFill>
            <a:schemeClr val="tx1">
              <a:lumMod val="20000"/>
              <a:lumOff val="80000"/>
            </a:schemeClr>
          </a:solidFill>
        </p:grpSpPr>
        <p:sp>
          <p:nvSpPr>
            <p:cNvPr id="106" name="Freeform 128">
              <a:extLst>
                <a:ext uri="{FF2B5EF4-FFF2-40B4-BE49-F238E27FC236}">
                  <a16:creationId xmlns:a16="http://schemas.microsoft.com/office/drawing/2014/main" id="{CCFA01E0-DD7A-4F7A-8B55-081EAC8644C8}"/>
                </a:ext>
              </a:extLst>
            </p:cNvPr>
            <p:cNvSpPr>
              <a:spLocks noChangeAspect="1"/>
            </p:cNvSpPr>
            <p:nvPr/>
          </p:nvSpPr>
          <p:spPr bwMode="auto">
            <a:xfrm>
              <a:off x="4870820" y="4746025"/>
              <a:ext cx="427172" cy="235974"/>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grpFill/>
            <a:ln w="19050">
              <a:solidFill>
                <a:schemeClr val="tx1"/>
              </a:solidFill>
              <a:miter lim="800000"/>
            </a:ln>
          </p:spPr>
          <p:txBody>
            <a:bodyPr vert="horz" wrap="square" lIns="89642" tIns="44821" rIns="89642" bIns="44821" numCol="1" anchor="t" anchorCtr="0" compatLnSpc="1">
              <a:prstTxWarp prst="textNoShape">
                <a:avLst/>
              </a:prstTxWarp>
            </a:bodyPr>
            <a:lstStyle/>
            <a:p>
              <a:endParaRPr lang="en-US">
                <a:solidFill>
                  <a:srgbClr val="333333"/>
                </a:solidFill>
                <a:latin typeface="Segoe UI"/>
              </a:endParaRPr>
            </a:p>
          </p:txBody>
        </p:sp>
        <p:sp>
          <p:nvSpPr>
            <p:cNvPr id="107" name="Cylinder 513">
              <a:extLst>
                <a:ext uri="{FF2B5EF4-FFF2-40B4-BE49-F238E27FC236}">
                  <a16:creationId xmlns:a16="http://schemas.microsoft.com/office/drawing/2014/main" id="{12F851E5-4617-4B55-AC7A-0142DE31A464}"/>
                </a:ext>
              </a:extLst>
            </p:cNvPr>
            <p:cNvSpPr/>
            <p:nvPr/>
          </p:nvSpPr>
          <p:spPr bwMode="auto">
            <a:xfrm>
              <a:off x="4990568" y="4897487"/>
              <a:ext cx="187675" cy="246559"/>
            </a:xfrm>
            <a:prstGeom prst="can">
              <a:avLst>
                <a:gd name="adj" fmla="val 39530"/>
              </a:avLst>
            </a:prstGeom>
            <a:grp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3428" rIns="0"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pPr>
              <a:endParaRPr lang="en-US">
                <a:solidFill>
                  <a:srgbClr val="0078D7"/>
                </a:solidFill>
                <a:latin typeface="Segoe UI Light"/>
                <a:ea typeface="Segoe UI" pitchFamily="34" charset="0"/>
                <a:cs typeface="Segoe UI" pitchFamily="34" charset="0"/>
              </a:endParaRPr>
            </a:p>
          </p:txBody>
        </p:sp>
        <p:cxnSp>
          <p:nvCxnSpPr>
            <p:cNvPr id="108" name="Straight Arrow Connector 107">
              <a:extLst>
                <a:ext uri="{FF2B5EF4-FFF2-40B4-BE49-F238E27FC236}">
                  <a16:creationId xmlns:a16="http://schemas.microsoft.com/office/drawing/2014/main" id="{882FECB3-2749-4854-8600-B7AEA5DE1CF0}"/>
                </a:ext>
              </a:extLst>
            </p:cNvPr>
            <p:cNvCxnSpPr>
              <a:cxnSpLocks/>
            </p:cNvCxnSpPr>
            <p:nvPr/>
          </p:nvCxnSpPr>
          <p:spPr>
            <a:xfrm flipV="1">
              <a:off x="5077185" y="4797211"/>
              <a:ext cx="0" cy="140145"/>
            </a:xfrm>
            <a:prstGeom prst="straightConnector1">
              <a:avLst/>
            </a:prstGeom>
            <a:grpFill/>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109" name="Rectangle 108">
            <a:extLst>
              <a:ext uri="{FF2B5EF4-FFF2-40B4-BE49-F238E27FC236}">
                <a16:creationId xmlns:a16="http://schemas.microsoft.com/office/drawing/2014/main" id="{2E3131E4-5EF1-44F2-8A62-2316F08E0B3C}"/>
              </a:ext>
            </a:extLst>
          </p:cNvPr>
          <p:cNvSpPr/>
          <p:nvPr/>
        </p:nvSpPr>
        <p:spPr bwMode="auto">
          <a:xfrm>
            <a:off x="3625534" y="3885113"/>
            <a:ext cx="2201387" cy="13622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r>
              <a:rPr lang="en-US" b="1">
                <a:gradFill>
                  <a:gsLst>
                    <a:gs pos="61240">
                      <a:srgbClr val="353535"/>
                    </a:gs>
                    <a:gs pos="52000">
                      <a:srgbClr val="353535"/>
                    </a:gs>
                  </a:gsLst>
                  <a:lin ang="5400000" scaled="0"/>
                </a:gradFill>
                <a:latin typeface="Segoe UI Semilight"/>
                <a:cs typeface="Segoe UI" pitchFamily="34" charset="0"/>
              </a:rPr>
              <a:t>Transition to </a:t>
            </a:r>
          </a:p>
          <a:p>
            <a:pPr algn="ctr" defTabSz="932293" fontAlgn="base">
              <a:lnSpc>
                <a:spcPct val="90000"/>
              </a:lnSpc>
              <a:spcBef>
                <a:spcPct val="0"/>
              </a:spcBef>
              <a:spcAft>
                <a:spcPct val="0"/>
              </a:spcAft>
              <a:defRPr/>
            </a:pPr>
            <a:r>
              <a:rPr lang="en-US" b="1">
                <a:gradFill>
                  <a:gsLst>
                    <a:gs pos="61240">
                      <a:srgbClr val="353535"/>
                    </a:gs>
                    <a:gs pos="52000">
                      <a:srgbClr val="353535"/>
                    </a:gs>
                  </a:gsLst>
                  <a:lin ang="5400000" scaled="0"/>
                </a:gradFill>
                <a:latin typeface="Segoe UI Semilight"/>
                <a:cs typeface="Segoe UI" pitchFamily="34" charset="0"/>
              </a:rPr>
              <a:t>latest on-premises version and try intelligent cloud insights</a:t>
            </a:r>
          </a:p>
          <a:p>
            <a:pPr algn="ctr" defTabSz="932293" fontAlgn="base">
              <a:lnSpc>
                <a:spcPct val="90000"/>
              </a:lnSpc>
              <a:spcBef>
                <a:spcPct val="0"/>
              </a:spcBef>
              <a:spcAft>
                <a:spcPct val="0"/>
              </a:spcAft>
              <a:defRPr/>
            </a:pPr>
            <a:endParaRPr lang="en-US" b="1">
              <a:gradFill>
                <a:gsLst>
                  <a:gs pos="61240">
                    <a:srgbClr val="353535"/>
                  </a:gs>
                  <a:gs pos="52000">
                    <a:srgbClr val="353535"/>
                  </a:gs>
                </a:gsLst>
                <a:lin ang="5400000" scaled="0"/>
              </a:gradFill>
              <a:latin typeface="Segoe UI Semilight"/>
              <a:cs typeface="Segoe UI" pitchFamily="34" charset="0"/>
            </a:endParaRPr>
          </a:p>
        </p:txBody>
      </p:sp>
      <p:sp>
        <p:nvSpPr>
          <p:cNvPr id="101" name="Rectangle 100">
            <a:extLst>
              <a:ext uri="{FF2B5EF4-FFF2-40B4-BE49-F238E27FC236}">
                <a16:creationId xmlns:a16="http://schemas.microsoft.com/office/drawing/2014/main" id="{5481DD94-F4E5-4D85-88EB-16A5FD16DEF6}"/>
              </a:ext>
            </a:extLst>
          </p:cNvPr>
          <p:cNvSpPr/>
          <p:nvPr/>
        </p:nvSpPr>
        <p:spPr>
          <a:xfrm rot="10800000" flipV="1">
            <a:off x="6524422" y="2384092"/>
            <a:ext cx="2166281" cy="61528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spAutoFit/>
          </a:bodyPr>
          <a:lstStyle/>
          <a:p>
            <a:pPr algn="ctr" defTabSz="547528">
              <a:defRPr/>
            </a:pPr>
            <a:r>
              <a:rPr lang="en-US" sz="2040">
                <a:solidFill>
                  <a:schemeClr val="tx2"/>
                </a:solidFill>
                <a:latin typeface="Segoe UI Semibold"/>
              </a:rPr>
              <a:t>3. On-Premises</a:t>
            </a:r>
          </a:p>
        </p:txBody>
      </p:sp>
      <p:sp>
        <p:nvSpPr>
          <p:cNvPr id="103" name="building_8" title="Icon of tall buildings">
            <a:extLst>
              <a:ext uri="{FF2B5EF4-FFF2-40B4-BE49-F238E27FC236}">
                <a16:creationId xmlns:a16="http://schemas.microsoft.com/office/drawing/2014/main" id="{0B490337-ACDB-4966-A2B1-6E0DE96814BD}"/>
              </a:ext>
            </a:extLst>
          </p:cNvPr>
          <p:cNvSpPr>
            <a:spLocks noChangeAspect="1" noEditPoints="1"/>
          </p:cNvSpPr>
          <p:nvPr/>
        </p:nvSpPr>
        <p:spPr bwMode="auto">
          <a:xfrm>
            <a:off x="7268710" y="2968419"/>
            <a:ext cx="523106" cy="822960"/>
          </a:xfrm>
          <a:custGeom>
            <a:avLst/>
            <a:gdLst>
              <a:gd name="T0" fmla="*/ 299 w 395"/>
              <a:gd name="T1" fmla="*/ 151 h 429"/>
              <a:gd name="T2" fmla="*/ 299 w 395"/>
              <a:gd name="T3" fmla="*/ 429 h 429"/>
              <a:gd name="T4" fmla="*/ 242 w 395"/>
              <a:gd name="T5" fmla="*/ 429 h 429"/>
              <a:gd name="T6" fmla="*/ 242 w 395"/>
              <a:gd name="T7" fmla="*/ 333 h 429"/>
              <a:gd name="T8" fmla="*/ 181 w 395"/>
              <a:gd name="T9" fmla="*/ 333 h 429"/>
              <a:gd name="T10" fmla="*/ 181 w 395"/>
              <a:gd name="T11" fmla="*/ 429 h 429"/>
              <a:gd name="T12" fmla="*/ 121 w 395"/>
              <a:gd name="T13" fmla="*/ 429 h 429"/>
              <a:gd name="T14" fmla="*/ 121 w 395"/>
              <a:gd name="T15" fmla="*/ 151 h 429"/>
              <a:gd name="T16" fmla="*/ 211 w 395"/>
              <a:gd name="T17" fmla="*/ 151 h 429"/>
              <a:gd name="T18" fmla="*/ 299 w 395"/>
              <a:gd name="T19" fmla="*/ 151 h 429"/>
              <a:gd name="T20" fmla="*/ 211 w 395"/>
              <a:gd name="T21" fmla="*/ 151 h 429"/>
              <a:gd name="T22" fmla="*/ 211 w 395"/>
              <a:gd name="T23" fmla="*/ 92 h 429"/>
              <a:gd name="T24" fmla="*/ 0 w 395"/>
              <a:gd name="T25" fmla="*/ 92 h 429"/>
              <a:gd name="T26" fmla="*/ 0 w 395"/>
              <a:gd name="T27" fmla="*/ 429 h 429"/>
              <a:gd name="T28" fmla="*/ 395 w 395"/>
              <a:gd name="T29" fmla="*/ 429 h 429"/>
              <a:gd name="T30" fmla="*/ 395 w 395"/>
              <a:gd name="T31" fmla="*/ 123 h 429"/>
              <a:gd name="T32" fmla="*/ 268 w 395"/>
              <a:gd name="T33" fmla="*/ 0 h 429"/>
              <a:gd name="T34" fmla="*/ 268 w 395"/>
              <a:gd name="T35" fmla="*/ 151 h 429"/>
              <a:gd name="T36" fmla="*/ 62 w 395"/>
              <a:gd name="T37" fmla="*/ 151 h 429"/>
              <a:gd name="T38" fmla="*/ 56 w 395"/>
              <a:gd name="T39" fmla="*/ 151 h 429"/>
              <a:gd name="T40" fmla="*/ 56 w 395"/>
              <a:gd name="T41" fmla="*/ 155 h 429"/>
              <a:gd name="T42" fmla="*/ 62 w 395"/>
              <a:gd name="T43" fmla="*/ 155 h 429"/>
              <a:gd name="T44" fmla="*/ 62 w 395"/>
              <a:gd name="T45" fmla="*/ 151 h 429"/>
              <a:gd name="T46" fmla="*/ 62 w 395"/>
              <a:gd name="T47" fmla="*/ 211 h 429"/>
              <a:gd name="T48" fmla="*/ 56 w 395"/>
              <a:gd name="T49" fmla="*/ 211 h 429"/>
              <a:gd name="T50" fmla="*/ 56 w 395"/>
              <a:gd name="T51" fmla="*/ 217 h 429"/>
              <a:gd name="T52" fmla="*/ 62 w 395"/>
              <a:gd name="T53" fmla="*/ 217 h 429"/>
              <a:gd name="T54" fmla="*/ 62 w 395"/>
              <a:gd name="T55" fmla="*/ 211 h 429"/>
              <a:gd name="T56" fmla="*/ 62 w 395"/>
              <a:gd name="T57" fmla="*/ 271 h 429"/>
              <a:gd name="T58" fmla="*/ 56 w 395"/>
              <a:gd name="T59" fmla="*/ 271 h 429"/>
              <a:gd name="T60" fmla="*/ 56 w 395"/>
              <a:gd name="T61" fmla="*/ 277 h 429"/>
              <a:gd name="T62" fmla="*/ 62 w 395"/>
              <a:gd name="T63" fmla="*/ 277 h 429"/>
              <a:gd name="T64" fmla="*/ 62 w 395"/>
              <a:gd name="T65" fmla="*/ 271 h 429"/>
              <a:gd name="T66" fmla="*/ 62 w 395"/>
              <a:gd name="T67" fmla="*/ 332 h 429"/>
              <a:gd name="T68" fmla="*/ 56 w 395"/>
              <a:gd name="T69" fmla="*/ 332 h 429"/>
              <a:gd name="T70" fmla="*/ 56 w 395"/>
              <a:gd name="T71" fmla="*/ 337 h 429"/>
              <a:gd name="T72" fmla="*/ 62 w 395"/>
              <a:gd name="T73" fmla="*/ 337 h 429"/>
              <a:gd name="T74" fmla="*/ 62 w 395"/>
              <a:gd name="T75" fmla="*/ 332 h 429"/>
              <a:gd name="T76" fmla="*/ 62 w 395"/>
              <a:gd name="T77" fmla="*/ 392 h 429"/>
              <a:gd name="T78" fmla="*/ 56 w 395"/>
              <a:gd name="T79" fmla="*/ 392 h 429"/>
              <a:gd name="T80" fmla="*/ 56 w 395"/>
              <a:gd name="T81" fmla="*/ 397 h 429"/>
              <a:gd name="T82" fmla="*/ 62 w 395"/>
              <a:gd name="T83" fmla="*/ 397 h 429"/>
              <a:gd name="T84" fmla="*/ 62 w 395"/>
              <a:gd name="T85" fmla="*/ 392 h 429"/>
              <a:gd name="T86" fmla="*/ 182 w 395"/>
              <a:gd name="T87" fmla="*/ 211 h 429"/>
              <a:gd name="T88" fmla="*/ 177 w 395"/>
              <a:gd name="T89" fmla="*/ 211 h 429"/>
              <a:gd name="T90" fmla="*/ 177 w 395"/>
              <a:gd name="T91" fmla="*/ 217 h 429"/>
              <a:gd name="T92" fmla="*/ 182 w 395"/>
              <a:gd name="T93" fmla="*/ 217 h 429"/>
              <a:gd name="T94" fmla="*/ 182 w 395"/>
              <a:gd name="T95" fmla="*/ 211 h 429"/>
              <a:gd name="T96" fmla="*/ 182 w 395"/>
              <a:gd name="T97" fmla="*/ 273 h 429"/>
              <a:gd name="T98" fmla="*/ 177 w 395"/>
              <a:gd name="T99" fmla="*/ 273 h 429"/>
              <a:gd name="T100" fmla="*/ 177 w 395"/>
              <a:gd name="T101" fmla="*/ 277 h 429"/>
              <a:gd name="T102" fmla="*/ 182 w 395"/>
              <a:gd name="T103" fmla="*/ 277 h 429"/>
              <a:gd name="T104" fmla="*/ 182 w 395"/>
              <a:gd name="T105" fmla="*/ 273 h 429"/>
              <a:gd name="T106" fmla="*/ 243 w 395"/>
              <a:gd name="T107" fmla="*/ 211 h 429"/>
              <a:gd name="T108" fmla="*/ 237 w 395"/>
              <a:gd name="T109" fmla="*/ 211 h 429"/>
              <a:gd name="T110" fmla="*/ 237 w 395"/>
              <a:gd name="T111" fmla="*/ 217 h 429"/>
              <a:gd name="T112" fmla="*/ 243 w 395"/>
              <a:gd name="T113" fmla="*/ 217 h 429"/>
              <a:gd name="T114" fmla="*/ 243 w 395"/>
              <a:gd name="T115" fmla="*/ 211 h 429"/>
              <a:gd name="T116" fmla="*/ 243 w 395"/>
              <a:gd name="T117" fmla="*/ 273 h 429"/>
              <a:gd name="T118" fmla="*/ 237 w 395"/>
              <a:gd name="T119" fmla="*/ 273 h 429"/>
              <a:gd name="T120" fmla="*/ 237 w 395"/>
              <a:gd name="T121" fmla="*/ 277 h 429"/>
              <a:gd name="T122" fmla="*/ 243 w 395"/>
              <a:gd name="T123" fmla="*/ 277 h 429"/>
              <a:gd name="T124" fmla="*/ 243 w 395"/>
              <a:gd name="T125" fmla="*/ 273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 h="429">
                <a:moveTo>
                  <a:pt x="299" y="151"/>
                </a:moveTo>
                <a:lnTo>
                  <a:pt x="299" y="429"/>
                </a:lnTo>
                <a:lnTo>
                  <a:pt x="242" y="429"/>
                </a:lnTo>
                <a:lnTo>
                  <a:pt x="242" y="333"/>
                </a:lnTo>
                <a:lnTo>
                  <a:pt x="181" y="333"/>
                </a:lnTo>
                <a:lnTo>
                  <a:pt x="181" y="429"/>
                </a:lnTo>
                <a:lnTo>
                  <a:pt x="121" y="429"/>
                </a:lnTo>
                <a:lnTo>
                  <a:pt x="121" y="151"/>
                </a:lnTo>
                <a:lnTo>
                  <a:pt x="211" y="151"/>
                </a:lnTo>
                <a:lnTo>
                  <a:pt x="299" y="151"/>
                </a:lnTo>
                <a:moveTo>
                  <a:pt x="211" y="151"/>
                </a:moveTo>
                <a:lnTo>
                  <a:pt x="211" y="92"/>
                </a:lnTo>
                <a:lnTo>
                  <a:pt x="0" y="92"/>
                </a:lnTo>
                <a:lnTo>
                  <a:pt x="0" y="429"/>
                </a:lnTo>
                <a:moveTo>
                  <a:pt x="395" y="429"/>
                </a:moveTo>
                <a:lnTo>
                  <a:pt x="395" y="123"/>
                </a:lnTo>
                <a:lnTo>
                  <a:pt x="268" y="0"/>
                </a:lnTo>
                <a:lnTo>
                  <a:pt x="268" y="151"/>
                </a:lnTo>
                <a:moveTo>
                  <a:pt x="62" y="151"/>
                </a:moveTo>
                <a:lnTo>
                  <a:pt x="56" y="151"/>
                </a:lnTo>
                <a:lnTo>
                  <a:pt x="56" y="155"/>
                </a:lnTo>
                <a:lnTo>
                  <a:pt x="62" y="155"/>
                </a:lnTo>
                <a:lnTo>
                  <a:pt x="62" y="151"/>
                </a:lnTo>
                <a:moveTo>
                  <a:pt x="62" y="211"/>
                </a:moveTo>
                <a:lnTo>
                  <a:pt x="56" y="211"/>
                </a:lnTo>
                <a:lnTo>
                  <a:pt x="56" y="217"/>
                </a:lnTo>
                <a:lnTo>
                  <a:pt x="62" y="217"/>
                </a:lnTo>
                <a:lnTo>
                  <a:pt x="62" y="211"/>
                </a:lnTo>
                <a:moveTo>
                  <a:pt x="62" y="271"/>
                </a:moveTo>
                <a:lnTo>
                  <a:pt x="56" y="271"/>
                </a:lnTo>
                <a:lnTo>
                  <a:pt x="56" y="277"/>
                </a:lnTo>
                <a:lnTo>
                  <a:pt x="62" y="277"/>
                </a:lnTo>
                <a:lnTo>
                  <a:pt x="62" y="271"/>
                </a:lnTo>
                <a:moveTo>
                  <a:pt x="62" y="332"/>
                </a:moveTo>
                <a:lnTo>
                  <a:pt x="56" y="332"/>
                </a:lnTo>
                <a:lnTo>
                  <a:pt x="56" y="337"/>
                </a:lnTo>
                <a:lnTo>
                  <a:pt x="62" y="337"/>
                </a:lnTo>
                <a:lnTo>
                  <a:pt x="62" y="332"/>
                </a:lnTo>
                <a:moveTo>
                  <a:pt x="62" y="392"/>
                </a:moveTo>
                <a:lnTo>
                  <a:pt x="56" y="392"/>
                </a:lnTo>
                <a:lnTo>
                  <a:pt x="56" y="397"/>
                </a:lnTo>
                <a:lnTo>
                  <a:pt x="62" y="397"/>
                </a:lnTo>
                <a:lnTo>
                  <a:pt x="62" y="392"/>
                </a:lnTo>
                <a:moveTo>
                  <a:pt x="182" y="211"/>
                </a:moveTo>
                <a:lnTo>
                  <a:pt x="177" y="211"/>
                </a:lnTo>
                <a:lnTo>
                  <a:pt x="177" y="217"/>
                </a:lnTo>
                <a:lnTo>
                  <a:pt x="182" y="217"/>
                </a:lnTo>
                <a:lnTo>
                  <a:pt x="182" y="211"/>
                </a:lnTo>
                <a:moveTo>
                  <a:pt x="182" y="273"/>
                </a:moveTo>
                <a:lnTo>
                  <a:pt x="177" y="273"/>
                </a:lnTo>
                <a:lnTo>
                  <a:pt x="177" y="277"/>
                </a:lnTo>
                <a:lnTo>
                  <a:pt x="182" y="277"/>
                </a:lnTo>
                <a:lnTo>
                  <a:pt x="182" y="273"/>
                </a:lnTo>
                <a:moveTo>
                  <a:pt x="243" y="211"/>
                </a:moveTo>
                <a:lnTo>
                  <a:pt x="237" y="211"/>
                </a:lnTo>
                <a:lnTo>
                  <a:pt x="237" y="217"/>
                </a:lnTo>
                <a:lnTo>
                  <a:pt x="243" y="217"/>
                </a:lnTo>
                <a:lnTo>
                  <a:pt x="243" y="211"/>
                </a:lnTo>
                <a:moveTo>
                  <a:pt x="243" y="273"/>
                </a:moveTo>
                <a:lnTo>
                  <a:pt x="237" y="273"/>
                </a:lnTo>
                <a:lnTo>
                  <a:pt x="237" y="277"/>
                </a:lnTo>
                <a:lnTo>
                  <a:pt x="243" y="277"/>
                </a:lnTo>
                <a:lnTo>
                  <a:pt x="243" y="273"/>
                </a:ln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chemeClr val="bg1"/>
              </a:solidFill>
              <a:effectLst/>
              <a:uLnTx/>
              <a:uFillTx/>
              <a:latin typeface="Segoe UI Semilight"/>
              <a:ea typeface="+mn-ea"/>
              <a:cs typeface="+mn-cs"/>
            </a:endParaRPr>
          </a:p>
        </p:txBody>
      </p:sp>
      <p:sp>
        <p:nvSpPr>
          <p:cNvPr id="110" name="Rectangle 109">
            <a:extLst>
              <a:ext uri="{FF2B5EF4-FFF2-40B4-BE49-F238E27FC236}">
                <a16:creationId xmlns:a16="http://schemas.microsoft.com/office/drawing/2014/main" id="{DF208C6D-5032-4AA9-87D2-9D7F23D01AED}"/>
              </a:ext>
            </a:extLst>
          </p:cNvPr>
          <p:cNvSpPr/>
          <p:nvPr/>
        </p:nvSpPr>
        <p:spPr bwMode="auto">
          <a:xfrm>
            <a:off x="6474131" y="3885113"/>
            <a:ext cx="2112264" cy="13622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r>
              <a:rPr lang="en-US" b="1">
                <a:gradFill>
                  <a:gsLst>
                    <a:gs pos="61240">
                      <a:srgbClr val="353535"/>
                    </a:gs>
                    <a:gs pos="52000">
                      <a:srgbClr val="353535"/>
                    </a:gs>
                  </a:gsLst>
                  <a:lin ang="5400000" scaled="0"/>
                </a:gradFill>
                <a:latin typeface="Segoe UI Semilight"/>
                <a:ea typeface="Segoe UI" pitchFamily="34" charset="0"/>
                <a:cs typeface="Segoe UI" pitchFamily="34" charset="0"/>
              </a:rPr>
              <a:t>Stay on current version and renew your BREP</a:t>
            </a:r>
            <a:endParaRPr lang="en-US">
              <a:gradFill>
                <a:gsLst>
                  <a:gs pos="61240">
                    <a:srgbClr val="353535"/>
                  </a:gs>
                  <a:gs pos="52000">
                    <a:srgbClr val="353535"/>
                  </a:gs>
                </a:gsLst>
                <a:lin ang="5400000" scaled="0"/>
              </a:gradFill>
              <a:latin typeface="Segoe UI Semilight"/>
              <a:ea typeface="Segoe UI" pitchFamily="34" charset="0"/>
              <a:cs typeface="Segoe UI" pitchFamily="34" charset="0"/>
            </a:endParaRPr>
          </a:p>
        </p:txBody>
      </p:sp>
      <p:sp>
        <p:nvSpPr>
          <p:cNvPr id="102" name="Rectangle 101">
            <a:extLst>
              <a:ext uri="{FF2B5EF4-FFF2-40B4-BE49-F238E27FC236}">
                <a16:creationId xmlns:a16="http://schemas.microsoft.com/office/drawing/2014/main" id="{9AB6D4D9-8C7B-4592-B610-0CC3CB9C7867}"/>
              </a:ext>
            </a:extLst>
          </p:cNvPr>
          <p:cNvSpPr/>
          <p:nvPr/>
        </p:nvSpPr>
        <p:spPr>
          <a:xfrm rot="10800000" flipV="1">
            <a:off x="9334920" y="2373970"/>
            <a:ext cx="2011680" cy="63552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spAutoFit/>
          </a:bodyPr>
          <a:lstStyle/>
          <a:p>
            <a:pPr algn="ctr" defTabSz="547528">
              <a:defRPr/>
            </a:pPr>
            <a:r>
              <a:rPr lang="en-US" sz="2040">
                <a:solidFill>
                  <a:schemeClr val="tx2"/>
                </a:solidFill>
                <a:latin typeface="Segoe UI Semibold"/>
              </a:rPr>
              <a:t>4. Churn</a:t>
            </a:r>
          </a:p>
        </p:txBody>
      </p:sp>
      <p:sp>
        <p:nvSpPr>
          <p:cNvPr id="104" name="strategy" title="Icon of two circles and a curved arrow winding between three exes connecting them">
            <a:extLst>
              <a:ext uri="{FF2B5EF4-FFF2-40B4-BE49-F238E27FC236}">
                <a16:creationId xmlns:a16="http://schemas.microsoft.com/office/drawing/2014/main" id="{7F007C90-71F6-48CB-B092-34D13DA77311}"/>
              </a:ext>
            </a:extLst>
          </p:cNvPr>
          <p:cNvSpPr>
            <a:spLocks noChangeAspect="1" noEditPoints="1"/>
          </p:cNvSpPr>
          <p:nvPr/>
        </p:nvSpPr>
        <p:spPr bwMode="auto">
          <a:xfrm>
            <a:off x="10031916" y="2968419"/>
            <a:ext cx="617688" cy="822960"/>
          </a:xfrm>
          <a:custGeom>
            <a:avLst/>
            <a:gdLst>
              <a:gd name="T0" fmla="*/ 208 w 240"/>
              <a:gd name="T1" fmla="*/ 83 h 322"/>
              <a:gd name="T2" fmla="*/ 207 w 240"/>
              <a:gd name="T3" fmla="*/ 128 h 322"/>
              <a:gd name="T4" fmla="*/ 166 w 240"/>
              <a:gd name="T5" fmla="*/ 178 h 322"/>
              <a:gd name="T6" fmla="*/ 83 w 240"/>
              <a:gd name="T7" fmla="*/ 178 h 322"/>
              <a:gd name="T8" fmla="*/ 43 w 240"/>
              <a:gd name="T9" fmla="*/ 191 h 322"/>
              <a:gd name="T10" fmla="*/ 25 w 240"/>
              <a:gd name="T11" fmla="*/ 230 h 322"/>
              <a:gd name="T12" fmla="*/ 25 w 240"/>
              <a:gd name="T13" fmla="*/ 239 h 322"/>
              <a:gd name="T14" fmla="*/ 239 w 240"/>
              <a:gd name="T15" fmla="*/ 114 h 322"/>
              <a:gd name="T16" fmla="*/ 208 w 240"/>
              <a:gd name="T17" fmla="*/ 83 h 322"/>
              <a:gd name="T18" fmla="*/ 177 w 240"/>
              <a:gd name="T19" fmla="*/ 114 h 322"/>
              <a:gd name="T20" fmla="*/ 0 w 240"/>
              <a:gd name="T21" fmla="*/ 296 h 322"/>
              <a:gd name="T22" fmla="*/ 26 w 240"/>
              <a:gd name="T23" fmla="*/ 322 h 322"/>
              <a:gd name="T24" fmla="*/ 52 w 240"/>
              <a:gd name="T25" fmla="*/ 296 h 322"/>
              <a:gd name="T26" fmla="*/ 26 w 240"/>
              <a:gd name="T27" fmla="*/ 270 h 322"/>
              <a:gd name="T28" fmla="*/ 0 w 240"/>
              <a:gd name="T29" fmla="*/ 296 h 322"/>
              <a:gd name="T30" fmla="*/ 187 w 240"/>
              <a:gd name="T31" fmla="*/ 26 h 322"/>
              <a:gd name="T32" fmla="*/ 213 w 240"/>
              <a:gd name="T33" fmla="*/ 52 h 322"/>
              <a:gd name="T34" fmla="*/ 239 w 240"/>
              <a:gd name="T35" fmla="*/ 26 h 322"/>
              <a:gd name="T36" fmla="*/ 213 w 240"/>
              <a:gd name="T37" fmla="*/ 0 h 322"/>
              <a:gd name="T38" fmla="*/ 187 w 240"/>
              <a:gd name="T39" fmla="*/ 26 h 322"/>
              <a:gd name="T40" fmla="*/ 67 w 240"/>
              <a:gd name="T41" fmla="*/ 96 h 322"/>
              <a:gd name="T42" fmla="*/ 119 w 240"/>
              <a:gd name="T43" fmla="*/ 148 h 322"/>
              <a:gd name="T44" fmla="*/ 119 w 240"/>
              <a:gd name="T45" fmla="*/ 96 h 322"/>
              <a:gd name="T46" fmla="*/ 67 w 240"/>
              <a:gd name="T47" fmla="*/ 148 h 322"/>
              <a:gd name="T48" fmla="*/ 189 w 240"/>
              <a:gd name="T49" fmla="*/ 203 h 322"/>
              <a:gd name="T50" fmla="*/ 240 w 240"/>
              <a:gd name="T51" fmla="*/ 255 h 322"/>
              <a:gd name="T52" fmla="*/ 240 w 240"/>
              <a:gd name="T53" fmla="*/ 203 h 322"/>
              <a:gd name="T54" fmla="*/ 189 w 240"/>
              <a:gd name="T55" fmla="*/ 255 h 322"/>
              <a:gd name="T56" fmla="*/ 93 w 240"/>
              <a:gd name="T57" fmla="*/ 227 h 322"/>
              <a:gd name="T58" fmla="*/ 145 w 240"/>
              <a:gd name="T59" fmla="*/ 279 h 322"/>
              <a:gd name="T60" fmla="*/ 145 w 240"/>
              <a:gd name="T61" fmla="*/ 227 h 322"/>
              <a:gd name="T62" fmla="*/ 93 w 240"/>
              <a:gd name="T63" fmla="*/ 27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0" h="322">
                <a:moveTo>
                  <a:pt x="208" y="83"/>
                </a:moveTo>
                <a:cubicBezTo>
                  <a:pt x="208" y="83"/>
                  <a:pt x="208" y="103"/>
                  <a:pt x="207" y="128"/>
                </a:cubicBezTo>
                <a:cubicBezTo>
                  <a:pt x="206" y="177"/>
                  <a:pt x="166" y="178"/>
                  <a:pt x="166" y="178"/>
                </a:cubicBezTo>
                <a:cubicBezTo>
                  <a:pt x="83" y="178"/>
                  <a:pt x="83" y="178"/>
                  <a:pt x="83" y="178"/>
                </a:cubicBezTo>
                <a:cubicBezTo>
                  <a:pt x="83" y="178"/>
                  <a:pt x="58" y="178"/>
                  <a:pt x="43" y="191"/>
                </a:cubicBezTo>
                <a:cubicBezTo>
                  <a:pt x="28" y="203"/>
                  <a:pt x="25" y="220"/>
                  <a:pt x="25" y="230"/>
                </a:cubicBezTo>
                <a:cubicBezTo>
                  <a:pt x="25" y="239"/>
                  <a:pt x="25" y="239"/>
                  <a:pt x="25" y="239"/>
                </a:cubicBezTo>
                <a:moveTo>
                  <a:pt x="239" y="114"/>
                </a:moveTo>
                <a:cubicBezTo>
                  <a:pt x="208" y="83"/>
                  <a:pt x="208" y="83"/>
                  <a:pt x="208" y="83"/>
                </a:cubicBezTo>
                <a:cubicBezTo>
                  <a:pt x="177" y="114"/>
                  <a:pt x="177" y="114"/>
                  <a:pt x="177" y="114"/>
                </a:cubicBezTo>
                <a:moveTo>
                  <a:pt x="0" y="296"/>
                </a:moveTo>
                <a:cubicBezTo>
                  <a:pt x="0" y="310"/>
                  <a:pt x="12" y="322"/>
                  <a:pt x="26" y="322"/>
                </a:cubicBezTo>
                <a:cubicBezTo>
                  <a:pt x="40" y="322"/>
                  <a:pt x="52" y="310"/>
                  <a:pt x="52" y="296"/>
                </a:cubicBezTo>
                <a:cubicBezTo>
                  <a:pt x="52" y="282"/>
                  <a:pt x="40" y="270"/>
                  <a:pt x="26" y="270"/>
                </a:cubicBezTo>
                <a:cubicBezTo>
                  <a:pt x="12" y="270"/>
                  <a:pt x="0" y="282"/>
                  <a:pt x="0" y="296"/>
                </a:cubicBezTo>
                <a:close/>
                <a:moveTo>
                  <a:pt x="187" y="26"/>
                </a:moveTo>
                <a:cubicBezTo>
                  <a:pt x="187" y="40"/>
                  <a:pt x="199" y="52"/>
                  <a:pt x="213" y="52"/>
                </a:cubicBezTo>
                <a:cubicBezTo>
                  <a:pt x="227" y="52"/>
                  <a:pt x="239" y="40"/>
                  <a:pt x="239" y="26"/>
                </a:cubicBezTo>
                <a:cubicBezTo>
                  <a:pt x="239" y="12"/>
                  <a:pt x="227" y="0"/>
                  <a:pt x="213" y="0"/>
                </a:cubicBezTo>
                <a:cubicBezTo>
                  <a:pt x="199" y="0"/>
                  <a:pt x="187" y="12"/>
                  <a:pt x="187" y="26"/>
                </a:cubicBezTo>
                <a:close/>
                <a:moveTo>
                  <a:pt x="67" y="96"/>
                </a:moveTo>
                <a:cubicBezTo>
                  <a:pt x="119" y="148"/>
                  <a:pt x="119" y="148"/>
                  <a:pt x="119" y="148"/>
                </a:cubicBezTo>
                <a:moveTo>
                  <a:pt x="119" y="96"/>
                </a:moveTo>
                <a:cubicBezTo>
                  <a:pt x="67" y="148"/>
                  <a:pt x="67" y="148"/>
                  <a:pt x="67" y="148"/>
                </a:cubicBezTo>
                <a:moveTo>
                  <a:pt x="189" y="203"/>
                </a:moveTo>
                <a:cubicBezTo>
                  <a:pt x="240" y="255"/>
                  <a:pt x="240" y="255"/>
                  <a:pt x="240" y="255"/>
                </a:cubicBezTo>
                <a:moveTo>
                  <a:pt x="240" y="203"/>
                </a:moveTo>
                <a:cubicBezTo>
                  <a:pt x="189" y="255"/>
                  <a:pt x="189" y="255"/>
                  <a:pt x="189" y="255"/>
                </a:cubicBezTo>
                <a:moveTo>
                  <a:pt x="93" y="227"/>
                </a:moveTo>
                <a:cubicBezTo>
                  <a:pt x="145" y="279"/>
                  <a:pt x="145" y="279"/>
                  <a:pt x="145" y="279"/>
                </a:cubicBezTo>
                <a:moveTo>
                  <a:pt x="145" y="227"/>
                </a:moveTo>
                <a:cubicBezTo>
                  <a:pt x="93" y="279"/>
                  <a:pt x="93" y="279"/>
                  <a:pt x="93" y="279"/>
                </a:cubicBezTo>
              </a:path>
            </a:pathLst>
          </a:custGeom>
          <a:noFill/>
          <a:ln w="1905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11" name="Rectangle 110">
            <a:extLst>
              <a:ext uri="{FF2B5EF4-FFF2-40B4-BE49-F238E27FC236}">
                <a16:creationId xmlns:a16="http://schemas.microsoft.com/office/drawing/2014/main" id="{658CD8F9-D216-43FA-AF47-7B35A9339DE8}"/>
              </a:ext>
            </a:extLst>
          </p:cNvPr>
          <p:cNvSpPr/>
          <p:nvPr/>
        </p:nvSpPr>
        <p:spPr bwMode="auto">
          <a:xfrm>
            <a:off x="9284628" y="3885113"/>
            <a:ext cx="2112264" cy="13622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r>
              <a:rPr lang="en-US" b="1">
                <a:gradFill>
                  <a:gsLst>
                    <a:gs pos="61240">
                      <a:srgbClr val="353535"/>
                    </a:gs>
                    <a:gs pos="52000">
                      <a:srgbClr val="353535"/>
                    </a:gs>
                  </a:gsLst>
                  <a:lin ang="5400000" scaled="0"/>
                </a:gradFill>
                <a:latin typeface="Segoe UI Semilight"/>
                <a:cs typeface="Segoe UI" pitchFamily="34" charset="0"/>
              </a:rPr>
              <a:t>Customer lost by not renewing BREP or going to competition</a:t>
            </a:r>
            <a:endParaRPr lang="en-US">
              <a:gradFill>
                <a:gsLst>
                  <a:gs pos="61240">
                    <a:srgbClr val="353535"/>
                  </a:gs>
                  <a:gs pos="52000">
                    <a:srgbClr val="353535"/>
                  </a:gs>
                </a:gsLst>
                <a:lin ang="5400000" scaled="0"/>
              </a:gradFill>
              <a:latin typeface="Segoe UI Semilight"/>
              <a:cs typeface="Segoe UI" pitchFamily="34" charset="0"/>
            </a:endParaRPr>
          </a:p>
        </p:txBody>
      </p:sp>
      <p:sp>
        <p:nvSpPr>
          <p:cNvPr id="16" name="Rectangle 15">
            <a:extLst>
              <a:ext uri="{FF2B5EF4-FFF2-40B4-BE49-F238E27FC236}">
                <a16:creationId xmlns:a16="http://schemas.microsoft.com/office/drawing/2014/main" id="{DBD24179-12A6-455F-A4A0-2EECC7FFF618}"/>
              </a:ext>
            </a:extLst>
          </p:cNvPr>
          <p:cNvSpPr/>
          <p:nvPr/>
        </p:nvSpPr>
        <p:spPr bwMode="auto">
          <a:xfrm>
            <a:off x="562847" y="5661956"/>
            <a:ext cx="2693996" cy="46366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a:gradFill>
                  <a:gsLst>
                    <a:gs pos="0">
                      <a:srgbClr val="FFFFFF"/>
                    </a:gs>
                    <a:gs pos="100000">
                      <a:srgbClr val="FFFFFF"/>
                    </a:gs>
                  </a:gsLst>
                  <a:lin ang="5400000" scaled="0"/>
                </a:gradFill>
                <a:ea typeface="Segoe UI" pitchFamily="34" charset="0"/>
                <a:cs typeface="Segoe UI" pitchFamily="34" charset="0"/>
              </a:rPr>
              <a:t>Best case</a:t>
            </a:r>
          </a:p>
        </p:txBody>
      </p:sp>
      <p:sp>
        <p:nvSpPr>
          <p:cNvPr id="112" name="Rectangle 111">
            <a:extLst>
              <a:ext uri="{FF2B5EF4-FFF2-40B4-BE49-F238E27FC236}">
                <a16:creationId xmlns:a16="http://schemas.microsoft.com/office/drawing/2014/main" id="{1A0816A1-2063-473F-8B5F-998CF8A7676E}"/>
              </a:ext>
            </a:extLst>
          </p:cNvPr>
          <p:cNvSpPr/>
          <p:nvPr/>
        </p:nvSpPr>
        <p:spPr bwMode="auto">
          <a:xfrm>
            <a:off x="3373143" y="5661956"/>
            <a:ext cx="5505859" cy="463664"/>
          </a:xfrm>
          <a:prstGeom prst="rect">
            <a:avLst/>
          </a:prstGeom>
          <a:solidFill>
            <a:schemeClr val="accent2"/>
          </a:solidFill>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a:solidFill>
                  <a:schemeClr val="tx1"/>
                </a:solidFill>
                <a:cs typeface="Segoe UI" pitchFamily="34" charset="0"/>
              </a:rPr>
              <a:t>Critical for securing the base</a:t>
            </a:r>
          </a:p>
        </p:txBody>
      </p:sp>
      <p:sp>
        <p:nvSpPr>
          <p:cNvPr id="114" name="Rectangle 113">
            <a:extLst>
              <a:ext uri="{FF2B5EF4-FFF2-40B4-BE49-F238E27FC236}">
                <a16:creationId xmlns:a16="http://schemas.microsoft.com/office/drawing/2014/main" id="{017B08F2-A7ED-4F5C-85AD-2C8D95BD4D9E}"/>
              </a:ext>
            </a:extLst>
          </p:cNvPr>
          <p:cNvSpPr/>
          <p:nvPr/>
        </p:nvSpPr>
        <p:spPr bwMode="auto">
          <a:xfrm>
            <a:off x="8995504" y="5661956"/>
            <a:ext cx="2693996" cy="463664"/>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a:solidFill>
                  <a:schemeClr val="tx1"/>
                </a:solidFill>
                <a:ea typeface="Segoe UI" pitchFamily="34" charset="0"/>
                <a:cs typeface="Segoe UI" pitchFamily="34" charset="0"/>
              </a:rPr>
              <a:t>Worst case</a:t>
            </a:r>
          </a:p>
        </p:txBody>
      </p:sp>
      <p:sp>
        <p:nvSpPr>
          <p:cNvPr id="40" name="TextBox 39">
            <a:extLst>
              <a:ext uri="{FF2B5EF4-FFF2-40B4-BE49-F238E27FC236}">
                <a16:creationId xmlns:a16="http://schemas.microsoft.com/office/drawing/2014/main" id="{53FBE7E0-1747-4AA4-87F4-549311004884}"/>
              </a:ext>
            </a:extLst>
          </p:cNvPr>
          <p:cNvSpPr txBox="1"/>
          <p:nvPr/>
        </p:nvSpPr>
        <p:spPr>
          <a:xfrm>
            <a:off x="309122" y="288640"/>
            <a:ext cx="12578204" cy="794064"/>
          </a:xfrm>
          <a:prstGeom prst="rect">
            <a:avLst/>
          </a:prstGeom>
          <a:noFill/>
        </p:spPr>
        <p:txBody>
          <a:bodyPr wrap="square" lIns="182880" tIns="146304" rIns="182880" bIns="146304" rtlCol="0">
            <a:spAutoFit/>
          </a:bodyPr>
          <a:lstStyle/>
          <a:p>
            <a:pPr defTabSz="932384">
              <a:lnSpc>
                <a:spcPct val="90000"/>
              </a:lnSpc>
              <a:spcBef>
                <a:spcPct val="0"/>
              </a:spcBef>
              <a:spcAft>
                <a:spcPts val="600"/>
              </a:spcAft>
            </a:pPr>
            <a:r>
              <a:rPr lang="en-US" sz="3600" spc="-102">
                <a:ln w="3175">
                  <a:noFill/>
                </a:ln>
                <a:latin typeface="+mj-lt"/>
                <a:cs typeface="Segoe UI" pitchFamily="34" charset="0"/>
              </a:rPr>
              <a:t>There are four possible options in front of your customers</a:t>
            </a:r>
          </a:p>
        </p:txBody>
      </p:sp>
      <p:sp>
        <p:nvSpPr>
          <p:cNvPr id="26" name="Rectangle 25">
            <a:extLst>
              <a:ext uri="{FF2B5EF4-FFF2-40B4-BE49-F238E27FC236}">
                <a16:creationId xmlns:a16="http://schemas.microsoft.com/office/drawing/2014/main" id="{A9597437-D63F-4601-B17C-6B9680773236}"/>
              </a:ext>
            </a:extLst>
          </p:cNvPr>
          <p:cNvSpPr/>
          <p:nvPr/>
        </p:nvSpPr>
        <p:spPr bwMode="auto">
          <a:xfrm>
            <a:off x="562847" y="2113200"/>
            <a:ext cx="8314414" cy="3464806"/>
          </a:xfrm>
          <a:prstGeom prst="rect">
            <a:avLst/>
          </a:prstGeom>
          <a:noFill/>
          <a:ln w="762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7" name="Rectangle: Rounded Corners 26">
            <a:extLst>
              <a:ext uri="{FF2B5EF4-FFF2-40B4-BE49-F238E27FC236}">
                <a16:creationId xmlns:a16="http://schemas.microsoft.com/office/drawing/2014/main" id="{84EE7ED2-32C7-4D61-8214-AE8E709A3201}"/>
              </a:ext>
            </a:extLst>
          </p:cNvPr>
          <p:cNvSpPr/>
          <p:nvPr/>
        </p:nvSpPr>
        <p:spPr bwMode="auto">
          <a:xfrm rot="19801952">
            <a:off x="178165" y="2122722"/>
            <a:ext cx="1325665" cy="334592"/>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a:gradFill>
                  <a:gsLst>
                    <a:gs pos="0">
                      <a:srgbClr val="FFFFFF"/>
                    </a:gs>
                    <a:gs pos="100000">
                      <a:srgbClr val="FFFFFF"/>
                    </a:gs>
                  </a:gsLst>
                  <a:lin ang="5400000" scaled="0"/>
                </a:gradFill>
                <a:ea typeface="Segoe UI" pitchFamily="34" charset="0"/>
                <a:cs typeface="Segoe UI" pitchFamily="34" charset="0"/>
              </a:rPr>
              <a:t>Success!</a:t>
            </a:r>
          </a:p>
        </p:txBody>
      </p:sp>
    </p:spTree>
    <p:extLst>
      <p:ext uri="{BB962C8B-B14F-4D97-AF65-F5344CB8AC3E}">
        <p14:creationId xmlns:p14="http://schemas.microsoft.com/office/powerpoint/2010/main" val="357922425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122B619-7313-4B31-8F38-937ECED41A96}"/>
              </a:ext>
            </a:extLst>
          </p:cNvPr>
          <p:cNvSpPr/>
          <p:nvPr/>
        </p:nvSpPr>
        <p:spPr>
          <a:xfrm>
            <a:off x="237774" y="330214"/>
            <a:ext cx="11694305" cy="523220"/>
          </a:xfrm>
          <a:prstGeom prst="rect">
            <a:avLst/>
          </a:prstGeom>
        </p:spPr>
        <p:txBody>
          <a:bodyPr wrap="squar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Segoe UI"/>
                <a:ea typeface="+mn-ea"/>
                <a:cs typeface="Segoe UI"/>
              </a:rPr>
              <a:t>Offer a path-forward to all of your existing customers</a:t>
            </a:r>
            <a:endParaRPr kumimoji="0" lang="en-US" sz="2800" b="0" i="0" u="none" strike="noStrike" kern="1200" cap="none" spc="0" normalizeH="0" baseline="0" noProof="0">
              <a:ln>
                <a:noFill/>
              </a:ln>
              <a:solidFill>
                <a:prstClr val="white"/>
              </a:solidFill>
              <a:effectLst/>
              <a:uLnTx/>
              <a:uFillTx/>
              <a:latin typeface="Segoe UI"/>
              <a:ea typeface="+mn-ea"/>
              <a:cs typeface="+mn-cs"/>
            </a:endParaRPr>
          </a:p>
        </p:txBody>
      </p:sp>
      <p:grpSp>
        <p:nvGrpSpPr>
          <p:cNvPr id="34" name="Group 33">
            <a:extLst>
              <a:ext uri="{FF2B5EF4-FFF2-40B4-BE49-F238E27FC236}">
                <a16:creationId xmlns:a16="http://schemas.microsoft.com/office/drawing/2014/main" id="{E6FAFF9A-F67B-489B-996A-B345C20EA1A0}"/>
              </a:ext>
            </a:extLst>
          </p:cNvPr>
          <p:cNvGrpSpPr/>
          <p:nvPr/>
        </p:nvGrpSpPr>
        <p:grpSpPr>
          <a:xfrm>
            <a:off x="457728" y="769301"/>
            <a:ext cx="8307916" cy="6052915"/>
            <a:chOff x="369931" y="263538"/>
            <a:chExt cx="8307916" cy="6052915"/>
          </a:xfrm>
        </p:grpSpPr>
        <p:graphicFrame>
          <p:nvGraphicFramePr>
            <p:cNvPr id="33" name="Diagram 32">
              <a:extLst>
                <a:ext uri="{FF2B5EF4-FFF2-40B4-BE49-F238E27FC236}">
                  <a16:creationId xmlns:a16="http://schemas.microsoft.com/office/drawing/2014/main" id="{DC888951-4AC7-48FE-BB2D-C9B6BEB271D1}"/>
                </a:ext>
              </a:extLst>
            </p:cNvPr>
            <p:cNvGraphicFramePr/>
            <p:nvPr/>
          </p:nvGraphicFramePr>
          <p:xfrm>
            <a:off x="369931" y="263538"/>
            <a:ext cx="8307916" cy="60529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Freeform: Shape 21">
              <a:extLst>
                <a:ext uri="{FF2B5EF4-FFF2-40B4-BE49-F238E27FC236}">
                  <a16:creationId xmlns:a16="http://schemas.microsoft.com/office/drawing/2014/main" id="{EBA86176-2799-4FC2-92F9-7795C23E7119}"/>
                </a:ext>
              </a:extLst>
            </p:cNvPr>
            <p:cNvSpPr/>
            <p:nvPr/>
          </p:nvSpPr>
          <p:spPr bwMode="auto">
            <a:xfrm flipV="1">
              <a:off x="8069261" y="1757378"/>
              <a:ext cx="454165" cy="248774"/>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grpSp>
          <p:nvGrpSpPr>
            <p:cNvPr id="25" name="Group 24">
              <a:extLst>
                <a:ext uri="{FF2B5EF4-FFF2-40B4-BE49-F238E27FC236}">
                  <a16:creationId xmlns:a16="http://schemas.microsoft.com/office/drawing/2014/main" id="{3745C4EC-7AEE-4D9F-82C3-1C82F45EAF1B}"/>
                </a:ext>
              </a:extLst>
            </p:cNvPr>
            <p:cNvGrpSpPr/>
            <p:nvPr/>
          </p:nvGrpSpPr>
          <p:grpSpPr>
            <a:xfrm>
              <a:off x="8181073" y="2770094"/>
              <a:ext cx="435684" cy="410101"/>
              <a:chOff x="4771171" y="4307667"/>
              <a:chExt cx="427172" cy="406188"/>
            </a:xfrm>
          </p:grpSpPr>
          <p:sp>
            <p:nvSpPr>
              <p:cNvPr id="26" name="Freeform 128">
                <a:extLst>
                  <a:ext uri="{FF2B5EF4-FFF2-40B4-BE49-F238E27FC236}">
                    <a16:creationId xmlns:a16="http://schemas.microsoft.com/office/drawing/2014/main" id="{39836535-5F3F-442B-8C15-48B3BBE937CF}"/>
                  </a:ext>
                </a:extLst>
              </p:cNvPr>
              <p:cNvSpPr>
                <a:spLocks noChangeAspect="1"/>
              </p:cNvSpPr>
              <p:nvPr/>
            </p:nvSpPr>
            <p:spPr bwMode="auto">
              <a:xfrm>
                <a:off x="4771171" y="4307667"/>
                <a:ext cx="427172" cy="235974"/>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noFill/>
              <a:ln w="12700">
                <a:solidFill>
                  <a:schemeClr val="bg1"/>
                </a:solidFill>
                <a:miter lim="800000"/>
              </a:ln>
            </p:spPr>
            <p:txBody>
              <a:bodyPr vert="horz" wrap="square" lIns="89642" tIns="44821" rIns="89642" bIns="44821"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Segoe UI"/>
                  <a:ea typeface="+mn-ea"/>
                  <a:cs typeface="+mn-cs"/>
                </a:endParaRPr>
              </a:p>
            </p:txBody>
          </p:sp>
          <p:sp>
            <p:nvSpPr>
              <p:cNvPr id="27" name="Cylinder 513">
                <a:extLst>
                  <a:ext uri="{FF2B5EF4-FFF2-40B4-BE49-F238E27FC236}">
                    <a16:creationId xmlns:a16="http://schemas.microsoft.com/office/drawing/2014/main" id="{EB4D9442-9C8A-4BA1-B6C0-BC4DC764EC28}"/>
                  </a:ext>
                </a:extLst>
              </p:cNvPr>
              <p:cNvSpPr/>
              <p:nvPr/>
            </p:nvSpPr>
            <p:spPr bwMode="auto">
              <a:xfrm>
                <a:off x="4890920" y="4467296"/>
                <a:ext cx="187675" cy="246559"/>
              </a:xfrm>
              <a:prstGeom prst="can">
                <a:avLst>
                  <a:gd name="adj" fmla="val 39530"/>
                </a:avLst>
              </a:prstGeom>
              <a:solidFill>
                <a:srgbClr val="008272"/>
              </a:solidFill>
              <a:ln w="127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3428" rIns="0"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78D7"/>
                  </a:solidFill>
                  <a:effectLst/>
                  <a:uLnTx/>
                  <a:uFillTx/>
                  <a:latin typeface="Segoe UI Light"/>
                  <a:ea typeface="Segoe UI" pitchFamily="34" charset="0"/>
                  <a:cs typeface="Segoe UI" pitchFamily="34" charset="0"/>
                </a:endParaRPr>
              </a:p>
            </p:txBody>
          </p:sp>
          <p:cxnSp>
            <p:nvCxnSpPr>
              <p:cNvPr id="28" name="Straight Arrow Connector 27">
                <a:extLst>
                  <a:ext uri="{FF2B5EF4-FFF2-40B4-BE49-F238E27FC236}">
                    <a16:creationId xmlns:a16="http://schemas.microsoft.com/office/drawing/2014/main" id="{D5A2C849-46C4-48FD-BC0E-3232457B2773}"/>
                  </a:ext>
                </a:extLst>
              </p:cNvPr>
              <p:cNvCxnSpPr>
                <a:cxnSpLocks/>
              </p:cNvCxnSpPr>
              <p:nvPr/>
            </p:nvCxnSpPr>
            <p:spPr>
              <a:xfrm flipV="1">
                <a:off x="4988889" y="4362355"/>
                <a:ext cx="0" cy="140145"/>
              </a:xfrm>
              <a:prstGeom prst="straightConnector1">
                <a:avLst/>
              </a:prstGeom>
              <a:ln w="12700">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31" name="building_8" title="Icon of tall buildings">
              <a:extLst>
                <a:ext uri="{FF2B5EF4-FFF2-40B4-BE49-F238E27FC236}">
                  <a16:creationId xmlns:a16="http://schemas.microsoft.com/office/drawing/2014/main" id="{83F450FF-EBCC-495F-B406-13161667813F}"/>
                </a:ext>
              </a:extLst>
            </p:cNvPr>
            <p:cNvSpPr>
              <a:spLocks noChangeAspect="1" noEditPoints="1"/>
            </p:cNvSpPr>
            <p:nvPr/>
          </p:nvSpPr>
          <p:spPr bwMode="auto">
            <a:xfrm>
              <a:off x="5687328" y="4994644"/>
              <a:ext cx="321398" cy="505629"/>
            </a:xfrm>
            <a:custGeom>
              <a:avLst/>
              <a:gdLst>
                <a:gd name="T0" fmla="*/ 299 w 395"/>
                <a:gd name="T1" fmla="*/ 151 h 429"/>
                <a:gd name="T2" fmla="*/ 299 w 395"/>
                <a:gd name="T3" fmla="*/ 429 h 429"/>
                <a:gd name="T4" fmla="*/ 242 w 395"/>
                <a:gd name="T5" fmla="*/ 429 h 429"/>
                <a:gd name="T6" fmla="*/ 242 w 395"/>
                <a:gd name="T7" fmla="*/ 333 h 429"/>
                <a:gd name="T8" fmla="*/ 181 w 395"/>
                <a:gd name="T9" fmla="*/ 333 h 429"/>
                <a:gd name="T10" fmla="*/ 181 w 395"/>
                <a:gd name="T11" fmla="*/ 429 h 429"/>
                <a:gd name="T12" fmla="*/ 121 w 395"/>
                <a:gd name="T13" fmla="*/ 429 h 429"/>
                <a:gd name="T14" fmla="*/ 121 w 395"/>
                <a:gd name="T15" fmla="*/ 151 h 429"/>
                <a:gd name="T16" fmla="*/ 211 w 395"/>
                <a:gd name="T17" fmla="*/ 151 h 429"/>
                <a:gd name="T18" fmla="*/ 299 w 395"/>
                <a:gd name="T19" fmla="*/ 151 h 429"/>
                <a:gd name="T20" fmla="*/ 211 w 395"/>
                <a:gd name="T21" fmla="*/ 151 h 429"/>
                <a:gd name="T22" fmla="*/ 211 w 395"/>
                <a:gd name="T23" fmla="*/ 92 h 429"/>
                <a:gd name="T24" fmla="*/ 0 w 395"/>
                <a:gd name="T25" fmla="*/ 92 h 429"/>
                <a:gd name="T26" fmla="*/ 0 w 395"/>
                <a:gd name="T27" fmla="*/ 429 h 429"/>
                <a:gd name="T28" fmla="*/ 395 w 395"/>
                <a:gd name="T29" fmla="*/ 429 h 429"/>
                <a:gd name="T30" fmla="*/ 395 w 395"/>
                <a:gd name="T31" fmla="*/ 123 h 429"/>
                <a:gd name="T32" fmla="*/ 268 w 395"/>
                <a:gd name="T33" fmla="*/ 0 h 429"/>
                <a:gd name="T34" fmla="*/ 268 w 395"/>
                <a:gd name="T35" fmla="*/ 151 h 429"/>
                <a:gd name="T36" fmla="*/ 62 w 395"/>
                <a:gd name="T37" fmla="*/ 151 h 429"/>
                <a:gd name="T38" fmla="*/ 56 w 395"/>
                <a:gd name="T39" fmla="*/ 151 h 429"/>
                <a:gd name="T40" fmla="*/ 56 w 395"/>
                <a:gd name="T41" fmla="*/ 155 h 429"/>
                <a:gd name="T42" fmla="*/ 62 w 395"/>
                <a:gd name="T43" fmla="*/ 155 h 429"/>
                <a:gd name="T44" fmla="*/ 62 w 395"/>
                <a:gd name="T45" fmla="*/ 151 h 429"/>
                <a:gd name="T46" fmla="*/ 62 w 395"/>
                <a:gd name="T47" fmla="*/ 211 h 429"/>
                <a:gd name="T48" fmla="*/ 56 w 395"/>
                <a:gd name="T49" fmla="*/ 211 h 429"/>
                <a:gd name="T50" fmla="*/ 56 w 395"/>
                <a:gd name="T51" fmla="*/ 217 h 429"/>
                <a:gd name="T52" fmla="*/ 62 w 395"/>
                <a:gd name="T53" fmla="*/ 217 h 429"/>
                <a:gd name="T54" fmla="*/ 62 w 395"/>
                <a:gd name="T55" fmla="*/ 211 h 429"/>
                <a:gd name="T56" fmla="*/ 62 w 395"/>
                <a:gd name="T57" fmla="*/ 271 h 429"/>
                <a:gd name="T58" fmla="*/ 56 w 395"/>
                <a:gd name="T59" fmla="*/ 271 h 429"/>
                <a:gd name="T60" fmla="*/ 56 w 395"/>
                <a:gd name="T61" fmla="*/ 277 h 429"/>
                <a:gd name="T62" fmla="*/ 62 w 395"/>
                <a:gd name="T63" fmla="*/ 277 h 429"/>
                <a:gd name="T64" fmla="*/ 62 w 395"/>
                <a:gd name="T65" fmla="*/ 271 h 429"/>
                <a:gd name="T66" fmla="*/ 62 w 395"/>
                <a:gd name="T67" fmla="*/ 332 h 429"/>
                <a:gd name="T68" fmla="*/ 56 w 395"/>
                <a:gd name="T69" fmla="*/ 332 h 429"/>
                <a:gd name="T70" fmla="*/ 56 w 395"/>
                <a:gd name="T71" fmla="*/ 337 h 429"/>
                <a:gd name="T72" fmla="*/ 62 w 395"/>
                <a:gd name="T73" fmla="*/ 337 h 429"/>
                <a:gd name="T74" fmla="*/ 62 w 395"/>
                <a:gd name="T75" fmla="*/ 332 h 429"/>
                <a:gd name="T76" fmla="*/ 62 w 395"/>
                <a:gd name="T77" fmla="*/ 392 h 429"/>
                <a:gd name="T78" fmla="*/ 56 w 395"/>
                <a:gd name="T79" fmla="*/ 392 h 429"/>
                <a:gd name="T80" fmla="*/ 56 w 395"/>
                <a:gd name="T81" fmla="*/ 397 h 429"/>
                <a:gd name="T82" fmla="*/ 62 w 395"/>
                <a:gd name="T83" fmla="*/ 397 h 429"/>
                <a:gd name="T84" fmla="*/ 62 w 395"/>
                <a:gd name="T85" fmla="*/ 392 h 429"/>
                <a:gd name="T86" fmla="*/ 182 w 395"/>
                <a:gd name="T87" fmla="*/ 211 h 429"/>
                <a:gd name="T88" fmla="*/ 177 w 395"/>
                <a:gd name="T89" fmla="*/ 211 h 429"/>
                <a:gd name="T90" fmla="*/ 177 w 395"/>
                <a:gd name="T91" fmla="*/ 217 h 429"/>
                <a:gd name="T92" fmla="*/ 182 w 395"/>
                <a:gd name="T93" fmla="*/ 217 h 429"/>
                <a:gd name="T94" fmla="*/ 182 w 395"/>
                <a:gd name="T95" fmla="*/ 211 h 429"/>
                <a:gd name="T96" fmla="*/ 182 w 395"/>
                <a:gd name="T97" fmla="*/ 273 h 429"/>
                <a:gd name="T98" fmla="*/ 177 w 395"/>
                <a:gd name="T99" fmla="*/ 273 h 429"/>
                <a:gd name="T100" fmla="*/ 177 w 395"/>
                <a:gd name="T101" fmla="*/ 277 h 429"/>
                <a:gd name="T102" fmla="*/ 182 w 395"/>
                <a:gd name="T103" fmla="*/ 277 h 429"/>
                <a:gd name="T104" fmla="*/ 182 w 395"/>
                <a:gd name="T105" fmla="*/ 273 h 429"/>
                <a:gd name="T106" fmla="*/ 243 w 395"/>
                <a:gd name="T107" fmla="*/ 211 h 429"/>
                <a:gd name="T108" fmla="*/ 237 w 395"/>
                <a:gd name="T109" fmla="*/ 211 h 429"/>
                <a:gd name="T110" fmla="*/ 237 w 395"/>
                <a:gd name="T111" fmla="*/ 217 h 429"/>
                <a:gd name="T112" fmla="*/ 243 w 395"/>
                <a:gd name="T113" fmla="*/ 217 h 429"/>
                <a:gd name="T114" fmla="*/ 243 w 395"/>
                <a:gd name="T115" fmla="*/ 211 h 429"/>
                <a:gd name="T116" fmla="*/ 243 w 395"/>
                <a:gd name="T117" fmla="*/ 273 h 429"/>
                <a:gd name="T118" fmla="*/ 237 w 395"/>
                <a:gd name="T119" fmla="*/ 273 h 429"/>
                <a:gd name="T120" fmla="*/ 237 w 395"/>
                <a:gd name="T121" fmla="*/ 277 h 429"/>
                <a:gd name="T122" fmla="*/ 243 w 395"/>
                <a:gd name="T123" fmla="*/ 277 h 429"/>
                <a:gd name="T124" fmla="*/ 243 w 395"/>
                <a:gd name="T125" fmla="*/ 273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 h="429">
                  <a:moveTo>
                    <a:pt x="299" y="151"/>
                  </a:moveTo>
                  <a:lnTo>
                    <a:pt x="299" y="429"/>
                  </a:lnTo>
                  <a:lnTo>
                    <a:pt x="242" y="429"/>
                  </a:lnTo>
                  <a:lnTo>
                    <a:pt x="242" y="333"/>
                  </a:lnTo>
                  <a:lnTo>
                    <a:pt x="181" y="333"/>
                  </a:lnTo>
                  <a:lnTo>
                    <a:pt x="181" y="429"/>
                  </a:lnTo>
                  <a:lnTo>
                    <a:pt x="121" y="429"/>
                  </a:lnTo>
                  <a:lnTo>
                    <a:pt x="121" y="151"/>
                  </a:lnTo>
                  <a:lnTo>
                    <a:pt x="211" y="151"/>
                  </a:lnTo>
                  <a:lnTo>
                    <a:pt x="299" y="151"/>
                  </a:lnTo>
                  <a:moveTo>
                    <a:pt x="211" y="151"/>
                  </a:moveTo>
                  <a:lnTo>
                    <a:pt x="211" y="92"/>
                  </a:lnTo>
                  <a:lnTo>
                    <a:pt x="0" y="92"/>
                  </a:lnTo>
                  <a:lnTo>
                    <a:pt x="0" y="429"/>
                  </a:lnTo>
                  <a:moveTo>
                    <a:pt x="395" y="429"/>
                  </a:moveTo>
                  <a:lnTo>
                    <a:pt x="395" y="123"/>
                  </a:lnTo>
                  <a:lnTo>
                    <a:pt x="268" y="0"/>
                  </a:lnTo>
                  <a:lnTo>
                    <a:pt x="268" y="151"/>
                  </a:lnTo>
                  <a:moveTo>
                    <a:pt x="62" y="151"/>
                  </a:moveTo>
                  <a:lnTo>
                    <a:pt x="56" y="151"/>
                  </a:lnTo>
                  <a:lnTo>
                    <a:pt x="56" y="155"/>
                  </a:lnTo>
                  <a:lnTo>
                    <a:pt x="62" y="155"/>
                  </a:lnTo>
                  <a:lnTo>
                    <a:pt x="62" y="151"/>
                  </a:lnTo>
                  <a:moveTo>
                    <a:pt x="62" y="211"/>
                  </a:moveTo>
                  <a:lnTo>
                    <a:pt x="56" y="211"/>
                  </a:lnTo>
                  <a:lnTo>
                    <a:pt x="56" y="217"/>
                  </a:lnTo>
                  <a:lnTo>
                    <a:pt x="62" y="217"/>
                  </a:lnTo>
                  <a:lnTo>
                    <a:pt x="62" y="211"/>
                  </a:lnTo>
                  <a:moveTo>
                    <a:pt x="62" y="271"/>
                  </a:moveTo>
                  <a:lnTo>
                    <a:pt x="56" y="271"/>
                  </a:lnTo>
                  <a:lnTo>
                    <a:pt x="56" y="277"/>
                  </a:lnTo>
                  <a:lnTo>
                    <a:pt x="62" y="277"/>
                  </a:lnTo>
                  <a:lnTo>
                    <a:pt x="62" y="271"/>
                  </a:lnTo>
                  <a:moveTo>
                    <a:pt x="62" y="332"/>
                  </a:moveTo>
                  <a:lnTo>
                    <a:pt x="56" y="332"/>
                  </a:lnTo>
                  <a:lnTo>
                    <a:pt x="56" y="337"/>
                  </a:lnTo>
                  <a:lnTo>
                    <a:pt x="62" y="337"/>
                  </a:lnTo>
                  <a:lnTo>
                    <a:pt x="62" y="332"/>
                  </a:lnTo>
                  <a:moveTo>
                    <a:pt x="62" y="392"/>
                  </a:moveTo>
                  <a:lnTo>
                    <a:pt x="56" y="392"/>
                  </a:lnTo>
                  <a:lnTo>
                    <a:pt x="56" y="397"/>
                  </a:lnTo>
                  <a:lnTo>
                    <a:pt x="62" y="397"/>
                  </a:lnTo>
                  <a:lnTo>
                    <a:pt x="62" y="392"/>
                  </a:lnTo>
                  <a:moveTo>
                    <a:pt x="182" y="211"/>
                  </a:moveTo>
                  <a:lnTo>
                    <a:pt x="177" y="211"/>
                  </a:lnTo>
                  <a:lnTo>
                    <a:pt x="177" y="217"/>
                  </a:lnTo>
                  <a:lnTo>
                    <a:pt x="182" y="217"/>
                  </a:lnTo>
                  <a:lnTo>
                    <a:pt x="182" y="211"/>
                  </a:lnTo>
                  <a:moveTo>
                    <a:pt x="182" y="273"/>
                  </a:moveTo>
                  <a:lnTo>
                    <a:pt x="177" y="273"/>
                  </a:lnTo>
                  <a:lnTo>
                    <a:pt x="177" y="277"/>
                  </a:lnTo>
                  <a:lnTo>
                    <a:pt x="182" y="277"/>
                  </a:lnTo>
                  <a:lnTo>
                    <a:pt x="182" y="273"/>
                  </a:lnTo>
                  <a:moveTo>
                    <a:pt x="243" y="211"/>
                  </a:moveTo>
                  <a:lnTo>
                    <a:pt x="237" y="211"/>
                  </a:lnTo>
                  <a:lnTo>
                    <a:pt x="237" y="217"/>
                  </a:lnTo>
                  <a:lnTo>
                    <a:pt x="243" y="217"/>
                  </a:lnTo>
                  <a:lnTo>
                    <a:pt x="243" y="211"/>
                  </a:lnTo>
                  <a:moveTo>
                    <a:pt x="243" y="273"/>
                  </a:moveTo>
                  <a:lnTo>
                    <a:pt x="237" y="273"/>
                  </a:lnTo>
                  <a:lnTo>
                    <a:pt x="237" y="277"/>
                  </a:lnTo>
                  <a:lnTo>
                    <a:pt x="243" y="277"/>
                  </a:lnTo>
                  <a:lnTo>
                    <a:pt x="243" y="273"/>
                  </a:ln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Semilight"/>
                <a:ea typeface="+mn-ea"/>
                <a:cs typeface="+mn-cs"/>
              </a:endParaRPr>
            </a:p>
          </p:txBody>
        </p:sp>
      </p:grpSp>
      <p:sp>
        <p:nvSpPr>
          <p:cNvPr id="2" name="Title 1">
            <a:extLst>
              <a:ext uri="{FF2B5EF4-FFF2-40B4-BE49-F238E27FC236}">
                <a16:creationId xmlns:a16="http://schemas.microsoft.com/office/drawing/2014/main" id="{E687225E-ADE7-4969-A76A-FB118A846306}"/>
              </a:ext>
            </a:extLst>
          </p:cNvPr>
          <p:cNvSpPr>
            <a:spLocks noGrp="1"/>
          </p:cNvSpPr>
          <p:nvPr>
            <p:ph type="title"/>
          </p:nvPr>
        </p:nvSpPr>
        <p:spPr>
          <a:xfrm>
            <a:off x="336558" y="352427"/>
            <a:ext cx="11889564" cy="917575"/>
          </a:xfrm>
        </p:spPr>
        <p:txBody>
          <a:bodyPr/>
          <a:lstStyle/>
          <a:p>
            <a:r>
              <a:rPr lang="en-GB" sz="3600">
                <a:solidFill>
                  <a:schemeClr val="tx1"/>
                </a:solidFill>
              </a:rPr>
              <a:t>Offer a path forward to your existing customers</a:t>
            </a:r>
            <a:endParaRPr lang="en-US" sz="3600">
              <a:solidFill>
                <a:schemeClr val="tx1"/>
              </a:solidFill>
            </a:endParaRPr>
          </a:p>
        </p:txBody>
      </p:sp>
      <p:grpSp>
        <p:nvGrpSpPr>
          <p:cNvPr id="35" name="Group 34">
            <a:extLst>
              <a:ext uri="{FF2B5EF4-FFF2-40B4-BE49-F238E27FC236}">
                <a16:creationId xmlns:a16="http://schemas.microsoft.com/office/drawing/2014/main" id="{8C71E341-44B1-4C46-9366-2345EA1B28D8}"/>
              </a:ext>
            </a:extLst>
          </p:cNvPr>
          <p:cNvGrpSpPr/>
          <p:nvPr/>
        </p:nvGrpSpPr>
        <p:grpSpPr>
          <a:xfrm>
            <a:off x="9423400" y="2002705"/>
            <a:ext cx="2516038" cy="3733078"/>
            <a:chOff x="441744" y="2494577"/>
            <a:chExt cx="3594536" cy="5137083"/>
          </a:xfrm>
        </p:grpSpPr>
        <p:sp>
          <p:nvSpPr>
            <p:cNvPr id="38" name="Rectangle 37">
              <a:extLst>
                <a:ext uri="{FF2B5EF4-FFF2-40B4-BE49-F238E27FC236}">
                  <a16:creationId xmlns:a16="http://schemas.microsoft.com/office/drawing/2014/main" id="{1EC04790-8528-454A-B72A-47962637EFE6}"/>
                </a:ext>
              </a:extLst>
            </p:cNvPr>
            <p:cNvSpPr/>
            <p:nvPr/>
          </p:nvSpPr>
          <p:spPr bwMode="auto">
            <a:xfrm>
              <a:off x="441744" y="2510771"/>
              <a:ext cx="3594536" cy="5120889"/>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600"/>
                </a:spcAft>
                <a:buClrTx/>
                <a:buSzTx/>
                <a:buFontTx/>
                <a:buNone/>
                <a:tabLst/>
                <a:defRPr/>
              </a:pPr>
              <a:r>
                <a:rPr kumimoji="0" lang="en-US" sz="1400" b="0" i="1" u="none" strike="noStrike" kern="1200" cap="none" spc="-10" normalizeH="0" baseline="0" noProof="0">
                  <a:ln>
                    <a:noFill/>
                  </a:ln>
                  <a:solidFill>
                    <a:srgbClr val="505050"/>
                  </a:solidFill>
                  <a:effectLst/>
                  <a:uLnTx/>
                  <a:uFillTx/>
                  <a:latin typeface="Segoe UI"/>
                  <a:ea typeface="+mn-ea"/>
                  <a:cs typeface="Segoe UI"/>
                </a:rPr>
                <a:t>For more information see:</a:t>
              </a:r>
            </a:p>
            <a:p>
              <a:pPr marL="285750" marR="0" lvl="0" indent="-285750" algn="l" defTabSz="932742" rtl="0" eaLnBrk="1" fontAlgn="b"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1" u="none" strike="noStrike" kern="1200" cap="none" spc="-10" normalizeH="0" baseline="0" noProof="0">
                  <a:ln>
                    <a:noFill/>
                  </a:ln>
                  <a:solidFill>
                    <a:srgbClr val="505050"/>
                  </a:solidFill>
                  <a:effectLst/>
                  <a:uLnTx/>
                  <a:uFillTx/>
                  <a:ea typeface="+mn-ea"/>
                  <a:cs typeface="Segoe UI"/>
                  <a:hlinkClick r:id="rId8"/>
                </a:rPr>
                <a:t>Conversation Guide</a:t>
              </a:r>
              <a:endParaRPr kumimoji="0" lang="en-US" sz="1400" b="0" i="1" u="none" strike="noStrike" kern="1200" cap="none" spc="-10" normalizeH="0" baseline="0" noProof="0">
                <a:ln>
                  <a:noFill/>
                </a:ln>
                <a:solidFill>
                  <a:srgbClr val="505050"/>
                </a:solidFill>
                <a:effectLst/>
                <a:uLnTx/>
                <a:uFillTx/>
                <a:ea typeface="+mn-ea"/>
                <a:cs typeface="Segoe UI"/>
              </a:endParaRPr>
            </a:p>
            <a:p>
              <a:pPr marL="285750" indent="-285750" fontAlgn="b">
                <a:spcAft>
                  <a:spcPts val="600"/>
                </a:spcAft>
                <a:buFont typeface="Arial" panose="020B0604020202020204" pitchFamily="34" charset="0"/>
                <a:buChar char="•"/>
                <a:defRPr/>
              </a:pPr>
              <a:r>
                <a:rPr lang="en-US" sz="1400" i="1">
                  <a:solidFill>
                    <a:srgbClr val="505050"/>
                  </a:solidFill>
                  <a:hlinkClick r:id="rId9"/>
                </a:rPr>
                <a:t>Recorded video delivery </a:t>
              </a:r>
              <a:r>
                <a:rPr lang="en-US" sz="1400" i="1">
                  <a:solidFill>
                    <a:srgbClr val="505050"/>
                  </a:solidFill>
                </a:rPr>
                <a:t>of Conversation Guide</a:t>
              </a:r>
            </a:p>
            <a:p>
              <a:pPr marL="285750" lvl="0" indent="-285750" defTabSz="914400" fontAlgn="b">
                <a:spcAft>
                  <a:spcPts val="300"/>
                </a:spcAft>
                <a:buFont typeface="Arial" panose="020B0604020202020204" pitchFamily="34" charset="0"/>
                <a:buChar char="•"/>
                <a:defRPr/>
              </a:pPr>
              <a:r>
                <a:rPr kumimoji="0" lang="en-US" sz="1400" b="0" i="1" u="none" strike="noStrike" kern="1200" cap="none" spc="-10" normalizeH="0" baseline="0" noProof="0">
                  <a:ln>
                    <a:noFill/>
                  </a:ln>
                  <a:solidFill>
                    <a:srgbClr val="505050"/>
                  </a:solidFill>
                  <a:effectLst/>
                  <a:uLnTx/>
                  <a:uFillTx/>
                  <a:ea typeface="+mn-ea"/>
                  <a:cs typeface="Segoe UI"/>
                </a:rPr>
                <a:t>FAQs – </a:t>
              </a:r>
              <a:r>
                <a:rPr lang="en-US" sz="1400" i="1">
                  <a:solidFill>
                    <a:srgbClr val="505050"/>
                  </a:solidFill>
                  <a:hlinkClick r:id="rId10"/>
                </a:rPr>
                <a:t>NAV </a:t>
              </a:r>
              <a:r>
                <a:rPr lang="en-US" sz="1400" i="1">
                  <a:solidFill>
                    <a:srgbClr val="505050"/>
                  </a:solidFill>
                </a:rPr>
                <a:t>&amp; </a:t>
              </a:r>
              <a:r>
                <a:rPr lang="en-US" sz="1400" i="1">
                  <a:solidFill>
                    <a:srgbClr val="505050"/>
                  </a:solidFill>
                  <a:hlinkClick r:id="rId11"/>
                </a:rPr>
                <a:t>GP</a:t>
              </a:r>
              <a:endParaRPr lang="en-US" sz="1400" i="1">
                <a:solidFill>
                  <a:srgbClr val="505050"/>
                </a:solidFill>
              </a:endParaRPr>
            </a:p>
            <a:p>
              <a:pPr marL="285750" indent="-285750">
                <a:spcAft>
                  <a:spcPts val="600"/>
                </a:spcAft>
                <a:buFont typeface="Arial" panose="020B0604020202020204" pitchFamily="34" charset="0"/>
                <a:buChar char="•"/>
                <a:defRPr/>
              </a:pPr>
              <a:r>
                <a:rPr kumimoji="0" lang="en-US" sz="1400" b="0" i="1" u="none" strike="noStrike" kern="1200" cap="none" spc="-10" normalizeH="0" baseline="0" noProof="0">
                  <a:ln>
                    <a:noFill/>
                  </a:ln>
                  <a:solidFill>
                    <a:srgbClr val="505050"/>
                  </a:solidFill>
                  <a:effectLst/>
                  <a:uLnTx/>
                  <a:uFillTx/>
                  <a:ea typeface="+mn-ea"/>
                  <a:cs typeface="Segoe UI"/>
                </a:rPr>
                <a:t>Pitch Decks – </a:t>
              </a:r>
              <a:r>
                <a:rPr lang="en-US" sz="1400" i="1">
                  <a:solidFill>
                    <a:srgbClr val="505050"/>
                  </a:solidFill>
                  <a:hlinkClick r:id="rId12"/>
                </a:rPr>
                <a:t>NAV</a:t>
              </a:r>
              <a:r>
                <a:rPr lang="en-US" sz="1400" i="1">
                  <a:solidFill>
                    <a:srgbClr val="505050"/>
                  </a:solidFill>
                </a:rPr>
                <a:t> &amp; </a:t>
              </a:r>
              <a:r>
                <a:rPr lang="en-US" sz="1400" i="1">
                  <a:solidFill>
                    <a:srgbClr val="505050"/>
                  </a:solidFill>
                  <a:hlinkClick r:id="rId13"/>
                </a:rPr>
                <a:t>GP</a:t>
              </a:r>
              <a:endParaRPr lang="en-US" sz="1400" i="1">
                <a:solidFill>
                  <a:srgbClr val="505050"/>
                </a:solidFill>
              </a:endParaRPr>
            </a:p>
          </p:txBody>
        </p:sp>
        <p:cxnSp>
          <p:nvCxnSpPr>
            <p:cNvPr id="44" name="Straight Connector 43">
              <a:extLst>
                <a:ext uri="{FF2B5EF4-FFF2-40B4-BE49-F238E27FC236}">
                  <a16:creationId xmlns:a16="http://schemas.microsoft.com/office/drawing/2014/main" id="{9912D2D9-DEDB-429A-9292-AF92CD7A11AF}"/>
                </a:ext>
              </a:extLst>
            </p:cNvPr>
            <p:cNvCxnSpPr>
              <a:cxnSpLocks/>
            </p:cNvCxnSpPr>
            <p:nvPr/>
          </p:nvCxnSpPr>
          <p:spPr>
            <a:xfrm>
              <a:off x="441744" y="2494577"/>
              <a:ext cx="3594536" cy="0"/>
            </a:xfrm>
            <a:prstGeom prst="line">
              <a:avLst/>
            </a:prstGeom>
            <a:ln w="19050">
              <a:solidFill>
                <a:schemeClr val="tx1"/>
              </a:solidFill>
              <a:headEnd type="none" w="lg" len="med"/>
              <a:tailEnd type="none" w="lg" len="med"/>
            </a:ln>
          </p:spPr>
          <p:style>
            <a:lnRef idx="1">
              <a:schemeClr val="accent3"/>
            </a:lnRef>
            <a:fillRef idx="0">
              <a:schemeClr val="accent3"/>
            </a:fillRef>
            <a:effectRef idx="0">
              <a:schemeClr val="accent3"/>
            </a:effectRef>
            <a:fontRef idx="minor">
              <a:schemeClr val="tx1"/>
            </a:fontRef>
          </p:style>
        </p:cxnSp>
      </p:grpSp>
      <p:sp>
        <p:nvSpPr>
          <p:cNvPr id="20" name="building_8" title="Icon of tall buildings">
            <a:extLst>
              <a:ext uri="{FF2B5EF4-FFF2-40B4-BE49-F238E27FC236}">
                <a16:creationId xmlns:a16="http://schemas.microsoft.com/office/drawing/2014/main" id="{016E9319-1F0A-4948-8F57-5991976493FE}"/>
              </a:ext>
            </a:extLst>
          </p:cNvPr>
          <p:cNvSpPr>
            <a:spLocks noChangeAspect="1" noEditPoints="1"/>
          </p:cNvSpPr>
          <p:nvPr/>
        </p:nvSpPr>
        <p:spPr bwMode="auto">
          <a:xfrm>
            <a:off x="8249412" y="4255211"/>
            <a:ext cx="257478" cy="405069"/>
          </a:xfrm>
          <a:custGeom>
            <a:avLst/>
            <a:gdLst>
              <a:gd name="T0" fmla="*/ 299 w 395"/>
              <a:gd name="T1" fmla="*/ 151 h 429"/>
              <a:gd name="T2" fmla="*/ 299 w 395"/>
              <a:gd name="T3" fmla="*/ 429 h 429"/>
              <a:gd name="T4" fmla="*/ 242 w 395"/>
              <a:gd name="T5" fmla="*/ 429 h 429"/>
              <a:gd name="T6" fmla="*/ 242 w 395"/>
              <a:gd name="T7" fmla="*/ 333 h 429"/>
              <a:gd name="T8" fmla="*/ 181 w 395"/>
              <a:gd name="T9" fmla="*/ 333 h 429"/>
              <a:gd name="T10" fmla="*/ 181 w 395"/>
              <a:gd name="T11" fmla="*/ 429 h 429"/>
              <a:gd name="T12" fmla="*/ 121 w 395"/>
              <a:gd name="T13" fmla="*/ 429 h 429"/>
              <a:gd name="T14" fmla="*/ 121 w 395"/>
              <a:gd name="T15" fmla="*/ 151 h 429"/>
              <a:gd name="T16" fmla="*/ 211 w 395"/>
              <a:gd name="T17" fmla="*/ 151 h 429"/>
              <a:gd name="T18" fmla="*/ 299 w 395"/>
              <a:gd name="T19" fmla="*/ 151 h 429"/>
              <a:gd name="T20" fmla="*/ 211 w 395"/>
              <a:gd name="T21" fmla="*/ 151 h 429"/>
              <a:gd name="T22" fmla="*/ 211 w 395"/>
              <a:gd name="T23" fmla="*/ 92 h 429"/>
              <a:gd name="T24" fmla="*/ 0 w 395"/>
              <a:gd name="T25" fmla="*/ 92 h 429"/>
              <a:gd name="T26" fmla="*/ 0 w 395"/>
              <a:gd name="T27" fmla="*/ 429 h 429"/>
              <a:gd name="T28" fmla="*/ 395 w 395"/>
              <a:gd name="T29" fmla="*/ 429 h 429"/>
              <a:gd name="T30" fmla="*/ 395 w 395"/>
              <a:gd name="T31" fmla="*/ 123 h 429"/>
              <a:gd name="T32" fmla="*/ 268 w 395"/>
              <a:gd name="T33" fmla="*/ 0 h 429"/>
              <a:gd name="T34" fmla="*/ 268 w 395"/>
              <a:gd name="T35" fmla="*/ 151 h 429"/>
              <a:gd name="T36" fmla="*/ 62 w 395"/>
              <a:gd name="T37" fmla="*/ 151 h 429"/>
              <a:gd name="T38" fmla="*/ 56 w 395"/>
              <a:gd name="T39" fmla="*/ 151 h 429"/>
              <a:gd name="T40" fmla="*/ 56 w 395"/>
              <a:gd name="T41" fmla="*/ 155 h 429"/>
              <a:gd name="T42" fmla="*/ 62 w 395"/>
              <a:gd name="T43" fmla="*/ 155 h 429"/>
              <a:gd name="T44" fmla="*/ 62 w 395"/>
              <a:gd name="T45" fmla="*/ 151 h 429"/>
              <a:gd name="T46" fmla="*/ 62 w 395"/>
              <a:gd name="T47" fmla="*/ 211 h 429"/>
              <a:gd name="T48" fmla="*/ 56 w 395"/>
              <a:gd name="T49" fmla="*/ 211 h 429"/>
              <a:gd name="T50" fmla="*/ 56 w 395"/>
              <a:gd name="T51" fmla="*/ 217 h 429"/>
              <a:gd name="T52" fmla="*/ 62 w 395"/>
              <a:gd name="T53" fmla="*/ 217 h 429"/>
              <a:gd name="T54" fmla="*/ 62 w 395"/>
              <a:gd name="T55" fmla="*/ 211 h 429"/>
              <a:gd name="T56" fmla="*/ 62 w 395"/>
              <a:gd name="T57" fmla="*/ 271 h 429"/>
              <a:gd name="T58" fmla="*/ 56 w 395"/>
              <a:gd name="T59" fmla="*/ 271 h 429"/>
              <a:gd name="T60" fmla="*/ 56 w 395"/>
              <a:gd name="T61" fmla="*/ 277 h 429"/>
              <a:gd name="T62" fmla="*/ 62 w 395"/>
              <a:gd name="T63" fmla="*/ 277 h 429"/>
              <a:gd name="T64" fmla="*/ 62 w 395"/>
              <a:gd name="T65" fmla="*/ 271 h 429"/>
              <a:gd name="T66" fmla="*/ 62 w 395"/>
              <a:gd name="T67" fmla="*/ 332 h 429"/>
              <a:gd name="T68" fmla="*/ 56 w 395"/>
              <a:gd name="T69" fmla="*/ 332 h 429"/>
              <a:gd name="T70" fmla="*/ 56 w 395"/>
              <a:gd name="T71" fmla="*/ 337 h 429"/>
              <a:gd name="T72" fmla="*/ 62 w 395"/>
              <a:gd name="T73" fmla="*/ 337 h 429"/>
              <a:gd name="T74" fmla="*/ 62 w 395"/>
              <a:gd name="T75" fmla="*/ 332 h 429"/>
              <a:gd name="T76" fmla="*/ 62 w 395"/>
              <a:gd name="T77" fmla="*/ 392 h 429"/>
              <a:gd name="T78" fmla="*/ 56 w 395"/>
              <a:gd name="T79" fmla="*/ 392 h 429"/>
              <a:gd name="T80" fmla="*/ 56 w 395"/>
              <a:gd name="T81" fmla="*/ 397 h 429"/>
              <a:gd name="T82" fmla="*/ 62 w 395"/>
              <a:gd name="T83" fmla="*/ 397 h 429"/>
              <a:gd name="T84" fmla="*/ 62 w 395"/>
              <a:gd name="T85" fmla="*/ 392 h 429"/>
              <a:gd name="T86" fmla="*/ 182 w 395"/>
              <a:gd name="T87" fmla="*/ 211 h 429"/>
              <a:gd name="T88" fmla="*/ 177 w 395"/>
              <a:gd name="T89" fmla="*/ 211 h 429"/>
              <a:gd name="T90" fmla="*/ 177 w 395"/>
              <a:gd name="T91" fmla="*/ 217 h 429"/>
              <a:gd name="T92" fmla="*/ 182 w 395"/>
              <a:gd name="T93" fmla="*/ 217 h 429"/>
              <a:gd name="T94" fmla="*/ 182 w 395"/>
              <a:gd name="T95" fmla="*/ 211 h 429"/>
              <a:gd name="T96" fmla="*/ 182 w 395"/>
              <a:gd name="T97" fmla="*/ 273 h 429"/>
              <a:gd name="T98" fmla="*/ 177 w 395"/>
              <a:gd name="T99" fmla="*/ 273 h 429"/>
              <a:gd name="T100" fmla="*/ 177 w 395"/>
              <a:gd name="T101" fmla="*/ 277 h 429"/>
              <a:gd name="T102" fmla="*/ 182 w 395"/>
              <a:gd name="T103" fmla="*/ 277 h 429"/>
              <a:gd name="T104" fmla="*/ 182 w 395"/>
              <a:gd name="T105" fmla="*/ 273 h 429"/>
              <a:gd name="T106" fmla="*/ 243 w 395"/>
              <a:gd name="T107" fmla="*/ 211 h 429"/>
              <a:gd name="T108" fmla="*/ 237 w 395"/>
              <a:gd name="T109" fmla="*/ 211 h 429"/>
              <a:gd name="T110" fmla="*/ 237 w 395"/>
              <a:gd name="T111" fmla="*/ 217 h 429"/>
              <a:gd name="T112" fmla="*/ 243 w 395"/>
              <a:gd name="T113" fmla="*/ 217 h 429"/>
              <a:gd name="T114" fmla="*/ 243 w 395"/>
              <a:gd name="T115" fmla="*/ 211 h 429"/>
              <a:gd name="T116" fmla="*/ 243 w 395"/>
              <a:gd name="T117" fmla="*/ 273 h 429"/>
              <a:gd name="T118" fmla="*/ 237 w 395"/>
              <a:gd name="T119" fmla="*/ 273 h 429"/>
              <a:gd name="T120" fmla="*/ 237 w 395"/>
              <a:gd name="T121" fmla="*/ 277 h 429"/>
              <a:gd name="T122" fmla="*/ 243 w 395"/>
              <a:gd name="T123" fmla="*/ 277 h 429"/>
              <a:gd name="T124" fmla="*/ 243 w 395"/>
              <a:gd name="T125" fmla="*/ 273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 h="429">
                <a:moveTo>
                  <a:pt x="299" y="151"/>
                </a:moveTo>
                <a:lnTo>
                  <a:pt x="299" y="429"/>
                </a:lnTo>
                <a:lnTo>
                  <a:pt x="242" y="429"/>
                </a:lnTo>
                <a:lnTo>
                  <a:pt x="242" y="333"/>
                </a:lnTo>
                <a:lnTo>
                  <a:pt x="181" y="333"/>
                </a:lnTo>
                <a:lnTo>
                  <a:pt x="181" y="429"/>
                </a:lnTo>
                <a:lnTo>
                  <a:pt x="121" y="429"/>
                </a:lnTo>
                <a:lnTo>
                  <a:pt x="121" y="151"/>
                </a:lnTo>
                <a:lnTo>
                  <a:pt x="211" y="151"/>
                </a:lnTo>
                <a:lnTo>
                  <a:pt x="299" y="151"/>
                </a:lnTo>
                <a:moveTo>
                  <a:pt x="211" y="151"/>
                </a:moveTo>
                <a:lnTo>
                  <a:pt x="211" y="92"/>
                </a:lnTo>
                <a:lnTo>
                  <a:pt x="0" y="92"/>
                </a:lnTo>
                <a:lnTo>
                  <a:pt x="0" y="429"/>
                </a:lnTo>
                <a:moveTo>
                  <a:pt x="395" y="429"/>
                </a:moveTo>
                <a:lnTo>
                  <a:pt x="395" y="123"/>
                </a:lnTo>
                <a:lnTo>
                  <a:pt x="268" y="0"/>
                </a:lnTo>
                <a:lnTo>
                  <a:pt x="268" y="151"/>
                </a:lnTo>
                <a:moveTo>
                  <a:pt x="62" y="151"/>
                </a:moveTo>
                <a:lnTo>
                  <a:pt x="56" y="151"/>
                </a:lnTo>
                <a:lnTo>
                  <a:pt x="56" y="155"/>
                </a:lnTo>
                <a:lnTo>
                  <a:pt x="62" y="155"/>
                </a:lnTo>
                <a:lnTo>
                  <a:pt x="62" y="151"/>
                </a:lnTo>
                <a:moveTo>
                  <a:pt x="62" y="211"/>
                </a:moveTo>
                <a:lnTo>
                  <a:pt x="56" y="211"/>
                </a:lnTo>
                <a:lnTo>
                  <a:pt x="56" y="217"/>
                </a:lnTo>
                <a:lnTo>
                  <a:pt x="62" y="217"/>
                </a:lnTo>
                <a:lnTo>
                  <a:pt x="62" y="211"/>
                </a:lnTo>
                <a:moveTo>
                  <a:pt x="62" y="271"/>
                </a:moveTo>
                <a:lnTo>
                  <a:pt x="56" y="271"/>
                </a:lnTo>
                <a:lnTo>
                  <a:pt x="56" y="277"/>
                </a:lnTo>
                <a:lnTo>
                  <a:pt x="62" y="277"/>
                </a:lnTo>
                <a:lnTo>
                  <a:pt x="62" y="271"/>
                </a:lnTo>
                <a:moveTo>
                  <a:pt x="62" y="332"/>
                </a:moveTo>
                <a:lnTo>
                  <a:pt x="56" y="332"/>
                </a:lnTo>
                <a:lnTo>
                  <a:pt x="56" y="337"/>
                </a:lnTo>
                <a:lnTo>
                  <a:pt x="62" y="337"/>
                </a:lnTo>
                <a:lnTo>
                  <a:pt x="62" y="332"/>
                </a:lnTo>
                <a:moveTo>
                  <a:pt x="62" y="392"/>
                </a:moveTo>
                <a:lnTo>
                  <a:pt x="56" y="392"/>
                </a:lnTo>
                <a:lnTo>
                  <a:pt x="56" y="397"/>
                </a:lnTo>
                <a:lnTo>
                  <a:pt x="62" y="397"/>
                </a:lnTo>
                <a:lnTo>
                  <a:pt x="62" y="392"/>
                </a:lnTo>
                <a:moveTo>
                  <a:pt x="182" y="211"/>
                </a:moveTo>
                <a:lnTo>
                  <a:pt x="177" y="211"/>
                </a:lnTo>
                <a:lnTo>
                  <a:pt x="177" y="217"/>
                </a:lnTo>
                <a:lnTo>
                  <a:pt x="182" y="217"/>
                </a:lnTo>
                <a:lnTo>
                  <a:pt x="182" y="211"/>
                </a:lnTo>
                <a:moveTo>
                  <a:pt x="182" y="273"/>
                </a:moveTo>
                <a:lnTo>
                  <a:pt x="177" y="273"/>
                </a:lnTo>
                <a:lnTo>
                  <a:pt x="177" y="277"/>
                </a:lnTo>
                <a:lnTo>
                  <a:pt x="182" y="277"/>
                </a:lnTo>
                <a:lnTo>
                  <a:pt x="182" y="273"/>
                </a:lnTo>
                <a:moveTo>
                  <a:pt x="243" y="211"/>
                </a:moveTo>
                <a:lnTo>
                  <a:pt x="237" y="211"/>
                </a:lnTo>
                <a:lnTo>
                  <a:pt x="237" y="217"/>
                </a:lnTo>
                <a:lnTo>
                  <a:pt x="243" y="217"/>
                </a:lnTo>
                <a:lnTo>
                  <a:pt x="243" y="211"/>
                </a:lnTo>
                <a:moveTo>
                  <a:pt x="243" y="273"/>
                </a:moveTo>
                <a:lnTo>
                  <a:pt x="237" y="273"/>
                </a:lnTo>
                <a:lnTo>
                  <a:pt x="237" y="277"/>
                </a:lnTo>
                <a:lnTo>
                  <a:pt x="243" y="277"/>
                </a:lnTo>
                <a:lnTo>
                  <a:pt x="243" y="273"/>
                </a:ln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Semilight"/>
              <a:ea typeface="+mn-ea"/>
              <a:cs typeface="+mn-cs"/>
            </a:endParaRPr>
          </a:p>
        </p:txBody>
      </p:sp>
      <p:cxnSp>
        <p:nvCxnSpPr>
          <p:cNvPr id="4" name="Straight Connector 3">
            <a:extLst>
              <a:ext uri="{FF2B5EF4-FFF2-40B4-BE49-F238E27FC236}">
                <a16:creationId xmlns:a16="http://schemas.microsoft.com/office/drawing/2014/main" id="{4464D1BD-C3DC-4632-A1D1-4BEED39A1648}"/>
              </a:ext>
            </a:extLst>
          </p:cNvPr>
          <p:cNvCxnSpPr/>
          <p:nvPr/>
        </p:nvCxnSpPr>
        <p:spPr>
          <a:xfrm>
            <a:off x="6883400" y="2313941"/>
            <a:ext cx="0" cy="248774"/>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B060925-5A45-4B30-87B9-4363AC0E9019}"/>
              </a:ext>
            </a:extLst>
          </p:cNvPr>
          <p:cNvCxnSpPr/>
          <p:nvPr/>
        </p:nvCxnSpPr>
        <p:spPr>
          <a:xfrm>
            <a:off x="6883400" y="3360972"/>
            <a:ext cx="0" cy="248774"/>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954FA53-B819-474A-B571-409F5C425E46}"/>
              </a:ext>
            </a:extLst>
          </p:cNvPr>
          <p:cNvCxnSpPr/>
          <p:nvPr/>
        </p:nvCxnSpPr>
        <p:spPr>
          <a:xfrm>
            <a:off x="6883400" y="4339712"/>
            <a:ext cx="0" cy="248774"/>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724233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04D4EAF-A195-4E5E-B3BF-B97B2775295A}"/>
              </a:ext>
            </a:extLst>
          </p:cNvPr>
          <p:cNvGrpSpPr/>
          <p:nvPr/>
        </p:nvGrpSpPr>
        <p:grpSpPr>
          <a:xfrm>
            <a:off x="441744" y="1165645"/>
            <a:ext cx="3594536" cy="5422937"/>
            <a:chOff x="441744" y="1165645"/>
            <a:chExt cx="3594536" cy="5422937"/>
          </a:xfrm>
        </p:grpSpPr>
        <p:sp>
          <p:nvSpPr>
            <p:cNvPr id="4" name="TextBox 3">
              <a:extLst>
                <a:ext uri="{FF2B5EF4-FFF2-40B4-BE49-F238E27FC236}">
                  <a16:creationId xmlns:a16="http://schemas.microsoft.com/office/drawing/2014/main" id="{00937804-4DD2-4E16-A7E2-5DFB4CC02DF9}"/>
                </a:ext>
              </a:extLst>
            </p:cNvPr>
            <p:cNvSpPr txBox="1"/>
            <p:nvPr/>
          </p:nvSpPr>
          <p:spPr>
            <a:xfrm>
              <a:off x="1924824" y="1791643"/>
              <a:ext cx="628377" cy="254237"/>
            </a:xfrm>
            <a:prstGeom prst="rect">
              <a:avLst/>
            </a:prstGeom>
            <a:noFill/>
          </p:spPr>
          <p:txBody>
            <a:bodyPr wrap="none" lIns="0" tIns="0" rIns="0" bIns="0" rtlCol="0">
              <a:spAutoFit/>
            </a:bodyPr>
            <a:lstStyle/>
            <a:p>
              <a:pPr defTabSz="932384" fontAlgn="base">
                <a:lnSpc>
                  <a:spcPct val="90000"/>
                </a:lnSpc>
                <a:spcAft>
                  <a:spcPct val="0"/>
                </a:spcAft>
                <a:defRPr/>
              </a:pPr>
              <a:r>
                <a:rPr lang="en-US" sz="1836">
                  <a:solidFill>
                    <a:schemeClr val="tx2"/>
                  </a:solidFill>
                  <a:latin typeface="Segoe UI Semibold"/>
                  <a:cs typeface="Segoe UI Semibold" panose="020B0702040204020203" pitchFamily="34" charset="0"/>
                </a:rPr>
                <a:t>Cloud</a:t>
              </a:r>
            </a:p>
          </p:txBody>
        </p:sp>
        <p:sp>
          <p:nvSpPr>
            <p:cNvPr id="43" name="Freeform: Shape 42">
              <a:extLst>
                <a:ext uri="{FF2B5EF4-FFF2-40B4-BE49-F238E27FC236}">
                  <a16:creationId xmlns:a16="http://schemas.microsoft.com/office/drawing/2014/main" id="{3EACFC06-D5D9-4B2D-90F5-761AB91B3AA8}"/>
                </a:ext>
              </a:extLst>
            </p:cNvPr>
            <p:cNvSpPr>
              <a:spLocks noChangeAspect="1"/>
            </p:cNvSpPr>
            <p:nvPr/>
          </p:nvSpPr>
          <p:spPr bwMode="auto">
            <a:xfrm flipV="1">
              <a:off x="1788016" y="1165645"/>
              <a:ext cx="901993" cy="548640"/>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sp>
          <p:nvSpPr>
            <p:cNvPr id="6" name="Rectangle 5">
              <a:extLst>
                <a:ext uri="{FF2B5EF4-FFF2-40B4-BE49-F238E27FC236}">
                  <a16:creationId xmlns:a16="http://schemas.microsoft.com/office/drawing/2014/main" id="{F86FCE7C-667F-4E75-8226-4B3E324AD9B8}"/>
                </a:ext>
              </a:extLst>
            </p:cNvPr>
            <p:cNvSpPr/>
            <p:nvPr/>
          </p:nvSpPr>
          <p:spPr bwMode="auto">
            <a:xfrm>
              <a:off x="441744" y="2510773"/>
              <a:ext cx="3594536" cy="200743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171450" lvl="0" indent="-171450">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Wants to be a cloud company</a:t>
              </a:r>
            </a:p>
            <a:p>
              <a:pPr marL="171450" lvl="0" indent="-171450">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Wants to lower IT infrastructure cost, support cost or cost of compliance/fines</a:t>
              </a:r>
            </a:p>
            <a:p>
              <a:pPr marL="171450" indent="-171450">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Wants to shift from Capex to </a:t>
              </a:r>
              <a:r>
                <a:rPr lang="en-US" sz="1100" err="1">
                  <a:gradFill>
                    <a:gsLst>
                      <a:gs pos="2917">
                        <a:srgbClr val="1A1A1A"/>
                      </a:gs>
                      <a:gs pos="30000">
                        <a:srgbClr val="1A1A1A"/>
                      </a:gs>
                    </a:gsLst>
                    <a:lin ang="5400000" scaled="0"/>
                  </a:gradFill>
                </a:rPr>
                <a:t>Opex</a:t>
              </a:r>
              <a:r>
                <a:rPr lang="en-US" sz="1100">
                  <a:gradFill>
                    <a:gsLst>
                      <a:gs pos="2917">
                        <a:srgbClr val="1A1A1A"/>
                      </a:gs>
                      <a:gs pos="30000">
                        <a:srgbClr val="1A1A1A"/>
                      </a:gs>
                    </a:gsLst>
                    <a:lin ang="5400000" scaled="0"/>
                  </a:gradFill>
                </a:rPr>
                <a:t> cost models</a:t>
              </a:r>
            </a:p>
            <a:p>
              <a:pPr marL="171450" lvl="0" indent="-171450">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Looking for an integrated solution</a:t>
              </a:r>
            </a:p>
            <a:p>
              <a:pPr marL="171450" indent="-171450">
                <a:spcAft>
                  <a:spcPts val="300"/>
                </a:spcAft>
                <a:buFont typeface="Arial" panose="020B0604020202020204" pitchFamily="34" charset="0"/>
                <a:buChar char="•"/>
              </a:pPr>
              <a:r>
                <a:rPr lang="en-US" sz="1100">
                  <a:gradFill>
                    <a:gsLst>
                      <a:gs pos="2917">
                        <a:srgbClr val="1A1A1A"/>
                      </a:gs>
                      <a:gs pos="30000">
                        <a:srgbClr val="1A1A1A"/>
                      </a:gs>
                    </a:gsLst>
                    <a:lin ang="5400000" scaled="0"/>
                  </a:gradFill>
                </a:rPr>
                <a:t>Customer has needs which changed dramatically over the years using ERP</a:t>
              </a:r>
            </a:p>
            <a:p>
              <a:pPr marL="171450" indent="-171450">
                <a:spcAft>
                  <a:spcPts val="300"/>
                </a:spcAft>
                <a:buFont typeface="Arial" panose="020B0604020202020204" pitchFamily="34" charset="0"/>
                <a:buChar char="•"/>
              </a:pPr>
              <a:r>
                <a:rPr lang="en-US" sz="1100">
                  <a:gradFill>
                    <a:gsLst>
                      <a:gs pos="2917">
                        <a:srgbClr val="1A1A1A"/>
                      </a:gs>
                      <a:gs pos="30000">
                        <a:srgbClr val="1A1A1A"/>
                      </a:gs>
                    </a:gsLst>
                    <a:lin ang="5400000" scaled="0"/>
                  </a:gradFill>
                </a:rPr>
                <a:t>Experiences a data incident (losing back-up, security)</a:t>
              </a:r>
            </a:p>
            <a:p>
              <a:pPr marL="171450" indent="-171450">
                <a:spcAft>
                  <a:spcPts val="300"/>
                </a:spcAft>
                <a:buFont typeface="Arial" panose="020B0604020202020204" pitchFamily="34" charset="0"/>
                <a:buChar char="•"/>
              </a:pPr>
              <a:r>
                <a:rPr lang="en-US" sz="1100">
                  <a:gradFill>
                    <a:gsLst>
                      <a:gs pos="2917">
                        <a:srgbClr val="1A1A1A"/>
                      </a:gs>
                      <a:gs pos="30000">
                        <a:srgbClr val="1A1A1A"/>
                      </a:gs>
                    </a:gsLst>
                    <a:lin ang="5400000" scaled="0"/>
                  </a:gradFill>
                </a:rPr>
                <a:t>New standards (E.g. GDPR) </a:t>
              </a:r>
            </a:p>
            <a:p>
              <a:pPr marL="171450" indent="-171450">
                <a:spcAft>
                  <a:spcPts val="300"/>
                </a:spcAft>
                <a:buFont typeface="Arial" panose="020B0604020202020204" pitchFamily="34" charset="0"/>
                <a:buChar char="•"/>
              </a:pPr>
              <a:r>
                <a:rPr lang="en-US" sz="1100">
                  <a:gradFill>
                    <a:gsLst>
                      <a:gs pos="2917">
                        <a:srgbClr val="1A1A1A"/>
                      </a:gs>
                      <a:gs pos="30000">
                        <a:srgbClr val="1A1A1A"/>
                      </a:gs>
                    </a:gsLst>
                    <a:lin ang="5400000" scaled="0"/>
                  </a:gradFill>
                </a:rPr>
                <a:t>Employee churn for modern companies</a:t>
              </a:r>
            </a:p>
            <a:p>
              <a:pPr>
                <a:spcAft>
                  <a:spcPts val="300"/>
                </a:spcAft>
              </a:pPr>
              <a:endParaRPr lang="en-US" sz="1100">
                <a:gradFill>
                  <a:gsLst>
                    <a:gs pos="2917">
                      <a:srgbClr val="1A1A1A"/>
                    </a:gs>
                    <a:gs pos="30000">
                      <a:srgbClr val="1A1A1A"/>
                    </a:gs>
                  </a:gsLst>
                  <a:lin ang="5400000" scaled="0"/>
                </a:gradFill>
              </a:endParaRPr>
            </a:p>
          </p:txBody>
        </p:sp>
        <p:sp>
          <p:nvSpPr>
            <p:cNvPr id="23" name="Rectangle 22">
              <a:extLst>
                <a:ext uri="{FF2B5EF4-FFF2-40B4-BE49-F238E27FC236}">
                  <a16:creationId xmlns:a16="http://schemas.microsoft.com/office/drawing/2014/main" id="{90A66648-AE91-4B42-969D-83D99ADA17D5}"/>
                </a:ext>
              </a:extLst>
            </p:cNvPr>
            <p:cNvSpPr/>
            <p:nvPr/>
          </p:nvSpPr>
          <p:spPr bwMode="auto">
            <a:xfrm>
              <a:off x="441744" y="5191582"/>
              <a:ext cx="3594536" cy="1397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171450" indent="-171450">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Doesn’t have a lot of customizations</a:t>
              </a:r>
            </a:p>
            <a:p>
              <a:pPr marL="171450" lvl="0" indent="-171450">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Localizations are available</a:t>
              </a:r>
            </a:p>
            <a:p>
              <a:pPr marL="171450" indent="-171450">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Add-ons are released on AppSource as Extensions</a:t>
              </a:r>
            </a:p>
            <a:p>
              <a:pPr marL="171450" indent="-171450">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Doesn’t need many ISV solutions</a:t>
              </a:r>
            </a:p>
          </p:txBody>
        </p:sp>
        <p:grpSp>
          <p:nvGrpSpPr>
            <p:cNvPr id="30" name="Group 29">
              <a:extLst>
                <a:ext uri="{FF2B5EF4-FFF2-40B4-BE49-F238E27FC236}">
                  <a16:creationId xmlns:a16="http://schemas.microsoft.com/office/drawing/2014/main" id="{20970039-15B5-4C5C-B7E5-5BE900436D82}"/>
                </a:ext>
              </a:extLst>
            </p:cNvPr>
            <p:cNvGrpSpPr/>
            <p:nvPr/>
          </p:nvGrpSpPr>
          <p:grpSpPr>
            <a:xfrm>
              <a:off x="441744" y="2207238"/>
              <a:ext cx="3594536" cy="287339"/>
              <a:chOff x="441744" y="2510584"/>
              <a:chExt cx="3594536" cy="287339"/>
            </a:xfrm>
          </p:grpSpPr>
          <p:cxnSp>
            <p:nvCxnSpPr>
              <p:cNvPr id="5" name="Straight Connector 4">
                <a:extLst>
                  <a:ext uri="{FF2B5EF4-FFF2-40B4-BE49-F238E27FC236}">
                    <a16:creationId xmlns:a16="http://schemas.microsoft.com/office/drawing/2014/main" id="{B6C0B13D-C1DA-41CA-BB14-787FB60DF7EE}"/>
                  </a:ext>
                </a:extLst>
              </p:cNvPr>
              <p:cNvCxnSpPr>
                <a:cxnSpLocks/>
              </p:cNvCxnSpPr>
              <p:nvPr/>
            </p:nvCxnSpPr>
            <p:spPr>
              <a:xfrm>
                <a:off x="441744" y="2797923"/>
                <a:ext cx="3594536" cy="0"/>
              </a:xfrm>
              <a:prstGeom prst="line">
                <a:avLst/>
              </a:prstGeom>
              <a:ln w="19050">
                <a:solidFill>
                  <a:schemeClr val="tx1"/>
                </a:solidFill>
                <a:headEnd type="none" w="lg" len="med"/>
                <a:tailEnd type="none" w="lg" len="med"/>
              </a:ln>
            </p:spPr>
            <p:style>
              <a:lnRef idx="1">
                <a:schemeClr val="accent3"/>
              </a:lnRef>
              <a:fillRef idx="0">
                <a:schemeClr val="accent3"/>
              </a:fillRef>
              <a:effectRef idx="0">
                <a:schemeClr val="accent3"/>
              </a:effectRef>
              <a:fontRef idx="minor">
                <a:schemeClr val="tx1"/>
              </a:fontRef>
            </p:style>
          </p:cxnSp>
          <p:sp>
            <p:nvSpPr>
              <p:cNvPr id="29" name="Rectangle 28">
                <a:extLst>
                  <a:ext uri="{FF2B5EF4-FFF2-40B4-BE49-F238E27FC236}">
                    <a16:creationId xmlns:a16="http://schemas.microsoft.com/office/drawing/2014/main" id="{A7EC3B34-C7BC-4498-BD18-94FE71618413}"/>
                  </a:ext>
                </a:extLst>
              </p:cNvPr>
              <p:cNvSpPr/>
              <p:nvPr/>
            </p:nvSpPr>
            <p:spPr bwMode="auto">
              <a:xfrm>
                <a:off x="441744" y="2510584"/>
                <a:ext cx="3594536" cy="276159"/>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defTabSz="932597" fontAlgn="base">
                  <a:lnSpc>
                    <a:spcPct val="90000"/>
                  </a:lnSpc>
                  <a:spcAft>
                    <a:spcPts val="300"/>
                  </a:spcAft>
                  <a:defRPr/>
                </a:pPr>
                <a:r>
                  <a:rPr lang="en-US" sz="1100" b="1">
                    <a:solidFill>
                      <a:schemeClr val="tx2"/>
                    </a:solidFill>
                  </a:rPr>
                  <a:t>Business:</a:t>
                </a:r>
              </a:p>
            </p:txBody>
          </p:sp>
        </p:grpSp>
        <p:grpSp>
          <p:nvGrpSpPr>
            <p:cNvPr id="58" name="Group 57">
              <a:extLst>
                <a:ext uri="{FF2B5EF4-FFF2-40B4-BE49-F238E27FC236}">
                  <a16:creationId xmlns:a16="http://schemas.microsoft.com/office/drawing/2014/main" id="{0D2589EB-FFBB-436F-9734-8AF34B6DDA0F}"/>
                </a:ext>
              </a:extLst>
            </p:cNvPr>
            <p:cNvGrpSpPr/>
            <p:nvPr/>
          </p:nvGrpSpPr>
          <p:grpSpPr>
            <a:xfrm>
              <a:off x="441744" y="4921865"/>
              <a:ext cx="3594536" cy="287339"/>
              <a:chOff x="441744" y="2510584"/>
              <a:chExt cx="3594536" cy="287339"/>
            </a:xfrm>
          </p:grpSpPr>
          <p:cxnSp>
            <p:nvCxnSpPr>
              <p:cNvPr id="59" name="Straight Connector 58">
                <a:extLst>
                  <a:ext uri="{FF2B5EF4-FFF2-40B4-BE49-F238E27FC236}">
                    <a16:creationId xmlns:a16="http://schemas.microsoft.com/office/drawing/2014/main" id="{BC77AB9E-9827-4291-A7B1-3E9E5C5C007B}"/>
                  </a:ext>
                </a:extLst>
              </p:cNvPr>
              <p:cNvCxnSpPr>
                <a:cxnSpLocks/>
              </p:cNvCxnSpPr>
              <p:nvPr/>
            </p:nvCxnSpPr>
            <p:spPr>
              <a:xfrm>
                <a:off x="441744" y="2797923"/>
                <a:ext cx="3594536" cy="0"/>
              </a:xfrm>
              <a:prstGeom prst="line">
                <a:avLst/>
              </a:prstGeom>
              <a:ln w="19050">
                <a:solidFill>
                  <a:schemeClr val="tx1"/>
                </a:solidFill>
                <a:headEnd type="none" w="lg" len="med"/>
                <a:tailEnd type="none" w="lg" len="med"/>
              </a:ln>
            </p:spPr>
            <p:style>
              <a:lnRef idx="1">
                <a:schemeClr val="accent3"/>
              </a:lnRef>
              <a:fillRef idx="0">
                <a:schemeClr val="accent3"/>
              </a:fillRef>
              <a:effectRef idx="0">
                <a:schemeClr val="accent3"/>
              </a:effectRef>
              <a:fontRef idx="minor">
                <a:schemeClr val="tx1"/>
              </a:fontRef>
            </p:style>
          </p:cxnSp>
          <p:sp>
            <p:nvSpPr>
              <p:cNvPr id="60" name="Rectangle 59">
                <a:extLst>
                  <a:ext uri="{FF2B5EF4-FFF2-40B4-BE49-F238E27FC236}">
                    <a16:creationId xmlns:a16="http://schemas.microsoft.com/office/drawing/2014/main" id="{38AFAC61-AB96-43FF-9A4B-7ED8E941BEA0}"/>
                  </a:ext>
                </a:extLst>
              </p:cNvPr>
              <p:cNvSpPr/>
              <p:nvPr/>
            </p:nvSpPr>
            <p:spPr bwMode="auto">
              <a:xfrm>
                <a:off x="441744" y="2510584"/>
                <a:ext cx="3594536" cy="276159"/>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defTabSz="932597" fontAlgn="base">
                  <a:lnSpc>
                    <a:spcPct val="90000"/>
                  </a:lnSpc>
                  <a:spcAft>
                    <a:spcPts val="300"/>
                  </a:spcAft>
                  <a:defRPr/>
                </a:pPr>
                <a:r>
                  <a:rPr lang="en-US" sz="1100" b="1">
                    <a:solidFill>
                      <a:schemeClr val="tx2"/>
                    </a:solidFill>
                  </a:rPr>
                  <a:t>Technical:</a:t>
                </a:r>
              </a:p>
            </p:txBody>
          </p:sp>
        </p:grpSp>
      </p:grpSp>
      <p:grpSp>
        <p:nvGrpSpPr>
          <p:cNvPr id="13" name="Group 12">
            <a:extLst>
              <a:ext uri="{FF2B5EF4-FFF2-40B4-BE49-F238E27FC236}">
                <a16:creationId xmlns:a16="http://schemas.microsoft.com/office/drawing/2014/main" id="{EAC58AAC-7881-4010-BB50-C6BAA0E2C590}"/>
              </a:ext>
            </a:extLst>
          </p:cNvPr>
          <p:cNvGrpSpPr/>
          <p:nvPr/>
        </p:nvGrpSpPr>
        <p:grpSpPr>
          <a:xfrm>
            <a:off x="4410470" y="1161344"/>
            <a:ext cx="3594536" cy="5427238"/>
            <a:chOff x="4410470" y="1161344"/>
            <a:chExt cx="3594536" cy="5427238"/>
          </a:xfrm>
        </p:grpSpPr>
        <p:sp>
          <p:nvSpPr>
            <p:cNvPr id="15" name="TextBox 14">
              <a:extLst>
                <a:ext uri="{FF2B5EF4-FFF2-40B4-BE49-F238E27FC236}">
                  <a16:creationId xmlns:a16="http://schemas.microsoft.com/office/drawing/2014/main" id="{DC23948F-864F-4D02-8BEE-024AEF6F9A37}"/>
                </a:ext>
              </a:extLst>
            </p:cNvPr>
            <p:cNvSpPr txBox="1"/>
            <p:nvPr/>
          </p:nvSpPr>
          <p:spPr>
            <a:xfrm>
              <a:off x="5626649" y="1791643"/>
              <a:ext cx="1162178" cy="254237"/>
            </a:xfrm>
            <a:prstGeom prst="rect">
              <a:avLst/>
            </a:prstGeom>
            <a:noFill/>
          </p:spPr>
          <p:txBody>
            <a:bodyPr wrap="none" lIns="0" tIns="0" rIns="0" bIns="0" rtlCol="0">
              <a:spAutoFit/>
            </a:bodyPr>
            <a:lstStyle/>
            <a:p>
              <a:pPr defTabSz="932384" fontAlgn="base">
                <a:lnSpc>
                  <a:spcPct val="90000"/>
                </a:lnSpc>
                <a:spcAft>
                  <a:spcPct val="0"/>
                </a:spcAft>
                <a:defRPr/>
              </a:pPr>
              <a:r>
                <a:rPr lang="en-US" sz="1836">
                  <a:solidFill>
                    <a:schemeClr val="tx2"/>
                  </a:solidFill>
                  <a:latin typeface="Segoe UI Semibold"/>
                  <a:cs typeface="Segoe UI Semibold" panose="020B0702040204020203" pitchFamily="34" charset="0"/>
                </a:rPr>
                <a:t>Cloud sync</a:t>
              </a:r>
            </a:p>
          </p:txBody>
        </p:sp>
        <p:grpSp>
          <p:nvGrpSpPr>
            <p:cNvPr id="44" name="Group 43">
              <a:extLst>
                <a:ext uri="{FF2B5EF4-FFF2-40B4-BE49-F238E27FC236}">
                  <a16:creationId xmlns:a16="http://schemas.microsoft.com/office/drawing/2014/main" id="{7220F283-0756-4B63-BE77-E26215D8FB4E}"/>
                </a:ext>
              </a:extLst>
            </p:cNvPr>
            <p:cNvGrpSpPr>
              <a:grpSpLocks noChangeAspect="1"/>
            </p:cNvGrpSpPr>
            <p:nvPr/>
          </p:nvGrpSpPr>
          <p:grpSpPr>
            <a:xfrm>
              <a:off x="5892098" y="1161344"/>
              <a:ext cx="631281" cy="548640"/>
              <a:chOff x="4718213" y="4746025"/>
              <a:chExt cx="427172" cy="398021"/>
            </a:xfrm>
          </p:grpSpPr>
          <p:sp>
            <p:nvSpPr>
              <p:cNvPr id="45" name="Freeform 128">
                <a:extLst>
                  <a:ext uri="{FF2B5EF4-FFF2-40B4-BE49-F238E27FC236}">
                    <a16:creationId xmlns:a16="http://schemas.microsoft.com/office/drawing/2014/main" id="{75E283A1-A77D-4AF7-B4C1-B12B1C256BC4}"/>
                  </a:ext>
                </a:extLst>
              </p:cNvPr>
              <p:cNvSpPr>
                <a:spLocks noChangeAspect="1"/>
              </p:cNvSpPr>
              <p:nvPr/>
            </p:nvSpPr>
            <p:spPr bwMode="auto">
              <a:xfrm>
                <a:off x="4718213" y="4746025"/>
                <a:ext cx="427172" cy="235974"/>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noFill/>
              <a:ln w="19050">
                <a:solidFill>
                  <a:schemeClr val="tx1"/>
                </a:solidFill>
                <a:miter lim="800000"/>
              </a:ln>
            </p:spPr>
            <p:txBody>
              <a:bodyPr vert="horz" wrap="square" lIns="89642" tIns="44821" rIns="89642" bIns="44821" numCol="1" anchor="t" anchorCtr="0" compatLnSpc="1">
                <a:prstTxWarp prst="textNoShape">
                  <a:avLst/>
                </a:prstTxWarp>
              </a:bodyPr>
              <a:lstStyle/>
              <a:p>
                <a:endParaRPr lang="en-US">
                  <a:solidFill>
                    <a:srgbClr val="333333"/>
                  </a:solidFill>
                  <a:latin typeface="Segoe UI"/>
                </a:endParaRPr>
              </a:p>
            </p:txBody>
          </p:sp>
          <p:sp>
            <p:nvSpPr>
              <p:cNvPr id="46" name="Cylinder 513">
                <a:extLst>
                  <a:ext uri="{FF2B5EF4-FFF2-40B4-BE49-F238E27FC236}">
                    <a16:creationId xmlns:a16="http://schemas.microsoft.com/office/drawing/2014/main" id="{3CB10B4A-6D95-4451-8884-3205B7324222}"/>
                  </a:ext>
                </a:extLst>
              </p:cNvPr>
              <p:cNvSpPr/>
              <p:nvPr/>
            </p:nvSpPr>
            <p:spPr bwMode="auto">
              <a:xfrm>
                <a:off x="4828660" y="4897487"/>
                <a:ext cx="187675" cy="246559"/>
              </a:xfrm>
              <a:prstGeom prst="can">
                <a:avLst>
                  <a:gd name="adj" fmla="val 39530"/>
                </a:avLst>
              </a:prstGeom>
              <a:solidFill>
                <a:schemeClr val="bg1"/>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3428" rIns="0"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pPr>
                <a:endParaRPr lang="en-US">
                  <a:solidFill>
                    <a:srgbClr val="0078D7"/>
                  </a:solidFill>
                  <a:latin typeface="Segoe UI Light"/>
                  <a:ea typeface="Segoe UI" pitchFamily="34" charset="0"/>
                  <a:cs typeface="Segoe UI" pitchFamily="34" charset="0"/>
                </a:endParaRPr>
              </a:p>
            </p:txBody>
          </p:sp>
          <p:cxnSp>
            <p:nvCxnSpPr>
              <p:cNvPr id="47" name="Straight Arrow Connector 46">
                <a:extLst>
                  <a:ext uri="{FF2B5EF4-FFF2-40B4-BE49-F238E27FC236}">
                    <a16:creationId xmlns:a16="http://schemas.microsoft.com/office/drawing/2014/main" id="{DF90AE6D-CD5E-4C1C-858C-64FD883E67F6}"/>
                  </a:ext>
                </a:extLst>
              </p:cNvPr>
              <p:cNvCxnSpPr>
                <a:cxnSpLocks/>
              </p:cNvCxnSpPr>
              <p:nvPr/>
            </p:nvCxnSpPr>
            <p:spPr>
              <a:xfrm flipV="1">
                <a:off x="4922497" y="4797211"/>
                <a:ext cx="0" cy="140145"/>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E2B86206-F442-4062-87FB-D679D69C00D2}"/>
                </a:ext>
              </a:extLst>
            </p:cNvPr>
            <p:cNvSpPr/>
            <p:nvPr/>
          </p:nvSpPr>
          <p:spPr bwMode="auto">
            <a:xfrm>
              <a:off x="4410470" y="2506529"/>
              <a:ext cx="3594536" cy="201168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Not sure about the cloud right now but wants to try the cloud while remaining on-premises</a:t>
              </a:r>
            </a:p>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Wants to move to the cloud but can not migrate right now due to budget constraints</a:t>
              </a:r>
            </a:p>
            <a:p>
              <a:pPr marL="171450" indent="-171450">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Wants to move to the cloud but can not migrate right now due to technical constraints outlined below</a:t>
              </a:r>
            </a:p>
            <a:p>
              <a:pPr marL="171450" indent="-171450">
                <a:spcBef>
                  <a:spcPts val="0"/>
                </a:spcBef>
                <a:spcAft>
                  <a:spcPts val="300"/>
                </a:spcAft>
                <a:buFont typeface="Arial" panose="020B0604020202020204" pitchFamily="34" charset="0"/>
                <a:buChar char="•"/>
                <a:defRPr/>
              </a:pPr>
              <a:endParaRPr lang="en-US" sz="1100">
                <a:gradFill>
                  <a:gsLst>
                    <a:gs pos="2917">
                      <a:srgbClr val="1A1A1A"/>
                    </a:gs>
                    <a:gs pos="30000">
                      <a:srgbClr val="1A1A1A"/>
                    </a:gs>
                  </a:gsLst>
                  <a:lin ang="5400000" scaled="0"/>
                </a:gradFill>
              </a:endParaRPr>
            </a:p>
          </p:txBody>
        </p:sp>
        <p:sp>
          <p:nvSpPr>
            <p:cNvPr id="25" name="Rectangle 24">
              <a:extLst>
                <a:ext uri="{FF2B5EF4-FFF2-40B4-BE49-F238E27FC236}">
                  <a16:creationId xmlns:a16="http://schemas.microsoft.com/office/drawing/2014/main" id="{600BD9C6-8B1D-4425-9F63-B1DA740C242A}"/>
                </a:ext>
              </a:extLst>
            </p:cNvPr>
            <p:cNvSpPr/>
            <p:nvPr/>
          </p:nvSpPr>
          <p:spPr bwMode="auto">
            <a:xfrm>
              <a:off x="4410470" y="5191582"/>
              <a:ext cx="3594536" cy="1397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Can’t move all customizations to extensions right now</a:t>
              </a:r>
            </a:p>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Localizations are available</a:t>
              </a:r>
            </a:p>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Add-ons are not available on AppSource as Extensions</a:t>
              </a:r>
            </a:p>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ISV solutions not available on AppSource</a:t>
              </a:r>
            </a:p>
          </p:txBody>
        </p:sp>
        <p:grpSp>
          <p:nvGrpSpPr>
            <p:cNvPr id="52" name="Group 51">
              <a:extLst>
                <a:ext uri="{FF2B5EF4-FFF2-40B4-BE49-F238E27FC236}">
                  <a16:creationId xmlns:a16="http://schemas.microsoft.com/office/drawing/2014/main" id="{6A84F349-0624-47FA-9D54-03C38E1AE2FD}"/>
                </a:ext>
              </a:extLst>
            </p:cNvPr>
            <p:cNvGrpSpPr/>
            <p:nvPr/>
          </p:nvGrpSpPr>
          <p:grpSpPr>
            <a:xfrm>
              <a:off x="4410470" y="2207238"/>
              <a:ext cx="3594536" cy="287339"/>
              <a:chOff x="441744" y="2510584"/>
              <a:chExt cx="3594536" cy="287339"/>
            </a:xfrm>
          </p:grpSpPr>
          <p:cxnSp>
            <p:nvCxnSpPr>
              <p:cNvPr id="53" name="Straight Connector 52">
                <a:extLst>
                  <a:ext uri="{FF2B5EF4-FFF2-40B4-BE49-F238E27FC236}">
                    <a16:creationId xmlns:a16="http://schemas.microsoft.com/office/drawing/2014/main" id="{00850838-196A-4F41-9518-23681F527754}"/>
                  </a:ext>
                </a:extLst>
              </p:cNvPr>
              <p:cNvCxnSpPr>
                <a:cxnSpLocks/>
              </p:cNvCxnSpPr>
              <p:nvPr/>
            </p:nvCxnSpPr>
            <p:spPr>
              <a:xfrm>
                <a:off x="441744" y="2797923"/>
                <a:ext cx="3594536" cy="0"/>
              </a:xfrm>
              <a:prstGeom prst="line">
                <a:avLst/>
              </a:prstGeom>
              <a:ln w="19050">
                <a:solidFill>
                  <a:schemeClr val="tx1"/>
                </a:solidFill>
                <a:headEnd type="none" w="lg" len="med"/>
                <a:tailEnd type="none" w="lg" len="med"/>
              </a:ln>
            </p:spPr>
            <p:style>
              <a:lnRef idx="1">
                <a:schemeClr val="accent3"/>
              </a:lnRef>
              <a:fillRef idx="0">
                <a:schemeClr val="accent3"/>
              </a:fillRef>
              <a:effectRef idx="0">
                <a:schemeClr val="accent3"/>
              </a:effectRef>
              <a:fontRef idx="minor">
                <a:schemeClr val="tx1"/>
              </a:fontRef>
            </p:style>
          </p:cxnSp>
          <p:sp>
            <p:nvSpPr>
              <p:cNvPr id="54" name="Rectangle 53">
                <a:extLst>
                  <a:ext uri="{FF2B5EF4-FFF2-40B4-BE49-F238E27FC236}">
                    <a16:creationId xmlns:a16="http://schemas.microsoft.com/office/drawing/2014/main" id="{EDEC448B-3E8A-4634-8781-911D6F2D866C}"/>
                  </a:ext>
                </a:extLst>
              </p:cNvPr>
              <p:cNvSpPr/>
              <p:nvPr/>
            </p:nvSpPr>
            <p:spPr bwMode="auto">
              <a:xfrm>
                <a:off x="441744" y="2510584"/>
                <a:ext cx="3594536" cy="276159"/>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defTabSz="932597" fontAlgn="base">
                  <a:lnSpc>
                    <a:spcPct val="90000"/>
                  </a:lnSpc>
                  <a:spcAft>
                    <a:spcPts val="300"/>
                  </a:spcAft>
                  <a:defRPr/>
                </a:pPr>
                <a:r>
                  <a:rPr lang="en-US" sz="1100" b="1">
                    <a:solidFill>
                      <a:schemeClr val="tx2"/>
                    </a:solidFill>
                  </a:rPr>
                  <a:t>Business:</a:t>
                </a:r>
              </a:p>
            </p:txBody>
          </p:sp>
        </p:grpSp>
        <p:grpSp>
          <p:nvGrpSpPr>
            <p:cNvPr id="61" name="Group 60">
              <a:extLst>
                <a:ext uri="{FF2B5EF4-FFF2-40B4-BE49-F238E27FC236}">
                  <a16:creationId xmlns:a16="http://schemas.microsoft.com/office/drawing/2014/main" id="{C9C5F381-694C-40BD-8F17-B0297C9CBFC1}"/>
                </a:ext>
              </a:extLst>
            </p:cNvPr>
            <p:cNvGrpSpPr/>
            <p:nvPr/>
          </p:nvGrpSpPr>
          <p:grpSpPr>
            <a:xfrm>
              <a:off x="4410470" y="4921865"/>
              <a:ext cx="3594536" cy="287339"/>
              <a:chOff x="441744" y="2510584"/>
              <a:chExt cx="3594536" cy="287339"/>
            </a:xfrm>
          </p:grpSpPr>
          <p:cxnSp>
            <p:nvCxnSpPr>
              <p:cNvPr id="62" name="Straight Connector 61">
                <a:extLst>
                  <a:ext uri="{FF2B5EF4-FFF2-40B4-BE49-F238E27FC236}">
                    <a16:creationId xmlns:a16="http://schemas.microsoft.com/office/drawing/2014/main" id="{9BE54E97-CDF5-41CB-AADC-BC1FCD10D436}"/>
                  </a:ext>
                </a:extLst>
              </p:cNvPr>
              <p:cNvCxnSpPr>
                <a:cxnSpLocks/>
              </p:cNvCxnSpPr>
              <p:nvPr/>
            </p:nvCxnSpPr>
            <p:spPr>
              <a:xfrm>
                <a:off x="441744" y="2797923"/>
                <a:ext cx="3594536" cy="0"/>
              </a:xfrm>
              <a:prstGeom prst="line">
                <a:avLst/>
              </a:prstGeom>
              <a:ln w="19050">
                <a:solidFill>
                  <a:schemeClr val="tx1"/>
                </a:solidFill>
                <a:headEnd type="none" w="lg" len="med"/>
                <a:tailEnd type="none" w="lg" len="med"/>
              </a:ln>
            </p:spPr>
            <p:style>
              <a:lnRef idx="1">
                <a:schemeClr val="accent3"/>
              </a:lnRef>
              <a:fillRef idx="0">
                <a:schemeClr val="accent3"/>
              </a:fillRef>
              <a:effectRef idx="0">
                <a:schemeClr val="accent3"/>
              </a:effectRef>
              <a:fontRef idx="minor">
                <a:schemeClr val="tx1"/>
              </a:fontRef>
            </p:style>
          </p:cxnSp>
          <p:sp>
            <p:nvSpPr>
              <p:cNvPr id="63" name="Rectangle 62">
                <a:extLst>
                  <a:ext uri="{FF2B5EF4-FFF2-40B4-BE49-F238E27FC236}">
                    <a16:creationId xmlns:a16="http://schemas.microsoft.com/office/drawing/2014/main" id="{90745562-5FAF-4500-8F91-0637DA347018}"/>
                  </a:ext>
                </a:extLst>
              </p:cNvPr>
              <p:cNvSpPr/>
              <p:nvPr/>
            </p:nvSpPr>
            <p:spPr bwMode="auto">
              <a:xfrm>
                <a:off x="441744" y="2510584"/>
                <a:ext cx="3594536" cy="276159"/>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defTabSz="932597" fontAlgn="base">
                  <a:lnSpc>
                    <a:spcPct val="90000"/>
                  </a:lnSpc>
                  <a:spcAft>
                    <a:spcPts val="300"/>
                  </a:spcAft>
                  <a:defRPr/>
                </a:pPr>
                <a:r>
                  <a:rPr lang="en-US" sz="1100" b="1">
                    <a:solidFill>
                      <a:schemeClr val="tx2"/>
                    </a:solidFill>
                  </a:rPr>
                  <a:t>Technical:</a:t>
                </a:r>
              </a:p>
            </p:txBody>
          </p:sp>
        </p:grpSp>
      </p:grpSp>
      <p:grpSp>
        <p:nvGrpSpPr>
          <p:cNvPr id="14" name="Group 13">
            <a:extLst>
              <a:ext uri="{FF2B5EF4-FFF2-40B4-BE49-F238E27FC236}">
                <a16:creationId xmlns:a16="http://schemas.microsoft.com/office/drawing/2014/main" id="{DE5FB009-DBE6-4A05-9095-7B470984DB0B}"/>
              </a:ext>
            </a:extLst>
          </p:cNvPr>
          <p:cNvGrpSpPr/>
          <p:nvPr/>
        </p:nvGrpSpPr>
        <p:grpSpPr>
          <a:xfrm>
            <a:off x="8379196" y="1161344"/>
            <a:ext cx="3594536" cy="5427238"/>
            <a:chOff x="8379196" y="1161344"/>
            <a:chExt cx="3594536" cy="5427238"/>
          </a:xfrm>
        </p:grpSpPr>
        <p:sp>
          <p:nvSpPr>
            <p:cNvPr id="20" name="TextBox 19">
              <a:extLst>
                <a:ext uri="{FF2B5EF4-FFF2-40B4-BE49-F238E27FC236}">
                  <a16:creationId xmlns:a16="http://schemas.microsoft.com/office/drawing/2014/main" id="{3A83B0FF-A678-4AE0-9836-7192292D1F01}"/>
                </a:ext>
              </a:extLst>
            </p:cNvPr>
            <p:cNvSpPr txBox="1"/>
            <p:nvPr/>
          </p:nvSpPr>
          <p:spPr>
            <a:xfrm>
              <a:off x="9690979" y="1791643"/>
              <a:ext cx="1354089" cy="254237"/>
            </a:xfrm>
            <a:prstGeom prst="rect">
              <a:avLst/>
            </a:prstGeom>
            <a:noFill/>
          </p:spPr>
          <p:txBody>
            <a:bodyPr wrap="none" lIns="0" tIns="0" rIns="0" bIns="0" rtlCol="0">
              <a:spAutoFit/>
            </a:bodyPr>
            <a:lstStyle/>
            <a:p>
              <a:pPr defTabSz="932384" fontAlgn="base">
                <a:lnSpc>
                  <a:spcPct val="90000"/>
                </a:lnSpc>
                <a:spcAft>
                  <a:spcPct val="0"/>
                </a:spcAft>
                <a:defRPr/>
              </a:pPr>
              <a:r>
                <a:rPr lang="en-US" sz="1836">
                  <a:solidFill>
                    <a:schemeClr val="tx2"/>
                  </a:solidFill>
                  <a:latin typeface="Segoe UI Semibold"/>
                  <a:cs typeface="Segoe UI Semibold" panose="020B0702040204020203" pitchFamily="34" charset="0"/>
                </a:rPr>
                <a:t>On-Premises</a:t>
              </a:r>
            </a:p>
          </p:txBody>
        </p:sp>
        <p:sp>
          <p:nvSpPr>
            <p:cNvPr id="42" name="building_8" title="Icon of tall buildings">
              <a:extLst>
                <a:ext uri="{FF2B5EF4-FFF2-40B4-BE49-F238E27FC236}">
                  <a16:creationId xmlns:a16="http://schemas.microsoft.com/office/drawing/2014/main" id="{6A6A536B-BA56-403D-9C53-082DC03CA708}"/>
                </a:ext>
              </a:extLst>
            </p:cNvPr>
            <p:cNvSpPr>
              <a:spLocks noChangeAspect="1" noEditPoints="1"/>
            </p:cNvSpPr>
            <p:nvPr/>
          </p:nvSpPr>
          <p:spPr bwMode="auto">
            <a:xfrm>
              <a:off x="10002096" y="1161344"/>
              <a:ext cx="348737" cy="548640"/>
            </a:xfrm>
            <a:custGeom>
              <a:avLst/>
              <a:gdLst>
                <a:gd name="T0" fmla="*/ 299 w 395"/>
                <a:gd name="T1" fmla="*/ 151 h 429"/>
                <a:gd name="T2" fmla="*/ 299 w 395"/>
                <a:gd name="T3" fmla="*/ 429 h 429"/>
                <a:gd name="T4" fmla="*/ 242 w 395"/>
                <a:gd name="T5" fmla="*/ 429 h 429"/>
                <a:gd name="T6" fmla="*/ 242 w 395"/>
                <a:gd name="T7" fmla="*/ 333 h 429"/>
                <a:gd name="T8" fmla="*/ 181 w 395"/>
                <a:gd name="T9" fmla="*/ 333 h 429"/>
                <a:gd name="T10" fmla="*/ 181 w 395"/>
                <a:gd name="T11" fmla="*/ 429 h 429"/>
                <a:gd name="T12" fmla="*/ 121 w 395"/>
                <a:gd name="T13" fmla="*/ 429 h 429"/>
                <a:gd name="T14" fmla="*/ 121 w 395"/>
                <a:gd name="T15" fmla="*/ 151 h 429"/>
                <a:gd name="T16" fmla="*/ 211 w 395"/>
                <a:gd name="T17" fmla="*/ 151 h 429"/>
                <a:gd name="T18" fmla="*/ 299 w 395"/>
                <a:gd name="T19" fmla="*/ 151 h 429"/>
                <a:gd name="T20" fmla="*/ 211 w 395"/>
                <a:gd name="T21" fmla="*/ 151 h 429"/>
                <a:gd name="T22" fmla="*/ 211 w 395"/>
                <a:gd name="T23" fmla="*/ 92 h 429"/>
                <a:gd name="T24" fmla="*/ 0 w 395"/>
                <a:gd name="T25" fmla="*/ 92 h 429"/>
                <a:gd name="T26" fmla="*/ 0 w 395"/>
                <a:gd name="T27" fmla="*/ 429 h 429"/>
                <a:gd name="T28" fmla="*/ 395 w 395"/>
                <a:gd name="T29" fmla="*/ 429 h 429"/>
                <a:gd name="T30" fmla="*/ 395 w 395"/>
                <a:gd name="T31" fmla="*/ 123 h 429"/>
                <a:gd name="T32" fmla="*/ 268 w 395"/>
                <a:gd name="T33" fmla="*/ 0 h 429"/>
                <a:gd name="T34" fmla="*/ 268 w 395"/>
                <a:gd name="T35" fmla="*/ 151 h 429"/>
                <a:gd name="T36" fmla="*/ 62 w 395"/>
                <a:gd name="T37" fmla="*/ 151 h 429"/>
                <a:gd name="T38" fmla="*/ 56 w 395"/>
                <a:gd name="T39" fmla="*/ 151 h 429"/>
                <a:gd name="T40" fmla="*/ 56 w 395"/>
                <a:gd name="T41" fmla="*/ 155 h 429"/>
                <a:gd name="T42" fmla="*/ 62 w 395"/>
                <a:gd name="T43" fmla="*/ 155 h 429"/>
                <a:gd name="T44" fmla="*/ 62 w 395"/>
                <a:gd name="T45" fmla="*/ 151 h 429"/>
                <a:gd name="T46" fmla="*/ 62 w 395"/>
                <a:gd name="T47" fmla="*/ 211 h 429"/>
                <a:gd name="T48" fmla="*/ 56 w 395"/>
                <a:gd name="T49" fmla="*/ 211 h 429"/>
                <a:gd name="T50" fmla="*/ 56 w 395"/>
                <a:gd name="T51" fmla="*/ 217 h 429"/>
                <a:gd name="T52" fmla="*/ 62 w 395"/>
                <a:gd name="T53" fmla="*/ 217 h 429"/>
                <a:gd name="T54" fmla="*/ 62 w 395"/>
                <a:gd name="T55" fmla="*/ 211 h 429"/>
                <a:gd name="T56" fmla="*/ 62 w 395"/>
                <a:gd name="T57" fmla="*/ 271 h 429"/>
                <a:gd name="T58" fmla="*/ 56 w 395"/>
                <a:gd name="T59" fmla="*/ 271 h 429"/>
                <a:gd name="T60" fmla="*/ 56 w 395"/>
                <a:gd name="T61" fmla="*/ 277 h 429"/>
                <a:gd name="T62" fmla="*/ 62 w 395"/>
                <a:gd name="T63" fmla="*/ 277 h 429"/>
                <a:gd name="T64" fmla="*/ 62 w 395"/>
                <a:gd name="T65" fmla="*/ 271 h 429"/>
                <a:gd name="T66" fmla="*/ 62 w 395"/>
                <a:gd name="T67" fmla="*/ 332 h 429"/>
                <a:gd name="T68" fmla="*/ 56 w 395"/>
                <a:gd name="T69" fmla="*/ 332 h 429"/>
                <a:gd name="T70" fmla="*/ 56 w 395"/>
                <a:gd name="T71" fmla="*/ 337 h 429"/>
                <a:gd name="T72" fmla="*/ 62 w 395"/>
                <a:gd name="T73" fmla="*/ 337 h 429"/>
                <a:gd name="T74" fmla="*/ 62 w 395"/>
                <a:gd name="T75" fmla="*/ 332 h 429"/>
                <a:gd name="T76" fmla="*/ 62 w 395"/>
                <a:gd name="T77" fmla="*/ 392 h 429"/>
                <a:gd name="T78" fmla="*/ 56 w 395"/>
                <a:gd name="T79" fmla="*/ 392 h 429"/>
                <a:gd name="T80" fmla="*/ 56 w 395"/>
                <a:gd name="T81" fmla="*/ 397 h 429"/>
                <a:gd name="T82" fmla="*/ 62 w 395"/>
                <a:gd name="T83" fmla="*/ 397 h 429"/>
                <a:gd name="T84" fmla="*/ 62 w 395"/>
                <a:gd name="T85" fmla="*/ 392 h 429"/>
                <a:gd name="T86" fmla="*/ 182 w 395"/>
                <a:gd name="T87" fmla="*/ 211 h 429"/>
                <a:gd name="T88" fmla="*/ 177 w 395"/>
                <a:gd name="T89" fmla="*/ 211 h 429"/>
                <a:gd name="T90" fmla="*/ 177 w 395"/>
                <a:gd name="T91" fmla="*/ 217 h 429"/>
                <a:gd name="T92" fmla="*/ 182 w 395"/>
                <a:gd name="T93" fmla="*/ 217 h 429"/>
                <a:gd name="T94" fmla="*/ 182 w 395"/>
                <a:gd name="T95" fmla="*/ 211 h 429"/>
                <a:gd name="T96" fmla="*/ 182 w 395"/>
                <a:gd name="T97" fmla="*/ 273 h 429"/>
                <a:gd name="T98" fmla="*/ 177 w 395"/>
                <a:gd name="T99" fmla="*/ 273 h 429"/>
                <a:gd name="T100" fmla="*/ 177 w 395"/>
                <a:gd name="T101" fmla="*/ 277 h 429"/>
                <a:gd name="T102" fmla="*/ 182 w 395"/>
                <a:gd name="T103" fmla="*/ 277 h 429"/>
                <a:gd name="T104" fmla="*/ 182 w 395"/>
                <a:gd name="T105" fmla="*/ 273 h 429"/>
                <a:gd name="T106" fmla="*/ 243 w 395"/>
                <a:gd name="T107" fmla="*/ 211 h 429"/>
                <a:gd name="T108" fmla="*/ 237 w 395"/>
                <a:gd name="T109" fmla="*/ 211 h 429"/>
                <a:gd name="T110" fmla="*/ 237 w 395"/>
                <a:gd name="T111" fmla="*/ 217 h 429"/>
                <a:gd name="T112" fmla="*/ 243 w 395"/>
                <a:gd name="T113" fmla="*/ 217 h 429"/>
                <a:gd name="T114" fmla="*/ 243 w 395"/>
                <a:gd name="T115" fmla="*/ 211 h 429"/>
                <a:gd name="T116" fmla="*/ 243 w 395"/>
                <a:gd name="T117" fmla="*/ 273 h 429"/>
                <a:gd name="T118" fmla="*/ 237 w 395"/>
                <a:gd name="T119" fmla="*/ 273 h 429"/>
                <a:gd name="T120" fmla="*/ 237 w 395"/>
                <a:gd name="T121" fmla="*/ 277 h 429"/>
                <a:gd name="T122" fmla="*/ 243 w 395"/>
                <a:gd name="T123" fmla="*/ 277 h 429"/>
                <a:gd name="T124" fmla="*/ 243 w 395"/>
                <a:gd name="T125" fmla="*/ 273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 h="429">
                  <a:moveTo>
                    <a:pt x="299" y="151"/>
                  </a:moveTo>
                  <a:lnTo>
                    <a:pt x="299" y="429"/>
                  </a:lnTo>
                  <a:lnTo>
                    <a:pt x="242" y="429"/>
                  </a:lnTo>
                  <a:lnTo>
                    <a:pt x="242" y="333"/>
                  </a:lnTo>
                  <a:lnTo>
                    <a:pt x="181" y="333"/>
                  </a:lnTo>
                  <a:lnTo>
                    <a:pt x="181" y="429"/>
                  </a:lnTo>
                  <a:lnTo>
                    <a:pt x="121" y="429"/>
                  </a:lnTo>
                  <a:lnTo>
                    <a:pt x="121" y="151"/>
                  </a:lnTo>
                  <a:lnTo>
                    <a:pt x="211" y="151"/>
                  </a:lnTo>
                  <a:lnTo>
                    <a:pt x="299" y="151"/>
                  </a:lnTo>
                  <a:moveTo>
                    <a:pt x="211" y="151"/>
                  </a:moveTo>
                  <a:lnTo>
                    <a:pt x="211" y="92"/>
                  </a:lnTo>
                  <a:lnTo>
                    <a:pt x="0" y="92"/>
                  </a:lnTo>
                  <a:lnTo>
                    <a:pt x="0" y="429"/>
                  </a:lnTo>
                  <a:moveTo>
                    <a:pt x="395" y="429"/>
                  </a:moveTo>
                  <a:lnTo>
                    <a:pt x="395" y="123"/>
                  </a:lnTo>
                  <a:lnTo>
                    <a:pt x="268" y="0"/>
                  </a:lnTo>
                  <a:lnTo>
                    <a:pt x="268" y="151"/>
                  </a:lnTo>
                  <a:moveTo>
                    <a:pt x="62" y="151"/>
                  </a:moveTo>
                  <a:lnTo>
                    <a:pt x="56" y="151"/>
                  </a:lnTo>
                  <a:lnTo>
                    <a:pt x="56" y="155"/>
                  </a:lnTo>
                  <a:lnTo>
                    <a:pt x="62" y="155"/>
                  </a:lnTo>
                  <a:lnTo>
                    <a:pt x="62" y="151"/>
                  </a:lnTo>
                  <a:moveTo>
                    <a:pt x="62" y="211"/>
                  </a:moveTo>
                  <a:lnTo>
                    <a:pt x="56" y="211"/>
                  </a:lnTo>
                  <a:lnTo>
                    <a:pt x="56" y="217"/>
                  </a:lnTo>
                  <a:lnTo>
                    <a:pt x="62" y="217"/>
                  </a:lnTo>
                  <a:lnTo>
                    <a:pt x="62" y="211"/>
                  </a:lnTo>
                  <a:moveTo>
                    <a:pt x="62" y="271"/>
                  </a:moveTo>
                  <a:lnTo>
                    <a:pt x="56" y="271"/>
                  </a:lnTo>
                  <a:lnTo>
                    <a:pt x="56" y="277"/>
                  </a:lnTo>
                  <a:lnTo>
                    <a:pt x="62" y="277"/>
                  </a:lnTo>
                  <a:lnTo>
                    <a:pt x="62" y="271"/>
                  </a:lnTo>
                  <a:moveTo>
                    <a:pt x="62" y="332"/>
                  </a:moveTo>
                  <a:lnTo>
                    <a:pt x="56" y="332"/>
                  </a:lnTo>
                  <a:lnTo>
                    <a:pt x="56" y="337"/>
                  </a:lnTo>
                  <a:lnTo>
                    <a:pt x="62" y="337"/>
                  </a:lnTo>
                  <a:lnTo>
                    <a:pt x="62" y="332"/>
                  </a:lnTo>
                  <a:moveTo>
                    <a:pt x="62" y="392"/>
                  </a:moveTo>
                  <a:lnTo>
                    <a:pt x="56" y="392"/>
                  </a:lnTo>
                  <a:lnTo>
                    <a:pt x="56" y="397"/>
                  </a:lnTo>
                  <a:lnTo>
                    <a:pt x="62" y="397"/>
                  </a:lnTo>
                  <a:lnTo>
                    <a:pt x="62" y="392"/>
                  </a:lnTo>
                  <a:moveTo>
                    <a:pt x="182" y="211"/>
                  </a:moveTo>
                  <a:lnTo>
                    <a:pt x="177" y="211"/>
                  </a:lnTo>
                  <a:lnTo>
                    <a:pt x="177" y="217"/>
                  </a:lnTo>
                  <a:lnTo>
                    <a:pt x="182" y="217"/>
                  </a:lnTo>
                  <a:lnTo>
                    <a:pt x="182" y="211"/>
                  </a:lnTo>
                  <a:moveTo>
                    <a:pt x="182" y="273"/>
                  </a:moveTo>
                  <a:lnTo>
                    <a:pt x="177" y="273"/>
                  </a:lnTo>
                  <a:lnTo>
                    <a:pt x="177" y="277"/>
                  </a:lnTo>
                  <a:lnTo>
                    <a:pt x="182" y="277"/>
                  </a:lnTo>
                  <a:lnTo>
                    <a:pt x="182" y="273"/>
                  </a:lnTo>
                  <a:moveTo>
                    <a:pt x="243" y="211"/>
                  </a:moveTo>
                  <a:lnTo>
                    <a:pt x="237" y="211"/>
                  </a:lnTo>
                  <a:lnTo>
                    <a:pt x="237" y="217"/>
                  </a:lnTo>
                  <a:lnTo>
                    <a:pt x="243" y="217"/>
                  </a:lnTo>
                  <a:lnTo>
                    <a:pt x="243" y="211"/>
                  </a:lnTo>
                  <a:moveTo>
                    <a:pt x="243" y="273"/>
                  </a:moveTo>
                  <a:lnTo>
                    <a:pt x="237" y="273"/>
                  </a:lnTo>
                  <a:lnTo>
                    <a:pt x="237" y="277"/>
                  </a:lnTo>
                  <a:lnTo>
                    <a:pt x="243" y="277"/>
                  </a:lnTo>
                  <a:lnTo>
                    <a:pt x="243" y="273"/>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chemeClr val="bg1"/>
                </a:solidFill>
                <a:effectLst/>
                <a:uLnTx/>
                <a:uFillTx/>
                <a:latin typeface="Segoe UI Semilight"/>
                <a:ea typeface="+mn-ea"/>
                <a:cs typeface="+mn-cs"/>
              </a:endParaRPr>
            </a:p>
          </p:txBody>
        </p:sp>
        <p:sp>
          <p:nvSpPr>
            <p:cNvPr id="26" name="Rectangle 25">
              <a:extLst>
                <a:ext uri="{FF2B5EF4-FFF2-40B4-BE49-F238E27FC236}">
                  <a16:creationId xmlns:a16="http://schemas.microsoft.com/office/drawing/2014/main" id="{4B1EE0DE-D4C5-455E-87FC-F415084976A7}"/>
                </a:ext>
              </a:extLst>
            </p:cNvPr>
            <p:cNvSpPr/>
            <p:nvPr/>
          </p:nvSpPr>
          <p:spPr bwMode="auto">
            <a:xfrm>
              <a:off x="8379196" y="2506529"/>
              <a:ext cx="3594536" cy="201168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Doesn’t want to move to cloud</a:t>
              </a:r>
            </a:p>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Needs to stay on-premises (ex. regulation)</a:t>
              </a:r>
            </a:p>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Just completed upgrade to their current version and do not have funds to upgrade again</a:t>
              </a:r>
            </a:p>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Has recently invested in new servers</a:t>
              </a:r>
            </a:p>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Has a huge, highly skilled IT department (24/7)</a:t>
              </a:r>
            </a:p>
          </p:txBody>
        </p:sp>
        <p:sp>
          <p:nvSpPr>
            <p:cNvPr id="27" name="Rectangle 26">
              <a:extLst>
                <a:ext uri="{FF2B5EF4-FFF2-40B4-BE49-F238E27FC236}">
                  <a16:creationId xmlns:a16="http://schemas.microsoft.com/office/drawing/2014/main" id="{E6B596EB-5323-49D8-B4AD-B6DF3CA962BA}"/>
                </a:ext>
              </a:extLst>
            </p:cNvPr>
            <p:cNvSpPr/>
            <p:nvPr/>
          </p:nvSpPr>
          <p:spPr bwMode="auto">
            <a:xfrm>
              <a:off x="8379196" y="5191582"/>
              <a:ext cx="3594536" cy="1397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Can’t move all customizations to extensions right now</a:t>
              </a:r>
            </a:p>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Localizations are not available</a:t>
              </a:r>
            </a:p>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Add-ons are not available on AppSource as Extensions</a:t>
              </a:r>
            </a:p>
            <a:p>
              <a:pPr marL="171450" indent="-171450">
                <a:spcBef>
                  <a:spcPts val="0"/>
                </a:spcBef>
                <a:spcAft>
                  <a:spcPts val="300"/>
                </a:spcAft>
                <a:buFont typeface="Arial" panose="020B0604020202020204" pitchFamily="34" charset="0"/>
                <a:buChar char="•"/>
                <a:defRPr/>
              </a:pPr>
              <a:r>
                <a:rPr lang="en-US" sz="1100">
                  <a:gradFill>
                    <a:gsLst>
                      <a:gs pos="2917">
                        <a:srgbClr val="1A1A1A"/>
                      </a:gs>
                      <a:gs pos="30000">
                        <a:srgbClr val="1A1A1A"/>
                      </a:gs>
                    </a:gsLst>
                    <a:lin ang="5400000" scaled="0"/>
                  </a:gradFill>
                </a:rPr>
                <a:t>ISV solutions not available on AppSource</a:t>
              </a:r>
            </a:p>
          </p:txBody>
        </p:sp>
        <p:grpSp>
          <p:nvGrpSpPr>
            <p:cNvPr id="55" name="Group 54">
              <a:extLst>
                <a:ext uri="{FF2B5EF4-FFF2-40B4-BE49-F238E27FC236}">
                  <a16:creationId xmlns:a16="http://schemas.microsoft.com/office/drawing/2014/main" id="{4E57E686-2D5A-4EAF-8C15-F7289796FC8C}"/>
                </a:ext>
              </a:extLst>
            </p:cNvPr>
            <p:cNvGrpSpPr/>
            <p:nvPr/>
          </p:nvGrpSpPr>
          <p:grpSpPr>
            <a:xfrm>
              <a:off x="8379196" y="2207238"/>
              <a:ext cx="3594536" cy="287339"/>
              <a:chOff x="441744" y="2510584"/>
              <a:chExt cx="3594536" cy="287339"/>
            </a:xfrm>
          </p:grpSpPr>
          <p:cxnSp>
            <p:nvCxnSpPr>
              <p:cNvPr id="56" name="Straight Connector 55">
                <a:extLst>
                  <a:ext uri="{FF2B5EF4-FFF2-40B4-BE49-F238E27FC236}">
                    <a16:creationId xmlns:a16="http://schemas.microsoft.com/office/drawing/2014/main" id="{E50A1BF3-F211-453F-8E4C-5666979AB8D1}"/>
                  </a:ext>
                </a:extLst>
              </p:cNvPr>
              <p:cNvCxnSpPr>
                <a:cxnSpLocks/>
              </p:cNvCxnSpPr>
              <p:nvPr/>
            </p:nvCxnSpPr>
            <p:spPr>
              <a:xfrm>
                <a:off x="441744" y="2797923"/>
                <a:ext cx="3594536" cy="0"/>
              </a:xfrm>
              <a:prstGeom prst="line">
                <a:avLst/>
              </a:prstGeom>
              <a:ln w="19050">
                <a:solidFill>
                  <a:schemeClr val="tx1"/>
                </a:solidFill>
                <a:headEnd type="none" w="lg" len="med"/>
                <a:tailEnd type="none" w="lg" len="med"/>
              </a:ln>
            </p:spPr>
            <p:style>
              <a:lnRef idx="1">
                <a:schemeClr val="accent3"/>
              </a:lnRef>
              <a:fillRef idx="0">
                <a:schemeClr val="accent3"/>
              </a:fillRef>
              <a:effectRef idx="0">
                <a:schemeClr val="accent3"/>
              </a:effectRef>
              <a:fontRef idx="minor">
                <a:schemeClr val="tx1"/>
              </a:fontRef>
            </p:style>
          </p:cxnSp>
          <p:sp>
            <p:nvSpPr>
              <p:cNvPr id="57" name="Rectangle 56">
                <a:extLst>
                  <a:ext uri="{FF2B5EF4-FFF2-40B4-BE49-F238E27FC236}">
                    <a16:creationId xmlns:a16="http://schemas.microsoft.com/office/drawing/2014/main" id="{0382AE9D-4E12-49E6-9878-9059601EC80D}"/>
                  </a:ext>
                </a:extLst>
              </p:cNvPr>
              <p:cNvSpPr/>
              <p:nvPr/>
            </p:nvSpPr>
            <p:spPr bwMode="auto">
              <a:xfrm>
                <a:off x="441744" y="2510584"/>
                <a:ext cx="3594536" cy="276159"/>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defTabSz="932597" fontAlgn="base">
                  <a:lnSpc>
                    <a:spcPct val="90000"/>
                  </a:lnSpc>
                  <a:spcAft>
                    <a:spcPts val="300"/>
                  </a:spcAft>
                  <a:defRPr/>
                </a:pPr>
                <a:r>
                  <a:rPr lang="en-US" sz="1100" b="1">
                    <a:solidFill>
                      <a:schemeClr val="tx2"/>
                    </a:solidFill>
                  </a:rPr>
                  <a:t>Business:</a:t>
                </a:r>
              </a:p>
            </p:txBody>
          </p:sp>
        </p:grpSp>
        <p:grpSp>
          <p:nvGrpSpPr>
            <p:cNvPr id="64" name="Group 63">
              <a:extLst>
                <a:ext uri="{FF2B5EF4-FFF2-40B4-BE49-F238E27FC236}">
                  <a16:creationId xmlns:a16="http://schemas.microsoft.com/office/drawing/2014/main" id="{183C1A73-AED8-4FB4-86B5-56985F268602}"/>
                </a:ext>
              </a:extLst>
            </p:cNvPr>
            <p:cNvGrpSpPr/>
            <p:nvPr/>
          </p:nvGrpSpPr>
          <p:grpSpPr>
            <a:xfrm>
              <a:off x="8379196" y="4921865"/>
              <a:ext cx="3594536" cy="287339"/>
              <a:chOff x="441744" y="2510584"/>
              <a:chExt cx="3594536" cy="287339"/>
            </a:xfrm>
          </p:grpSpPr>
          <p:cxnSp>
            <p:nvCxnSpPr>
              <p:cNvPr id="65" name="Straight Connector 64">
                <a:extLst>
                  <a:ext uri="{FF2B5EF4-FFF2-40B4-BE49-F238E27FC236}">
                    <a16:creationId xmlns:a16="http://schemas.microsoft.com/office/drawing/2014/main" id="{203F1366-CF8D-4696-9E71-29E96AEB90F0}"/>
                  </a:ext>
                </a:extLst>
              </p:cNvPr>
              <p:cNvCxnSpPr>
                <a:cxnSpLocks/>
              </p:cNvCxnSpPr>
              <p:nvPr/>
            </p:nvCxnSpPr>
            <p:spPr>
              <a:xfrm>
                <a:off x="441744" y="2797923"/>
                <a:ext cx="3594536" cy="0"/>
              </a:xfrm>
              <a:prstGeom prst="line">
                <a:avLst/>
              </a:prstGeom>
              <a:ln w="19050">
                <a:solidFill>
                  <a:schemeClr val="tx1"/>
                </a:solidFill>
                <a:headEnd type="none" w="lg" len="med"/>
                <a:tailEnd type="none" w="lg" len="med"/>
              </a:ln>
            </p:spPr>
            <p:style>
              <a:lnRef idx="1">
                <a:schemeClr val="accent3"/>
              </a:lnRef>
              <a:fillRef idx="0">
                <a:schemeClr val="accent3"/>
              </a:fillRef>
              <a:effectRef idx="0">
                <a:schemeClr val="accent3"/>
              </a:effectRef>
              <a:fontRef idx="minor">
                <a:schemeClr val="tx1"/>
              </a:fontRef>
            </p:style>
          </p:cxnSp>
          <p:sp>
            <p:nvSpPr>
              <p:cNvPr id="66" name="Rectangle 65">
                <a:extLst>
                  <a:ext uri="{FF2B5EF4-FFF2-40B4-BE49-F238E27FC236}">
                    <a16:creationId xmlns:a16="http://schemas.microsoft.com/office/drawing/2014/main" id="{584264E8-D2D4-4413-9FE8-2BCD3BF25CCA}"/>
                  </a:ext>
                </a:extLst>
              </p:cNvPr>
              <p:cNvSpPr/>
              <p:nvPr/>
            </p:nvSpPr>
            <p:spPr bwMode="auto">
              <a:xfrm>
                <a:off x="441744" y="2510584"/>
                <a:ext cx="3594536" cy="276159"/>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defTabSz="932597" fontAlgn="base">
                  <a:lnSpc>
                    <a:spcPct val="90000"/>
                  </a:lnSpc>
                  <a:spcAft>
                    <a:spcPts val="300"/>
                  </a:spcAft>
                  <a:defRPr/>
                </a:pPr>
                <a:r>
                  <a:rPr lang="en-US" sz="1100" b="1">
                    <a:solidFill>
                      <a:schemeClr val="tx2"/>
                    </a:solidFill>
                  </a:rPr>
                  <a:t>Technical:</a:t>
                </a:r>
              </a:p>
            </p:txBody>
          </p:sp>
        </p:grpSp>
      </p:grpSp>
      <p:sp>
        <p:nvSpPr>
          <p:cNvPr id="50" name="Title 4">
            <a:extLst>
              <a:ext uri="{FF2B5EF4-FFF2-40B4-BE49-F238E27FC236}">
                <a16:creationId xmlns:a16="http://schemas.microsoft.com/office/drawing/2014/main" id="{07EA4467-3B50-4AF6-A533-EEBB8657216A}"/>
              </a:ext>
            </a:extLst>
          </p:cNvPr>
          <p:cNvSpPr txBox="1">
            <a:spLocks/>
          </p:cNvSpPr>
          <p:nvPr/>
        </p:nvSpPr>
        <p:spPr>
          <a:xfrm>
            <a:off x="312743" y="342905"/>
            <a:ext cx="11889564" cy="917575"/>
          </a:xfrm>
          <a:prstGeom prst="rect">
            <a:avLst/>
          </a:prstGeom>
        </p:spPr>
        <p:txBody>
          <a:bodyPr vert="horz" wrap="square" lIns="146304" tIns="91440" rIns="146304" bIns="91440" rtlCol="0" anchor="t">
            <a:noAutofit/>
          </a:bodyPr>
          <a:lstStyle>
            <a:lvl1pPr algn="l" defTabSz="932384" rtl="0" eaLnBrk="1" latinLnBrk="0" hangingPunct="1">
              <a:lnSpc>
                <a:spcPct val="90000"/>
              </a:lnSpc>
              <a:spcBef>
                <a:spcPct val="0"/>
              </a:spcBef>
              <a:buNone/>
              <a:defRPr lang="en-US" sz="4080" b="0" kern="1200" cap="none" spc="-102" baseline="0" dirty="0">
                <a:ln w="3175">
                  <a:noFill/>
                </a:ln>
                <a:solidFill>
                  <a:schemeClr val="tx1">
                    <a:lumMod val="75000"/>
                  </a:schemeClr>
                </a:solidFill>
                <a:effectLst/>
                <a:latin typeface="+mj-lt"/>
                <a:ea typeface="+mn-ea"/>
                <a:cs typeface="Segoe UI" pitchFamily="34" charset="0"/>
              </a:defRPr>
            </a:lvl1pPr>
          </a:lstStyle>
          <a:p>
            <a:pPr lvl="0"/>
            <a:r>
              <a:rPr lang="en-US" sz="3600"/>
              <a:t>Recommended approach by customer attributes</a:t>
            </a:r>
            <a:endParaRPr kumimoji="0" lang="en-US" sz="3600" b="0" i="0" u="none" strike="noStrike" kern="1200" cap="none" spc="-102" normalizeH="0" baseline="0" noProof="0">
              <a:ln w="3175">
                <a:noFill/>
              </a:ln>
              <a:solidFill>
                <a:srgbClr val="505050">
                  <a:lumMod val="75000"/>
                </a:srgbClr>
              </a:solidFill>
              <a:effectLst/>
              <a:uLnTx/>
              <a:uFillTx/>
              <a:latin typeface="Segoe UI Semibold"/>
              <a:ea typeface="+mn-ea"/>
              <a:cs typeface="Segoe UI" pitchFamily="34" charset="0"/>
            </a:endParaRPr>
          </a:p>
        </p:txBody>
      </p:sp>
    </p:spTree>
    <p:extLst>
      <p:ext uri="{BB962C8B-B14F-4D97-AF65-F5344CB8AC3E}">
        <p14:creationId xmlns:p14="http://schemas.microsoft.com/office/powerpoint/2010/main" val="1385737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948F448B-E7A4-46F8-9945-093C117C75F6}"/>
              </a:ext>
            </a:extLst>
          </p:cNvPr>
          <p:cNvSpPr/>
          <p:nvPr/>
        </p:nvSpPr>
        <p:spPr bwMode="auto">
          <a:xfrm>
            <a:off x="4272373" y="1831789"/>
            <a:ext cx="3637153" cy="1305112"/>
          </a:xfrm>
          <a:prstGeom prst="rect">
            <a:avLst/>
          </a:prstGeom>
          <a:solidFill>
            <a:schemeClr val="bg2"/>
          </a:solidFill>
          <a:ln w="6350">
            <a:solidFill>
              <a:schemeClr val="tx1">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3260" tIns="46630" rIns="93260" bIns="4663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74625" marR="0" lvl="0" indent="-174625" algn="l" defTabSz="914400" rtl="0" eaLnBrk="1" fontAlgn="b" latinLnBrk="0" hangingPunct="1">
              <a:lnSpc>
                <a:spcPct val="90000"/>
              </a:lnSpc>
              <a:spcBef>
                <a:spcPts val="0"/>
              </a:spcBef>
              <a:spcAft>
                <a:spcPts val="300"/>
              </a:spcAft>
              <a:buClrTx/>
              <a:buSzTx/>
              <a:buFont typeface="Arial" panose="020B0604020202020204" pitchFamily="34" charset="0"/>
              <a:buChar char="•"/>
              <a:tabLst/>
              <a:defRPr/>
            </a:pPr>
            <a:r>
              <a:rPr kumimoji="0" lang="en-US" sz="1100" b="1" i="0" u="none" strike="noStrike" kern="1200" cap="none" spc="0" normalizeH="0" baseline="0" noProof="0">
                <a:ln>
                  <a:noFill/>
                </a:ln>
                <a:solidFill>
                  <a:srgbClr val="505050"/>
                </a:solidFill>
                <a:effectLst/>
                <a:uLnTx/>
                <a:uFillTx/>
                <a:latin typeface="Segoe UI"/>
                <a:ea typeface="+mn-ea"/>
                <a:cs typeface="+mn-cs"/>
              </a:rPr>
              <a:t>Offer 3 options</a:t>
            </a:r>
          </a:p>
          <a:p>
            <a:pPr marL="457200" marR="0" lvl="1" indent="-174625" algn="l" defTabSz="914400" rtl="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353535"/>
                </a:solidFill>
                <a:effectLst/>
                <a:uLnTx/>
                <a:uFillTx/>
                <a:latin typeface="Segoe UI"/>
                <a:ea typeface="+mn-ea"/>
                <a:cs typeface="+mn-cs"/>
              </a:rPr>
              <a:t>Cloud</a:t>
            </a:r>
          </a:p>
          <a:p>
            <a:pPr marL="457200" marR="0" lvl="1" indent="-174625" algn="l" defTabSz="914400" rtl="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353535"/>
                </a:solidFill>
                <a:effectLst/>
                <a:uLnTx/>
                <a:uFillTx/>
                <a:latin typeface="Segoe UI"/>
                <a:ea typeface="+mn-ea"/>
                <a:cs typeface="+mn-cs"/>
              </a:rPr>
              <a:t>Cloud sync</a:t>
            </a:r>
          </a:p>
          <a:p>
            <a:pPr marL="457200" marR="0" lvl="1" indent="-174625" algn="l" defTabSz="914400" rtl="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353535"/>
                </a:solidFill>
                <a:effectLst/>
                <a:uLnTx/>
                <a:uFillTx/>
                <a:latin typeface="Segoe UI"/>
                <a:ea typeface="+mn-ea"/>
                <a:cs typeface="+mn-cs"/>
              </a:rPr>
              <a:t>On-Premises</a:t>
            </a:r>
          </a:p>
          <a:p>
            <a:pPr marL="752121" marR="0" lvl="1" indent="-28575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353535"/>
              </a:solidFill>
              <a:effectLst/>
              <a:uLnTx/>
              <a:uFillTx/>
              <a:latin typeface="Segoe UI"/>
              <a:ea typeface="+mn-ea"/>
              <a:cs typeface="+mn-cs"/>
            </a:endParaRPr>
          </a:p>
          <a:p>
            <a:pPr marL="466371" marR="0" lvl="1" indent="0" algn="l" defTabSz="914400" rtl="0" eaLnBrk="1" fontAlgn="auto" latinLnBrk="0" hangingPunct="1">
              <a:lnSpc>
                <a:spcPct val="90000"/>
              </a:lnSpc>
              <a:spcBef>
                <a:spcPts val="600"/>
              </a:spcBef>
              <a:spcAft>
                <a:spcPts val="0"/>
              </a:spcAft>
              <a:buClrTx/>
              <a:buSzTx/>
              <a:buFontTx/>
              <a:buNone/>
              <a:tabLst/>
              <a:defRPr/>
            </a:pPr>
            <a:endParaRPr kumimoji="0" lang="en-US" sz="1600" b="0" i="0" u="none" strike="noStrike" kern="1200" cap="none" spc="0" normalizeH="0" baseline="0" noProof="0" dirty="0">
              <a:ln>
                <a:noFill/>
              </a:ln>
              <a:solidFill>
                <a:srgbClr val="353535"/>
              </a:solidFill>
              <a:effectLst/>
              <a:uLnTx/>
              <a:uFillTx/>
              <a:latin typeface="Segoe UI"/>
              <a:ea typeface="+mn-ea"/>
              <a:cs typeface="+mn-cs"/>
            </a:endParaRPr>
          </a:p>
        </p:txBody>
      </p:sp>
      <p:sp>
        <p:nvSpPr>
          <p:cNvPr id="21" name="Rectangle 20">
            <a:extLst>
              <a:ext uri="{FF2B5EF4-FFF2-40B4-BE49-F238E27FC236}">
                <a16:creationId xmlns:a16="http://schemas.microsoft.com/office/drawing/2014/main" id="{7D453D5B-220B-46B1-91BA-99EDADE15822}"/>
              </a:ext>
            </a:extLst>
          </p:cNvPr>
          <p:cNvSpPr/>
          <p:nvPr/>
        </p:nvSpPr>
        <p:spPr bwMode="auto">
          <a:xfrm>
            <a:off x="467183" y="1831789"/>
            <a:ext cx="3637153" cy="1305112"/>
          </a:xfrm>
          <a:prstGeom prst="rect">
            <a:avLst/>
          </a:prstGeom>
          <a:solidFill>
            <a:schemeClr val="bg2"/>
          </a:solidFill>
          <a:ln w="6350">
            <a:solidFill>
              <a:schemeClr val="tx1">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3260" tIns="46630" rIns="93260" bIns="4663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74625" marR="0" lvl="0" indent="-174625" algn="l" defTabSz="914400" rtl="0" eaLnBrk="1" fontAlgn="b" latinLnBrk="0" hangingPunct="1">
              <a:lnSpc>
                <a:spcPct val="90000"/>
              </a:lnSpc>
              <a:spcBef>
                <a:spcPts val="0"/>
              </a:spcBef>
              <a:spcAft>
                <a:spcPts val="30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srgbClr val="505050"/>
                </a:solidFill>
                <a:effectLst/>
                <a:uLnTx/>
                <a:uFillTx/>
                <a:latin typeface="Segoe UI"/>
                <a:ea typeface="+mn-ea"/>
                <a:cs typeface="+mn-cs"/>
              </a:rPr>
              <a:t>Educate yourself about CSP (</a:t>
            </a:r>
            <a:r>
              <a:rPr lang="en-US" sz="1100" b="1" dirty="0">
                <a:solidFill>
                  <a:srgbClr val="505050"/>
                </a:solidFill>
                <a:latin typeface="Segoe UI"/>
                <a:hlinkClick r:id="rId3" action="ppaction://hlinksldjump"/>
              </a:rPr>
              <a:t>Slide 12</a:t>
            </a:r>
            <a:r>
              <a:rPr kumimoji="0" lang="en-US" sz="1100" b="1" i="0" u="none" strike="noStrike" kern="1200" cap="none" spc="0" normalizeH="0" baseline="0" noProof="0" dirty="0">
                <a:ln>
                  <a:noFill/>
                </a:ln>
                <a:solidFill>
                  <a:srgbClr val="505050"/>
                </a:solidFill>
                <a:effectLst/>
                <a:uLnTx/>
                <a:uFillTx/>
                <a:latin typeface="Segoe UI"/>
                <a:ea typeface="+mn-ea"/>
                <a:cs typeface="+mn-cs"/>
              </a:rPr>
              <a:t>) and Business Central (</a:t>
            </a:r>
            <a:r>
              <a:rPr kumimoji="0" lang="en-US" sz="1100" b="1" i="0" u="none" strike="noStrike" kern="1200" cap="none" spc="0" normalizeH="0" baseline="0" noProof="0" dirty="0">
                <a:ln>
                  <a:noFill/>
                </a:ln>
                <a:solidFill>
                  <a:srgbClr val="505050"/>
                </a:solidFill>
                <a:effectLst/>
                <a:uLnTx/>
                <a:uFillTx/>
                <a:latin typeface="Segoe UI"/>
                <a:ea typeface="+mn-ea"/>
                <a:cs typeface="+mn-cs"/>
                <a:hlinkClick r:id="rId4" action="ppaction://hlinksldjump"/>
              </a:rPr>
              <a:t>Slide 11</a:t>
            </a:r>
            <a:r>
              <a:rPr kumimoji="0" lang="en-US" sz="1100" b="1" i="0" u="none" strike="noStrike" kern="1200" cap="none" spc="0" normalizeH="0" baseline="0" noProof="0" dirty="0">
                <a:ln>
                  <a:noFill/>
                </a:ln>
                <a:solidFill>
                  <a:srgbClr val="505050"/>
                </a:solidFill>
                <a:effectLst/>
                <a:uLnTx/>
                <a:uFillTx/>
                <a:latin typeface="Segoe UI"/>
                <a:ea typeface="+mn-ea"/>
                <a:cs typeface="+mn-cs"/>
              </a:rPr>
              <a:t>)</a:t>
            </a:r>
          </a:p>
          <a:p>
            <a:pPr marL="457200" marR="0" lvl="1" indent="-174625" algn="l" defTabSz="914400" rtl="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353535"/>
                </a:solidFill>
                <a:effectLst/>
                <a:uLnTx/>
                <a:uFillTx/>
                <a:latin typeface="Segoe UI"/>
                <a:ea typeface="+mn-ea"/>
                <a:cs typeface="+mn-cs"/>
                <a:hlinkClick r:id="rId5"/>
              </a:rPr>
              <a:t>Ready-to-go</a:t>
            </a:r>
            <a:endParaRPr kumimoji="0" lang="en-US" sz="1100" b="0" i="0" u="none" strike="noStrike" kern="1200" cap="none" spc="0" normalizeH="0" baseline="0" noProof="0" dirty="0">
              <a:ln>
                <a:noFill/>
              </a:ln>
              <a:solidFill>
                <a:srgbClr val="353535"/>
              </a:solidFill>
              <a:effectLst/>
              <a:uLnTx/>
              <a:uFillTx/>
              <a:latin typeface="Segoe UI"/>
              <a:ea typeface="+mn-ea"/>
              <a:cs typeface="+mn-cs"/>
            </a:endParaRPr>
          </a:p>
          <a:p>
            <a:pPr marL="457200" marR="0" lvl="1" indent="-174625" algn="l" defTabSz="914400" rtl="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353535"/>
                </a:solidFill>
                <a:effectLst/>
                <a:uLnTx/>
                <a:uFillTx/>
                <a:latin typeface="Segoe UI"/>
                <a:ea typeface="+mn-ea"/>
                <a:cs typeface="+mn-cs"/>
                <a:hlinkClick r:id="rId6"/>
              </a:rPr>
              <a:t>Dynamics Learning Portal</a:t>
            </a:r>
            <a:endParaRPr kumimoji="0" lang="en-US" sz="1100" b="0" i="0" u="none" strike="noStrike" kern="1200" cap="none" spc="0" normalizeH="0" baseline="0" noProof="0" dirty="0">
              <a:ln>
                <a:noFill/>
              </a:ln>
              <a:solidFill>
                <a:srgbClr val="353535"/>
              </a:solidFill>
              <a:effectLst/>
              <a:uLnTx/>
              <a:uFillTx/>
              <a:latin typeface="Segoe UI"/>
              <a:ea typeface="+mn-ea"/>
              <a:cs typeface="+mn-cs"/>
            </a:endParaRPr>
          </a:p>
          <a:p>
            <a:pPr marL="457200" marR="0" lvl="1" indent="-174625" algn="l" defTabSz="914400" rtl="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05050"/>
                </a:solidFill>
                <a:effectLst/>
                <a:uLnTx/>
                <a:uFillTx/>
                <a:latin typeface="Segoe UI"/>
                <a:ea typeface="+mn-ea"/>
                <a:cs typeface="+mn-cs"/>
                <a:hlinkClick r:id="rId7"/>
              </a:rPr>
              <a:t>Dynamics 365 Business Central Sales Play</a:t>
            </a:r>
            <a:endParaRPr kumimoji="0" lang="en-US" sz="1100" b="0" i="0" u="none" strike="noStrike" kern="1200" cap="none" spc="0" normalizeH="0" baseline="0" noProof="0" dirty="0">
              <a:ln>
                <a:noFill/>
              </a:ln>
              <a:solidFill>
                <a:srgbClr val="505050"/>
              </a:solidFill>
              <a:effectLst/>
              <a:uLnTx/>
              <a:uFillTx/>
              <a:latin typeface="Segoe UI"/>
              <a:ea typeface="+mn-ea"/>
              <a:cs typeface="+mn-cs"/>
            </a:endParaRPr>
          </a:p>
          <a:p>
            <a:pPr marL="457200" marR="0" lvl="1" indent="-174625" algn="l" defTabSz="914400" rtl="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05050"/>
                </a:solidFill>
                <a:effectLst/>
                <a:uLnTx/>
                <a:uFillTx/>
                <a:latin typeface="Segoe UI"/>
                <a:ea typeface="+mn-ea"/>
                <a:cs typeface="+mn-cs"/>
                <a:hlinkClick r:id="rId8"/>
              </a:rPr>
              <a:t>App Source</a:t>
            </a:r>
            <a:endParaRPr kumimoji="0" lang="en-US" sz="1100" b="0" i="0" u="none" strike="noStrike" kern="1200" cap="none" spc="0" normalizeH="0" baseline="0" noProof="0" dirty="0">
              <a:ln>
                <a:noFill/>
              </a:ln>
              <a:solidFill>
                <a:srgbClr val="505050"/>
              </a:solidFill>
              <a:effectLst/>
              <a:uLnTx/>
              <a:uFillTx/>
              <a:latin typeface="Segoe UI"/>
              <a:ea typeface="+mn-ea"/>
              <a:cs typeface="+mn-cs"/>
            </a:endParaRPr>
          </a:p>
          <a:p>
            <a:pPr marL="457200" marR="0" lvl="1" indent="-174625" algn="l" defTabSz="914400" rtl="0" eaLnBrk="1" fontAlgn="auto" latinLnBrk="0" hangingPunct="1">
              <a:lnSpc>
                <a:spcPct val="90000"/>
              </a:lnSpc>
              <a:spcBef>
                <a:spcPts val="0"/>
              </a:spcBef>
              <a:spcAft>
                <a:spcPts val="3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505050"/>
              </a:solidFill>
              <a:effectLst/>
              <a:uLnTx/>
              <a:uFillTx/>
              <a:latin typeface="Segoe UI"/>
              <a:ea typeface="+mn-ea"/>
              <a:cs typeface="+mn-cs"/>
            </a:endParaRPr>
          </a:p>
          <a:p>
            <a:pPr marL="282575" marR="0" lvl="1" indent="0" algn="l" defTabSz="914400" rtl="0" eaLnBrk="1" fontAlgn="auto" latinLnBrk="0" hangingPunct="1">
              <a:lnSpc>
                <a:spcPct val="90000"/>
              </a:lnSpc>
              <a:spcBef>
                <a:spcPts val="0"/>
              </a:spcBef>
              <a:spcAft>
                <a:spcPts val="300"/>
              </a:spcAft>
              <a:buClrTx/>
              <a:buSzTx/>
              <a:buFontTx/>
              <a:buNone/>
              <a:tabLst/>
              <a:defRPr/>
            </a:pPr>
            <a:endParaRPr kumimoji="0" lang="en-US" sz="1500" b="0" i="0" u="none" strike="noStrike" kern="1200" cap="none" spc="0" normalizeH="0" baseline="0" noProof="0" dirty="0">
              <a:ln>
                <a:noFill/>
              </a:ln>
              <a:solidFill>
                <a:srgbClr val="353535"/>
              </a:solidFill>
              <a:effectLst/>
              <a:uLnTx/>
              <a:uFillTx/>
              <a:latin typeface="Segoe UI"/>
              <a:ea typeface="+mn-ea"/>
              <a:cs typeface="+mn-cs"/>
            </a:endParaRPr>
          </a:p>
          <a:p>
            <a:pPr marL="752121" marR="0" lvl="1" indent="-28575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a:p>
            <a:pPr marL="466371" marR="0" lvl="1" indent="0" algn="l" defTabSz="914400" rtl="0" eaLnBrk="1" fontAlgn="auto" latinLnBrk="0" hangingPunct="1">
              <a:lnSpc>
                <a:spcPct val="90000"/>
              </a:lnSpc>
              <a:spcBef>
                <a:spcPts val="60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31" name="Rectangle 30">
            <a:extLst>
              <a:ext uri="{FF2B5EF4-FFF2-40B4-BE49-F238E27FC236}">
                <a16:creationId xmlns:a16="http://schemas.microsoft.com/office/drawing/2014/main" id="{43915E23-A9EC-44ED-9650-3165C73DDCBF}"/>
              </a:ext>
            </a:extLst>
          </p:cNvPr>
          <p:cNvSpPr/>
          <p:nvPr/>
        </p:nvSpPr>
        <p:spPr bwMode="auto">
          <a:xfrm>
            <a:off x="8063217" y="1831788"/>
            <a:ext cx="3637153" cy="1305113"/>
          </a:xfrm>
          <a:prstGeom prst="rect">
            <a:avLst/>
          </a:prstGeom>
          <a:solidFill>
            <a:schemeClr val="bg2"/>
          </a:solidFill>
          <a:ln w="6350">
            <a:solidFill>
              <a:schemeClr val="tx1">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3260" tIns="46630" rIns="93260" bIns="4663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74625" marR="0" lvl="0" indent="-174625" algn="l" defTabSz="914400" rtl="0" eaLnBrk="1" fontAlgn="b" latinLnBrk="0" hangingPunct="1">
              <a:lnSpc>
                <a:spcPct val="90000"/>
              </a:lnSpc>
              <a:spcBef>
                <a:spcPts val="0"/>
              </a:spcBef>
              <a:spcAft>
                <a:spcPts val="300"/>
              </a:spcAft>
              <a:buClrTx/>
              <a:buSzTx/>
              <a:buFont typeface="Arial" panose="020B0604020202020204" pitchFamily="34" charset="0"/>
              <a:buChar char="•"/>
              <a:tabLst/>
              <a:defRPr/>
            </a:pPr>
            <a:r>
              <a:rPr kumimoji="0" lang="en-US" sz="1100" b="1" i="0" u="none" strike="noStrike" kern="1200" cap="none" spc="0" normalizeH="0" baseline="0" noProof="0">
                <a:ln>
                  <a:noFill/>
                </a:ln>
                <a:solidFill>
                  <a:srgbClr val="505050"/>
                </a:solidFill>
                <a:effectLst/>
                <a:uLnTx/>
                <a:uFillTx/>
                <a:latin typeface="Segoe UI"/>
                <a:ea typeface="+mn-ea"/>
                <a:cs typeface="+mn-cs"/>
              </a:rPr>
              <a:t>Secure your base</a:t>
            </a:r>
          </a:p>
          <a:p>
            <a:pPr marL="457200" marR="0" lvl="1" indent="-174625" algn="l" defTabSz="914400" rtl="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353535"/>
                </a:solidFill>
                <a:effectLst/>
                <a:uLnTx/>
                <a:uFillTx/>
                <a:latin typeface="Segoe UI"/>
                <a:ea typeface="+mn-ea"/>
                <a:cs typeface="+mn-cs"/>
              </a:rPr>
              <a:t>Lock your BREP revenue today</a:t>
            </a:r>
          </a:p>
          <a:p>
            <a:pPr marL="457200" marR="0" lvl="1" indent="-174625" algn="l" defTabSz="914400" rtl="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353535"/>
                </a:solidFill>
                <a:effectLst/>
                <a:uLnTx/>
                <a:uFillTx/>
                <a:latin typeface="Segoe UI"/>
                <a:ea typeface="+mn-ea"/>
                <a:cs typeface="+mn-cs"/>
              </a:rPr>
              <a:t>Migrate early adopters now</a:t>
            </a:r>
          </a:p>
          <a:p>
            <a:pPr marL="457200" marR="0" lvl="1" indent="-174625" algn="l" defTabSz="914400" rtl="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353535"/>
                </a:solidFill>
                <a:effectLst/>
                <a:uLnTx/>
                <a:uFillTx/>
                <a:latin typeface="Segoe UI"/>
                <a:ea typeface="+mn-ea"/>
                <a:cs typeface="+mn-cs"/>
              </a:rPr>
              <a:t>Create a migration pipeline for next 1-3 years</a:t>
            </a:r>
          </a:p>
        </p:txBody>
      </p:sp>
      <p:sp>
        <p:nvSpPr>
          <p:cNvPr id="5" name="Title 4">
            <a:extLst>
              <a:ext uri="{FF2B5EF4-FFF2-40B4-BE49-F238E27FC236}">
                <a16:creationId xmlns:a16="http://schemas.microsoft.com/office/drawing/2014/main" id="{97879031-A3B6-4799-8EB7-8B46098B6DF9}"/>
              </a:ext>
            </a:extLst>
          </p:cNvPr>
          <p:cNvSpPr>
            <a:spLocks noGrp="1"/>
          </p:cNvSpPr>
          <p:nvPr>
            <p:ph type="title"/>
          </p:nvPr>
        </p:nvSpPr>
        <p:spPr>
          <a:xfrm>
            <a:off x="394643" y="156493"/>
            <a:ext cx="11889564" cy="917575"/>
          </a:xfrm>
        </p:spPr>
        <p:txBody>
          <a:bodyPr anchor="ctr"/>
          <a:lstStyle/>
          <a:p>
            <a:r>
              <a:rPr lang="en-US" sz="3600" dirty="0"/>
              <a:t>Get started today</a:t>
            </a:r>
            <a:br>
              <a:rPr lang="en-US" sz="3600" dirty="0"/>
            </a:br>
            <a:r>
              <a:rPr lang="en-US" sz="2000" dirty="0"/>
              <a:t>Find the Business Central transition materials on </a:t>
            </a:r>
            <a:r>
              <a:rPr lang="en-US" sz="2000" dirty="0">
                <a:hlinkClick r:id="rId9"/>
              </a:rPr>
              <a:t>MPN</a:t>
            </a:r>
            <a:r>
              <a:rPr lang="en-US" sz="2000" dirty="0"/>
              <a:t> and </a:t>
            </a:r>
            <a:r>
              <a:rPr lang="en-US" sz="2000" dirty="0">
                <a:hlinkClick r:id="rId10"/>
              </a:rPr>
              <a:t>PartnerSource</a:t>
            </a:r>
            <a:endParaRPr lang="en-US" sz="3600" dirty="0"/>
          </a:p>
        </p:txBody>
      </p:sp>
      <p:grpSp>
        <p:nvGrpSpPr>
          <p:cNvPr id="7" name="Group 6">
            <a:extLst>
              <a:ext uri="{FF2B5EF4-FFF2-40B4-BE49-F238E27FC236}">
                <a16:creationId xmlns:a16="http://schemas.microsoft.com/office/drawing/2014/main" id="{9AA8821C-DB7E-4CE4-AE77-90B88F54D220}"/>
              </a:ext>
            </a:extLst>
          </p:cNvPr>
          <p:cNvGrpSpPr/>
          <p:nvPr/>
        </p:nvGrpSpPr>
        <p:grpSpPr>
          <a:xfrm>
            <a:off x="477545" y="1089232"/>
            <a:ext cx="3929885" cy="614782"/>
            <a:chOff x="467359" y="1684351"/>
            <a:chExt cx="3920613" cy="602782"/>
          </a:xfrm>
        </p:grpSpPr>
        <p:sp>
          <p:nvSpPr>
            <p:cNvPr id="17" name="Arrow: Chevron 16">
              <a:extLst>
                <a:ext uri="{FF2B5EF4-FFF2-40B4-BE49-F238E27FC236}">
                  <a16:creationId xmlns:a16="http://schemas.microsoft.com/office/drawing/2014/main" id="{92D7BEDC-7AAE-4E92-BDB7-FE17F369E440}"/>
                </a:ext>
              </a:extLst>
            </p:cNvPr>
            <p:cNvSpPr/>
            <p:nvPr/>
          </p:nvSpPr>
          <p:spPr bwMode="auto">
            <a:xfrm>
              <a:off x="467359" y="1686420"/>
              <a:ext cx="3920613" cy="600713"/>
            </a:xfrm>
            <a:prstGeom prst="chevron">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2" tIns="149217" rIns="93260" bIns="149217" numCol="1" spcCol="0" rtlCol="0" fromWordArt="0" anchor="ctr" anchorCtr="0" forceAA="0" compatLnSpc="1">
              <a:prstTxWarp prst="textNoShape">
                <a:avLst/>
              </a:prstTxWarp>
              <a:noAutofit/>
            </a:bodyPr>
            <a:lstStyle/>
            <a:p>
              <a:pPr marL="0" marR="0" lvl="0" indent="0" algn="l" defTabSz="951028"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Learn</a:t>
              </a:r>
            </a:p>
          </p:txBody>
        </p:sp>
        <p:cxnSp>
          <p:nvCxnSpPr>
            <p:cNvPr id="27" name="Straight Connector 26">
              <a:extLst>
                <a:ext uri="{FF2B5EF4-FFF2-40B4-BE49-F238E27FC236}">
                  <a16:creationId xmlns:a16="http://schemas.microsoft.com/office/drawing/2014/main" id="{8C365968-5620-4DD0-A2E4-AFF95113736F}"/>
                </a:ext>
              </a:extLst>
            </p:cNvPr>
            <p:cNvCxnSpPr>
              <a:cxnSpLocks/>
            </p:cNvCxnSpPr>
            <p:nvPr/>
          </p:nvCxnSpPr>
          <p:spPr>
            <a:xfrm>
              <a:off x="1133985" y="1820992"/>
              <a:ext cx="0" cy="331567"/>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E3C8A38D-3C9E-407B-BD9C-598E02885055}"/>
                </a:ext>
              </a:extLst>
            </p:cNvPr>
            <p:cNvSpPr/>
            <p:nvPr/>
          </p:nvSpPr>
          <p:spPr bwMode="auto">
            <a:xfrm>
              <a:off x="753065" y="1684351"/>
              <a:ext cx="376804" cy="580243"/>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3260" tIns="46630" rIns="93260" bIns="4663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51028" rtl="0" eaLnBrk="1" fontAlgn="base" latinLnBrk="0" hangingPunct="1">
                <a:lnSpc>
                  <a:spcPct val="100000"/>
                </a:lnSpc>
                <a:spcBef>
                  <a:spcPct val="0"/>
                </a:spcBef>
                <a:spcAft>
                  <a:spcPct val="0"/>
                </a:spcAft>
                <a:buClrTx/>
                <a:buSzTx/>
                <a:buFontTx/>
                <a:buNone/>
                <a:tabLst/>
                <a:defRPr/>
              </a:pPr>
              <a:r>
                <a:rPr kumimoji="0" lang="en-US" sz="2448"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1</a:t>
              </a:r>
            </a:p>
          </p:txBody>
        </p:sp>
      </p:grpSp>
      <p:grpSp>
        <p:nvGrpSpPr>
          <p:cNvPr id="4" name="Group 3">
            <a:extLst>
              <a:ext uri="{FF2B5EF4-FFF2-40B4-BE49-F238E27FC236}">
                <a16:creationId xmlns:a16="http://schemas.microsoft.com/office/drawing/2014/main" id="{27FA6E4D-F3EC-4719-B0D4-EEEFB36F7846}"/>
              </a:ext>
            </a:extLst>
          </p:cNvPr>
          <p:cNvGrpSpPr/>
          <p:nvPr/>
        </p:nvGrpSpPr>
        <p:grpSpPr>
          <a:xfrm>
            <a:off x="4248963" y="1089232"/>
            <a:ext cx="3948624" cy="614782"/>
            <a:chOff x="4027589" y="1684351"/>
            <a:chExt cx="3853182" cy="602782"/>
          </a:xfrm>
        </p:grpSpPr>
        <p:sp>
          <p:nvSpPr>
            <p:cNvPr id="19" name="Arrow: Chevron 18">
              <a:extLst>
                <a:ext uri="{FF2B5EF4-FFF2-40B4-BE49-F238E27FC236}">
                  <a16:creationId xmlns:a16="http://schemas.microsoft.com/office/drawing/2014/main" id="{9F1883CA-08CD-4F8A-941B-7D17BD2B1261}"/>
                </a:ext>
              </a:extLst>
            </p:cNvPr>
            <p:cNvSpPr/>
            <p:nvPr/>
          </p:nvSpPr>
          <p:spPr bwMode="auto">
            <a:xfrm>
              <a:off x="4027589" y="1686420"/>
              <a:ext cx="3853182" cy="600713"/>
            </a:xfrm>
            <a:prstGeom prst="chevron">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2" tIns="149217" rIns="93260" bIns="149217" numCol="1" spcCol="0" rtlCol="0" fromWordArt="0" anchor="ctr" anchorCtr="0" forceAA="0" compatLnSpc="1">
              <a:prstTxWarp prst="textNoShape">
                <a:avLst/>
              </a:prstTxWarp>
              <a:noAutofit/>
            </a:bodyPr>
            <a:lstStyle/>
            <a:p>
              <a:pPr marL="0" marR="0" lvl="0" indent="0" algn="l" defTabSz="951028"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Engage</a:t>
              </a:r>
            </a:p>
          </p:txBody>
        </p:sp>
        <p:cxnSp>
          <p:nvCxnSpPr>
            <p:cNvPr id="26" name="Straight Connector 25">
              <a:extLst>
                <a:ext uri="{FF2B5EF4-FFF2-40B4-BE49-F238E27FC236}">
                  <a16:creationId xmlns:a16="http://schemas.microsoft.com/office/drawing/2014/main" id="{DB7BE79E-7A8D-4B17-A4D4-433BF401B402}"/>
                </a:ext>
              </a:extLst>
            </p:cNvPr>
            <p:cNvCxnSpPr>
              <a:cxnSpLocks/>
            </p:cNvCxnSpPr>
            <p:nvPr/>
          </p:nvCxnSpPr>
          <p:spPr>
            <a:xfrm>
              <a:off x="4654540" y="1820992"/>
              <a:ext cx="0" cy="331567"/>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EF5543F4-4D80-4B3A-BE6E-14CC4312D18E}"/>
                </a:ext>
              </a:extLst>
            </p:cNvPr>
            <p:cNvSpPr/>
            <p:nvPr/>
          </p:nvSpPr>
          <p:spPr bwMode="auto">
            <a:xfrm>
              <a:off x="4275355" y="1684351"/>
              <a:ext cx="376804" cy="580243"/>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3260" tIns="46630" rIns="93260" bIns="4663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51028" rtl="0" eaLnBrk="1" fontAlgn="base" latinLnBrk="0" hangingPunct="1">
                <a:lnSpc>
                  <a:spcPct val="100000"/>
                </a:lnSpc>
                <a:spcBef>
                  <a:spcPct val="0"/>
                </a:spcBef>
                <a:spcAft>
                  <a:spcPct val="0"/>
                </a:spcAft>
                <a:buClrTx/>
                <a:buSzTx/>
                <a:buFontTx/>
                <a:buNone/>
                <a:tabLst/>
                <a:defRPr/>
              </a:pPr>
              <a:r>
                <a:rPr kumimoji="0" lang="en-US" sz="2448"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2</a:t>
              </a:r>
            </a:p>
          </p:txBody>
        </p:sp>
      </p:grpSp>
      <p:grpSp>
        <p:nvGrpSpPr>
          <p:cNvPr id="6" name="Group 5">
            <a:extLst>
              <a:ext uri="{FF2B5EF4-FFF2-40B4-BE49-F238E27FC236}">
                <a16:creationId xmlns:a16="http://schemas.microsoft.com/office/drawing/2014/main" id="{6A449F9F-9438-4930-A0A5-392DD0145AC0}"/>
              </a:ext>
            </a:extLst>
          </p:cNvPr>
          <p:cNvGrpSpPr/>
          <p:nvPr/>
        </p:nvGrpSpPr>
        <p:grpSpPr>
          <a:xfrm>
            <a:off x="8059596" y="1089232"/>
            <a:ext cx="3929884" cy="614782"/>
            <a:chOff x="8136287" y="1684351"/>
            <a:chExt cx="3525124" cy="602782"/>
          </a:xfrm>
        </p:grpSpPr>
        <p:sp>
          <p:nvSpPr>
            <p:cNvPr id="33" name="Arrow: Chevron 32">
              <a:extLst>
                <a:ext uri="{FF2B5EF4-FFF2-40B4-BE49-F238E27FC236}">
                  <a16:creationId xmlns:a16="http://schemas.microsoft.com/office/drawing/2014/main" id="{AC651322-6926-4574-B207-E23BBBD72355}"/>
                </a:ext>
              </a:extLst>
            </p:cNvPr>
            <p:cNvSpPr/>
            <p:nvPr/>
          </p:nvSpPr>
          <p:spPr bwMode="auto">
            <a:xfrm>
              <a:off x="8136287" y="1686420"/>
              <a:ext cx="3525124" cy="600713"/>
            </a:xfrm>
            <a:prstGeom prst="chevron">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2" tIns="149217" rIns="93260" bIns="149217" numCol="1" spcCol="0" rtlCol="0" fromWordArt="0" anchor="ctr" anchorCtr="0" forceAA="0" compatLnSpc="1">
              <a:prstTxWarp prst="textNoShape">
                <a:avLst/>
              </a:prstTxWarp>
              <a:noAutofit/>
            </a:bodyPr>
            <a:lstStyle/>
            <a:p>
              <a:pPr marL="0" marR="0" lvl="1" indent="0" algn="l" defTabSz="951028"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Close</a:t>
              </a:r>
            </a:p>
          </p:txBody>
        </p:sp>
        <p:cxnSp>
          <p:nvCxnSpPr>
            <p:cNvPr id="34" name="Straight Connector 33">
              <a:extLst>
                <a:ext uri="{FF2B5EF4-FFF2-40B4-BE49-F238E27FC236}">
                  <a16:creationId xmlns:a16="http://schemas.microsoft.com/office/drawing/2014/main" id="{07EB6DAE-FFD5-4233-BCE0-15625B14004E}"/>
                </a:ext>
              </a:extLst>
            </p:cNvPr>
            <p:cNvCxnSpPr>
              <a:cxnSpLocks/>
            </p:cNvCxnSpPr>
            <p:nvPr/>
          </p:nvCxnSpPr>
          <p:spPr>
            <a:xfrm>
              <a:off x="8717822" y="1820992"/>
              <a:ext cx="0" cy="331567"/>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7FEE3471-C379-400D-B8EB-AB94B0CA1A7C}"/>
                </a:ext>
              </a:extLst>
            </p:cNvPr>
            <p:cNvSpPr/>
            <p:nvPr/>
          </p:nvSpPr>
          <p:spPr bwMode="auto">
            <a:xfrm>
              <a:off x="8364208" y="1684351"/>
              <a:ext cx="376804" cy="580243"/>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3260" tIns="46630" rIns="93260" bIns="4663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51028" rtl="0" eaLnBrk="1" fontAlgn="base" latinLnBrk="0" hangingPunct="1">
                <a:lnSpc>
                  <a:spcPct val="100000"/>
                </a:lnSpc>
                <a:spcBef>
                  <a:spcPct val="0"/>
                </a:spcBef>
                <a:spcAft>
                  <a:spcPct val="0"/>
                </a:spcAft>
                <a:buClrTx/>
                <a:buSzTx/>
                <a:buFontTx/>
                <a:buNone/>
                <a:tabLst/>
                <a:defRPr/>
              </a:pPr>
              <a:r>
                <a:rPr kumimoji="0" lang="en-US" sz="2448"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3</a:t>
              </a:r>
            </a:p>
          </p:txBody>
        </p:sp>
      </p:grpSp>
      <p:sp>
        <p:nvSpPr>
          <p:cNvPr id="18" name="Rectangle 17">
            <a:extLst>
              <a:ext uri="{FF2B5EF4-FFF2-40B4-BE49-F238E27FC236}">
                <a16:creationId xmlns:a16="http://schemas.microsoft.com/office/drawing/2014/main" id="{118D40AA-4DA9-4DB9-98E0-8B17388B76AD}"/>
              </a:ext>
            </a:extLst>
          </p:cNvPr>
          <p:cNvSpPr/>
          <p:nvPr/>
        </p:nvSpPr>
        <p:spPr bwMode="auto">
          <a:xfrm>
            <a:off x="4282735" y="3261234"/>
            <a:ext cx="3637153" cy="3425316"/>
          </a:xfrm>
          <a:prstGeom prst="rect">
            <a:avLst/>
          </a:prstGeom>
          <a:solidFill>
            <a:schemeClr val="bg2"/>
          </a:solidFill>
          <a:ln w="6350">
            <a:solidFill>
              <a:schemeClr val="tx1">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3260" tIns="46630" rIns="93260" bIns="4663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b" latinLnBrk="0" hangingPunct="1">
              <a:lnSpc>
                <a:spcPct val="100000"/>
              </a:lnSpc>
              <a:spcBef>
                <a:spcPts val="0"/>
              </a:spcBef>
              <a:spcAft>
                <a:spcPts val="300"/>
              </a:spcAft>
              <a:buClrTx/>
              <a:buSzTx/>
              <a:buFontTx/>
              <a:buNone/>
              <a:tabLst/>
              <a:defRPr/>
            </a:pPr>
            <a:r>
              <a:rPr kumimoji="0" lang="en-US" sz="1200" b="1" i="0" u="none" strike="noStrike" kern="1200" cap="none" spc="0" normalizeH="0" baseline="0" noProof="0" dirty="0">
                <a:ln>
                  <a:noFill/>
                </a:ln>
                <a:solidFill>
                  <a:srgbClr val="008272"/>
                </a:solidFill>
                <a:effectLst/>
                <a:uLnTx/>
                <a:uFillTx/>
                <a:latin typeface="Segoe UI"/>
                <a:ea typeface="+mn-ea"/>
                <a:cs typeface="+mn-cs"/>
              </a:rPr>
              <a:t>Resources: </a:t>
            </a:r>
            <a:endParaRPr kumimoji="0" lang="en-US" sz="1200" b="0" i="0" u="none" strike="noStrike" kern="1200" cap="none" spc="0" normalizeH="0" baseline="0" noProof="0" dirty="0">
              <a:ln>
                <a:noFill/>
              </a:ln>
              <a:solidFill>
                <a:srgbClr val="505050"/>
              </a:solidFill>
              <a:effectLst/>
              <a:uLnTx/>
              <a:uFillTx/>
              <a:latin typeface="Segoe UI"/>
              <a:ea typeface="+mn-ea"/>
              <a:cs typeface="+mn-cs"/>
            </a:endParaRPr>
          </a:p>
          <a:p>
            <a:pPr marL="174625" lvl="0" indent="-174625" fontAlgn="b">
              <a:spcAft>
                <a:spcPts val="300"/>
              </a:spcAft>
              <a:buFont typeface="Arial" panose="020B0604020202020204" pitchFamily="34" charset="0"/>
              <a:buChar char="•"/>
              <a:defRPr/>
            </a:pPr>
            <a:r>
              <a:rPr kumimoji="0" lang="en-US" sz="1100" b="0" i="0" u="none" strike="noStrike" kern="1200" cap="none" spc="0" normalizeH="0" baseline="0" noProof="0" dirty="0">
                <a:ln>
                  <a:noFill/>
                </a:ln>
                <a:solidFill>
                  <a:srgbClr val="505050"/>
                </a:solidFill>
                <a:effectLst/>
                <a:uLnTx/>
                <a:uFillTx/>
                <a:latin typeface="Segoe UI"/>
                <a:ea typeface="+mn-ea"/>
                <a:cs typeface="+mn-cs"/>
              </a:rPr>
              <a:t>Dynamics 365 Business Central customer transition pitch decks – </a:t>
            </a:r>
            <a:r>
              <a:rPr lang="en-US" sz="1100" dirty="0">
                <a:solidFill>
                  <a:srgbClr val="505050"/>
                </a:solidFill>
                <a:hlinkClick r:id="rId11"/>
              </a:rPr>
              <a:t>NAV</a:t>
            </a:r>
            <a:r>
              <a:rPr lang="en-US" sz="1100" dirty="0">
                <a:solidFill>
                  <a:srgbClr val="505050"/>
                </a:solidFill>
              </a:rPr>
              <a:t> &amp; </a:t>
            </a:r>
            <a:r>
              <a:rPr lang="en-US" sz="1100" dirty="0">
                <a:solidFill>
                  <a:srgbClr val="505050"/>
                </a:solidFill>
                <a:hlinkClick r:id="rId12"/>
              </a:rPr>
              <a:t>GP</a:t>
            </a:r>
            <a:endParaRPr lang="en-US" sz="1100" dirty="0">
              <a:solidFill>
                <a:srgbClr val="505050"/>
              </a:solidFill>
            </a:endParaRPr>
          </a:p>
          <a:p>
            <a:pPr marL="174625" marR="0" lvl="0" indent="-174625" algn="l" defTabSz="914400" rtl="0" eaLnBrk="1" fontAlgn="b" latinLnBrk="0" hangingPunct="1">
              <a:lnSpc>
                <a:spcPct val="10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05050"/>
                </a:solidFill>
                <a:effectLst/>
                <a:uLnTx/>
                <a:uFillTx/>
                <a:latin typeface="Segoe UI"/>
                <a:ea typeface="+mn-ea"/>
                <a:cs typeface="+mn-cs"/>
              </a:rPr>
              <a:t>Dynamics 365 Business Central </a:t>
            </a:r>
            <a:r>
              <a:rPr kumimoji="0" lang="en-US" sz="1100" b="0" i="0" u="none" strike="noStrike" kern="1200" cap="none" spc="0" normalizeH="0" baseline="0" noProof="0" dirty="0">
                <a:ln>
                  <a:noFill/>
                </a:ln>
                <a:solidFill>
                  <a:srgbClr val="505050"/>
                </a:solidFill>
                <a:effectLst/>
                <a:uLnTx/>
                <a:uFillTx/>
                <a:latin typeface="Segoe UI"/>
                <a:ea typeface="+mn-ea"/>
                <a:cs typeface="+mn-cs"/>
                <a:hlinkClick r:id="rId13"/>
              </a:rPr>
              <a:t>Click Through Demos</a:t>
            </a:r>
            <a:endParaRPr kumimoji="0" lang="en-US" sz="1100" b="0" i="0" u="none" strike="noStrike" kern="1200" cap="none" spc="0" normalizeH="0" baseline="0" noProof="0" dirty="0">
              <a:ln>
                <a:noFill/>
              </a:ln>
              <a:solidFill>
                <a:srgbClr val="505050"/>
              </a:solidFill>
              <a:effectLst/>
              <a:uLnTx/>
              <a:uFillTx/>
              <a:latin typeface="Segoe UI"/>
              <a:ea typeface="+mn-ea"/>
              <a:cs typeface="+mn-cs"/>
            </a:endParaRPr>
          </a:p>
          <a:p>
            <a:pPr marL="174625" marR="0" lvl="0" indent="-174625" algn="l" defTabSz="914400" rtl="0" eaLnBrk="1" fontAlgn="b" latinLnBrk="0" hangingPunct="1">
              <a:lnSpc>
                <a:spcPct val="10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05050"/>
                </a:solidFill>
                <a:effectLst/>
                <a:uLnTx/>
                <a:uFillTx/>
                <a:latin typeface="Segoe UI"/>
                <a:ea typeface="+mn-ea"/>
                <a:cs typeface="+mn-cs"/>
              </a:rPr>
              <a:t>Dynamics 365 Business Central webinar in a box </a:t>
            </a:r>
          </a:p>
          <a:p>
            <a:pPr marL="631825" marR="0" lvl="1" indent="-174625" algn="l" defTabSz="914400" rtl="0" eaLnBrk="1" fontAlgn="b" latinLnBrk="0" hangingPunct="1">
              <a:lnSpc>
                <a:spcPct val="10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05050"/>
                </a:solidFill>
                <a:effectLst/>
                <a:uLnTx/>
                <a:uFillTx/>
                <a:latin typeface="Segoe UI"/>
                <a:ea typeface="+mn-ea"/>
                <a:cs typeface="+mn-cs"/>
                <a:hlinkClick r:id="rId14"/>
              </a:rPr>
              <a:t>Guidance document</a:t>
            </a:r>
            <a:endParaRPr kumimoji="0" lang="en-US" sz="1100" b="0" i="0" u="none" strike="noStrike" kern="1200" cap="none" spc="0" normalizeH="0" baseline="0" noProof="0" dirty="0">
              <a:ln>
                <a:noFill/>
              </a:ln>
              <a:solidFill>
                <a:srgbClr val="505050"/>
              </a:solidFill>
              <a:effectLst/>
              <a:uLnTx/>
              <a:uFillTx/>
              <a:latin typeface="Segoe UI"/>
              <a:ea typeface="+mn-ea"/>
              <a:cs typeface="+mn-cs"/>
            </a:endParaRPr>
          </a:p>
          <a:p>
            <a:pPr marL="631825" lvl="1" indent="-174625" fontAlgn="b">
              <a:spcAft>
                <a:spcPts val="300"/>
              </a:spcAft>
              <a:buFont typeface="Arial" panose="020B0604020202020204" pitchFamily="34" charset="0"/>
              <a:buChar char="•"/>
              <a:defRPr/>
            </a:pPr>
            <a:r>
              <a:rPr lang="en-US" sz="1100" dirty="0">
                <a:solidFill>
                  <a:srgbClr val="505050"/>
                </a:solidFill>
                <a:hlinkClick r:id="rId15"/>
              </a:rPr>
              <a:t>Transition Conversation Guide</a:t>
            </a:r>
            <a:r>
              <a:rPr lang="en-US" sz="1100" dirty="0">
                <a:solidFill>
                  <a:srgbClr val="505050"/>
                </a:solidFill>
                <a:hlinkClick r:id="rId16"/>
              </a:rPr>
              <a:t> </a:t>
            </a:r>
            <a:endParaRPr lang="en-US" sz="1100" dirty="0">
              <a:solidFill>
                <a:srgbClr val="505050"/>
              </a:solidFill>
            </a:endParaRPr>
          </a:p>
          <a:p>
            <a:pPr marL="631825" lvl="1" indent="-174625" fontAlgn="b">
              <a:spcAft>
                <a:spcPts val="300"/>
              </a:spcAft>
              <a:buFont typeface="Arial" panose="020B0604020202020204" pitchFamily="34" charset="0"/>
              <a:buChar char="•"/>
              <a:defRPr/>
            </a:pPr>
            <a:r>
              <a:rPr lang="en-US" sz="1100" dirty="0">
                <a:solidFill>
                  <a:srgbClr val="505050"/>
                </a:solidFill>
                <a:hlinkClick r:id="rId17"/>
              </a:rPr>
              <a:t>Recorded video delivery</a:t>
            </a:r>
            <a:r>
              <a:rPr lang="en-US" sz="1100" dirty="0">
                <a:solidFill>
                  <a:srgbClr val="505050"/>
                </a:solidFill>
              </a:rPr>
              <a:t> </a:t>
            </a:r>
            <a:r>
              <a:rPr kumimoji="0" lang="en-US" sz="1100" b="0" i="0" u="none" strike="noStrike" kern="1200" cap="none" spc="0" normalizeH="0" baseline="0" noProof="0" dirty="0">
                <a:ln>
                  <a:noFill/>
                </a:ln>
                <a:solidFill>
                  <a:srgbClr val="505050"/>
                </a:solidFill>
                <a:effectLst/>
                <a:uLnTx/>
                <a:uFillTx/>
                <a:latin typeface="Segoe UI"/>
                <a:ea typeface="+mn-ea"/>
                <a:cs typeface="+mn-cs"/>
              </a:rPr>
              <a:t>of transition conversation guide</a:t>
            </a:r>
          </a:p>
          <a:p>
            <a:pPr marL="174625" marR="0" lvl="0" indent="-174625" algn="l" defTabSz="914400" rtl="0" eaLnBrk="1" fontAlgn="b" latinLnBrk="0" hangingPunct="1">
              <a:lnSpc>
                <a:spcPct val="100000"/>
              </a:lnSpc>
              <a:spcBef>
                <a:spcPts val="0"/>
              </a:spcBef>
              <a:spcAft>
                <a:spcPts val="3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505050"/>
              </a:solidFill>
              <a:effectLst/>
              <a:highlight>
                <a:srgbClr val="FFFF00"/>
              </a:highlight>
              <a:uLnTx/>
              <a:uFillTx/>
              <a:latin typeface="Segoe UI"/>
              <a:ea typeface="+mn-ea"/>
              <a:cs typeface="+mn-cs"/>
            </a:endParaRPr>
          </a:p>
        </p:txBody>
      </p:sp>
      <p:sp>
        <p:nvSpPr>
          <p:cNvPr id="20" name="Rectangle 19">
            <a:extLst>
              <a:ext uri="{FF2B5EF4-FFF2-40B4-BE49-F238E27FC236}">
                <a16:creationId xmlns:a16="http://schemas.microsoft.com/office/drawing/2014/main" id="{5AE059E9-E175-41DC-8FB8-68B5C8D65996}"/>
              </a:ext>
            </a:extLst>
          </p:cNvPr>
          <p:cNvSpPr/>
          <p:nvPr/>
        </p:nvSpPr>
        <p:spPr bwMode="auto">
          <a:xfrm>
            <a:off x="477545" y="3261234"/>
            <a:ext cx="3637153" cy="3425316"/>
          </a:xfrm>
          <a:prstGeom prst="rect">
            <a:avLst/>
          </a:prstGeom>
          <a:solidFill>
            <a:schemeClr val="bg2"/>
          </a:solidFill>
          <a:ln w="6350">
            <a:solidFill>
              <a:schemeClr val="tx1">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3260" tIns="46630" rIns="93260" bIns="4663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8272"/>
                </a:solidFill>
                <a:effectLst/>
                <a:uLnTx/>
                <a:uFillTx/>
                <a:latin typeface="Segoe UI"/>
                <a:ea typeface="+mn-ea"/>
                <a:cs typeface="+mn-cs"/>
              </a:rPr>
              <a:t>Resources</a:t>
            </a:r>
            <a:r>
              <a:rPr lang="en-US" sz="1200" b="1" dirty="0">
                <a:solidFill>
                  <a:srgbClr val="008272"/>
                </a:solidFill>
                <a:latin typeface="Segoe UI"/>
              </a:rPr>
              <a:t> </a:t>
            </a:r>
            <a:endParaRPr kumimoji="0" lang="en-US" sz="1200" b="1" i="0" u="none" strike="noStrike" kern="1200" cap="none" spc="0" normalizeH="0" baseline="0" noProof="0" dirty="0">
              <a:ln>
                <a:noFill/>
              </a:ln>
              <a:solidFill>
                <a:srgbClr val="008272"/>
              </a:solidFill>
              <a:effectLst/>
              <a:uLnTx/>
              <a:uFillTx/>
              <a:latin typeface="Segoe UI"/>
              <a:ea typeface="+mn-ea"/>
              <a:cs typeface="+mn-cs"/>
            </a:endParaRPr>
          </a:p>
          <a:p>
            <a:pPr marL="174625" marR="0" lvl="0" indent="-174625" algn="l" defTabSz="914400" rtl="0" eaLnBrk="1" fontAlgn="b" latinLnBrk="0" hangingPunct="1">
              <a:lnSpc>
                <a:spcPct val="10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05050"/>
                </a:solidFill>
                <a:effectLst/>
                <a:uLnTx/>
                <a:uFillTx/>
                <a:latin typeface="Segoe UI"/>
                <a:ea typeface="+mn-ea"/>
                <a:cs typeface="+mn-cs"/>
              </a:rPr>
              <a:t>Dynamics 365 Business Central Customer Transition Pitch decks – </a:t>
            </a:r>
            <a:r>
              <a:rPr kumimoji="0" lang="en-US" sz="1100" b="0" i="0" u="none" strike="noStrike" kern="1200" cap="none" spc="0" normalizeH="0" baseline="0" noProof="0" dirty="0">
                <a:ln>
                  <a:noFill/>
                </a:ln>
                <a:solidFill>
                  <a:srgbClr val="505050"/>
                </a:solidFill>
                <a:effectLst/>
                <a:uLnTx/>
                <a:uFillTx/>
                <a:latin typeface="Segoe UI"/>
                <a:ea typeface="+mn-ea"/>
                <a:cs typeface="+mn-cs"/>
                <a:hlinkClick r:id="rId11"/>
              </a:rPr>
              <a:t>NAV</a:t>
            </a:r>
            <a:r>
              <a:rPr kumimoji="0" lang="en-US" sz="1100" b="0" i="0" u="none" strike="noStrike" kern="1200" cap="none" spc="0" normalizeH="0" baseline="0" noProof="0" dirty="0">
                <a:ln>
                  <a:noFill/>
                </a:ln>
                <a:solidFill>
                  <a:srgbClr val="505050"/>
                </a:solidFill>
                <a:effectLst/>
                <a:uLnTx/>
                <a:uFillTx/>
                <a:latin typeface="Segoe UI"/>
                <a:ea typeface="+mn-ea"/>
                <a:cs typeface="+mn-cs"/>
              </a:rPr>
              <a:t> &amp; </a:t>
            </a:r>
            <a:r>
              <a:rPr kumimoji="0" lang="en-US" sz="1100" b="0" i="0" u="none" strike="noStrike" kern="1200" cap="none" spc="0" normalizeH="0" baseline="0" noProof="0" dirty="0">
                <a:ln>
                  <a:noFill/>
                </a:ln>
                <a:solidFill>
                  <a:srgbClr val="505050"/>
                </a:solidFill>
                <a:effectLst/>
                <a:uLnTx/>
                <a:uFillTx/>
                <a:latin typeface="Segoe UI"/>
                <a:ea typeface="+mn-ea"/>
                <a:cs typeface="+mn-cs"/>
                <a:hlinkClick r:id="rId12"/>
              </a:rPr>
              <a:t>GP</a:t>
            </a:r>
            <a:endParaRPr kumimoji="0" lang="en-US" sz="1100" b="0" i="0" u="none" strike="noStrike" kern="1200" cap="none" spc="0" normalizeH="0" baseline="0" noProof="0" dirty="0">
              <a:ln>
                <a:noFill/>
              </a:ln>
              <a:solidFill>
                <a:srgbClr val="505050"/>
              </a:solidFill>
              <a:effectLst/>
              <a:uLnTx/>
              <a:uFillTx/>
              <a:latin typeface="Segoe UI"/>
              <a:ea typeface="+mn-ea"/>
              <a:cs typeface="+mn-cs"/>
            </a:endParaRPr>
          </a:p>
          <a:p>
            <a:pPr marL="174625" marR="0" lvl="0" indent="-174625" algn="l" defTabSz="914400" rtl="0" eaLnBrk="1" fontAlgn="b" latinLnBrk="0" hangingPunct="1">
              <a:lnSpc>
                <a:spcPct val="10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05050"/>
                </a:solidFill>
                <a:effectLst/>
                <a:uLnTx/>
                <a:uFillTx/>
                <a:latin typeface="Segoe UI"/>
                <a:ea typeface="+mn-ea"/>
                <a:cs typeface="+mn-cs"/>
              </a:rPr>
              <a:t>Dynamics 365 Business Central </a:t>
            </a:r>
            <a:r>
              <a:rPr kumimoji="0" lang="en-US" sz="1100" b="0" i="0" u="none" strike="noStrike" kern="1200" cap="none" spc="0" normalizeH="0" baseline="0" noProof="0" dirty="0">
                <a:ln>
                  <a:noFill/>
                </a:ln>
                <a:solidFill>
                  <a:srgbClr val="505050"/>
                </a:solidFill>
                <a:effectLst/>
                <a:uLnTx/>
                <a:uFillTx/>
                <a:latin typeface="Segoe UI"/>
                <a:ea typeface="+mn-ea"/>
                <a:cs typeface="+mn-cs"/>
                <a:hlinkClick r:id="rId15"/>
              </a:rPr>
              <a:t>Transition Conversation Guide</a:t>
            </a:r>
            <a:endParaRPr kumimoji="0" lang="en-US" sz="1100" b="0" i="0" u="none" strike="noStrike" kern="1200" cap="none" spc="0" normalizeH="0" baseline="0" noProof="0" dirty="0">
              <a:ln>
                <a:noFill/>
              </a:ln>
              <a:solidFill>
                <a:srgbClr val="505050"/>
              </a:solidFill>
              <a:effectLst/>
              <a:uLnTx/>
              <a:uFillTx/>
              <a:latin typeface="Segoe UI"/>
              <a:ea typeface="+mn-ea"/>
              <a:cs typeface="+mn-cs"/>
            </a:endParaRPr>
          </a:p>
          <a:p>
            <a:pPr marL="174625" marR="0" lvl="0" indent="-174625" algn="l" defTabSz="914400" rtl="0" eaLnBrk="1" fontAlgn="b" latinLnBrk="0" hangingPunct="1">
              <a:lnSpc>
                <a:spcPct val="10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05050"/>
                </a:solidFill>
                <a:effectLst/>
                <a:uLnTx/>
                <a:uFillTx/>
                <a:latin typeface="Segoe UI"/>
                <a:ea typeface="+mn-ea"/>
                <a:cs typeface="+mn-cs"/>
                <a:hlinkClick r:id="rId17"/>
              </a:rPr>
              <a:t>Recorded video delivery</a:t>
            </a:r>
            <a:r>
              <a:rPr kumimoji="0" lang="en-US" sz="1100" b="0" i="0" u="none" strike="noStrike" kern="1200" cap="none" spc="0" normalizeH="0" baseline="0" noProof="0" dirty="0">
                <a:ln>
                  <a:noFill/>
                </a:ln>
                <a:solidFill>
                  <a:srgbClr val="505050"/>
                </a:solidFill>
                <a:effectLst/>
                <a:uLnTx/>
                <a:uFillTx/>
                <a:latin typeface="Segoe UI"/>
                <a:ea typeface="+mn-ea"/>
                <a:cs typeface="+mn-cs"/>
              </a:rPr>
              <a:t> of Dynamics 365 Business Central Transition Conversation Guide</a:t>
            </a:r>
          </a:p>
          <a:p>
            <a:pPr marL="174625" marR="0" lvl="0" indent="-174625" algn="l" defTabSz="914400" rtl="0" eaLnBrk="1" fontAlgn="b" latinLnBrk="0" hangingPunct="1">
              <a:lnSpc>
                <a:spcPct val="10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05050"/>
                </a:solidFill>
                <a:effectLst/>
                <a:uLnTx/>
                <a:uFillTx/>
                <a:latin typeface="Segoe UI"/>
                <a:ea typeface="+mn-ea"/>
                <a:cs typeface="+mn-cs"/>
              </a:rPr>
              <a:t>Dynamics 365 Business Central</a:t>
            </a:r>
            <a:r>
              <a:rPr lang="en-US" sz="1100" dirty="0">
                <a:solidFill>
                  <a:srgbClr val="505050"/>
                </a:solidFill>
                <a:latin typeface="Segoe UI"/>
              </a:rPr>
              <a:t> </a:t>
            </a:r>
            <a:r>
              <a:rPr kumimoji="0" lang="en-US" sz="1100" b="0" i="0" u="none" strike="noStrike" kern="1200" cap="none" spc="0" normalizeH="0" baseline="0" noProof="0" dirty="0">
                <a:ln>
                  <a:noFill/>
                </a:ln>
                <a:solidFill>
                  <a:srgbClr val="505050"/>
                </a:solidFill>
                <a:effectLst/>
                <a:uLnTx/>
                <a:uFillTx/>
                <a:latin typeface="Segoe UI"/>
                <a:ea typeface="+mn-ea"/>
                <a:cs typeface="+mn-cs"/>
                <a:hlinkClick r:id="rId18"/>
              </a:rPr>
              <a:t>Customer Sales Guide</a:t>
            </a:r>
            <a:endParaRPr kumimoji="0" lang="en-US" sz="1100" b="0" i="0" u="none" strike="noStrike" kern="1200" cap="none" spc="0" normalizeH="0" baseline="0" noProof="0" dirty="0">
              <a:ln>
                <a:noFill/>
              </a:ln>
              <a:solidFill>
                <a:srgbClr val="505050"/>
              </a:solidFill>
              <a:effectLst/>
              <a:uLnTx/>
              <a:uFillTx/>
              <a:latin typeface="Segoe UI"/>
              <a:ea typeface="+mn-ea"/>
              <a:cs typeface="+mn-cs"/>
            </a:endParaRPr>
          </a:p>
          <a:p>
            <a:pPr marL="174625" marR="0" lvl="0" indent="-174625" algn="l" defTabSz="914400" rtl="0" eaLnBrk="1" fontAlgn="b" latinLnBrk="0" hangingPunct="1">
              <a:lnSpc>
                <a:spcPct val="10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05050"/>
                </a:solidFill>
                <a:effectLst/>
                <a:uLnTx/>
                <a:uFillTx/>
                <a:latin typeface="Segoe UI"/>
                <a:ea typeface="+mn-ea"/>
                <a:cs typeface="+mn-cs"/>
              </a:rPr>
              <a:t>Dynamics 365 Business Central transition FAQ – </a:t>
            </a:r>
            <a:r>
              <a:rPr kumimoji="0" lang="en-US" sz="1100" b="0" i="0" u="none" strike="noStrike" kern="1200" cap="none" spc="0" normalizeH="0" baseline="0" noProof="0" dirty="0">
                <a:ln>
                  <a:noFill/>
                </a:ln>
                <a:solidFill>
                  <a:srgbClr val="505050"/>
                </a:solidFill>
                <a:effectLst/>
                <a:uLnTx/>
                <a:uFillTx/>
                <a:latin typeface="Segoe UI"/>
                <a:ea typeface="+mn-ea"/>
                <a:cs typeface="+mn-cs"/>
                <a:hlinkClick r:id="rId19"/>
              </a:rPr>
              <a:t>NAV </a:t>
            </a:r>
            <a:r>
              <a:rPr kumimoji="0" lang="en-US" sz="1100" b="0" i="0" u="none" strike="noStrike" kern="1200" cap="none" spc="0" normalizeH="0" baseline="0" noProof="0" dirty="0">
                <a:ln>
                  <a:noFill/>
                </a:ln>
                <a:solidFill>
                  <a:srgbClr val="505050"/>
                </a:solidFill>
                <a:effectLst/>
                <a:uLnTx/>
                <a:uFillTx/>
                <a:latin typeface="Segoe UI"/>
                <a:ea typeface="+mn-ea"/>
                <a:cs typeface="+mn-cs"/>
              </a:rPr>
              <a:t>&amp; </a:t>
            </a:r>
            <a:r>
              <a:rPr kumimoji="0" lang="en-US" sz="1100" b="0" i="0" u="none" strike="noStrike" kern="1200" cap="none" spc="0" normalizeH="0" baseline="0" noProof="0" dirty="0">
                <a:ln>
                  <a:noFill/>
                </a:ln>
                <a:solidFill>
                  <a:srgbClr val="505050"/>
                </a:solidFill>
                <a:effectLst/>
                <a:uLnTx/>
                <a:uFillTx/>
                <a:latin typeface="Segoe UI"/>
                <a:ea typeface="+mn-ea"/>
                <a:cs typeface="+mn-cs"/>
                <a:hlinkClick r:id="rId20"/>
              </a:rPr>
              <a:t>GP</a:t>
            </a:r>
            <a:endParaRPr kumimoji="0" lang="en-US" sz="1100" b="0" i="0" u="none" strike="noStrike" kern="1200" cap="none" spc="0" normalizeH="0" baseline="0" noProof="0" dirty="0">
              <a:ln>
                <a:noFill/>
              </a:ln>
              <a:solidFill>
                <a:srgbClr val="505050"/>
              </a:solidFill>
              <a:effectLst/>
              <a:uLnTx/>
              <a:uFillTx/>
              <a:latin typeface="Segoe UI"/>
              <a:ea typeface="+mn-ea"/>
              <a:cs typeface="+mn-cs"/>
            </a:endParaRPr>
          </a:p>
          <a:p>
            <a:pPr marL="174625" marR="0" lvl="0" indent="-174625" algn="l" defTabSz="914400" rtl="0" eaLnBrk="1" fontAlgn="b" latinLnBrk="0" hangingPunct="1">
              <a:lnSpc>
                <a:spcPct val="10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05050"/>
                </a:solidFill>
                <a:effectLst/>
                <a:uLnTx/>
                <a:uFillTx/>
                <a:latin typeface="Segoe UI"/>
                <a:ea typeface="+mn-ea"/>
                <a:cs typeface="+mn-cs"/>
              </a:rPr>
              <a:t>Dynamics 365 Business Central on-demand webinars</a:t>
            </a:r>
          </a:p>
          <a:p>
            <a:pPr lvl="1" fontAlgn="b">
              <a:spcAft>
                <a:spcPts val="300"/>
              </a:spcAft>
              <a:defRPr/>
            </a:pPr>
            <a:r>
              <a:rPr kumimoji="0" lang="en-US" sz="1100" b="0" i="0" u="none" strike="noStrike" kern="1200" cap="none" spc="0" normalizeH="0" baseline="0" noProof="0" dirty="0">
                <a:ln>
                  <a:noFill/>
                </a:ln>
                <a:solidFill>
                  <a:srgbClr val="505050"/>
                </a:solidFill>
                <a:effectLst/>
                <a:uLnTx/>
                <a:uFillTx/>
                <a:latin typeface="Segoe UI"/>
                <a:ea typeface="+mn-ea"/>
                <a:cs typeface="+mn-cs"/>
                <a:hlinkClick r:id="rId21"/>
              </a:rPr>
              <a:t>Ready for cloud</a:t>
            </a:r>
            <a:r>
              <a:rPr kumimoji="0" lang="en-US" sz="1100" b="0" i="0" u="none" strike="noStrike" kern="1200" cap="none" spc="0" normalizeH="0" baseline="0" noProof="0" dirty="0">
                <a:ln>
                  <a:noFill/>
                </a:ln>
                <a:solidFill>
                  <a:srgbClr val="505050"/>
                </a:solidFill>
                <a:effectLst/>
                <a:uLnTx/>
                <a:uFillTx/>
                <a:latin typeface="Segoe UI"/>
                <a:ea typeface="+mn-ea"/>
                <a:cs typeface="+mn-cs"/>
              </a:rPr>
              <a:t>, </a:t>
            </a:r>
            <a:r>
              <a:rPr kumimoji="0" lang="en-US" sz="1100" b="0" i="0" u="none" strike="noStrike" kern="1200" cap="none" spc="0" normalizeH="0" baseline="0" noProof="0" dirty="0">
                <a:ln>
                  <a:noFill/>
                </a:ln>
                <a:solidFill>
                  <a:srgbClr val="505050"/>
                </a:solidFill>
                <a:effectLst/>
                <a:uLnTx/>
                <a:uFillTx/>
                <a:latin typeface="Segoe UI"/>
                <a:ea typeface="+mn-ea"/>
                <a:cs typeface="+mn-cs"/>
                <a:hlinkClick r:id="rId22"/>
              </a:rPr>
              <a:t>GP migration tools</a:t>
            </a:r>
            <a:r>
              <a:rPr kumimoji="0" lang="en-US" sz="1100" b="0" i="0" u="none" strike="noStrike" kern="1200" cap="none" spc="0" normalizeH="0" baseline="0" noProof="0" dirty="0">
                <a:ln>
                  <a:noFill/>
                </a:ln>
                <a:solidFill>
                  <a:srgbClr val="505050"/>
                </a:solidFill>
                <a:effectLst/>
                <a:uLnTx/>
                <a:uFillTx/>
                <a:latin typeface="Segoe UI"/>
                <a:ea typeface="+mn-ea"/>
                <a:cs typeface="+mn-cs"/>
              </a:rPr>
              <a:t>, </a:t>
            </a:r>
            <a:r>
              <a:rPr kumimoji="0" lang="en-US" sz="1100" b="0" i="0" u="none" strike="noStrike" kern="1200" cap="none" spc="0" normalizeH="0" baseline="0" noProof="0" dirty="0">
                <a:ln>
                  <a:noFill/>
                </a:ln>
                <a:solidFill>
                  <a:srgbClr val="505050"/>
                </a:solidFill>
                <a:effectLst/>
                <a:uLnTx/>
                <a:uFillTx/>
                <a:latin typeface="Segoe UI"/>
                <a:ea typeface="+mn-ea"/>
                <a:cs typeface="+mn-cs"/>
                <a:hlinkClick r:id="rId23"/>
              </a:rPr>
              <a:t>GP intelligent cloud</a:t>
            </a:r>
            <a:r>
              <a:rPr kumimoji="0" lang="en-US" sz="1100" b="0" i="0" u="none" strike="noStrike" kern="1200" cap="none" spc="0" normalizeH="0" baseline="0" noProof="0" dirty="0">
                <a:ln>
                  <a:noFill/>
                </a:ln>
                <a:solidFill>
                  <a:srgbClr val="505050"/>
                </a:solidFill>
                <a:effectLst/>
                <a:uLnTx/>
                <a:uFillTx/>
                <a:latin typeface="Segoe UI"/>
                <a:ea typeface="+mn-ea"/>
                <a:cs typeface="+mn-cs"/>
              </a:rPr>
              <a:t>, </a:t>
            </a:r>
            <a:r>
              <a:rPr lang="en-US" sz="1100" dirty="0">
                <a:solidFill>
                  <a:schemeClr val="tx1"/>
                </a:solidFill>
                <a:cs typeface="Segoe UI Semibold" panose="020B0702040204020203" pitchFamily="34" charset="0"/>
                <a:hlinkClick r:id="rId24"/>
              </a:rPr>
              <a:t>Partner TCO Calculator</a:t>
            </a:r>
            <a:endParaRPr kumimoji="0" lang="en-US" sz="1100" b="0" i="0" u="none" strike="noStrike" kern="1200" cap="none" spc="0" normalizeH="0" baseline="0" noProof="0" dirty="0">
              <a:ln>
                <a:noFill/>
              </a:ln>
              <a:solidFill>
                <a:srgbClr val="505050"/>
              </a:solidFill>
              <a:effectLst/>
              <a:uLnTx/>
              <a:uFillTx/>
              <a:ea typeface="+mn-ea"/>
              <a:cs typeface="+mn-cs"/>
            </a:endParaRPr>
          </a:p>
          <a:p>
            <a:pPr marL="174625" marR="0" lvl="0" indent="-174625" algn="l" defTabSz="914400" rtl="0" eaLnBrk="1" fontAlgn="b" latinLnBrk="0" hangingPunct="1">
              <a:lnSpc>
                <a:spcPct val="10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05050"/>
                </a:solidFill>
                <a:effectLst/>
                <a:uLnTx/>
                <a:uFillTx/>
                <a:latin typeface="Segoe UI"/>
                <a:ea typeface="+mn-ea"/>
                <a:cs typeface="+mn-cs"/>
              </a:rPr>
              <a:t>Dynamics 365 Business Central </a:t>
            </a:r>
            <a:r>
              <a:rPr kumimoji="0" lang="en-US" sz="1100" b="0" i="0" u="none" strike="noStrike" kern="1200" cap="none" spc="0" normalizeH="0" baseline="0" noProof="0" dirty="0">
                <a:ln>
                  <a:noFill/>
                </a:ln>
                <a:solidFill>
                  <a:srgbClr val="505050"/>
                </a:solidFill>
                <a:effectLst/>
                <a:uLnTx/>
                <a:uFillTx/>
                <a:latin typeface="Segoe UI"/>
                <a:ea typeface="+mn-ea"/>
                <a:cs typeface="+mn-cs"/>
                <a:hlinkClick r:id="rId25"/>
              </a:rPr>
              <a:t>Partner TCO Calculator</a:t>
            </a:r>
            <a:endParaRPr kumimoji="0" lang="en-US" sz="1100" b="0" i="0" u="none" strike="noStrike" kern="1200" cap="none" spc="0" normalizeH="0" baseline="0" noProof="0" dirty="0">
              <a:ln>
                <a:noFill/>
              </a:ln>
              <a:solidFill>
                <a:srgbClr val="505050"/>
              </a:solidFill>
              <a:effectLst/>
              <a:uLnTx/>
              <a:uFillTx/>
              <a:latin typeface="Segoe UI"/>
              <a:ea typeface="+mn-ea"/>
              <a:cs typeface="+mn-cs"/>
              <a:hlinkClick r:id="rId26"/>
            </a:endParaRPr>
          </a:p>
          <a:p>
            <a:pPr marR="0" lvl="0" algn="l" defTabSz="914400" rtl="0" eaLnBrk="1" fontAlgn="b" latinLnBrk="0" hangingPunct="1">
              <a:lnSpc>
                <a:spcPct val="100000"/>
              </a:lnSpc>
              <a:spcBef>
                <a:spcPts val="0"/>
              </a:spcBef>
              <a:spcAft>
                <a:spcPts val="300"/>
              </a:spcAft>
              <a:buClrTx/>
              <a:buSzTx/>
              <a:tabLst/>
              <a:defRPr/>
            </a:pPr>
            <a:endParaRPr kumimoji="0" lang="en-US" sz="1100" b="0" i="0" u="none" strike="noStrike" kern="1200" cap="none" spc="0" normalizeH="0" baseline="0" noProof="0" dirty="0">
              <a:ln>
                <a:noFill/>
              </a:ln>
              <a:solidFill>
                <a:srgbClr val="505050"/>
              </a:solidFill>
              <a:effectLst/>
              <a:uLnTx/>
              <a:uFillTx/>
              <a:latin typeface="Segoe UI"/>
              <a:ea typeface="+mn-ea"/>
              <a:cs typeface="+mn-cs"/>
            </a:endParaRPr>
          </a:p>
          <a:p>
            <a:pPr marL="174625" marR="0" lvl="0" indent="-174625" algn="l" defTabSz="914400" rtl="0" eaLnBrk="1" fontAlgn="b" latinLnBrk="0" hangingPunct="1">
              <a:lnSpc>
                <a:spcPct val="100000"/>
              </a:lnSpc>
              <a:spcBef>
                <a:spcPts val="0"/>
              </a:spcBef>
              <a:spcAft>
                <a:spcPts val="3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505050"/>
              </a:solidFill>
              <a:effectLst/>
              <a:uLnTx/>
              <a:uFillTx/>
              <a:latin typeface="Segoe UI"/>
              <a:ea typeface="+mn-ea"/>
              <a:cs typeface="+mn-cs"/>
            </a:endParaRPr>
          </a:p>
          <a:p>
            <a:pPr marL="174625" marR="0" lvl="0" indent="-174625" algn="l" defTabSz="914400" rtl="0" eaLnBrk="1" fontAlgn="b" latinLnBrk="0" hangingPunct="1">
              <a:lnSpc>
                <a:spcPct val="100000"/>
              </a:lnSpc>
              <a:spcBef>
                <a:spcPts val="0"/>
              </a:spcBef>
              <a:spcAft>
                <a:spcPts val="3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22" name="Rectangle 21">
            <a:extLst>
              <a:ext uri="{FF2B5EF4-FFF2-40B4-BE49-F238E27FC236}">
                <a16:creationId xmlns:a16="http://schemas.microsoft.com/office/drawing/2014/main" id="{E9E4F0B3-0C01-4E80-8557-6F642498250B}"/>
              </a:ext>
            </a:extLst>
          </p:cNvPr>
          <p:cNvSpPr/>
          <p:nvPr/>
        </p:nvSpPr>
        <p:spPr bwMode="auto">
          <a:xfrm>
            <a:off x="8073579" y="3261234"/>
            <a:ext cx="3637153" cy="3425316"/>
          </a:xfrm>
          <a:prstGeom prst="rect">
            <a:avLst/>
          </a:prstGeom>
          <a:solidFill>
            <a:schemeClr val="bg2"/>
          </a:solidFill>
          <a:ln w="6350">
            <a:solidFill>
              <a:schemeClr val="tx1">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3260" tIns="46630" rIns="93260" bIns="4663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8272"/>
                </a:solidFill>
                <a:effectLst/>
                <a:uLnTx/>
                <a:uFillTx/>
                <a:latin typeface="Segoe UI"/>
                <a:ea typeface="+mn-ea"/>
                <a:cs typeface="+mn-cs"/>
              </a:rPr>
              <a:t>Resources:</a:t>
            </a:r>
          </a:p>
          <a:p>
            <a:pPr marL="174625" marR="0" lvl="0" indent="-174625" algn="l" defTabSz="914400" rtl="0" eaLnBrk="1" fontAlgn="b" latinLnBrk="0" hangingPunct="1">
              <a:lnSpc>
                <a:spcPct val="10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05050"/>
                </a:solidFill>
                <a:effectLst/>
                <a:uLnTx/>
                <a:uFillTx/>
                <a:latin typeface="Segoe UI"/>
                <a:ea typeface="+mn-ea"/>
                <a:cs typeface="+mn-cs"/>
              </a:rPr>
              <a:t>Dynamics 365 Business Central Transition </a:t>
            </a:r>
            <a:r>
              <a:rPr kumimoji="0" lang="en-US" sz="1100" b="0" i="0" u="none" strike="noStrike" kern="1200" cap="none" spc="0" normalizeH="0" baseline="0" noProof="0" dirty="0">
                <a:ln>
                  <a:noFill/>
                </a:ln>
                <a:solidFill>
                  <a:srgbClr val="505050"/>
                </a:solidFill>
                <a:effectLst/>
                <a:uLnTx/>
                <a:uFillTx/>
                <a:latin typeface="Segoe UI"/>
                <a:ea typeface="+mn-ea"/>
                <a:cs typeface="+mn-cs"/>
                <a:hlinkClick r:id="rId27"/>
              </a:rPr>
              <a:t>Promotional Offers sheet</a:t>
            </a:r>
            <a:endParaRPr kumimoji="0" lang="en-US" sz="1100" b="0" i="0" u="none" strike="noStrike" kern="1200" cap="none" spc="0" normalizeH="0" baseline="0" noProof="0" dirty="0">
              <a:ln>
                <a:noFill/>
              </a:ln>
              <a:solidFill>
                <a:srgbClr val="505050"/>
              </a:solidFill>
              <a:effectLst/>
              <a:uLnTx/>
              <a:uFillTx/>
              <a:latin typeface="Segoe UI"/>
              <a:ea typeface="+mn-ea"/>
              <a:cs typeface="+mn-cs"/>
            </a:endParaRPr>
          </a:p>
          <a:p>
            <a:pPr marL="174625" marR="0" lvl="0" indent="-174625" algn="l" defTabSz="914400" rtl="0" eaLnBrk="1" fontAlgn="b" latinLnBrk="0" hangingPunct="1">
              <a:lnSpc>
                <a:spcPct val="10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05050"/>
                </a:solidFill>
                <a:effectLst/>
                <a:uLnTx/>
                <a:uFillTx/>
                <a:latin typeface="Segoe UI"/>
                <a:ea typeface="+mn-ea"/>
                <a:cs typeface="+mn-cs"/>
              </a:rPr>
              <a:t>Dynamics 365 Business Central </a:t>
            </a:r>
            <a:r>
              <a:rPr kumimoji="0" lang="en-US" sz="1100" b="0" i="0" u="none" strike="noStrike" kern="1200" cap="none" spc="0" normalizeH="0" baseline="0" noProof="0" dirty="0">
                <a:ln>
                  <a:noFill/>
                </a:ln>
                <a:solidFill>
                  <a:srgbClr val="505050"/>
                </a:solidFill>
                <a:effectLst/>
                <a:uLnTx/>
                <a:uFillTx/>
                <a:latin typeface="Segoe UI"/>
                <a:ea typeface="+mn-ea"/>
                <a:cs typeface="+mn-cs"/>
                <a:hlinkClick r:id="rId28"/>
              </a:rPr>
              <a:t>Customer TCO Calculator</a:t>
            </a:r>
            <a:endParaRPr kumimoji="0" lang="en-US" sz="1100" b="0" i="0" u="none" strike="noStrike" kern="1200" cap="none" spc="0" normalizeH="0" baseline="0" noProof="0" dirty="0">
              <a:ln>
                <a:noFill/>
              </a:ln>
              <a:solidFill>
                <a:srgbClr val="505050"/>
              </a:solidFill>
              <a:effectLst/>
              <a:uLnTx/>
              <a:uFillTx/>
              <a:latin typeface="Segoe UI"/>
              <a:ea typeface="+mn-ea"/>
              <a:cs typeface="+mn-cs"/>
            </a:endParaRPr>
          </a:p>
          <a:p>
            <a:pPr marL="174625" marR="0" lvl="0" indent="-174625" algn="l" defTabSz="914400" rtl="0" eaLnBrk="1" fontAlgn="b" latinLnBrk="0" hangingPunct="1">
              <a:lnSpc>
                <a:spcPct val="10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505050"/>
                </a:solidFill>
                <a:effectLst/>
                <a:uLnTx/>
                <a:uFillTx/>
                <a:latin typeface="Segoe UI"/>
                <a:ea typeface="+mn-ea"/>
                <a:cs typeface="+mn-cs"/>
              </a:rPr>
              <a:t>Dynamics 365 Business Central </a:t>
            </a:r>
            <a:r>
              <a:rPr kumimoji="0" lang="en-US" sz="1100" b="0" i="0" u="none" strike="noStrike" kern="1200" cap="none" spc="0" normalizeH="0" baseline="0" noProof="0" dirty="0">
                <a:ln>
                  <a:noFill/>
                </a:ln>
                <a:solidFill>
                  <a:srgbClr val="505050"/>
                </a:solidFill>
                <a:effectLst/>
                <a:uLnTx/>
                <a:uFillTx/>
                <a:latin typeface="Segoe UI"/>
                <a:ea typeface="+mn-ea"/>
                <a:cs typeface="+mn-cs"/>
                <a:hlinkClick r:id="rId29"/>
              </a:rPr>
              <a:t>Transition Tools Roadmap</a:t>
            </a:r>
            <a:endParaRPr kumimoji="0" lang="en-US" sz="1100" b="0" i="0" u="none" strike="noStrike" kern="1200" cap="none" spc="0" normalizeH="0" baseline="0" noProof="0" dirty="0">
              <a:ln>
                <a:noFill/>
              </a:ln>
              <a:solidFill>
                <a:srgbClr val="505050"/>
              </a:solidFill>
              <a:effectLst/>
              <a:uLnTx/>
              <a:uFillTx/>
              <a:latin typeface="Segoe UI"/>
              <a:ea typeface="+mn-ea"/>
              <a:cs typeface="+mn-cs"/>
            </a:endParaRP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8272"/>
                </a:solidFill>
                <a:effectLst/>
                <a:uLnTx/>
                <a:uFillTx/>
                <a:latin typeface="Segoe UI"/>
                <a:ea typeface="+mn-ea"/>
                <a:cs typeface="+mn-cs"/>
              </a:rPr>
              <a:t> </a:t>
            </a:r>
          </a:p>
        </p:txBody>
      </p:sp>
      <p:pic>
        <p:nvPicPr>
          <p:cNvPr id="24" name="Graphic 23" descr="Teacher">
            <a:extLst>
              <a:ext uri="{FF2B5EF4-FFF2-40B4-BE49-F238E27FC236}">
                <a16:creationId xmlns:a16="http://schemas.microsoft.com/office/drawing/2014/main" id="{6E5B6E24-E46B-4AB0-986B-FE071A69C10D}"/>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7319794" y="1142694"/>
            <a:ext cx="473645" cy="473645"/>
          </a:xfrm>
          <a:prstGeom prst="rect">
            <a:avLst/>
          </a:prstGeom>
        </p:spPr>
      </p:pic>
      <p:pic>
        <p:nvPicPr>
          <p:cNvPr id="25" name="Graphic 24" descr="Handshake">
            <a:extLst>
              <a:ext uri="{FF2B5EF4-FFF2-40B4-BE49-F238E27FC236}">
                <a16:creationId xmlns:a16="http://schemas.microsoft.com/office/drawing/2014/main" id="{E9486E33-A22A-451F-B787-DA66C8B53529}"/>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3324057" y="1070443"/>
            <a:ext cx="654467" cy="654467"/>
          </a:xfrm>
          <a:prstGeom prst="rect">
            <a:avLst/>
          </a:prstGeom>
        </p:spPr>
      </p:pic>
      <p:pic>
        <p:nvPicPr>
          <p:cNvPr id="28" name="Graphic 27" descr="Upward trend">
            <a:extLst>
              <a:ext uri="{FF2B5EF4-FFF2-40B4-BE49-F238E27FC236}">
                <a16:creationId xmlns:a16="http://schemas.microsoft.com/office/drawing/2014/main" id="{5816CE51-59FB-42D5-896C-77AF93A464E8}"/>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1123063" y="1140414"/>
            <a:ext cx="514526" cy="514526"/>
          </a:xfrm>
          <a:prstGeom prst="rect">
            <a:avLst/>
          </a:prstGeom>
        </p:spPr>
      </p:pic>
      <p:sp>
        <p:nvSpPr>
          <p:cNvPr id="2" name="Rectangle 1">
            <a:extLst>
              <a:ext uri="{FF2B5EF4-FFF2-40B4-BE49-F238E27FC236}">
                <a16:creationId xmlns:a16="http://schemas.microsoft.com/office/drawing/2014/main" id="{FBDC26E1-E390-4694-A402-D007F9866D65}"/>
              </a:ext>
            </a:extLst>
          </p:cNvPr>
          <p:cNvSpPr/>
          <p:nvPr/>
        </p:nvSpPr>
        <p:spPr>
          <a:xfrm>
            <a:off x="6119219" y="2874447"/>
            <a:ext cx="242374" cy="369332"/>
          </a:xfrm>
          <a:prstGeom prst="rect">
            <a:avLst/>
          </a:prstGeom>
        </p:spPr>
        <p:txBody>
          <a:bodyPr wrap="non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Tree>
    <p:extLst>
      <p:ext uri="{BB962C8B-B14F-4D97-AF65-F5344CB8AC3E}">
        <p14:creationId xmlns:p14="http://schemas.microsoft.com/office/powerpoint/2010/main" val="226421920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744EB4B-01C3-46A7-AB40-E209EF5126BC}"/>
              </a:ext>
            </a:extLst>
          </p:cNvPr>
          <p:cNvSpPr>
            <a:spLocks noGrp="1"/>
          </p:cNvSpPr>
          <p:nvPr>
            <p:ph type="title"/>
          </p:nvPr>
        </p:nvSpPr>
        <p:spPr>
          <a:xfrm>
            <a:off x="391312" y="79974"/>
            <a:ext cx="11512296" cy="332399"/>
          </a:xfrm>
        </p:spPr>
        <p:txBody>
          <a:bodyPr lIns="0" tIns="0" rIns="0" bIns="0">
            <a:spAutoFit/>
          </a:bodyPr>
          <a:lstStyle/>
          <a:p>
            <a:r>
              <a:rPr lang="en-US" sz="2400"/>
              <a:t>Description of resources</a:t>
            </a:r>
          </a:p>
        </p:txBody>
      </p:sp>
      <p:graphicFrame>
        <p:nvGraphicFramePr>
          <p:cNvPr id="14" name="Table 13"/>
          <p:cNvGraphicFramePr>
            <a:graphicFrameLocks noGrp="1"/>
          </p:cNvGraphicFramePr>
          <p:nvPr>
            <p:extLst>
              <p:ext uri="{D42A27DB-BD31-4B8C-83A1-F6EECF244321}">
                <p14:modId xmlns:p14="http://schemas.microsoft.com/office/powerpoint/2010/main" val="711985685"/>
              </p:ext>
            </p:extLst>
          </p:nvPr>
        </p:nvGraphicFramePr>
        <p:xfrm>
          <a:off x="391312" y="492407"/>
          <a:ext cx="5681374" cy="6246102"/>
        </p:xfrm>
        <a:graphic>
          <a:graphicData uri="http://schemas.openxmlformats.org/drawingml/2006/table">
            <a:tbl>
              <a:tblPr firstRow="1" bandRow="1"/>
              <a:tblGrid>
                <a:gridCol w="1886025">
                  <a:extLst>
                    <a:ext uri="{9D8B030D-6E8A-4147-A177-3AD203B41FA5}">
                      <a16:colId xmlns:a16="http://schemas.microsoft.com/office/drawing/2014/main" val="218313693"/>
                    </a:ext>
                  </a:extLst>
                </a:gridCol>
                <a:gridCol w="3795349">
                  <a:extLst>
                    <a:ext uri="{9D8B030D-6E8A-4147-A177-3AD203B41FA5}">
                      <a16:colId xmlns:a16="http://schemas.microsoft.com/office/drawing/2014/main" val="2309809113"/>
                    </a:ext>
                  </a:extLst>
                </a:gridCol>
              </a:tblGrid>
              <a:tr h="1022702">
                <a:tc>
                  <a:txBody>
                    <a:bodyPr/>
                    <a:lstStyle/>
                    <a:p>
                      <a:pPr marL="0" marR="0" lvl="0" indent="0" algn="l" defTabSz="932742" rtl="0" eaLnBrk="1" fontAlgn="b" latinLnBrk="0" hangingPunct="1">
                        <a:lnSpc>
                          <a:spcPct val="100000"/>
                        </a:lnSpc>
                        <a:spcBef>
                          <a:spcPts val="0"/>
                        </a:spcBef>
                        <a:spcAft>
                          <a:spcPts val="300"/>
                        </a:spcAft>
                        <a:buClrTx/>
                        <a:buSzTx/>
                        <a:buFont typeface="Arial" panose="020B0604020202020204" pitchFamily="34" charset="0"/>
                        <a:buNone/>
                        <a:tabLst/>
                        <a:defRPr/>
                      </a:pPr>
                      <a:r>
                        <a:rPr lang="en-US" sz="1100" b="0" kern="1200" baseline="0" dirty="0">
                          <a:solidFill>
                            <a:schemeClr val="bg1"/>
                          </a:solidFill>
                          <a:effectLst/>
                          <a:latin typeface="Segoe UI Semibold" panose="020B0702040204020203" pitchFamily="34" charset="0"/>
                          <a:ea typeface="+mn-ea"/>
                          <a:cs typeface="Segoe UI Semibold" panose="020B0702040204020203" pitchFamily="34" charset="0"/>
                        </a:rPr>
                        <a:t>Dynamics 365 Business Central </a:t>
                      </a:r>
                      <a:r>
                        <a:rPr lang="en-US" sz="1100" kern="1200" baseline="0" dirty="0">
                          <a:solidFill>
                            <a:schemeClr val="accent3"/>
                          </a:solidFill>
                          <a:effectLst/>
                          <a:latin typeface="Segoe UI Semibold" panose="020B0702040204020203" pitchFamily="34" charset="0"/>
                          <a:ea typeface="+mn-ea"/>
                          <a:cs typeface="Segoe UI Semibold" panose="020B0702040204020203" pitchFamily="34" charset="0"/>
                        </a:rPr>
                        <a:t>Customer Transition Pitch decks </a:t>
                      </a:r>
                      <a:r>
                        <a:rPr lang="en-US" sz="1100" kern="1200" baseline="0" dirty="0">
                          <a:solidFill>
                            <a:schemeClr val="bg1"/>
                          </a:solidFill>
                          <a:effectLst/>
                          <a:latin typeface="Segoe UI Semibold" panose="020B0702040204020203" pitchFamily="34" charset="0"/>
                          <a:ea typeface="+mn-ea"/>
                          <a:cs typeface="Segoe UI Semibold" panose="020B0702040204020203" pitchFamily="34" charset="0"/>
                        </a:rPr>
                        <a:t>–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3"/>
                        </a:rPr>
                        <a:t>NAV</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rPr>
                        <a:t> &amp;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4"/>
                        </a:rPr>
                        <a:t>GP</a:t>
                      </a:r>
                      <a:endPar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50" b="1" kern="1200" dirty="0">
                          <a:solidFill>
                            <a:schemeClr val="bg1"/>
                          </a:solidFill>
                          <a:effectLst/>
                          <a:latin typeface="+mn-lt"/>
                          <a:ea typeface="+mn-ea"/>
                          <a:cs typeface="+mn-cs"/>
                        </a:rPr>
                        <a:t>Start here. </a:t>
                      </a:r>
                      <a:r>
                        <a:rPr lang="en-US" sz="1050" kern="1200" dirty="0">
                          <a:solidFill>
                            <a:schemeClr val="bg1"/>
                          </a:solidFill>
                          <a:effectLst/>
                          <a:latin typeface="+mn-lt"/>
                          <a:ea typeface="+mn-ea"/>
                          <a:cs typeface="+mn-cs"/>
                        </a:rPr>
                        <a:t>Become familiar with the three options for your existing customers. Use this pitch deck when you want to present a succinct pitch to the business decision makers in your customers’ organizations. This pitch will inform your customers about Microsoft’s Cloud vision in the age of digital transformation and what’s next for their ERP system.</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1735244"/>
                  </a:ext>
                </a:extLst>
              </a:tr>
              <a:tr h="1022702">
                <a:tc>
                  <a:txBody>
                    <a:bodyPr/>
                    <a:lstStyle/>
                    <a:p>
                      <a:pPr marL="0" marR="0" lvl="0" indent="0" algn="l" defTabSz="932742" rtl="0" eaLnBrk="1" fontAlgn="b" latinLnBrk="0" hangingPunct="1">
                        <a:lnSpc>
                          <a:spcPct val="100000"/>
                        </a:lnSpc>
                        <a:spcBef>
                          <a:spcPts val="0"/>
                        </a:spcBef>
                        <a:spcAft>
                          <a:spcPts val="300"/>
                        </a:spcAft>
                        <a:buClrTx/>
                        <a:buSzTx/>
                        <a:buFont typeface="Arial" panose="020B0604020202020204" pitchFamily="34" charset="0"/>
                        <a:buNone/>
                        <a:tabLst/>
                        <a:defRPr/>
                      </a:pPr>
                      <a:r>
                        <a:rPr lang="en-US" sz="1100" kern="1200" baseline="0" dirty="0">
                          <a:solidFill>
                            <a:schemeClr val="bg1"/>
                          </a:solidFill>
                          <a:effectLst/>
                          <a:latin typeface="Segoe UI Semibold" panose="020B0702040204020203" pitchFamily="34" charset="0"/>
                          <a:ea typeface="+mn-ea"/>
                          <a:cs typeface="Segoe UI Semibold" panose="020B0702040204020203" pitchFamily="34" charset="0"/>
                        </a:rPr>
                        <a:t>Dynamics 365 Business Central </a:t>
                      </a:r>
                      <a:r>
                        <a:rPr lang="en-US" sz="1100" dirty="0">
                          <a:solidFill>
                            <a:srgbClr val="505050"/>
                          </a:solidFill>
                          <a:latin typeface="Segoe UI Semibold" panose="020B0702040204020203" pitchFamily="34" charset="0"/>
                          <a:cs typeface="Segoe UI Semibold" panose="020B0702040204020203" pitchFamily="34" charset="0"/>
                          <a:hlinkClick r:id="rId5"/>
                        </a:rPr>
                        <a:t>Transition Conversation Guide</a:t>
                      </a:r>
                      <a:endPar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a:spcBef>
                          <a:spcPts val="0"/>
                        </a:spcBef>
                        <a:spcAft>
                          <a:spcPts val="0"/>
                        </a:spcAft>
                      </a:pPr>
                      <a:r>
                        <a:rPr lang="en-US" sz="1050" kern="1200" dirty="0">
                          <a:solidFill>
                            <a:schemeClr val="bg1"/>
                          </a:solidFill>
                          <a:effectLst/>
                          <a:latin typeface="+mn-lt"/>
                          <a:ea typeface="+mn-ea"/>
                          <a:cs typeface="+mn-cs"/>
                        </a:rPr>
                        <a:t>Use this guide when working with your customers to assess the next step for their ERP system. Learn how to ask insightful questions to determine your customer’s pain points and offer the best practical solution. This guide is meant for deeper discussions with supporting demos to win your customers’ trust.</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8994376"/>
                  </a:ext>
                </a:extLst>
              </a:tr>
              <a:tr h="741088">
                <a:tc>
                  <a:txBody>
                    <a:bodyPr/>
                    <a:lstStyle/>
                    <a:p>
                      <a:pPr marL="0" marR="0" lvl="0" indent="0" algn="l" defTabSz="914367" rtl="0" eaLnBrk="1" fontAlgn="t"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6"/>
                        </a:rPr>
                        <a:t>Recorded video delivery </a:t>
                      </a:r>
                      <a:r>
                        <a:rPr lang="en-US" sz="1100" b="0" kern="1200" dirty="0">
                          <a:solidFill>
                            <a:schemeClr val="bg1"/>
                          </a:solidFill>
                          <a:latin typeface="Segoe UI Semibold" panose="020B0702040204020203" pitchFamily="34" charset="0"/>
                          <a:ea typeface="+mn-ea"/>
                          <a:cs typeface="Segoe UI Semibold" panose="020B0702040204020203" pitchFamily="34" charset="0"/>
                        </a:rPr>
                        <a:t>of </a:t>
                      </a:r>
                      <a:r>
                        <a:rPr lang="en-US" sz="1100" kern="1200" baseline="0" dirty="0">
                          <a:solidFill>
                            <a:schemeClr val="bg1"/>
                          </a:solidFill>
                          <a:effectLst/>
                          <a:latin typeface="Segoe UI Semibold" panose="020B0702040204020203" pitchFamily="34" charset="0"/>
                          <a:ea typeface="+mn-ea"/>
                          <a:cs typeface="Segoe UI Semibold" panose="020B0702040204020203" pitchFamily="34" charset="0"/>
                        </a:rPr>
                        <a:t>Dynamics 365 Business Central </a:t>
                      </a:r>
                      <a:r>
                        <a:rPr lang="en-US" sz="1100" dirty="0">
                          <a:solidFill>
                            <a:schemeClr val="bg1"/>
                          </a:solidFill>
                          <a:latin typeface="Segoe UI Semibold" panose="020B0702040204020203" pitchFamily="34" charset="0"/>
                          <a:cs typeface="Segoe UI Semibold" panose="020B0702040204020203" pitchFamily="34" charset="0"/>
                        </a:rPr>
                        <a:t>Transition Conversation Guide</a:t>
                      </a:r>
                      <a:endParaRPr lang="en-US" sz="1100" u="sng" kern="1200" baseline="0" dirty="0">
                        <a:solidFill>
                          <a:schemeClr val="bg1"/>
                        </a:solidFill>
                        <a:effectLst/>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fontAlgn="base">
                        <a:spcBef>
                          <a:spcPts val="0"/>
                        </a:spcBef>
                        <a:spcAft>
                          <a:spcPts val="600"/>
                        </a:spcAft>
                      </a:pPr>
                      <a:r>
                        <a:rPr lang="en-US" sz="1050" kern="1200" dirty="0">
                          <a:solidFill>
                            <a:schemeClr val="bg1"/>
                          </a:solidFill>
                          <a:effectLst/>
                          <a:latin typeface="+mn-lt"/>
                          <a:ea typeface="+mn-ea"/>
                          <a:cs typeface="+mn-cs"/>
                        </a:rPr>
                        <a:t>Listen to Microsoft’s guidance on how to leverage the conversation guide to have the most insightful discussions with your customers. Use the talking points and questions in the recorded video to customize your discussions.</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5742630"/>
                  </a:ext>
                </a:extLst>
              </a:tr>
              <a:tr h="941182">
                <a:tc>
                  <a:txBody>
                    <a:bodyPr/>
                    <a:lstStyle/>
                    <a:p>
                      <a:pPr marL="0" marR="0" lvl="0" indent="0" algn="l" defTabSz="914367" rtl="0" eaLnBrk="1" fontAlgn="t" latinLnBrk="0" hangingPunct="1">
                        <a:lnSpc>
                          <a:spcPct val="100000"/>
                        </a:lnSpc>
                        <a:spcBef>
                          <a:spcPts val="0"/>
                        </a:spcBef>
                        <a:spcAft>
                          <a:spcPts val="0"/>
                        </a:spcAft>
                        <a:buClrTx/>
                        <a:buSzTx/>
                        <a:buFontTx/>
                        <a:buNone/>
                        <a:tabLst/>
                        <a:defRPr/>
                      </a:pPr>
                      <a:r>
                        <a:rPr lang="en-US" sz="1100" kern="1200" baseline="0" dirty="0">
                          <a:solidFill>
                            <a:schemeClr val="bg1"/>
                          </a:solidFill>
                          <a:effectLst/>
                          <a:latin typeface="Segoe UI Semibold" panose="020B0702040204020203" pitchFamily="34" charset="0"/>
                          <a:ea typeface="+mn-ea"/>
                          <a:cs typeface="Segoe UI Semibold" panose="020B0702040204020203" pitchFamily="34" charset="0"/>
                        </a:rPr>
                        <a:t>Dynamics 365 Business Central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7"/>
                        </a:rPr>
                        <a:t>Customer Sales Guide</a:t>
                      </a:r>
                      <a:endParaRPr lang="en-US" sz="1100" b="0" kern="1200" dirty="0">
                        <a:solidFill>
                          <a:schemeClr val="accent3"/>
                        </a:solidFill>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fontAlgn="base">
                        <a:spcBef>
                          <a:spcPts val="0"/>
                        </a:spcBef>
                        <a:spcAft>
                          <a:spcPts val="600"/>
                        </a:spcAft>
                      </a:pPr>
                      <a:r>
                        <a:rPr lang="en-US" sz="1050" kern="1200" dirty="0">
                          <a:solidFill>
                            <a:schemeClr val="bg1"/>
                          </a:solidFill>
                          <a:effectLst/>
                          <a:latin typeface="+mn-lt"/>
                          <a:ea typeface="+mn-ea"/>
                          <a:cs typeface="+mn-cs"/>
                        </a:rPr>
                        <a:t>Learn important key points regarding available options for existing on-premises customers. Learn the top frequently asked questions and transition offers to better enhance your conversations.</a:t>
                      </a:r>
                    </a:p>
                    <a:p>
                      <a:pPr marL="0" marR="0" fontAlgn="base">
                        <a:spcBef>
                          <a:spcPts val="0"/>
                        </a:spcBef>
                        <a:spcAft>
                          <a:spcPts val="600"/>
                        </a:spcAft>
                      </a:pPr>
                      <a:r>
                        <a:rPr lang="en-US" sz="1050" kern="1200" dirty="0">
                          <a:solidFill>
                            <a:schemeClr val="bg1"/>
                          </a:solidFill>
                          <a:effectLst/>
                          <a:latin typeface="+mn-lt"/>
                          <a:ea typeface="+mn-ea"/>
                          <a:cs typeface="+mn-cs"/>
                        </a:rPr>
                        <a:t>Bonus tip: use this as a ‘cheat sheet’ for your sellers.</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6754343"/>
                  </a:ext>
                </a:extLst>
              </a:tr>
              <a:tr h="711445">
                <a:tc>
                  <a:txBody>
                    <a:bodyPr/>
                    <a:lstStyle/>
                    <a:p>
                      <a:pPr marL="0" marR="0" lvl="0" indent="0" algn="l" defTabSz="932742" rtl="0" eaLnBrk="1" fontAlgn="b" latinLnBrk="0" hangingPunct="1">
                        <a:lnSpc>
                          <a:spcPct val="100000"/>
                        </a:lnSpc>
                        <a:spcBef>
                          <a:spcPts val="0"/>
                        </a:spcBef>
                        <a:spcAft>
                          <a:spcPts val="300"/>
                        </a:spcAft>
                        <a:buClrTx/>
                        <a:buSzTx/>
                        <a:buFont typeface="Arial" panose="020B0604020202020204" pitchFamily="34" charset="0"/>
                        <a:buNone/>
                        <a:tabLst/>
                        <a:defRPr/>
                      </a:pPr>
                      <a:r>
                        <a:rPr lang="en-US" sz="1100" kern="1200" baseline="0" dirty="0">
                          <a:solidFill>
                            <a:schemeClr val="bg1"/>
                          </a:solidFill>
                          <a:effectLst/>
                          <a:latin typeface="Segoe UI Semibold" panose="020B0702040204020203" pitchFamily="34" charset="0"/>
                          <a:ea typeface="+mn-ea"/>
                          <a:cs typeface="Segoe UI Semibold" panose="020B0702040204020203" pitchFamily="34" charset="0"/>
                        </a:rPr>
                        <a:t>Dynamics 365 Business Central transition </a:t>
                      </a:r>
                      <a:r>
                        <a:rPr lang="en-US" sz="1100" kern="1200" baseline="0" dirty="0">
                          <a:solidFill>
                            <a:schemeClr val="accent3"/>
                          </a:solidFill>
                          <a:effectLst/>
                          <a:latin typeface="Segoe UI Semibold" panose="020B0702040204020203" pitchFamily="34" charset="0"/>
                          <a:ea typeface="+mn-ea"/>
                          <a:cs typeface="Segoe UI Semibold" panose="020B0702040204020203" pitchFamily="34" charset="0"/>
                        </a:rPr>
                        <a:t>FAQ –</a:t>
                      </a:r>
                      <a:r>
                        <a:rPr kumimoji="0" lang="en-US" sz="1100" b="0" i="0" u="none" strike="noStrike" kern="1200" cap="none" spc="0" normalizeH="0" baseline="0" noProof="0" dirty="0">
                          <a:ln>
                            <a:noFill/>
                          </a:ln>
                          <a:solidFill>
                            <a:srgbClr val="505050"/>
                          </a:solidFill>
                          <a:effectLst/>
                          <a:uLnTx/>
                          <a:uFillTx/>
                          <a:latin typeface="+mn-lt"/>
                          <a:ea typeface="+mn-ea"/>
                          <a:cs typeface="+mn-cs"/>
                        </a:rPr>
                        <a:t>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8"/>
                        </a:rPr>
                        <a:t>NAV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rPr>
                        <a:t>&amp;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9"/>
                        </a:rPr>
                        <a:t>GP</a:t>
                      </a:r>
                      <a:endPar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a:spcBef>
                          <a:spcPts val="0"/>
                        </a:spcBef>
                        <a:spcAft>
                          <a:spcPts val="0"/>
                        </a:spcAft>
                      </a:pPr>
                      <a:r>
                        <a:rPr lang="en-US" sz="1050" kern="1200" dirty="0">
                          <a:solidFill>
                            <a:schemeClr val="bg1"/>
                          </a:solidFill>
                          <a:effectLst/>
                          <a:latin typeface="+mn-lt"/>
                          <a:ea typeface="+mn-ea"/>
                          <a:cs typeface="+mn-cs"/>
                        </a:rPr>
                        <a:t>Learn the most frequently asked questions and how to handle common objections around transitioning to Business Central to be able to address them effectively with customers.</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7548286"/>
                  </a:ext>
                </a:extLst>
              </a:tr>
              <a:tr h="711445">
                <a:tc>
                  <a:txBody>
                    <a:bodyPr/>
                    <a:lstStyle/>
                    <a:p>
                      <a:pPr marL="0" marR="0" lvl="0" indent="0" algn="l" defTabSz="932742" rtl="0" eaLnBrk="1" fontAlgn="b" latinLnBrk="0" hangingPunct="1">
                        <a:lnSpc>
                          <a:spcPct val="100000"/>
                        </a:lnSpc>
                        <a:spcBef>
                          <a:spcPts val="0"/>
                        </a:spcBef>
                        <a:spcAft>
                          <a:spcPts val="300"/>
                        </a:spcAft>
                        <a:buClrTx/>
                        <a:buSzTx/>
                        <a:buFont typeface="Arial" panose="020B0604020202020204" pitchFamily="34" charset="0"/>
                        <a:buNone/>
                        <a:tabLst/>
                        <a:defRPr/>
                      </a:pPr>
                      <a:r>
                        <a:rPr lang="en-US" sz="1100" kern="1200" baseline="0" dirty="0">
                          <a:solidFill>
                            <a:schemeClr val="bg1"/>
                          </a:solidFill>
                          <a:effectLst/>
                          <a:latin typeface="Segoe UI Semibold" panose="020B0702040204020203" pitchFamily="34" charset="0"/>
                          <a:ea typeface="+mn-ea"/>
                          <a:cs typeface="Segoe UI Semibold" panose="020B0702040204020203" pitchFamily="34" charset="0"/>
                        </a:rPr>
                        <a:t>Dynamics 365 Business Central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10"/>
                        </a:rPr>
                        <a:t>Partner TCO Calculator</a:t>
                      </a:r>
                      <a:endParaRPr lang="en-US" sz="1100" kern="1200" baseline="0" dirty="0">
                        <a:solidFill>
                          <a:schemeClr val="accent3"/>
                        </a:solidFill>
                        <a:effectLst/>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r>
                        <a:rPr lang="en-CA" sz="1050" kern="1200" dirty="0">
                          <a:solidFill>
                            <a:schemeClr val="bg1"/>
                          </a:solidFill>
                          <a:effectLst/>
                          <a:latin typeface="+mn-lt"/>
                          <a:ea typeface="+mn-ea"/>
                          <a:cs typeface="+mn-cs"/>
                        </a:rPr>
                        <a:t>Use this TCO calculator to visualize how transitioning to Business Central helps capitalize on the market opportunity and helps our partners seize the opportunities that transitioning to the cloud presents. </a:t>
                      </a:r>
                      <a:endParaRPr lang="en-US" sz="1050" kern="1200" dirty="0">
                        <a:solidFill>
                          <a:schemeClr val="bg1"/>
                        </a:solidFill>
                        <a:effectLst/>
                        <a:latin typeface="+mn-lt"/>
                        <a:ea typeface="+mn-ea"/>
                        <a:cs typeface="+mn-cs"/>
                      </a:endParaRP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8729122"/>
                  </a:ext>
                </a:extLst>
              </a:tr>
              <a:tr h="950202">
                <a:tc>
                  <a:txBody>
                    <a:bodyPr/>
                    <a:lstStyle/>
                    <a:p>
                      <a:pPr marL="0" marR="0" lvl="0" indent="0" algn="l" defTabSz="932742" rtl="0" eaLnBrk="1" fontAlgn="b" latinLnBrk="0" hangingPunct="1">
                        <a:lnSpc>
                          <a:spcPct val="100000"/>
                        </a:lnSpc>
                        <a:spcBef>
                          <a:spcPts val="0"/>
                        </a:spcBef>
                        <a:spcAft>
                          <a:spcPts val="300"/>
                        </a:spcAft>
                        <a:buClrTx/>
                        <a:buSzTx/>
                        <a:buFont typeface="Arial" panose="020B0604020202020204" pitchFamily="34" charset="0"/>
                        <a:buNone/>
                        <a:tabLst/>
                        <a:defRPr/>
                      </a:pPr>
                      <a:r>
                        <a:rPr lang="en-US" sz="1100" kern="1200" baseline="0" dirty="0">
                          <a:solidFill>
                            <a:schemeClr val="bg1"/>
                          </a:solidFill>
                          <a:effectLst/>
                          <a:latin typeface="Segoe UI Semibold" panose="020B0702040204020203" pitchFamily="34" charset="0"/>
                          <a:ea typeface="+mn-ea"/>
                          <a:cs typeface="Segoe UI Semibold" panose="020B0702040204020203" pitchFamily="34" charset="0"/>
                        </a:rPr>
                        <a:t>Dynamics 365 Business Central </a:t>
                      </a:r>
                      <a:r>
                        <a:rPr lang="en-US" sz="1100" kern="1200" baseline="0" dirty="0">
                          <a:solidFill>
                            <a:schemeClr val="accent3"/>
                          </a:solidFill>
                          <a:effectLst/>
                          <a:latin typeface="Segoe UI Semibold" panose="020B0702040204020203" pitchFamily="34" charset="0"/>
                          <a:ea typeface="+mn-ea"/>
                          <a:cs typeface="Segoe UI Semibold" panose="020B0702040204020203" pitchFamily="34" charset="0"/>
                        </a:rPr>
                        <a:t>On-demand webinar: </a:t>
                      </a:r>
                      <a:r>
                        <a:rPr lang="en-US" sz="1100" dirty="0">
                          <a:solidFill>
                            <a:schemeClr val="tx1"/>
                          </a:solidFill>
                          <a:latin typeface="Segoe UI Semibold" panose="020B0702040204020203" pitchFamily="34" charset="0"/>
                          <a:cs typeface="Segoe UI Semibold" panose="020B0702040204020203" pitchFamily="34" charset="0"/>
                          <a:hlinkClick r:id="rId11"/>
                        </a:rPr>
                        <a:t>Partner TCO Calculator</a:t>
                      </a:r>
                      <a:endParaRPr lang="en-US" sz="1100" kern="1200" baseline="0" dirty="0">
                        <a:solidFill>
                          <a:schemeClr val="accent3"/>
                        </a:solidFill>
                        <a:effectLst/>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kern="1200" dirty="0">
                          <a:solidFill>
                            <a:schemeClr val="bg1"/>
                          </a:solidFill>
                          <a:effectLst/>
                          <a:latin typeface="+mn-lt"/>
                          <a:ea typeface="+mn-ea"/>
                          <a:cs typeface="+mn-cs"/>
                        </a:rPr>
                        <a:t>Discover the keys to economic success in this webinar, based on research and financial modeling conducted by Dana Wilmer of </a:t>
                      </a:r>
                      <a:r>
                        <a:rPr lang="en-US" sz="1050" kern="1200" dirty="0" err="1">
                          <a:solidFill>
                            <a:schemeClr val="bg1"/>
                          </a:solidFill>
                          <a:effectLst/>
                          <a:latin typeface="+mn-lt"/>
                          <a:ea typeface="+mn-ea"/>
                          <a:cs typeface="+mn-cs"/>
                        </a:rPr>
                        <a:t>CloudSpeed</a:t>
                      </a:r>
                      <a:r>
                        <a:rPr lang="en-US" sz="1050" kern="1200" dirty="0">
                          <a:solidFill>
                            <a:schemeClr val="bg1"/>
                          </a:solidFill>
                          <a:effectLst/>
                          <a:latin typeface="+mn-lt"/>
                          <a:ea typeface="+mn-ea"/>
                          <a:cs typeface="+mn-cs"/>
                        </a:rPr>
                        <a:t>, to fully capitalize on this market opportunity.</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3759802"/>
                  </a:ext>
                </a:extLst>
              </a:tr>
            </a:tbl>
          </a:graphicData>
        </a:graphic>
      </p:graphicFrame>
      <p:sp>
        <p:nvSpPr>
          <p:cNvPr id="4" name="Slide Number Placeholder 3">
            <a:extLst>
              <a:ext uri="{FF2B5EF4-FFF2-40B4-BE49-F238E27FC236}">
                <a16:creationId xmlns:a16="http://schemas.microsoft.com/office/drawing/2014/main" id="{BC228505-1E42-475E-A9AF-125E2D766603}"/>
              </a:ext>
            </a:extLst>
          </p:cNvPr>
          <p:cNvSpPr>
            <a:spLocks noGrp="1"/>
          </p:cNvSpPr>
          <p:nvPr>
            <p:ph type="sldNum" sz="quarter" idx="4"/>
          </p:nvPr>
        </p:nvSpPr>
        <p:spPr>
          <a:xfrm>
            <a:off x="12144852" y="6593172"/>
            <a:ext cx="142667" cy="138499"/>
          </a:xfrm>
        </p:spPr>
        <p: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fld id="{4F6BF59E-C7AB-4D2C-B602-9844A5FEE556}" type="slidenum">
              <a:rPr kumimoji="0" lang="en-GB" sz="800" b="0" i="0" u="none" strike="noStrike" kern="1200" cap="none" spc="0" normalizeH="0" baseline="0" noProof="0" smtClean="0">
                <a:ln>
                  <a:noFill/>
                </a:ln>
                <a:solidFill>
                  <a:srgbClr val="505050"/>
                </a:solidFill>
                <a:effectLst/>
                <a:uLnTx/>
                <a:uFillTx/>
                <a:latin typeface="Segoe UI"/>
                <a:ea typeface="+mn-ea"/>
                <a:cs typeface="+mn-cs"/>
              </a:rPr>
              <a:pPr marL="0" marR="0" lvl="0" indent="0" algn="ctr" defTabSz="932742" rtl="0" eaLnBrk="1" fontAlgn="auto" latinLnBrk="0" hangingPunct="1">
                <a:lnSpc>
                  <a:spcPct val="100000"/>
                </a:lnSpc>
                <a:spcBef>
                  <a:spcPts val="0"/>
                </a:spcBef>
                <a:spcAft>
                  <a:spcPts val="0"/>
                </a:spcAft>
                <a:buClrTx/>
                <a:buSzTx/>
                <a:buFontTx/>
                <a:buNone/>
                <a:tabLst/>
                <a:defRPr/>
              </a:pPr>
              <a:t>9</a:t>
            </a:fld>
            <a:endParaRPr kumimoji="0" lang="en-GB" sz="800" b="0" i="0" u="none" strike="noStrike" kern="1200" cap="none" spc="0" normalizeH="0" baseline="0" noProof="0">
              <a:ln>
                <a:noFill/>
              </a:ln>
              <a:solidFill>
                <a:srgbClr val="505050"/>
              </a:solidFill>
              <a:effectLst/>
              <a:uLnTx/>
              <a:uFillTx/>
              <a:latin typeface="Segoe UI"/>
              <a:ea typeface="+mn-ea"/>
              <a:cs typeface="+mn-cs"/>
            </a:endParaRPr>
          </a:p>
        </p:txBody>
      </p:sp>
      <p:graphicFrame>
        <p:nvGraphicFramePr>
          <p:cNvPr id="34" name="Table 33">
            <a:extLst>
              <a:ext uri="{FF2B5EF4-FFF2-40B4-BE49-F238E27FC236}">
                <a16:creationId xmlns:a16="http://schemas.microsoft.com/office/drawing/2014/main" id="{5AE3655B-092B-422C-849B-545F558F339A}"/>
              </a:ext>
            </a:extLst>
          </p:cNvPr>
          <p:cNvGraphicFramePr>
            <a:graphicFrameLocks noGrp="1"/>
          </p:cNvGraphicFramePr>
          <p:nvPr>
            <p:extLst>
              <p:ext uri="{D42A27DB-BD31-4B8C-83A1-F6EECF244321}">
                <p14:modId xmlns:p14="http://schemas.microsoft.com/office/powerpoint/2010/main" val="818508"/>
              </p:ext>
            </p:extLst>
          </p:nvPr>
        </p:nvGraphicFramePr>
        <p:xfrm>
          <a:off x="6217355" y="492407"/>
          <a:ext cx="5681374" cy="6239263"/>
        </p:xfrm>
        <a:graphic>
          <a:graphicData uri="http://schemas.openxmlformats.org/drawingml/2006/table">
            <a:tbl>
              <a:tblPr firstRow="1" bandRow="1"/>
              <a:tblGrid>
                <a:gridCol w="1886025">
                  <a:extLst>
                    <a:ext uri="{9D8B030D-6E8A-4147-A177-3AD203B41FA5}">
                      <a16:colId xmlns:a16="http://schemas.microsoft.com/office/drawing/2014/main" val="2782175794"/>
                    </a:ext>
                  </a:extLst>
                </a:gridCol>
                <a:gridCol w="3795349">
                  <a:extLst>
                    <a:ext uri="{9D8B030D-6E8A-4147-A177-3AD203B41FA5}">
                      <a16:colId xmlns:a16="http://schemas.microsoft.com/office/drawing/2014/main" val="2797131901"/>
                    </a:ext>
                  </a:extLst>
                </a:gridCol>
              </a:tblGrid>
              <a:tr h="1077467">
                <a:tc>
                  <a:txBody>
                    <a:bodyPr/>
                    <a:lstStyle/>
                    <a:p>
                      <a:pPr marL="0" indent="0" fontAlgn="b">
                        <a:spcAft>
                          <a:spcPts val="300"/>
                        </a:spcAft>
                        <a:buFont typeface="Arial" panose="020B0604020202020204" pitchFamily="34" charset="0"/>
                        <a:buNone/>
                      </a:pPr>
                      <a:r>
                        <a:rPr lang="en-US" sz="1100" kern="1200" baseline="0" dirty="0">
                          <a:solidFill>
                            <a:schemeClr val="bg1"/>
                          </a:solidFill>
                          <a:effectLst/>
                          <a:latin typeface="Segoe UI Semibold" panose="020B0702040204020203" pitchFamily="34" charset="0"/>
                          <a:ea typeface="+mn-ea"/>
                          <a:cs typeface="Segoe UI Semibold" panose="020B0702040204020203" pitchFamily="34" charset="0"/>
                        </a:rPr>
                        <a:t>Dynamics 365 Business Central </a:t>
                      </a:r>
                      <a:r>
                        <a:rPr lang="en-US" sz="1100" kern="1200" baseline="0" dirty="0">
                          <a:solidFill>
                            <a:schemeClr val="accent3"/>
                          </a:solidFill>
                          <a:effectLst/>
                          <a:latin typeface="Segoe UI Semibold" panose="020B0702040204020203" pitchFamily="34" charset="0"/>
                          <a:ea typeface="+mn-ea"/>
                          <a:cs typeface="Segoe UI Semibold" panose="020B0702040204020203" pitchFamily="34" charset="0"/>
                        </a:rPr>
                        <a:t>On-demand webinar: </a:t>
                      </a:r>
                      <a:r>
                        <a:rPr lang="en-US" sz="1100" dirty="0">
                          <a:solidFill>
                            <a:schemeClr val="tx1"/>
                          </a:solidFill>
                          <a:latin typeface="Segoe UI Semibold" panose="020B0702040204020203" pitchFamily="34" charset="0"/>
                          <a:cs typeface="Segoe UI Semibold" panose="020B0702040204020203" pitchFamily="34" charset="0"/>
                          <a:hlinkClick r:id="rId12"/>
                        </a:rPr>
                        <a:t>Ready for cloud</a:t>
                      </a:r>
                      <a:endParaRPr lang="en-US" sz="1100" kern="1200" baseline="0" dirty="0">
                        <a:solidFill>
                          <a:schemeClr val="accent3"/>
                        </a:solidFill>
                        <a:effectLst/>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a:spcBef>
                          <a:spcPts val="0"/>
                        </a:spcBef>
                        <a:spcAft>
                          <a:spcPts val="0"/>
                        </a:spcAft>
                      </a:pPr>
                      <a:r>
                        <a:rPr lang="en-US" sz="1050" kern="1200" dirty="0">
                          <a:solidFill>
                            <a:schemeClr val="bg1"/>
                          </a:solidFill>
                          <a:effectLst/>
                          <a:latin typeface="+mn-lt"/>
                          <a:ea typeface="+mn-ea"/>
                          <a:cs typeface="+mn-cs"/>
                        </a:rPr>
                        <a:t>Learn how your customer expectations and needs are evolving - 86% of SMBs have listed digital transformation as their number one priority over the next twelve months, and actively evaluating Cloud options. Learn how to take advantage of this information in your customer conversations. </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3243738"/>
                  </a:ext>
                </a:extLst>
              </a:tr>
              <a:tr h="825888">
                <a:tc>
                  <a:txBody>
                    <a:bodyPr/>
                    <a:lstStyle/>
                    <a:p>
                      <a:pPr marL="0" marR="0" lvl="0" indent="0" algn="l" defTabSz="932742" rtl="0" eaLnBrk="1" fontAlgn="b" latinLnBrk="0" hangingPunct="1">
                        <a:lnSpc>
                          <a:spcPct val="100000"/>
                        </a:lnSpc>
                        <a:spcBef>
                          <a:spcPts val="0"/>
                        </a:spcBef>
                        <a:spcAft>
                          <a:spcPts val="300"/>
                        </a:spcAft>
                        <a:buClrTx/>
                        <a:buSzTx/>
                        <a:buFont typeface="Arial" panose="020B0604020202020204" pitchFamily="34" charset="0"/>
                        <a:buNone/>
                        <a:tabLst/>
                        <a:defRPr/>
                      </a:pPr>
                      <a:r>
                        <a:rPr lang="en-US" sz="1100" kern="1200" baseline="0" dirty="0">
                          <a:solidFill>
                            <a:schemeClr val="bg1"/>
                          </a:solidFill>
                          <a:effectLst/>
                          <a:latin typeface="Segoe UI Semibold" panose="020B0702040204020203" pitchFamily="34" charset="0"/>
                          <a:ea typeface="+mn-ea"/>
                          <a:cs typeface="Segoe UI Semibold" panose="020B0702040204020203" pitchFamily="34" charset="0"/>
                        </a:rPr>
                        <a:t>Dynamics 365 Business Central </a:t>
                      </a:r>
                      <a:r>
                        <a:rPr lang="en-US" sz="1100" kern="1200" baseline="0" dirty="0">
                          <a:solidFill>
                            <a:schemeClr val="accent3"/>
                          </a:solidFill>
                          <a:effectLst/>
                          <a:latin typeface="Segoe UI Semibold" panose="020B0702040204020203" pitchFamily="34" charset="0"/>
                          <a:ea typeface="+mn-ea"/>
                          <a:cs typeface="Segoe UI Semibold" panose="020B0702040204020203" pitchFamily="34" charset="0"/>
                        </a:rPr>
                        <a:t>On-demand webinar: </a:t>
                      </a:r>
                      <a:r>
                        <a:rPr lang="en-US" sz="1100" dirty="0">
                          <a:solidFill>
                            <a:schemeClr val="tx1"/>
                          </a:solidFill>
                          <a:latin typeface="Segoe UI Semibold" panose="020B0702040204020203" pitchFamily="34" charset="0"/>
                          <a:cs typeface="Segoe UI Semibold" panose="020B0702040204020203" pitchFamily="34" charset="0"/>
                          <a:hlinkClick r:id="rId13"/>
                        </a:rPr>
                        <a:t>GP migration tools</a:t>
                      </a:r>
                      <a:endParaRPr lang="en-US" sz="1100" kern="1200" baseline="0" dirty="0">
                        <a:solidFill>
                          <a:schemeClr val="accent3"/>
                        </a:solidFill>
                        <a:effectLst/>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kern="1200">
                          <a:solidFill>
                            <a:schemeClr val="bg1"/>
                          </a:solidFill>
                          <a:effectLst/>
                          <a:latin typeface="+mn-lt"/>
                          <a:ea typeface="+mn-ea"/>
                          <a:cs typeface="+mn-cs"/>
                        </a:rPr>
                        <a:t>Learn about available migration tools to help your customers move from Dynamics GP to Dynamics Business Central. Best suited for technical roles and conversations. </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0139069"/>
                  </a:ext>
                </a:extLst>
              </a:tr>
              <a:tr h="966288">
                <a:tc>
                  <a:txBody>
                    <a:bodyPr/>
                    <a:lstStyle/>
                    <a:p>
                      <a:pPr marL="0" marR="0" lvl="0" indent="0" algn="l" defTabSz="932742" rtl="0" eaLnBrk="1" fontAlgn="b" latinLnBrk="0" hangingPunct="1">
                        <a:lnSpc>
                          <a:spcPct val="100000"/>
                        </a:lnSpc>
                        <a:spcBef>
                          <a:spcPts val="0"/>
                        </a:spcBef>
                        <a:spcAft>
                          <a:spcPts val="300"/>
                        </a:spcAft>
                        <a:buClrTx/>
                        <a:buSzTx/>
                        <a:buFont typeface="Arial" panose="020B0604020202020204" pitchFamily="34" charset="0"/>
                        <a:buNone/>
                        <a:tabLst/>
                        <a:defRPr/>
                      </a:pPr>
                      <a:r>
                        <a:rPr lang="en-US" sz="1100" kern="1200" baseline="0" dirty="0">
                          <a:solidFill>
                            <a:schemeClr val="bg1"/>
                          </a:solidFill>
                          <a:effectLst/>
                          <a:latin typeface="Segoe UI Semibold" panose="020B0702040204020203" pitchFamily="34" charset="0"/>
                          <a:ea typeface="+mn-ea"/>
                          <a:cs typeface="Segoe UI Semibold" panose="020B0702040204020203" pitchFamily="34" charset="0"/>
                        </a:rPr>
                        <a:t>Dynamics 365 Business Central </a:t>
                      </a:r>
                      <a:r>
                        <a:rPr lang="en-US" sz="1100" kern="1200" baseline="0" dirty="0">
                          <a:solidFill>
                            <a:schemeClr val="accent3"/>
                          </a:solidFill>
                          <a:effectLst/>
                          <a:latin typeface="Segoe UI Semibold" panose="020B0702040204020203" pitchFamily="34" charset="0"/>
                          <a:ea typeface="+mn-ea"/>
                          <a:cs typeface="Segoe UI Semibold" panose="020B0702040204020203" pitchFamily="34" charset="0"/>
                        </a:rPr>
                        <a:t>On-demand webinar: </a:t>
                      </a:r>
                      <a:r>
                        <a:rPr lang="en-US" sz="1100" dirty="0">
                          <a:solidFill>
                            <a:schemeClr val="tx1"/>
                          </a:solidFill>
                          <a:latin typeface="Segoe UI Semibold" panose="020B0702040204020203" pitchFamily="34" charset="0"/>
                          <a:cs typeface="Segoe UI Semibold" panose="020B0702040204020203" pitchFamily="34" charset="0"/>
                          <a:hlinkClick r:id="rId14"/>
                        </a:rPr>
                        <a:t>GP intelligent cloud</a:t>
                      </a:r>
                      <a:endParaRPr lang="en-US" sz="1100" dirty="0">
                        <a:solidFill>
                          <a:schemeClr val="tx1"/>
                        </a:solidFill>
                        <a:latin typeface="Segoe UI Semibold" panose="020B0702040204020203" pitchFamily="34" charset="0"/>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kern="1200" dirty="0">
                          <a:solidFill>
                            <a:schemeClr val="bg1"/>
                          </a:solidFill>
                          <a:effectLst/>
                          <a:latin typeface="+mn-lt"/>
                          <a:ea typeface="+mn-ea"/>
                          <a:cs typeface="+mn-cs"/>
                        </a:rPr>
                        <a:t>Learn about intelligent cloud insights and how customers can enable data replication from Dynamics GP solutions to Business Central cloud tenants, and take advantage of the Power Platform, Azure machine learning and other cloud services. Best suited for Technical roles.</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2015869"/>
                  </a:ext>
                </a:extLst>
              </a:tr>
              <a:tr h="644192">
                <a:tc>
                  <a:txBody>
                    <a:bodyPr/>
                    <a:lstStyle/>
                    <a:p>
                      <a:pPr marL="0" marR="0" lvl="0" indent="0" algn="l" defTabSz="914367" rtl="0" eaLnBrk="1" fontAlgn="t" latinLnBrk="0" hangingPunct="1">
                        <a:lnSpc>
                          <a:spcPct val="100000"/>
                        </a:lnSpc>
                        <a:spcBef>
                          <a:spcPts val="0"/>
                        </a:spcBef>
                        <a:spcAft>
                          <a:spcPts val="0"/>
                        </a:spcAft>
                        <a:buClrTx/>
                        <a:buSzTx/>
                        <a:buFontTx/>
                        <a:buNone/>
                        <a:tabLst/>
                        <a:defRPr/>
                      </a:pPr>
                      <a:r>
                        <a:rPr lang="en-US" sz="1100" kern="1200" baseline="0" dirty="0">
                          <a:solidFill>
                            <a:schemeClr val="bg1"/>
                          </a:solidFill>
                          <a:effectLst/>
                          <a:latin typeface="Segoe UI Semibold" panose="020B0702040204020203" pitchFamily="34" charset="0"/>
                          <a:ea typeface="+mn-ea"/>
                          <a:cs typeface="Segoe UI Semibold" panose="020B0702040204020203" pitchFamily="34" charset="0"/>
                        </a:rPr>
                        <a:t>Dynamics 365 Business Central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15"/>
                        </a:rPr>
                        <a:t>Click Through Demos</a:t>
                      </a:r>
                      <a:endParaRPr lang="en-US" sz="1100" kern="1200" baseline="0" dirty="0">
                        <a:solidFill>
                          <a:schemeClr val="accent3"/>
                        </a:solidFill>
                        <a:effectLst/>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a:spcBef>
                          <a:spcPts val="0"/>
                        </a:spcBef>
                        <a:spcAft>
                          <a:spcPts val="0"/>
                        </a:spcAft>
                      </a:pPr>
                      <a:r>
                        <a:rPr lang="en-US" sz="1050" kern="1200" dirty="0">
                          <a:solidFill>
                            <a:schemeClr val="bg1"/>
                          </a:solidFill>
                          <a:effectLst/>
                          <a:latin typeface="+mn-lt"/>
                          <a:ea typeface="+mn-ea"/>
                          <a:cs typeface="+mn-cs"/>
                        </a:rPr>
                        <a:t>Leverage these click-through demos to visually demonstrate the value of Business Central to your customers.</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0339665"/>
                  </a:ext>
                </a:extLst>
              </a:tr>
              <a:tr h="792852">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100" kern="1200" baseline="0" dirty="0">
                          <a:solidFill>
                            <a:schemeClr val="bg1"/>
                          </a:solidFill>
                          <a:effectLst/>
                          <a:latin typeface="Segoe UI Semibold" panose="020B0702040204020203" pitchFamily="34" charset="0"/>
                          <a:ea typeface="+mn-ea"/>
                          <a:cs typeface="Segoe UI Semibold" panose="020B0702040204020203" pitchFamily="34" charset="0"/>
                        </a:rPr>
                        <a:t>Dynamics 365 Business Central </a:t>
                      </a:r>
                      <a:r>
                        <a:rPr lang="en-US" sz="1100" kern="1200" baseline="0" dirty="0">
                          <a:solidFill>
                            <a:schemeClr val="accent3"/>
                          </a:solidFill>
                          <a:effectLst/>
                          <a:latin typeface="Segoe UI Semibold" panose="020B0702040204020203" pitchFamily="34" charset="0"/>
                          <a:ea typeface="+mn-ea"/>
                          <a:cs typeface="Segoe UI Semibold" panose="020B0702040204020203" pitchFamily="34" charset="0"/>
                        </a:rPr>
                        <a:t>Webinar in a box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16"/>
                        </a:rPr>
                        <a:t>Guidance document</a:t>
                      </a:r>
                      <a:endPar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kern="1200" dirty="0">
                          <a:solidFill>
                            <a:schemeClr val="bg1"/>
                          </a:solidFill>
                          <a:effectLst/>
                          <a:latin typeface="+mn-lt"/>
                          <a:ea typeface="+mn-ea"/>
                          <a:cs typeface="+mn-cs"/>
                        </a:rPr>
                        <a:t>Set up your own webinar! You’ll find an abstract, registration page, and email templates you can use to build your event. Also included are templates to promote your event on social media using Twitter, LinkedIn or Facebook.</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1782326"/>
                  </a:ext>
                </a:extLst>
              </a:tr>
              <a:tr h="644192">
                <a:tc>
                  <a:txBody>
                    <a:bodyPr/>
                    <a:lstStyle/>
                    <a:p>
                      <a:pPr marL="0" marR="0" lvl="0" indent="0" algn="l" defTabSz="914367" rtl="0" eaLnBrk="1" fontAlgn="t" latinLnBrk="0" hangingPunct="1">
                        <a:lnSpc>
                          <a:spcPct val="100000"/>
                        </a:lnSpc>
                        <a:spcBef>
                          <a:spcPts val="0"/>
                        </a:spcBef>
                        <a:spcAft>
                          <a:spcPts val="0"/>
                        </a:spcAft>
                        <a:buClrTx/>
                        <a:buSzTx/>
                        <a:buFontTx/>
                        <a:buNone/>
                        <a:tabLst/>
                        <a:defRPr/>
                      </a:pPr>
                      <a:r>
                        <a:rPr lang="en-US" sz="1100" kern="1200" baseline="0" dirty="0">
                          <a:solidFill>
                            <a:schemeClr val="bg1"/>
                          </a:solidFill>
                          <a:effectLst/>
                          <a:latin typeface="Segoe UI Semibold" panose="020B0702040204020203" pitchFamily="34" charset="0"/>
                          <a:ea typeface="+mn-ea"/>
                          <a:cs typeface="Segoe UI Semibold" panose="020B0702040204020203" pitchFamily="34" charset="0"/>
                        </a:rPr>
                        <a:t>Dynamics 365 Business Central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17"/>
                        </a:rPr>
                        <a:t>Customer TCO Calculator</a:t>
                      </a:r>
                      <a:endPar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l" defTabSz="932742" rtl="0" eaLnBrk="1" fontAlgn="b" latinLnBrk="0" hangingPunct="1">
                        <a:lnSpc>
                          <a:spcPct val="100000"/>
                        </a:lnSpc>
                        <a:spcBef>
                          <a:spcPts val="0"/>
                        </a:spcBef>
                        <a:spcAft>
                          <a:spcPts val="0"/>
                        </a:spcAft>
                        <a:buClrTx/>
                        <a:buSzTx/>
                        <a:buFontTx/>
                        <a:buNone/>
                        <a:tabLst/>
                        <a:defRPr/>
                      </a:pPr>
                      <a:r>
                        <a:rPr lang="en-CA" sz="1050" kern="1200">
                          <a:solidFill>
                            <a:schemeClr val="bg1"/>
                          </a:solidFill>
                          <a:effectLst/>
                          <a:latin typeface="+mn-lt"/>
                          <a:ea typeface="+mn-ea"/>
                          <a:cs typeface="+mn-cs"/>
                        </a:rPr>
                        <a:t>Use this TCO calculator to help your customers visualize and understand the economic value of transitioning to Business Central from their on-premises solutions. </a:t>
                      </a:r>
                      <a:endParaRPr lang="en-US" sz="1050" kern="1200" dirty="0">
                        <a:solidFill>
                          <a:schemeClr val="bg1"/>
                        </a:solidFill>
                        <a:effectLst/>
                        <a:latin typeface="+mn-lt"/>
                        <a:ea typeface="+mn-ea"/>
                        <a:cs typeface="+mn-cs"/>
                      </a:endParaRP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4161748"/>
                  </a:ext>
                </a:extLst>
              </a:tr>
              <a:tr h="644192">
                <a:tc>
                  <a:txBody>
                    <a:bodyPr/>
                    <a:lstStyle/>
                    <a:p>
                      <a:pPr marL="0" marR="0" lvl="0" indent="0" algn="l" defTabSz="914367" rtl="0" eaLnBrk="1" fontAlgn="t" latinLnBrk="0" hangingPunct="1">
                        <a:lnSpc>
                          <a:spcPct val="100000"/>
                        </a:lnSpc>
                        <a:spcBef>
                          <a:spcPts val="0"/>
                        </a:spcBef>
                        <a:spcAft>
                          <a:spcPts val="0"/>
                        </a:spcAft>
                        <a:buClrTx/>
                        <a:buSzTx/>
                        <a:buFontTx/>
                        <a:buNone/>
                        <a:tabLst/>
                        <a:defRPr/>
                      </a:pPr>
                      <a:r>
                        <a:rPr lang="en-US" sz="1100" kern="1200" baseline="0" dirty="0">
                          <a:solidFill>
                            <a:schemeClr val="bg1"/>
                          </a:solidFill>
                          <a:effectLst/>
                          <a:latin typeface="Segoe UI Semibold" panose="020B0702040204020203" pitchFamily="34" charset="0"/>
                          <a:ea typeface="+mn-ea"/>
                          <a:cs typeface="Segoe UI Semibold" panose="020B0702040204020203" pitchFamily="34" charset="0"/>
                        </a:rPr>
                        <a:t>Dynamics 365 Business Central </a:t>
                      </a:r>
                      <a:r>
                        <a:rPr lang="en-US" sz="1100" kern="1200" baseline="0" dirty="0">
                          <a:solidFill>
                            <a:schemeClr val="accent3"/>
                          </a:solidFill>
                          <a:effectLst/>
                          <a:latin typeface="Segoe UI Semibold" panose="020B0702040204020203" pitchFamily="34" charset="0"/>
                          <a:ea typeface="+mn-ea"/>
                          <a:cs typeface="Segoe UI Semibold" panose="020B0702040204020203" pitchFamily="34" charset="0"/>
                        </a:rPr>
                        <a:t>Transition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18"/>
                        </a:rPr>
                        <a:t>Promotional Offers sheet</a:t>
                      </a:r>
                      <a:endPar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a:spcBef>
                          <a:spcPts val="0"/>
                        </a:spcBef>
                        <a:spcAft>
                          <a:spcPts val="0"/>
                        </a:spcAft>
                      </a:pPr>
                      <a:r>
                        <a:rPr lang="en-US" sz="1050" kern="1200" dirty="0">
                          <a:solidFill>
                            <a:schemeClr val="bg1"/>
                          </a:solidFill>
                          <a:effectLst/>
                          <a:latin typeface="+mn-lt"/>
                          <a:ea typeface="+mn-ea"/>
                          <a:cs typeface="+mn-cs"/>
                        </a:rPr>
                        <a:t>Learn about our attractive promotional transition offers your customers can take advantage of, whether they are in-between BREP or at the end of their BREP term. </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3191806"/>
                  </a:ext>
                </a:extLst>
              </a:tr>
              <a:tr h="644192">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100" kern="1200" baseline="0" dirty="0">
                          <a:solidFill>
                            <a:schemeClr val="bg1"/>
                          </a:solidFill>
                          <a:effectLst/>
                          <a:latin typeface="Segoe UI Semibold" panose="020B0702040204020203" pitchFamily="34" charset="0"/>
                          <a:ea typeface="+mn-ea"/>
                          <a:cs typeface="Segoe UI Semibold" panose="020B0702040204020203" pitchFamily="34" charset="0"/>
                        </a:rPr>
                        <a:t>Dynamics 365 Business Central </a:t>
                      </a:r>
                      <a:r>
                        <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hlinkClick r:id="rId19"/>
                        </a:rPr>
                        <a:t>Transition Tools Roadmap</a:t>
                      </a:r>
                      <a:endParaRPr kumimoji="0" lang="en-US" sz="11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a:spcBef>
                          <a:spcPts val="0"/>
                        </a:spcBef>
                        <a:spcAft>
                          <a:spcPts val="0"/>
                        </a:spcAft>
                      </a:pPr>
                      <a:r>
                        <a:rPr lang="en-US" sz="1050" kern="1200" dirty="0">
                          <a:solidFill>
                            <a:schemeClr val="bg1"/>
                          </a:solidFill>
                          <a:effectLst/>
                          <a:latin typeface="+mn-lt"/>
                          <a:ea typeface="+mn-ea"/>
                          <a:cs typeface="+mn-cs"/>
                        </a:rPr>
                        <a:t>Learn about available transition tools and what’s coming to help transition your customers from on-premises to Business Central. </a:t>
                      </a:r>
                    </a:p>
                  </a:txBody>
                  <a:tcP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1642376"/>
                  </a:ext>
                </a:extLst>
              </a:tr>
            </a:tbl>
          </a:graphicData>
        </a:graphic>
      </p:graphicFrame>
    </p:spTree>
    <p:extLst>
      <p:ext uri="{BB962C8B-B14F-4D97-AF65-F5344CB8AC3E}">
        <p14:creationId xmlns:p14="http://schemas.microsoft.com/office/powerpoint/2010/main" val="772796543"/>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New Dynamics theme">
  <a:themeElements>
    <a:clrScheme name="MSFT Dynamics 365">
      <a:dk1>
        <a:srgbClr val="505050"/>
      </a:dk1>
      <a:lt1>
        <a:sysClr val="window" lastClr="FFFFFF"/>
      </a:lt1>
      <a:dk2>
        <a:srgbClr val="008272"/>
      </a:dk2>
      <a:lt2>
        <a:srgbClr val="E7E6E6"/>
      </a:lt2>
      <a:accent1>
        <a:srgbClr val="008272"/>
      </a:accent1>
      <a:accent2>
        <a:srgbClr val="30E5D0"/>
      </a:accent2>
      <a:accent3>
        <a:srgbClr val="FEF000"/>
      </a:accent3>
      <a:accent4>
        <a:srgbClr val="3C3C41"/>
      </a:accent4>
      <a:accent5>
        <a:srgbClr val="75757A"/>
      </a:accent5>
      <a:accent6>
        <a:srgbClr val="EBEBEB"/>
      </a:accent6>
      <a:hlink>
        <a:srgbClr val="0563C1"/>
      </a:hlink>
      <a:folHlink>
        <a:srgbClr val="954F72"/>
      </a:folHlink>
    </a:clrScheme>
    <a:fontScheme name="Custom 3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New Dynamics theme" id="{3A8B070F-0733-46CD-BF3D-383B8F7DF9F6}" vid="{DD499ECB-2B2A-4595-95B3-8B96074C2A80}"/>
    </a:ext>
  </a:extLst>
</a:theme>
</file>

<file path=ppt/theme/theme2.xml><?xml version="1.0" encoding="utf-8"?>
<a:theme xmlns:a="http://schemas.openxmlformats.org/drawingml/2006/main" name="COLOR TEMPLATE">
  <a:themeElements>
    <a:clrScheme name="Custom 9">
      <a:dk1>
        <a:srgbClr val="505050"/>
      </a:dk1>
      <a:lt1>
        <a:srgbClr val="FFFFFF"/>
      </a:lt1>
      <a:dk2>
        <a:srgbClr val="0078D7"/>
      </a:dk2>
      <a:lt2>
        <a:srgbClr val="002050"/>
      </a:lt2>
      <a:accent1>
        <a:srgbClr val="00BCF2"/>
      </a:accent1>
      <a:accent2>
        <a:srgbClr val="505050"/>
      </a:accent2>
      <a:accent3>
        <a:srgbClr val="008272"/>
      </a:accent3>
      <a:accent4>
        <a:srgbClr val="D63B02"/>
      </a:accent4>
      <a:accent5>
        <a:srgbClr val="02BBF3"/>
      </a:accent5>
      <a:accent6>
        <a:srgbClr val="004B50"/>
      </a:accent6>
      <a:hlink>
        <a:srgbClr val="0078D8"/>
      </a:hlink>
      <a:folHlink>
        <a:srgbClr val="0078D8"/>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 Business_BLUE_1" id="{5F55DDFD-517B-456E-9DA0-1901618FBA38}" vid="{64E9B03C-DF2B-4891-9356-D35CF69F1B0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05B9DF96EBA24FA2C568BD4D3450AB" ma:contentTypeVersion="17" ma:contentTypeDescription="Create a new document." ma:contentTypeScope="" ma:versionID="d52f638128159702c5b516415908b6b9">
  <xsd:schema xmlns:xsd="http://www.w3.org/2001/XMLSchema" xmlns:xs="http://www.w3.org/2001/XMLSchema" xmlns:p="http://schemas.microsoft.com/office/2006/metadata/properties" xmlns:ns2="f8fe09f4-ba77-4f34-9087-4430292aa681" xmlns:ns3="bbc6c9d9-3fd3-43b4-aa46-2a428b0b34d7" targetNamespace="http://schemas.microsoft.com/office/2006/metadata/properties" ma:root="true" ma:fieldsID="0eb89dc41d07082415e3a47a66571b2a" ns2:_="" ns3:_="">
    <xsd:import namespace="f8fe09f4-ba77-4f34-9087-4430292aa681"/>
    <xsd:import namespace="bbc6c9d9-3fd3-43b4-aa46-2a428b0b34d7"/>
    <xsd:element name="properties">
      <xsd:complexType>
        <xsd:sequence>
          <xsd:element name="documentManagement">
            <xsd:complexType>
              <xsd:all>
                <xsd:element ref="ns2:Project_x0020_ID" minOccurs="0"/>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fe09f4-ba77-4f34-9087-4430292aa681" elementFormDefault="qualified">
    <xsd:import namespace="http://schemas.microsoft.com/office/2006/documentManagement/types"/>
    <xsd:import namespace="http://schemas.microsoft.com/office/infopath/2007/PartnerControls"/>
    <xsd:element name="Project_x0020_ID" ma:index="4" nillable="true" ma:displayName="Project ID" ma:internalName="Project_x0020_ID" ma:readOnly="false">
      <xsd:simpleType>
        <xsd:restriction base="dms:Text">
          <xsd:maxLength value="255"/>
        </xsd:restriction>
      </xsd:simpleType>
    </xsd:element>
    <xsd:element name="MediaServiceMetadata" ma:index="5" nillable="true" ma:displayName="MediaServiceMetadata" ma:hidden="true" ma:internalName="MediaServiceMetadata" ma:readOnly="true">
      <xsd:simpleType>
        <xsd:restriction base="dms:Note"/>
      </xsd:simpleType>
    </xsd:element>
    <xsd:element name="MediaServiceFastMetadata" ma:index="6" nillable="true" ma:displayName="MediaServiceFastMetadata" ma:hidden="true" ma:internalName="MediaServiceFastMetadata" ma:readOnly="true">
      <xsd:simpleType>
        <xsd:restriction base="dms:Note"/>
      </xsd:simpleType>
    </xsd:element>
    <xsd:element name="MediaServiceDateTaken" ma:index="7" nillable="true" ma:displayName="MediaServiceDateTaken" ma:hidden="true" ma:internalName="MediaServiceDateTaken" ma:readOnly="true">
      <xsd:simpleType>
        <xsd:restriction base="dms:Text"/>
      </xsd:simpleType>
    </xsd:element>
    <xsd:element name="MediaServiceAutoTags" ma:index="8" nillable="true" ma:displayName="Tags" ma:internalName="MediaServiceAutoTags" ma:readOnly="true">
      <xsd:simpleType>
        <xsd:restriction base="dms:Text"/>
      </xsd:simpleType>
    </xsd:element>
    <xsd:element name="MediaServiceOCR" ma:index="9" nillable="true" ma:displayName="Extracted Text" ma:internalName="MediaServiceOCR" ma:readOnly="true">
      <xsd:simpleType>
        <xsd:restriction base="dms:Note">
          <xsd:maxLength value="255"/>
        </xsd:restriction>
      </xsd:simpleType>
    </xsd:element>
    <xsd:element name="MediaServiceLocation" ma:index="10" nillable="true" ma:displayName="Location" ma:internalName="MediaServiceLocation"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bc6c9d9-3fd3-43b4-aa46-2a428b0b34d7" elementFormDefault="qualified">
    <xsd:import namespace="http://schemas.microsoft.com/office/2006/documentManagement/types"/>
    <xsd:import namespace="http://schemas.microsoft.com/office/infopath/2007/PartnerControls"/>
    <xsd:element name="SharedWithUsers" ma:index="19"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f8fe09f4-ba77-4f34-9087-4430292aa681" xsi:nil="true"/>
    <Project_x0020_ID xmlns="f8fe09f4-ba77-4f34-9087-4430292aa681" xsi:nil="true"/>
  </documentManagement>
</p:properties>
</file>

<file path=customXml/item3.xml><?xml version="1.0" encoding="utf-8"?>
<?mso-contentType ?>
<FormTemplates xmlns="http://schemas.microsoft.com/sharepoint/v3/contenttype/forms"/>
</file>

<file path=customXml/itemProps1.xml><?xml version="1.0" encoding="utf-8"?>
<ds:datastoreItem xmlns:ds="http://schemas.openxmlformats.org/officeDocument/2006/customXml" ds:itemID="{A951EA97-7765-4E09-AE96-D3F508A373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fe09f4-ba77-4f34-9087-4430292aa681"/>
    <ds:schemaRef ds:uri="bbc6c9d9-3fd3-43b4-aa46-2a428b0b34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90F116-B58F-4255-B05B-DA3808E0E5C6}">
  <ds:schemaRefs>
    <ds:schemaRef ds:uri="http://purl.org/dc/elements/1.1/"/>
    <ds:schemaRef ds:uri="http://schemas.microsoft.com/office/2006/documentManagement/types"/>
    <ds:schemaRef ds:uri="http://schemas.microsoft.com/office/2006/metadata/properties"/>
    <ds:schemaRef ds:uri="http://www.w3.org/XML/1998/namespace"/>
    <ds:schemaRef ds:uri="http://schemas.microsoft.com/office/infopath/2007/PartnerControls"/>
    <ds:schemaRef ds:uri="f8fe09f4-ba77-4f34-9087-4430292aa681"/>
    <ds:schemaRef ds:uri="http://purl.org/dc/dcmitype/"/>
    <ds:schemaRef ds:uri="http://schemas.openxmlformats.org/package/2006/metadata/core-properties"/>
    <ds:schemaRef ds:uri="bbc6c9d9-3fd3-43b4-aa46-2a428b0b34d7"/>
    <ds:schemaRef ds:uri="http://purl.org/dc/terms/"/>
  </ds:schemaRefs>
</ds:datastoreItem>
</file>

<file path=customXml/itemProps3.xml><?xml version="1.0" encoding="utf-8"?>
<ds:datastoreItem xmlns:ds="http://schemas.openxmlformats.org/officeDocument/2006/customXml" ds:itemID="{5790EF09-5F3C-49B4-9794-0AE3685B45E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Dynamics365_Template</Template>
  <TotalTime>160</TotalTime>
  <Words>7118</Words>
  <Application>Microsoft Office PowerPoint</Application>
  <PresentationFormat>Custom</PresentationFormat>
  <Paragraphs>638</Paragraphs>
  <Slides>33</Slides>
  <Notes>24</Notes>
  <HiddenSlides>0</HiddenSlides>
  <MMClips>0</MMClip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1_New Dynamics theme</vt:lpstr>
      <vt:lpstr>COLOR TEMPLATE</vt:lpstr>
      <vt:lpstr>PowerPoint Presentation</vt:lpstr>
      <vt:lpstr>PowerPoint Presentation</vt:lpstr>
      <vt:lpstr>PowerPoint Presentation</vt:lpstr>
      <vt:lpstr>PowerPoint Presentation</vt:lpstr>
      <vt:lpstr>PowerPoint Presentation</vt:lpstr>
      <vt:lpstr>Offer a path forward to your existing customers</vt:lpstr>
      <vt:lpstr>PowerPoint Presentation</vt:lpstr>
      <vt:lpstr>Get started today Find the Business Central transition materials on MPN and PartnerSource</vt:lpstr>
      <vt:lpstr>Description of resources</vt:lpstr>
      <vt:lpstr>Thank you</vt:lpstr>
      <vt:lpstr>PowerPoint Presentation</vt:lpstr>
      <vt:lpstr>The Cloud Solution Provider (CSP) program</vt:lpstr>
      <vt:lpstr>Appendix: Supplement</vt:lpstr>
      <vt:lpstr>PowerPoint Presentation</vt:lpstr>
      <vt:lpstr>PowerPoint Presentation</vt:lpstr>
      <vt:lpstr>PowerPoint Presentation</vt:lpstr>
      <vt:lpstr>Offer a path forward to your existing customers</vt:lpstr>
      <vt:lpstr>PowerPoint Presentation</vt:lpstr>
      <vt:lpstr>Partner next steps</vt:lpstr>
      <vt:lpstr>Call to Action</vt:lpstr>
      <vt:lpstr>Get started today Find the Business Central transition assets on MPN</vt:lpstr>
      <vt:lpstr>Description of resources</vt:lpstr>
      <vt:lpstr>PowerPoint Presentation</vt:lpstr>
      <vt:lpstr>Customer next steps</vt:lpstr>
      <vt:lpstr>Take the next steps for your business</vt:lpstr>
      <vt:lpstr>Thank you</vt:lpstr>
      <vt:lpstr>PowerPoint Presentation</vt:lpstr>
      <vt:lpstr>The Cloud Solution Provider (CSP) program</vt:lpstr>
      <vt:lpstr>Appendix: Offers</vt:lpstr>
      <vt:lpstr>On-Prem Customer Eligibility</vt:lpstr>
      <vt:lpstr>CSP Offers: </vt:lpstr>
      <vt:lpstr>EA Offers:  (AX, GP, NAV, SL and all legacy solutions) </vt:lpstr>
      <vt:lpstr>EA Offers:  (CRM) </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&lt;Speech title here&gt;</dc:subject>
  <dc:creator>Arvind Dutta</dc:creator>
  <cp:keywords/>
  <dc:description>Template: Ariel Butz; ZUM Communications
Formatting: 
Audience Type:</dc:description>
  <cp:lastModifiedBy>Timothy</cp:lastModifiedBy>
  <cp:revision>12</cp:revision>
  <dcterms:created xsi:type="dcterms:W3CDTF">2018-09-21T01:16:59Z</dcterms:created>
  <dcterms:modified xsi:type="dcterms:W3CDTF">2020-12-29T20:03:20Z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0x0101007905B9DF96EBA24FA2C568BD4D3450AB</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074e257c-5848-4582-9a6f-34a182080e71_Enabled">
    <vt:lpwstr>True</vt:lpwstr>
  </property>
  <property fmtid="{D5CDD505-2E9C-101B-9397-08002B2CF9AE}" pid="12" name="MSIP_Label_074e257c-5848-4582-9a6f-34a182080e71_SiteId">
    <vt:lpwstr>72f988bf-86f1-41af-91ab-2d7cd011db47</vt:lpwstr>
  </property>
  <property fmtid="{D5CDD505-2E9C-101B-9397-08002B2CF9AE}" pid="13" name="MSIP_Label_074e257c-5848-4582-9a6f-34a182080e71_Owner">
    <vt:lpwstr>ardutt@microsoft.com</vt:lpwstr>
  </property>
  <property fmtid="{D5CDD505-2E9C-101B-9397-08002B2CF9AE}" pid="14" name="MSIP_Label_074e257c-5848-4582-9a6f-34a182080e71_SetDate">
    <vt:lpwstr>2018-11-05T15:21:43.0442766Z</vt:lpwstr>
  </property>
  <property fmtid="{D5CDD505-2E9C-101B-9397-08002B2CF9AE}" pid="15" name="MSIP_Label_074e257c-5848-4582-9a6f-34a182080e71_Name">
    <vt:lpwstr>Confidential</vt:lpwstr>
  </property>
  <property fmtid="{D5CDD505-2E9C-101B-9397-08002B2CF9AE}" pid="16" name="MSIP_Label_074e257c-5848-4582-9a6f-34a182080e71_Application">
    <vt:lpwstr>Microsoft Azure Information Protection</vt:lpwstr>
  </property>
  <property fmtid="{D5CDD505-2E9C-101B-9397-08002B2CF9AE}" pid="17" name="MSIP_Label_074e257c-5848-4582-9a6f-34a182080e71_Extended_MSFT_Method">
    <vt:lpwstr>Manual</vt:lpwstr>
  </property>
  <property fmtid="{D5CDD505-2E9C-101B-9397-08002B2CF9AE}" pid="18" name="MSIP_Label_1a19d03a-48bc-4359-8038-5b5f6d5847c3_Enabled">
    <vt:lpwstr>True</vt:lpwstr>
  </property>
  <property fmtid="{D5CDD505-2E9C-101B-9397-08002B2CF9AE}" pid="19" name="MSIP_Label_1a19d03a-48bc-4359-8038-5b5f6d5847c3_SiteId">
    <vt:lpwstr>72f988bf-86f1-41af-91ab-2d7cd011db47</vt:lpwstr>
  </property>
  <property fmtid="{D5CDD505-2E9C-101B-9397-08002B2CF9AE}" pid="20" name="MSIP_Label_1a19d03a-48bc-4359-8038-5b5f6d5847c3_Owner">
    <vt:lpwstr>ardutt@microsoft.com</vt:lpwstr>
  </property>
  <property fmtid="{D5CDD505-2E9C-101B-9397-08002B2CF9AE}" pid="21" name="MSIP_Label_1a19d03a-48bc-4359-8038-5b5f6d5847c3_SetDate">
    <vt:lpwstr>2018-11-05T15:21:43.0442766Z</vt:lpwstr>
  </property>
  <property fmtid="{D5CDD505-2E9C-101B-9397-08002B2CF9AE}" pid="22" name="MSIP_Label_1a19d03a-48bc-4359-8038-5b5f6d5847c3_Name">
    <vt:lpwstr>Any User (No Protection)</vt:lpwstr>
  </property>
  <property fmtid="{D5CDD505-2E9C-101B-9397-08002B2CF9AE}" pid="23" name="MSIP_Label_1a19d03a-48bc-4359-8038-5b5f6d5847c3_Application">
    <vt:lpwstr>Microsoft Azure Information Protection</vt:lpwstr>
  </property>
  <property fmtid="{D5CDD505-2E9C-101B-9397-08002B2CF9AE}" pid="24" name="MSIP_Label_1a19d03a-48bc-4359-8038-5b5f6d5847c3_Parent">
    <vt:lpwstr>074e257c-5848-4582-9a6f-34a182080e71</vt:lpwstr>
  </property>
  <property fmtid="{D5CDD505-2E9C-101B-9397-08002B2CF9AE}" pid="25" name="MSIP_Label_1a19d03a-48bc-4359-8038-5b5f6d5847c3_Extended_MSFT_Method">
    <vt:lpwstr>Manual</vt:lpwstr>
  </property>
  <property fmtid="{D5CDD505-2E9C-101B-9397-08002B2CF9AE}" pid="26" name="AuthorIds_UIVersion_31232">
    <vt:lpwstr>18</vt:lpwstr>
  </property>
  <property fmtid="{D5CDD505-2E9C-101B-9397-08002B2CF9AE}" pid="27" name="AuthorIds_UIVersion_112128">
    <vt:lpwstr>6</vt:lpwstr>
  </property>
  <property fmtid="{D5CDD505-2E9C-101B-9397-08002B2CF9AE}" pid="28" name="AuthorIds_UIVersion_112640">
    <vt:lpwstr>6</vt:lpwstr>
  </property>
</Properties>
</file>