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1"/>
  </p:notesMasterIdLst>
  <p:sldIdLst>
    <p:sldId id="1705" r:id="rId6"/>
    <p:sldId id="1706" r:id="rId7"/>
    <p:sldId id="1707" r:id="rId8"/>
    <p:sldId id="1709" r:id="rId9"/>
    <p:sldId id="1708"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50FE57-C7F8-4255-978D-01DE7A8F0691}">
          <p14:sldIdLst>
            <p14:sldId id="1705"/>
            <p14:sldId id="1706"/>
            <p14:sldId id="1707"/>
            <p14:sldId id="1709"/>
            <p14:sldId id="170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Courtney" initials="KC" lastIdx="16" clrIdx="0">
    <p:extLst>
      <p:ext uri="{19B8F6BF-5375-455C-9EA6-DF929625EA0E}">
        <p15:presenceInfo xmlns:p15="http://schemas.microsoft.com/office/powerpoint/2012/main" userId="Kathryn Courtn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A00"/>
    <a:srgbClr val="0069AD"/>
    <a:srgbClr val="008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DB5A87-9E0E-CEBF-6B1E-16161F3C3393}" v="1" dt="2020-07-10T16:46:01.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6208"/>
  </p:normalViewPr>
  <p:slideViewPr>
    <p:cSldViewPr snapToGrid="0">
      <p:cViewPr varScale="1">
        <p:scale>
          <a:sx n="115" d="100"/>
          <a:sy n="115" d="100"/>
        </p:scale>
        <p:origin x="2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E36C9-E3A2-4AB4-8C70-77914F1999C3}" type="datetimeFigureOut">
              <a:rPr lang="en-US" smtClean="0"/>
              <a:t>10/9/2020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2CC24-C4F3-46E5-AC83-D995FAD78A69}" type="slidenum">
              <a:rPr lang="en-US" smtClean="0"/>
              <a:t>‹#›</a:t>
            </a:fld>
            <a:endParaRPr lang="en-US"/>
          </a:p>
        </p:txBody>
      </p:sp>
    </p:spTree>
    <p:extLst>
      <p:ext uri="{BB962C8B-B14F-4D97-AF65-F5344CB8AC3E}">
        <p14:creationId xmlns:p14="http://schemas.microsoft.com/office/powerpoint/2010/main" val="2058178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p:nvPicPr>
        <p:blipFill rotWithShape="1">
          <a:blip r:embed="rId2"/>
          <a:srcRect l="32559" r="10791"/>
          <a:stretch/>
        </p:blipFill>
        <p:spPr bwMode="ltGray">
          <a:xfrm>
            <a:off x="5334000" y="0"/>
            <a:ext cx="6858000" cy="6858000"/>
          </a:xfrm>
          <a:prstGeom prst="rect">
            <a:avLst/>
          </a:prstGeom>
        </p:spPr>
      </p:pic>
      <p:grpSp>
        <p:nvGrpSpPr>
          <p:cNvPr id="6" name="Group 5">
            <a:extLst>
              <a:ext uri="{FF2B5EF4-FFF2-40B4-BE49-F238E27FC236}">
                <a16:creationId xmlns:a16="http://schemas.microsoft.com/office/drawing/2014/main" id="{F8EA6407-C55D-4444-8ECA-B4F682D4F441}"/>
              </a:ext>
            </a:extLst>
          </p:cNvPr>
          <p:cNvGrpSpPr/>
          <p:nvPr userDrawn="1"/>
        </p:nvGrpSpPr>
        <p:grpSpPr>
          <a:xfrm>
            <a:off x="581964" y="588504"/>
            <a:ext cx="2220374" cy="315736"/>
            <a:chOff x="2804003" y="2998671"/>
            <a:chExt cx="6578600" cy="935474"/>
          </a:xfrm>
        </p:grpSpPr>
        <p:pic>
          <p:nvPicPr>
            <p:cNvPr id="8" name="Picture 7" descr="A picture containing clipart&#10;&#10;Description automatically generated">
              <a:extLst>
                <a:ext uri="{FF2B5EF4-FFF2-40B4-BE49-F238E27FC236}">
                  <a16:creationId xmlns:a16="http://schemas.microsoft.com/office/drawing/2014/main" id="{9A457AA7-E0CE-4272-9357-4693551348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16"/>
            <a:stretch/>
          </p:blipFill>
          <p:spPr>
            <a:xfrm>
              <a:off x="3862873" y="2998671"/>
              <a:ext cx="5519730" cy="847552"/>
            </a:xfrm>
            <a:prstGeom prst="rect">
              <a:avLst/>
            </a:prstGeom>
          </p:spPr>
        </p:pic>
        <p:pic>
          <p:nvPicPr>
            <p:cNvPr id="9" name="Picture 8">
              <a:extLst>
                <a:ext uri="{FF2B5EF4-FFF2-40B4-BE49-F238E27FC236}">
                  <a16:creationId xmlns:a16="http://schemas.microsoft.com/office/drawing/2014/main" id="{3C726505-B15A-413A-BBDB-D857C49C86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8693"/>
            <a:stretch/>
          </p:blipFill>
          <p:spPr>
            <a:xfrm>
              <a:off x="2804003" y="2998671"/>
              <a:ext cx="1058870" cy="935474"/>
            </a:xfrm>
            <a:prstGeom prst="rect">
              <a:avLst/>
            </a:prstGeom>
          </p:spPr>
        </p:pic>
      </p:grpSp>
    </p:spTree>
    <p:extLst>
      <p:ext uri="{BB962C8B-B14F-4D97-AF65-F5344CB8AC3E}">
        <p14:creationId xmlns:p14="http://schemas.microsoft.com/office/powerpoint/2010/main" val="524456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1522593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4607288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0110225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1058978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8519189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7665999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11108837"/>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0346270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5675883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1120697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181623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572446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60447775"/>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4459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1473973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9831822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0809577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449300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78536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20436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591136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grpSp>
        <p:nvGrpSpPr>
          <p:cNvPr id="6" name="Group 5">
            <a:extLst>
              <a:ext uri="{FF2B5EF4-FFF2-40B4-BE49-F238E27FC236}">
                <a16:creationId xmlns:a16="http://schemas.microsoft.com/office/drawing/2014/main" id="{EBFC5E2E-9639-4BA2-9609-881C62EB1AE7}"/>
              </a:ext>
            </a:extLst>
          </p:cNvPr>
          <p:cNvGrpSpPr/>
          <p:nvPr userDrawn="1"/>
        </p:nvGrpSpPr>
        <p:grpSpPr>
          <a:xfrm>
            <a:off x="581964" y="588504"/>
            <a:ext cx="2220374" cy="315736"/>
            <a:chOff x="2804003" y="2998671"/>
            <a:chExt cx="6578600" cy="935474"/>
          </a:xfrm>
        </p:grpSpPr>
        <p:pic>
          <p:nvPicPr>
            <p:cNvPr id="8" name="Picture 7" descr="A picture containing clipart&#10;&#10;Description automatically generated">
              <a:extLst>
                <a:ext uri="{FF2B5EF4-FFF2-40B4-BE49-F238E27FC236}">
                  <a16:creationId xmlns:a16="http://schemas.microsoft.com/office/drawing/2014/main" id="{779798DA-AA6B-414E-96A1-B1CD5FBAC0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16"/>
            <a:stretch/>
          </p:blipFill>
          <p:spPr>
            <a:xfrm>
              <a:off x="3862873" y="2998671"/>
              <a:ext cx="5519730" cy="847552"/>
            </a:xfrm>
            <a:prstGeom prst="rect">
              <a:avLst/>
            </a:prstGeom>
          </p:spPr>
        </p:pic>
        <p:pic>
          <p:nvPicPr>
            <p:cNvPr id="10" name="Picture 9">
              <a:extLst>
                <a:ext uri="{FF2B5EF4-FFF2-40B4-BE49-F238E27FC236}">
                  <a16:creationId xmlns:a16="http://schemas.microsoft.com/office/drawing/2014/main" id="{EBAD48C8-9401-4C93-BF76-CDAFE9FF29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693"/>
            <a:stretch/>
          </p:blipFill>
          <p:spPr>
            <a:xfrm>
              <a:off x="2804003" y="2998671"/>
              <a:ext cx="1058870" cy="935474"/>
            </a:xfrm>
            <a:prstGeom prst="rect">
              <a:avLst/>
            </a:prstGeom>
          </p:spPr>
        </p:pic>
      </p:grpSp>
    </p:spTree>
    <p:extLst>
      <p:ext uri="{BB962C8B-B14F-4D97-AF65-F5344CB8AC3E}">
        <p14:creationId xmlns:p14="http://schemas.microsoft.com/office/powerpoint/2010/main" val="18554584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a:stretch>
            <a:fillRect/>
          </a:stretch>
        </p:blipFill>
        <p:spPr bwMode="black">
          <a:xfrm>
            <a:off x="584200" y="585788"/>
            <a:ext cx="1366245" cy="292608"/>
          </a:xfrm>
          <a:prstGeom prst="rect">
            <a:avLst/>
          </a:prstGeom>
        </p:spPr>
      </p:pic>
      <p:sp>
        <p:nvSpPr>
          <p:cNvPr id="4" name="Text Box 3">
            <a:extLst>
              <a:ext uri="{FF2B5EF4-FFF2-40B4-BE49-F238E27FC236}">
                <a16:creationId xmlns:a16="http://schemas.microsoft.com/office/drawing/2014/main" id="{ADB669CD-93DF-4608-B534-C756DA4B06A8}"/>
              </a:ext>
            </a:extLst>
          </p:cNvPr>
          <p:cNvSpPr txBox="1">
            <a:spLocks noChangeArrowheads="1"/>
          </p:cNvSpPr>
          <p:nvPr userDrawn="1"/>
        </p:nvSpPr>
        <p:spPr bwMode="blackWhite">
          <a:xfrm>
            <a:off x="269240" y="6099190"/>
            <a:ext cx="4482124" cy="475712"/>
          </a:xfrm>
          <a:prstGeom prst="rect">
            <a:avLst/>
          </a:prstGeom>
          <a:noFill/>
          <a:ln w="12700">
            <a:noFill/>
            <a:miter lim="800000"/>
            <a:headEnd type="none" w="sm" len="sm"/>
            <a:tailEnd type="none" w="sm" len="sm"/>
          </a:ln>
          <a:effectLst/>
        </p:spPr>
        <p:txBody>
          <a:bodyPr vert="horz" wrap="square" lIns="175761" tIns="175761" rIns="175761" bIns="175761" numCol="1" anchor="t" anchorCtr="0" compatLnSpc="1">
            <a:prstTxWarp prst="textNoShape">
              <a:avLst/>
            </a:prstTxWarp>
            <a:spAutoFit/>
          </a:bodyPr>
          <a:lstStyle/>
          <a:p>
            <a:pPr defTabSz="895930"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C40AF912-8CBD-4DCD-A218-3A938F5F28A7}"/>
              </a:ext>
            </a:extLst>
          </p:cNvPr>
          <p:cNvPicPr>
            <a:picLocks noChangeAspect="1"/>
          </p:cNvPicPr>
          <p:nvPr userDrawn="1"/>
        </p:nvPicPr>
        <p:blipFill>
          <a:blip r:embed="rId3"/>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8797700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1489510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823B-044E-4C12-84F6-E5C7C0BD0F4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59585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1012661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5183340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310411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6538084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283371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102086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emf"/><Relationship Id="rId21" Type="http://schemas.openxmlformats.org/officeDocument/2006/relationships/slideLayout" Target="../slideLayouts/slideLayout21.xml"/><Relationship Id="rId34"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40"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B75239B6-0E11-49FC-BB30-8F6EF40B5F13}"/>
              </a:ext>
            </a:extLst>
          </p:cNvPr>
          <p:cNvGraphicFramePr>
            <a:graphicFrameLocks noChangeAspect="1"/>
          </p:cNvGraphicFramePr>
          <p:nvPr userDrawn="1">
            <p:custDataLst>
              <p:tags r:id="rId35"/>
            </p:custDataLst>
            <p:extLst>
              <p:ext uri="{D42A27DB-BD31-4B8C-83A1-F6EECF244321}">
                <p14:modId xmlns:p14="http://schemas.microsoft.com/office/powerpoint/2010/main" val="609128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37" imgW="425" imgH="424" progId="TCLayout.ActiveDocument.1">
                  <p:embed/>
                </p:oleObj>
              </mc:Choice>
              <mc:Fallback>
                <p:oleObj name="think-cell Slide" r:id="rId37" imgW="425" imgH="424" progId="TCLayout.ActiveDocument.1">
                  <p:embed/>
                  <p:pic>
                    <p:nvPicPr>
                      <p:cNvPr id="34" name="Object 33" hidden="1">
                        <a:extLst>
                          <a:ext uri="{FF2B5EF4-FFF2-40B4-BE49-F238E27FC236}">
                            <a16:creationId xmlns:a16="http://schemas.microsoft.com/office/drawing/2014/main" id="{B75239B6-0E11-49FC-BB30-8F6EF40B5F13}"/>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B64AE11-CC91-47AC-A15C-6F0509C26079}"/>
              </a:ext>
            </a:extLst>
          </p:cNvPr>
          <p:cNvSpPr/>
          <p:nvPr userDrawn="1">
            <p:custDataLst>
              <p:tags r:id="rId36"/>
            </p:custDataLst>
          </p:nvPr>
        </p:nvSpPr>
        <p:spPr bwMode="auto">
          <a:xfrm>
            <a:off x="0" y="0"/>
            <a:ext cx="158750" cy="1587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32472" fontAlgn="base">
              <a:spcBef>
                <a:spcPct val="0"/>
              </a:spcBef>
              <a:spcAft>
                <a:spcPct val="0"/>
              </a:spcAft>
            </a:pPr>
            <a:endParaRPr lang="en-US" sz="3600" b="0" i="0" baseline="0" dirty="0" err="1">
              <a:solidFill>
                <a:srgbClr val="FFFFFF"/>
              </a:solidFill>
              <a:latin typeface="Segoe UI Semibold" panose="020B0702040204020203" pitchFamily="34" charset="0"/>
              <a:ea typeface="+mn-ea"/>
              <a:cs typeface="Segoe UI" pitchFamily="34" charset="0"/>
              <a:sym typeface="Segoe UI Semibold" panose="020B0702040204020203" pitchFamily="34" charset="0"/>
            </a:endParaRPr>
          </a:p>
        </p:txBody>
      </p:sp>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39"/>
          <a:srcRect l="762"/>
          <a:stretch/>
        </p:blipFill>
        <p:spPr>
          <a:xfrm rot="5400000">
            <a:off x="9509760" y="2843773"/>
            <a:ext cx="6858000" cy="1170455"/>
          </a:xfrm>
          <a:prstGeom prst="rect">
            <a:avLst/>
          </a:prstGeom>
        </p:spPr>
      </p:pic>
      <p:pic>
        <p:nvPicPr>
          <p:cNvPr id="49" name="Picture 48">
            <a:extLst>
              <a:ext uri="{FF2B5EF4-FFF2-40B4-BE49-F238E27FC236}">
                <a16:creationId xmlns:a16="http://schemas.microsoft.com/office/drawing/2014/main" id="{26726AEA-CB56-4382-8613-52B7523E4542}"/>
              </a:ext>
            </a:extLst>
          </p:cNvPr>
          <p:cNvPicPr>
            <a:picLocks noChangeAspect="1"/>
          </p:cNvPicPr>
          <p:nvPr userDrawn="1"/>
        </p:nvPicPr>
        <p:blipFill>
          <a:blip r:embed="rId40"/>
          <a:stretch>
            <a:fillRect/>
          </a:stretch>
        </p:blipFill>
        <p:spPr>
          <a:xfrm rot="5400000">
            <a:off x="9179301" y="3012080"/>
            <a:ext cx="6858623" cy="833218"/>
          </a:xfrm>
          <a:prstGeom prst="rect">
            <a:avLst/>
          </a:prstGeom>
        </p:spPr>
      </p:pic>
    </p:spTree>
    <p:extLst>
      <p:ext uri="{BB962C8B-B14F-4D97-AF65-F5344CB8AC3E}">
        <p14:creationId xmlns:p14="http://schemas.microsoft.com/office/powerpoint/2010/main" val="2182986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ransition>
    <p:fade/>
  </p:transition>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7.xml"/><Relationship Id="rId7" Type="http://schemas.openxmlformats.org/officeDocument/2006/relationships/hyperlink" Target="https://www.forbes.com/sites/louiscolumbus/2019/04/07/public-cloud-soaring-to-331b-by-2022-according-to-gartner/#39f8125e5739" TargetMode="Externa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hyperlink" Target="https://customers.microsoft.com/en-us/story/726792-snapbizz-consumer-goods-retail-azure-india" TargetMode="External"/><Relationship Id="rId26" Type="http://schemas.openxmlformats.org/officeDocument/2006/relationships/hyperlink" Target="https://customers.microsoft.com/en-us/story/730511-polaris-energy-services-azure" TargetMode="External"/><Relationship Id="rId3" Type="http://schemas.openxmlformats.org/officeDocument/2006/relationships/tags" Target="../tags/tag13.xml"/><Relationship Id="rId21" Type="http://schemas.openxmlformats.org/officeDocument/2006/relationships/image" Target="../media/image25.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3.png"/><Relationship Id="rId25" Type="http://schemas.openxmlformats.org/officeDocument/2006/relationships/image" Target="../media/image27.png"/><Relationship Id="rId2" Type="http://schemas.openxmlformats.org/officeDocument/2006/relationships/tags" Target="../tags/tag12.xml"/><Relationship Id="rId16" Type="http://schemas.openxmlformats.org/officeDocument/2006/relationships/hyperlink" Target="https://customers.microsoft.com/en-us/story/731782-powering-risk-compute-grids-in-the-cloud" TargetMode="External"/><Relationship Id="rId20" Type="http://schemas.openxmlformats.org/officeDocument/2006/relationships/hyperlink" Target="https://customers.microsoft.com/en-us/story/726932-redwood-bank" TargetMode="External"/><Relationship Id="rId1" Type="http://schemas.openxmlformats.org/officeDocument/2006/relationships/vmlDrawing" Target="../drawings/vmlDrawing6.vml"/><Relationship Id="rId6" Type="http://schemas.openxmlformats.org/officeDocument/2006/relationships/image" Target="../media/image1.emf"/><Relationship Id="rId11" Type="http://schemas.openxmlformats.org/officeDocument/2006/relationships/image" Target="../media/image19.png"/><Relationship Id="rId24" Type="http://schemas.openxmlformats.org/officeDocument/2006/relationships/hyperlink" Target="https://customers.microsoft.com/en-us/story/724145-by-the-ocean-we-unite-nonprofit-azure-surface-powerbi-netherlands" TargetMode="External"/><Relationship Id="rId5" Type="http://schemas.openxmlformats.org/officeDocument/2006/relationships/oleObject" Target="../embeddings/oleObject6.bin"/><Relationship Id="rId15" Type="http://schemas.openxmlformats.org/officeDocument/2006/relationships/image" Target="../media/image22.png"/><Relationship Id="rId23" Type="http://schemas.openxmlformats.org/officeDocument/2006/relationships/image" Target="../media/image26.png"/><Relationship Id="rId28" Type="http://schemas.microsoft.com/office/2007/relationships/hdphoto" Target="../media/hdphoto1.wdp"/><Relationship Id="rId10" Type="http://schemas.openxmlformats.org/officeDocument/2006/relationships/image" Target="../media/image18.png"/><Relationship Id="rId19" Type="http://schemas.openxmlformats.org/officeDocument/2006/relationships/image" Target="../media/image24.png"/><Relationship Id="rId4" Type="http://schemas.openxmlformats.org/officeDocument/2006/relationships/slideLayout" Target="../slideLayouts/slideLayout9.xml"/><Relationship Id="rId9" Type="http://schemas.openxmlformats.org/officeDocument/2006/relationships/image" Target="../media/image17.png"/><Relationship Id="rId14" Type="http://schemas.openxmlformats.org/officeDocument/2006/relationships/hyperlink" Target="https://customers.microsoft.com/en-us/story/735531-newoxygen-professional-services-azure-portugal" TargetMode="External"/><Relationship Id="rId22" Type="http://schemas.openxmlformats.org/officeDocument/2006/relationships/hyperlink" Target="https://customers.microsoft.com/en-us/story/733151-parmonic-professionalservices-technology-azure" TargetMode="External"/><Relationship Id="rId2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F88D6B1-A19E-4745-B28E-AB62C5C68F31}"/>
              </a:ext>
            </a:extLst>
          </p:cNvPr>
          <p:cNvGraphicFramePr>
            <a:graphicFrameLocks noChangeAspect="1"/>
          </p:cNvGraphicFramePr>
          <p:nvPr>
            <p:custDataLst>
              <p:tags r:id="rId2"/>
            </p:custDataLst>
            <p:extLst>
              <p:ext uri="{D42A27DB-BD31-4B8C-83A1-F6EECF244321}">
                <p14:modId xmlns:p14="http://schemas.microsoft.com/office/powerpoint/2010/main" val="3969847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1" name="think-cell Slide" r:id="rId5" imgW="425" imgH="424" progId="TCLayout.ActiveDocument.1">
                  <p:embed/>
                </p:oleObj>
              </mc:Choice>
              <mc:Fallback>
                <p:oleObj name="think-cell Slide" r:id="rId5" imgW="425" imgH="424" progId="TCLayout.ActiveDocument.1">
                  <p:embed/>
                  <p:pic>
                    <p:nvPicPr>
                      <p:cNvPr id="5" name="Object 4" hidden="1">
                        <a:extLst>
                          <a:ext uri="{FF2B5EF4-FFF2-40B4-BE49-F238E27FC236}">
                            <a16:creationId xmlns:a16="http://schemas.microsoft.com/office/drawing/2014/main" id="{4F88D6B1-A19E-4745-B28E-AB62C5C68F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4FEC8EF-9022-4182-BA0D-5C893C32369A}"/>
              </a:ext>
            </a:extLst>
          </p:cNvPr>
          <p:cNvSpPr/>
          <p:nvPr>
            <p:custDataLst>
              <p:tags r:id="rId3"/>
            </p:custDataLst>
          </p:nvPr>
        </p:nvSpPr>
        <p:spPr bwMode="auto">
          <a:xfrm>
            <a:off x="0" y="0"/>
            <a:ext cx="158750" cy="1587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932472" fontAlgn="base">
              <a:spcBef>
                <a:spcPct val="0"/>
              </a:spcBef>
              <a:spcAft>
                <a:spcPct val="0"/>
              </a:spcAft>
            </a:pPr>
            <a:endParaRPr lang="en-US" sz="3600" dirty="0" err="1">
              <a:solidFill>
                <a:srgbClr val="FFFFFF"/>
              </a:solidFill>
              <a:latin typeface="Segoe UI Semibold" panose="020B0702040204020203" pitchFamily="34" charset="0"/>
              <a:cs typeface="Segoe UI" panose="020B0502040204020203" pitchFamily="34" charset="0"/>
              <a:sym typeface="Segoe UI Semibold" panose="020B0702040204020203" pitchFamily="34" charset="0"/>
            </a:endParaRPr>
          </a:p>
        </p:txBody>
      </p:sp>
      <p:sp>
        <p:nvSpPr>
          <p:cNvPr id="2" name="Title 1">
            <a:extLst>
              <a:ext uri="{FF2B5EF4-FFF2-40B4-BE49-F238E27FC236}">
                <a16:creationId xmlns:a16="http://schemas.microsoft.com/office/drawing/2014/main" id="{AEC6BFA7-8C03-4D0E-8878-4C05EDA56825}"/>
              </a:ext>
            </a:extLst>
          </p:cNvPr>
          <p:cNvSpPr>
            <a:spLocks noGrp="1"/>
          </p:cNvSpPr>
          <p:nvPr>
            <p:ph type="title"/>
          </p:nvPr>
        </p:nvSpPr>
        <p:spPr/>
        <p:txBody>
          <a:bodyPr/>
          <a:lstStyle/>
          <a:p>
            <a:r>
              <a:rPr lang="en-US" dirty="0"/>
              <a:t>Windows Server &amp; SQL Server on Azure</a:t>
            </a:r>
            <a:br>
              <a:rPr lang="en-US" dirty="0"/>
            </a:br>
            <a:r>
              <a:rPr lang="en-US" dirty="0"/>
              <a:t>Solution Play</a:t>
            </a:r>
            <a:br>
              <a:rPr lang="en-US" dirty="0"/>
            </a:br>
            <a:r>
              <a:rPr lang="en-US" dirty="0"/>
              <a:t>Sales Guidance</a:t>
            </a:r>
          </a:p>
        </p:txBody>
      </p:sp>
    </p:spTree>
    <p:extLst>
      <p:ext uri="{BB962C8B-B14F-4D97-AF65-F5344CB8AC3E}">
        <p14:creationId xmlns:p14="http://schemas.microsoft.com/office/powerpoint/2010/main" val="6633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FEBDF38-7168-4B5C-AA1C-E53F022D6787}"/>
              </a:ext>
            </a:extLst>
          </p:cNvPr>
          <p:cNvGraphicFramePr>
            <a:graphicFrameLocks noChangeAspect="1"/>
          </p:cNvGraphicFramePr>
          <p:nvPr>
            <p:custDataLst>
              <p:tags r:id="rId2"/>
            </p:custDataLst>
            <p:extLst>
              <p:ext uri="{D42A27DB-BD31-4B8C-83A1-F6EECF244321}">
                <p14:modId xmlns:p14="http://schemas.microsoft.com/office/powerpoint/2010/main" val="2587744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5" name="think-cell Slide" r:id="rId5" imgW="425" imgH="424" progId="TCLayout.ActiveDocument.1">
                  <p:embed/>
                </p:oleObj>
              </mc:Choice>
              <mc:Fallback>
                <p:oleObj name="think-cell Slide" r:id="rId5" imgW="425" imgH="424" progId="TCLayout.ActiveDocument.1">
                  <p:embed/>
                  <p:pic>
                    <p:nvPicPr>
                      <p:cNvPr id="5" name="Object 4" hidden="1">
                        <a:extLst>
                          <a:ext uri="{FF2B5EF4-FFF2-40B4-BE49-F238E27FC236}">
                            <a16:creationId xmlns:a16="http://schemas.microsoft.com/office/drawing/2014/main" id="{6FEBDF38-7168-4B5C-AA1C-E53F022D67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B1009B0-676D-4981-B1B1-E77E23A17C5D}"/>
              </a:ext>
            </a:extLst>
          </p:cNvPr>
          <p:cNvSpPr/>
          <p:nvPr>
            <p:custDataLst>
              <p:tags r:id="rId3"/>
            </p:custDataLst>
          </p:nvPr>
        </p:nvSpPr>
        <p:spPr bwMode="auto">
          <a:xfrm>
            <a:off x="0" y="0"/>
            <a:ext cx="158750" cy="1587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932472" fontAlgn="base">
              <a:spcBef>
                <a:spcPct val="0"/>
              </a:spcBef>
              <a:spcAft>
                <a:spcPct val="0"/>
              </a:spcAft>
            </a:pPr>
            <a:endParaRPr lang="en-US" sz="2700" dirty="0" err="1">
              <a:solidFill>
                <a:srgbClr val="FFFFFF"/>
              </a:solidFill>
              <a:latin typeface="Segoe UI Semibold" panose="020B0702040204020203" pitchFamily="34" charset="0"/>
              <a:cs typeface="Segoe UI" panose="020B0502040204020203" pitchFamily="34" charset="0"/>
              <a:sym typeface="Segoe UI Semibold" panose="020B0702040204020203" pitchFamily="34" charset="0"/>
            </a:endParaRPr>
          </a:p>
        </p:txBody>
      </p:sp>
      <p:sp>
        <p:nvSpPr>
          <p:cNvPr id="15" name="Rectangle 14">
            <a:extLst>
              <a:ext uri="{FF2B5EF4-FFF2-40B4-BE49-F238E27FC236}">
                <a16:creationId xmlns:a16="http://schemas.microsoft.com/office/drawing/2014/main" id="{6AA02C9C-91C4-4B32-8478-BD53FC20C94B}"/>
              </a:ext>
            </a:extLst>
          </p:cNvPr>
          <p:cNvSpPr/>
          <p:nvPr/>
        </p:nvSpPr>
        <p:spPr>
          <a:xfrm>
            <a:off x="589188" y="1384299"/>
            <a:ext cx="5441894" cy="2069284"/>
          </a:xfrm>
          <a:prstGeom prst="rect">
            <a:avLst/>
          </a:prstGeom>
          <a:solidFill>
            <a:schemeClr val="tx2"/>
          </a:solidFill>
        </p:spPr>
        <p:txBody>
          <a:bodyPr wrap="square">
            <a:noAutofit/>
          </a:bodyPr>
          <a:lstStyle/>
          <a:p>
            <a:r>
              <a:rPr lang="en-US" sz="1400" dirty="0">
                <a:solidFill>
                  <a:schemeClr val="bg1"/>
                </a:solidFill>
                <a:cs typeface="Segoe UI" panose="020B0502040204020203" pitchFamily="34" charset="0"/>
              </a:rPr>
              <a:t>Gartner predicts the worldwide public cloud service market will grow from $182.4B in 2018 to $331.2B in 2022.</a:t>
            </a:r>
          </a:p>
        </p:txBody>
      </p:sp>
      <p:sp>
        <p:nvSpPr>
          <p:cNvPr id="6" name="Rectangle 5">
            <a:extLst>
              <a:ext uri="{FF2B5EF4-FFF2-40B4-BE49-F238E27FC236}">
                <a16:creationId xmlns:a16="http://schemas.microsoft.com/office/drawing/2014/main" id="{7ED3946C-D4C4-493F-A09E-DEEC8AC6E50E}"/>
              </a:ext>
            </a:extLst>
          </p:cNvPr>
          <p:cNvSpPr/>
          <p:nvPr/>
        </p:nvSpPr>
        <p:spPr bwMode="auto">
          <a:xfrm>
            <a:off x="0" y="150470"/>
            <a:ext cx="12192000" cy="106487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Rectangle 6">
            <a:extLst>
              <a:ext uri="{FF2B5EF4-FFF2-40B4-BE49-F238E27FC236}">
                <a16:creationId xmlns:a16="http://schemas.microsoft.com/office/drawing/2014/main" id="{D745D67E-8DDE-45A8-8731-378337A6AAB7}"/>
              </a:ext>
            </a:extLst>
          </p:cNvPr>
          <p:cNvSpPr/>
          <p:nvPr/>
        </p:nvSpPr>
        <p:spPr bwMode="auto">
          <a:xfrm>
            <a:off x="11269980" y="0"/>
            <a:ext cx="701040" cy="10083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grpSp>
        <p:nvGrpSpPr>
          <p:cNvPr id="8" name="Group 7">
            <a:extLst>
              <a:ext uri="{FF2B5EF4-FFF2-40B4-BE49-F238E27FC236}">
                <a16:creationId xmlns:a16="http://schemas.microsoft.com/office/drawing/2014/main" id="{DC13E349-4986-4814-9619-89B45A3F6C1E}"/>
              </a:ext>
            </a:extLst>
          </p:cNvPr>
          <p:cNvGrpSpPr/>
          <p:nvPr/>
        </p:nvGrpSpPr>
        <p:grpSpPr>
          <a:xfrm>
            <a:off x="703474" y="300942"/>
            <a:ext cx="11334197" cy="763928"/>
            <a:chOff x="703474" y="300942"/>
            <a:chExt cx="11334197" cy="763928"/>
          </a:xfrm>
        </p:grpSpPr>
        <p:sp>
          <p:nvSpPr>
            <p:cNvPr id="9" name="Rectangle 8">
              <a:extLst>
                <a:ext uri="{FF2B5EF4-FFF2-40B4-BE49-F238E27FC236}">
                  <a16:creationId xmlns:a16="http://schemas.microsoft.com/office/drawing/2014/main" id="{944C5065-0002-4010-96AC-89BEDF8DB349}"/>
                </a:ext>
              </a:extLst>
            </p:cNvPr>
            <p:cNvSpPr/>
            <p:nvPr/>
          </p:nvSpPr>
          <p:spPr bwMode="auto">
            <a:xfrm>
              <a:off x="739141" y="300942"/>
              <a:ext cx="11298530" cy="763928"/>
            </a:xfrm>
            <a:prstGeom prst="rect">
              <a:avLst/>
            </a:prstGeom>
            <a:no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0" name="Rectangle 9">
              <a:extLst>
                <a:ext uri="{FF2B5EF4-FFF2-40B4-BE49-F238E27FC236}">
                  <a16:creationId xmlns:a16="http://schemas.microsoft.com/office/drawing/2014/main" id="{05CC4E4F-3A8E-483B-8D32-488E387FE962}"/>
                </a:ext>
              </a:extLst>
            </p:cNvPr>
            <p:cNvSpPr/>
            <p:nvPr/>
          </p:nvSpPr>
          <p:spPr bwMode="auto">
            <a:xfrm>
              <a:off x="703474" y="369570"/>
              <a:ext cx="71088" cy="62667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grpSp>
      <p:sp>
        <p:nvSpPr>
          <p:cNvPr id="11" name="strategy" title="Icon of two circles and a curved arrow winding between three exes connecting them">
            <a:extLst>
              <a:ext uri="{FF2B5EF4-FFF2-40B4-BE49-F238E27FC236}">
                <a16:creationId xmlns:a16="http://schemas.microsoft.com/office/drawing/2014/main" id="{952DAF21-BDCB-4601-BE70-871E6BC724ED}"/>
              </a:ext>
            </a:extLst>
          </p:cNvPr>
          <p:cNvSpPr>
            <a:spLocks noChangeAspect="1" noEditPoints="1"/>
          </p:cNvSpPr>
          <p:nvPr/>
        </p:nvSpPr>
        <p:spPr bwMode="auto">
          <a:xfrm>
            <a:off x="11424920" y="396014"/>
            <a:ext cx="391160" cy="521154"/>
          </a:xfrm>
          <a:custGeom>
            <a:avLst/>
            <a:gdLst>
              <a:gd name="T0" fmla="*/ 208 w 240"/>
              <a:gd name="T1" fmla="*/ 83 h 322"/>
              <a:gd name="T2" fmla="*/ 207 w 240"/>
              <a:gd name="T3" fmla="*/ 128 h 322"/>
              <a:gd name="T4" fmla="*/ 166 w 240"/>
              <a:gd name="T5" fmla="*/ 178 h 322"/>
              <a:gd name="T6" fmla="*/ 83 w 240"/>
              <a:gd name="T7" fmla="*/ 178 h 322"/>
              <a:gd name="T8" fmla="*/ 43 w 240"/>
              <a:gd name="T9" fmla="*/ 191 h 322"/>
              <a:gd name="T10" fmla="*/ 25 w 240"/>
              <a:gd name="T11" fmla="*/ 230 h 322"/>
              <a:gd name="T12" fmla="*/ 25 w 240"/>
              <a:gd name="T13" fmla="*/ 239 h 322"/>
              <a:gd name="T14" fmla="*/ 239 w 240"/>
              <a:gd name="T15" fmla="*/ 114 h 322"/>
              <a:gd name="T16" fmla="*/ 208 w 240"/>
              <a:gd name="T17" fmla="*/ 83 h 322"/>
              <a:gd name="T18" fmla="*/ 177 w 240"/>
              <a:gd name="T19" fmla="*/ 114 h 322"/>
              <a:gd name="T20" fmla="*/ 0 w 240"/>
              <a:gd name="T21" fmla="*/ 296 h 322"/>
              <a:gd name="T22" fmla="*/ 26 w 240"/>
              <a:gd name="T23" fmla="*/ 322 h 322"/>
              <a:gd name="T24" fmla="*/ 52 w 240"/>
              <a:gd name="T25" fmla="*/ 296 h 322"/>
              <a:gd name="T26" fmla="*/ 26 w 240"/>
              <a:gd name="T27" fmla="*/ 270 h 322"/>
              <a:gd name="T28" fmla="*/ 0 w 240"/>
              <a:gd name="T29" fmla="*/ 296 h 322"/>
              <a:gd name="T30" fmla="*/ 187 w 240"/>
              <a:gd name="T31" fmla="*/ 26 h 322"/>
              <a:gd name="T32" fmla="*/ 213 w 240"/>
              <a:gd name="T33" fmla="*/ 52 h 322"/>
              <a:gd name="T34" fmla="*/ 239 w 240"/>
              <a:gd name="T35" fmla="*/ 26 h 322"/>
              <a:gd name="T36" fmla="*/ 213 w 240"/>
              <a:gd name="T37" fmla="*/ 0 h 322"/>
              <a:gd name="T38" fmla="*/ 187 w 240"/>
              <a:gd name="T39" fmla="*/ 26 h 322"/>
              <a:gd name="T40" fmla="*/ 67 w 240"/>
              <a:gd name="T41" fmla="*/ 96 h 322"/>
              <a:gd name="T42" fmla="*/ 119 w 240"/>
              <a:gd name="T43" fmla="*/ 148 h 322"/>
              <a:gd name="T44" fmla="*/ 119 w 240"/>
              <a:gd name="T45" fmla="*/ 96 h 322"/>
              <a:gd name="T46" fmla="*/ 67 w 240"/>
              <a:gd name="T47" fmla="*/ 148 h 322"/>
              <a:gd name="T48" fmla="*/ 189 w 240"/>
              <a:gd name="T49" fmla="*/ 203 h 322"/>
              <a:gd name="T50" fmla="*/ 240 w 240"/>
              <a:gd name="T51" fmla="*/ 255 h 322"/>
              <a:gd name="T52" fmla="*/ 240 w 240"/>
              <a:gd name="T53" fmla="*/ 203 h 322"/>
              <a:gd name="T54" fmla="*/ 189 w 240"/>
              <a:gd name="T55" fmla="*/ 255 h 322"/>
              <a:gd name="T56" fmla="*/ 93 w 240"/>
              <a:gd name="T57" fmla="*/ 227 h 322"/>
              <a:gd name="T58" fmla="*/ 145 w 240"/>
              <a:gd name="T59" fmla="*/ 279 h 322"/>
              <a:gd name="T60" fmla="*/ 145 w 240"/>
              <a:gd name="T61" fmla="*/ 227 h 322"/>
              <a:gd name="T62" fmla="*/ 93 w 240"/>
              <a:gd name="T63" fmla="*/ 2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322">
                <a:moveTo>
                  <a:pt x="208" y="83"/>
                </a:moveTo>
                <a:cubicBezTo>
                  <a:pt x="208" y="83"/>
                  <a:pt x="208" y="103"/>
                  <a:pt x="207" y="128"/>
                </a:cubicBezTo>
                <a:cubicBezTo>
                  <a:pt x="206" y="177"/>
                  <a:pt x="166" y="178"/>
                  <a:pt x="166" y="178"/>
                </a:cubicBezTo>
                <a:cubicBezTo>
                  <a:pt x="83" y="178"/>
                  <a:pt x="83" y="178"/>
                  <a:pt x="83" y="178"/>
                </a:cubicBezTo>
                <a:cubicBezTo>
                  <a:pt x="83" y="178"/>
                  <a:pt x="58" y="178"/>
                  <a:pt x="43" y="191"/>
                </a:cubicBezTo>
                <a:cubicBezTo>
                  <a:pt x="28" y="203"/>
                  <a:pt x="25" y="220"/>
                  <a:pt x="25" y="230"/>
                </a:cubicBezTo>
                <a:cubicBezTo>
                  <a:pt x="25" y="239"/>
                  <a:pt x="25" y="239"/>
                  <a:pt x="25" y="239"/>
                </a:cubicBezTo>
                <a:moveTo>
                  <a:pt x="239" y="114"/>
                </a:moveTo>
                <a:cubicBezTo>
                  <a:pt x="208" y="83"/>
                  <a:pt x="208" y="83"/>
                  <a:pt x="208" y="83"/>
                </a:cubicBezTo>
                <a:cubicBezTo>
                  <a:pt x="177" y="114"/>
                  <a:pt x="177" y="114"/>
                  <a:pt x="177" y="114"/>
                </a:cubicBezTo>
                <a:moveTo>
                  <a:pt x="0" y="296"/>
                </a:moveTo>
                <a:cubicBezTo>
                  <a:pt x="0" y="310"/>
                  <a:pt x="12" y="322"/>
                  <a:pt x="26" y="322"/>
                </a:cubicBezTo>
                <a:cubicBezTo>
                  <a:pt x="40" y="322"/>
                  <a:pt x="52" y="310"/>
                  <a:pt x="52" y="296"/>
                </a:cubicBezTo>
                <a:cubicBezTo>
                  <a:pt x="52" y="282"/>
                  <a:pt x="40" y="270"/>
                  <a:pt x="26" y="270"/>
                </a:cubicBezTo>
                <a:cubicBezTo>
                  <a:pt x="12" y="270"/>
                  <a:pt x="0" y="282"/>
                  <a:pt x="0" y="296"/>
                </a:cubicBezTo>
                <a:close/>
                <a:moveTo>
                  <a:pt x="187" y="26"/>
                </a:moveTo>
                <a:cubicBezTo>
                  <a:pt x="187" y="40"/>
                  <a:pt x="199" y="52"/>
                  <a:pt x="213" y="52"/>
                </a:cubicBezTo>
                <a:cubicBezTo>
                  <a:pt x="227" y="52"/>
                  <a:pt x="239" y="40"/>
                  <a:pt x="239" y="26"/>
                </a:cubicBezTo>
                <a:cubicBezTo>
                  <a:pt x="239" y="12"/>
                  <a:pt x="227" y="0"/>
                  <a:pt x="213" y="0"/>
                </a:cubicBezTo>
                <a:cubicBezTo>
                  <a:pt x="199" y="0"/>
                  <a:pt x="187" y="12"/>
                  <a:pt x="187" y="26"/>
                </a:cubicBezTo>
                <a:close/>
                <a:moveTo>
                  <a:pt x="67" y="96"/>
                </a:moveTo>
                <a:cubicBezTo>
                  <a:pt x="119" y="148"/>
                  <a:pt x="119" y="148"/>
                  <a:pt x="119" y="148"/>
                </a:cubicBezTo>
                <a:moveTo>
                  <a:pt x="119" y="96"/>
                </a:moveTo>
                <a:cubicBezTo>
                  <a:pt x="67" y="148"/>
                  <a:pt x="67" y="148"/>
                  <a:pt x="67" y="148"/>
                </a:cubicBezTo>
                <a:moveTo>
                  <a:pt x="189" y="203"/>
                </a:moveTo>
                <a:cubicBezTo>
                  <a:pt x="240" y="255"/>
                  <a:pt x="240" y="255"/>
                  <a:pt x="240" y="255"/>
                </a:cubicBezTo>
                <a:moveTo>
                  <a:pt x="240" y="203"/>
                </a:moveTo>
                <a:cubicBezTo>
                  <a:pt x="189" y="255"/>
                  <a:pt x="189" y="255"/>
                  <a:pt x="189" y="255"/>
                </a:cubicBezTo>
                <a:moveTo>
                  <a:pt x="93" y="227"/>
                </a:moveTo>
                <a:cubicBezTo>
                  <a:pt x="145" y="279"/>
                  <a:pt x="145" y="279"/>
                  <a:pt x="145" y="279"/>
                </a:cubicBezTo>
                <a:moveTo>
                  <a:pt x="145" y="227"/>
                </a:moveTo>
                <a:cubicBezTo>
                  <a:pt x="93" y="279"/>
                  <a:pt x="93" y="279"/>
                  <a:pt x="93" y="279"/>
                </a:cubicBezTo>
              </a:path>
            </a:pathLst>
          </a:custGeom>
          <a:no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6E6155B0-28B3-4882-8897-A908BA73043C}"/>
              </a:ext>
            </a:extLst>
          </p:cNvPr>
          <p:cNvSpPr>
            <a:spLocks noGrp="1"/>
          </p:cNvSpPr>
          <p:nvPr>
            <p:ph type="title"/>
          </p:nvPr>
        </p:nvSpPr>
        <p:spPr>
          <a:xfrm>
            <a:off x="588263" y="467463"/>
            <a:ext cx="11018520" cy="430887"/>
          </a:xfrm>
        </p:spPr>
        <p:txBody>
          <a:bodyPr/>
          <a:lstStyle/>
          <a:p>
            <a:r>
              <a:rPr lang="en-US" sz="2700" dirty="0">
                <a:solidFill>
                  <a:schemeClr val="bg1"/>
                </a:solidFill>
              </a:rPr>
              <a:t>Windows Server &amp; SQL Server on Azure: Opportunity</a:t>
            </a:r>
          </a:p>
        </p:txBody>
      </p:sp>
      <p:sp>
        <p:nvSpPr>
          <p:cNvPr id="16" name="Rectangle 15">
            <a:extLst>
              <a:ext uri="{FF2B5EF4-FFF2-40B4-BE49-F238E27FC236}">
                <a16:creationId xmlns:a16="http://schemas.microsoft.com/office/drawing/2014/main" id="{BFFCDB9F-CD10-4954-B8FD-72E8813A0745}"/>
              </a:ext>
            </a:extLst>
          </p:cNvPr>
          <p:cNvSpPr/>
          <p:nvPr/>
        </p:nvSpPr>
        <p:spPr>
          <a:xfrm>
            <a:off x="6160918" y="1384299"/>
            <a:ext cx="5441896" cy="4791021"/>
          </a:xfrm>
          <a:prstGeom prst="rect">
            <a:avLst/>
          </a:prstGeom>
          <a:solidFill>
            <a:schemeClr val="bg1">
              <a:lumMod val="95000"/>
            </a:schemeClr>
          </a:solidFill>
        </p:spPr>
        <p:txBody>
          <a:bodyPr wrap="square" tIns="91440" bIns="91440">
            <a:noAutofit/>
          </a:bodyPr>
          <a:lstStyle/>
          <a:p>
            <a:pPr>
              <a:spcBef>
                <a:spcPts val="300"/>
              </a:spcBef>
            </a:pPr>
            <a:r>
              <a:rPr lang="en-US" dirty="0">
                <a:solidFill>
                  <a:schemeClr val="tx2"/>
                </a:solidFill>
                <a:latin typeface="+mj-lt"/>
              </a:rPr>
              <a:t>2020 pandemic accelerates cloud demand and spending</a:t>
            </a:r>
            <a:endParaRPr lang="en-US" sz="1400" b="1" dirty="0">
              <a:solidFill>
                <a:schemeClr val="tx2"/>
              </a:solidFill>
              <a:latin typeface="+mj-lt"/>
            </a:endParaRPr>
          </a:p>
          <a:p>
            <a:pPr>
              <a:spcBef>
                <a:spcPts val="300"/>
              </a:spcBef>
            </a:pPr>
            <a:r>
              <a:rPr lang="en-US" sz="1600" dirty="0">
                <a:latin typeface="+mj-lt"/>
              </a:rPr>
              <a:t>Unexpected shift in resources</a:t>
            </a:r>
          </a:p>
          <a:p>
            <a:pPr marL="285750" indent="-171450">
              <a:spcBef>
                <a:spcPts val="300"/>
              </a:spcBef>
              <a:buFont typeface="Arial" panose="020B0604020202020204" pitchFamily="34" charset="0"/>
              <a:buChar char="•"/>
            </a:pPr>
            <a:r>
              <a:rPr lang="en-US" sz="1400" dirty="0"/>
              <a:t>Sudden rise in remote working – businesses need to be support to stay alive</a:t>
            </a:r>
          </a:p>
          <a:p>
            <a:pPr marL="285750" indent="-171450">
              <a:spcBef>
                <a:spcPts val="300"/>
              </a:spcBef>
              <a:buFont typeface="Arial" panose="020B0604020202020204" pitchFamily="34" charset="0"/>
              <a:buChar char="•"/>
            </a:pPr>
            <a:r>
              <a:rPr lang="en-US" sz="1400" dirty="0"/>
              <a:t>Likely shortage of servers and data center equipment later in 2020 – due to lags in the supply chain, drop in semiconductor production, tariffs and borders between trading partners remaining closed</a:t>
            </a:r>
          </a:p>
          <a:p>
            <a:pPr marL="285750" indent="-171450">
              <a:spcBef>
                <a:spcPts val="300"/>
              </a:spcBef>
              <a:buFont typeface="Arial" panose="020B0604020202020204" pitchFamily="34" charset="0"/>
              <a:buChar char="•"/>
            </a:pPr>
            <a:r>
              <a:rPr lang="en-US" sz="1400" b="1" dirty="0">
                <a:solidFill>
                  <a:schemeClr val="accent1"/>
                </a:solidFill>
                <a:latin typeface="+mj-lt"/>
              </a:rPr>
              <a:t>Cloud services provide an alternative for customers in need of compute capacity</a:t>
            </a:r>
            <a:endParaRPr lang="en-US" sz="1600" dirty="0">
              <a:latin typeface="+mj-lt"/>
            </a:endParaRPr>
          </a:p>
          <a:p>
            <a:pPr>
              <a:spcBef>
                <a:spcPts val="300"/>
              </a:spcBef>
            </a:pPr>
            <a:r>
              <a:rPr lang="en-US" sz="1600" dirty="0">
                <a:latin typeface="+mj-lt"/>
              </a:rPr>
              <a:t>Retooling for the aftermath</a:t>
            </a:r>
          </a:p>
          <a:p>
            <a:pPr marL="285750" indent="-171450">
              <a:spcBef>
                <a:spcPts val="300"/>
              </a:spcBef>
              <a:buFont typeface="Arial" panose="020B0604020202020204" pitchFamily="34" charset="0"/>
              <a:buChar char="•"/>
            </a:pPr>
            <a:r>
              <a:rPr lang="en-US" sz="1400" dirty="0"/>
              <a:t>Digital business accelerated during 2020 due to pandemic-influenced spending</a:t>
            </a:r>
          </a:p>
          <a:p>
            <a:pPr marL="285750" indent="-171450">
              <a:spcBef>
                <a:spcPts val="300"/>
              </a:spcBef>
              <a:buFont typeface="Arial" panose="020B0604020202020204" pitchFamily="34" charset="0"/>
              <a:buChar char="•"/>
            </a:pPr>
            <a:r>
              <a:rPr lang="en-US" sz="1400" dirty="0"/>
              <a:t>Expect change in business direction as companies exit lockdown and strive to get out of downturn.</a:t>
            </a:r>
          </a:p>
          <a:p>
            <a:pPr marL="285750" indent="-171450">
              <a:spcBef>
                <a:spcPts val="300"/>
              </a:spcBef>
              <a:buFont typeface="Arial" panose="020B0604020202020204" pitchFamily="34" charset="0"/>
              <a:buChar char="•"/>
            </a:pPr>
            <a:r>
              <a:rPr lang="en-US" sz="1400" dirty="0"/>
              <a:t>Original 2023-24 cloud spending projections could start appearing in 2022</a:t>
            </a:r>
          </a:p>
          <a:p>
            <a:pPr marL="285750" indent="-171450">
              <a:spcBef>
                <a:spcPts val="300"/>
              </a:spcBef>
              <a:buFont typeface="Arial" panose="020B0604020202020204" pitchFamily="34" charset="0"/>
              <a:buChar char="•"/>
            </a:pPr>
            <a:r>
              <a:rPr lang="en-US" sz="1400" b="1" dirty="0">
                <a:solidFill>
                  <a:schemeClr val="accent1"/>
                </a:solidFill>
                <a:latin typeface="+mj-lt"/>
              </a:rPr>
              <a:t>With limited cash for change, businesses will look to the cloud for retooling</a:t>
            </a:r>
          </a:p>
        </p:txBody>
      </p:sp>
      <p:sp>
        <p:nvSpPr>
          <p:cNvPr id="17" name="Rectangle 16">
            <a:extLst>
              <a:ext uri="{FF2B5EF4-FFF2-40B4-BE49-F238E27FC236}">
                <a16:creationId xmlns:a16="http://schemas.microsoft.com/office/drawing/2014/main" id="{D4A54A26-6A59-41DA-966C-10D048A6357A}"/>
              </a:ext>
            </a:extLst>
          </p:cNvPr>
          <p:cNvSpPr/>
          <p:nvPr/>
        </p:nvSpPr>
        <p:spPr>
          <a:xfrm>
            <a:off x="652674" y="2120414"/>
            <a:ext cx="2607063" cy="184666"/>
          </a:xfrm>
          <a:prstGeom prst="rect">
            <a:avLst/>
          </a:prstGeom>
          <a:noFill/>
        </p:spPr>
        <p:txBody>
          <a:bodyPr wrap="square" lIns="91440" tIns="0" rIns="91440" bIns="0">
            <a:spAutoFit/>
          </a:bodyPr>
          <a:lstStyle/>
          <a:p>
            <a:pPr algn="ctr"/>
            <a:r>
              <a:rPr lang="en-US" sz="1200" dirty="0">
                <a:solidFill>
                  <a:schemeClr val="bg1"/>
                </a:solidFill>
                <a:latin typeface="+mj-lt"/>
              </a:rPr>
              <a:t>Gartner: </a:t>
            </a:r>
          </a:p>
        </p:txBody>
      </p:sp>
      <p:sp>
        <p:nvSpPr>
          <p:cNvPr id="18" name="Rectangle 17">
            <a:extLst>
              <a:ext uri="{FF2B5EF4-FFF2-40B4-BE49-F238E27FC236}">
                <a16:creationId xmlns:a16="http://schemas.microsoft.com/office/drawing/2014/main" id="{C24F3FF0-FC94-4C5B-B804-A37A5FC61414}"/>
              </a:ext>
            </a:extLst>
          </p:cNvPr>
          <p:cNvSpPr/>
          <p:nvPr/>
        </p:nvSpPr>
        <p:spPr>
          <a:xfrm>
            <a:off x="3344475" y="2120414"/>
            <a:ext cx="2607063" cy="184666"/>
          </a:xfrm>
          <a:prstGeom prst="rect">
            <a:avLst/>
          </a:prstGeom>
          <a:noFill/>
        </p:spPr>
        <p:txBody>
          <a:bodyPr wrap="square" lIns="91440" tIns="0" rIns="91440" bIns="0">
            <a:spAutoFit/>
          </a:bodyPr>
          <a:lstStyle/>
          <a:p>
            <a:pPr algn="ctr"/>
            <a:r>
              <a:rPr lang="en-US" sz="1200" dirty="0">
                <a:solidFill>
                  <a:schemeClr val="bg1"/>
                </a:solidFill>
                <a:latin typeface="+mj-lt"/>
              </a:rPr>
              <a:t>Statista:</a:t>
            </a:r>
          </a:p>
        </p:txBody>
      </p:sp>
      <p:sp>
        <p:nvSpPr>
          <p:cNvPr id="19" name="Rectangle 18">
            <a:extLst>
              <a:ext uri="{FF2B5EF4-FFF2-40B4-BE49-F238E27FC236}">
                <a16:creationId xmlns:a16="http://schemas.microsoft.com/office/drawing/2014/main" id="{974AB362-BD60-42E4-A64E-9C0E8D27F5F4}"/>
              </a:ext>
            </a:extLst>
          </p:cNvPr>
          <p:cNvSpPr/>
          <p:nvPr/>
        </p:nvSpPr>
        <p:spPr>
          <a:xfrm>
            <a:off x="684424" y="1932008"/>
            <a:ext cx="347852" cy="138499"/>
          </a:xfrm>
          <a:prstGeom prst="rect">
            <a:avLst/>
          </a:prstGeom>
        </p:spPr>
        <p:txBody>
          <a:bodyPr wrap="none" lIns="0" tIns="0" rIns="0" bIns="0">
            <a:spAutoFit/>
          </a:bodyPr>
          <a:lstStyle/>
          <a:p>
            <a:pPr algn="r"/>
            <a:r>
              <a:rPr lang="en-US" sz="900" dirty="0">
                <a:solidFill>
                  <a:schemeClr val="accent3"/>
                </a:solidFill>
                <a:latin typeface="Segoe UI" panose="020B0502040204020203" pitchFamily="34" charset="0"/>
                <a:cs typeface="Segoe UI" panose="020B0502040204020203" pitchFamily="34" charset="0"/>
                <a:hlinkClick r:id="rId7">
                  <a:extLst>
                    <a:ext uri="{A12FA001-AC4F-418D-AE19-62706E023703}">
                      <ahyp:hlinkClr xmlns:ahyp="http://schemas.microsoft.com/office/drawing/2018/hyperlinkcolor" val="tx"/>
                    </a:ext>
                  </a:extLst>
                </a:hlinkClick>
              </a:rPr>
              <a:t>Source</a:t>
            </a:r>
            <a:endParaRPr lang="en-US" sz="900" b="0" i="0" dirty="0">
              <a:solidFill>
                <a:schemeClr val="accent3"/>
              </a:solidFill>
              <a:effectLst/>
              <a:latin typeface="Segoe UI" panose="020B0502040204020203" pitchFamily="34" charset="0"/>
              <a:cs typeface="Segoe UI" panose="020B0502040204020203" pitchFamily="34" charset="0"/>
            </a:endParaRPr>
          </a:p>
        </p:txBody>
      </p:sp>
      <p:pic>
        <p:nvPicPr>
          <p:cNvPr id="20" name="Picture 19">
            <a:extLst>
              <a:ext uri="{FF2B5EF4-FFF2-40B4-BE49-F238E27FC236}">
                <a16:creationId xmlns:a16="http://schemas.microsoft.com/office/drawing/2014/main" id="{4C51C74D-D2E1-4E6B-B813-7324F486CB44}"/>
              </a:ext>
            </a:extLst>
          </p:cNvPr>
          <p:cNvPicPr>
            <a:picLocks noChangeAspect="1"/>
          </p:cNvPicPr>
          <p:nvPr/>
        </p:nvPicPr>
        <p:blipFill>
          <a:blip r:embed="rId8"/>
          <a:stretch>
            <a:fillRect/>
          </a:stretch>
        </p:blipFill>
        <p:spPr>
          <a:xfrm>
            <a:off x="943372" y="3523032"/>
            <a:ext cx="4733528" cy="2662610"/>
          </a:xfrm>
          <a:prstGeom prst="rect">
            <a:avLst/>
          </a:prstGeom>
          <a:ln w="6350">
            <a:solidFill>
              <a:schemeClr val="bg1">
                <a:lumMod val="75000"/>
              </a:schemeClr>
            </a:solidFill>
          </a:ln>
        </p:spPr>
      </p:pic>
      <p:sp>
        <p:nvSpPr>
          <p:cNvPr id="21" name="Rectangle 20">
            <a:extLst>
              <a:ext uri="{FF2B5EF4-FFF2-40B4-BE49-F238E27FC236}">
                <a16:creationId xmlns:a16="http://schemas.microsoft.com/office/drawing/2014/main" id="{6B3F3738-2BB8-4A2D-8662-0ED1628D9493}"/>
              </a:ext>
            </a:extLst>
          </p:cNvPr>
          <p:cNvSpPr/>
          <p:nvPr/>
        </p:nvSpPr>
        <p:spPr bwMode="auto">
          <a:xfrm>
            <a:off x="501571" y="1284791"/>
            <a:ext cx="11188860" cy="4984248"/>
          </a:xfrm>
          <a:prstGeom prst="rect">
            <a:avLst/>
          </a:prstGeom>
          <a:noFill/>
          <a:ln w="635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6" name="Rectangle 25">
            <a:extLst>
              <a:ext uri="{FF2B5EF4-FFF2-40B4-BE49-F238E27FC236}">
                <a16:creationId xmlns:a16="http://schemas.microsoft.com/office/drawing/2014/main" id="{C654C664-A229-4EA8-9916-CF0EFC01AC12}"/>
              </a:ext>
            </a:extLst>
          </p:cNvPr>
          <p:cNvSpPr/>
          <p:nvPr/>
        </p:nvSpPr>
        <p:spPr>
          <a:xfrm>
            <a:off x="652674" y="2577614"/>
            <a:ext cx="2607063" cy="369332"/>
          </a:xfrm>
          <a:prstGeom prst="rect">
            <a:avLst/>
          </a:prstGeom>
          <a:noFill/>
        </p:spPr>
        <p:txBody>
          <a:bodyPr wrap="square" lIns="91440" tIns="0" rIns="91440" bIns="0">
            <a:spAutoFit/>
          </a:bodyPr>
          <a:lstStyle/>
          <a:p>
            <a:r>
              <a:rPr lang="en-US" sz="1200" dirty="0">
                <a:solidFill>
                  <a:schemeClr val="bg1"/>
                </a:solidFill>
              </a:rPr>
              <a:t>“[The pandemic is] bringing the future forward“</a:t>
            </a:r>
          </a:p>
        </p:txBody>
      </p:sp>
      <p:sp>
        <p:nvSpPr>
          <p:cNvPr id="27" name="Rectangle 26">
            <a:extLst>
              <a:ext uri="{FF2B5EF4-FFF2-40B4-BE49-F238E27FC236}">
                <a16:creationId xmlns:a16="http://schemas.microsoft.com/office/drawing/2014/main" id="{AD09575D-1DE5-4582-B8B6-E91AA71C920D}"/>
              </a:ext>
            </a:extLst>
          </p:cNvPr>
          <p:cNvSpPr/>
          <p:nvPr/>
        </p:nvSpPr>
        <p:spPr>
          <a:xfrm>
            <a:off x="3344475" y="2577614"/>
            <a:ext cx="2607063" cy="738664"/>
          </a:xfrm>
          <a:prstGeom prst="rect">
            <a:avLst/>
          </a:prstGeom>
          <a:noFill/>
        </p:spPr>
        <p:txBody>
          <a:bodyPr wrap="square" lIns="91440" tIns="0" rIns="91440" bIns="0">
            <a:spAutoFit/>
          </a:bodyPr>
          <a:lstStyle/>
          <a:p>
            <a:r>
              <a:rPr lang="en-US" sz="1200" dirty="0">
                <a:solidFill>
                  <a:schemeClr val="bg1"/>
                </a:solidFill>
              </a:rPr>
              <a:t>“Cloud spending is forecast to expand 3.8% in 2020 – the only segment in the global IT industry to still show growth in 2020“</a:t>
            </a:r>
          </a:p>
        </p:txBody>
      </p:sp>
      <p:cxnSp>
        <p:nvCxnSpPr>
          <p:cNvPr id="34" name="Straight Connector 33">
            <a:extLst>
              <a:ext uri="{FF2B5EF4-FFF2-40B4-BE49-F238E27FC236}">
                <a16:creationId xmlns:a16="http://schemas.microsoft.com/office/drawing/2014/main" id="{C0EEAC0C-F7B9-48FD-8C33-35D94A043C22}"/>
              </a:ext>
            </a:extLst>
          </p:cNvPr>
          <p:cNvCxnSpPr>
            <a:cxnSpLocks/>
          </p:cNvCxnSpPr>
          <p:nvPr/>
        </p:nvCxnSpPr>
        <p:spPr>
          <a:xfrm>
            <a:off x="652674" y="2477800"/>
            <a:ext cx="2607063" cy="0"/>
          </a:xfrm>
          <a:prstGeom prst="line">
            <a:avLst/>
          </a:prstGeom>
          <a:ln w="3175">
            <a:gradFill flip="none" rotWithShape="1">
              <a:gsLst>
                <a:gs pos="50000">
                  <a:schemeClr val="bg1"/>
                </a:gs>
                <a:gs pos="0">
                  <a:schemeClr val="tx2"/>
                </a:gs>
                <a:gs pos="100000">
                  <a:schemeClr val="tx2"/>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9A23A25-C378-4D04-B963-68D31384D9DB}"/>
              </a:ext>
            </a:extLst>
          </p:cNvPr>
          <p:cNvCxnSpPr>
            <a:cxnSpLocks/>
          </p:cNvCxnSpPr>
          <p:nvPr/>
        </p:nvCxnSpPr>
        <p:spPr>
          <a:xfrm>
            <a:off x="3344475" y="2477800"/>
            <a:ext cx="2607063" cy="0"/>
          </a:xfrm>
          <a:prstGeom prst="line">
            <a:avLst/>
          </a:prstGeom>
          <a:ln w="3175">
            <a:gradFill flip="none" rotWithShape="1">
              <a:gsLst>
                <a:gs pos="50000">
                  <a:schemeClr val="bg1"/>
                </a:gs>
                <a:gs pos="0">
                  <a:schemeClr val="tx2"/>
                </a:gs>
                <a:gs pos="100000">
                  <a:schemeClr val="tx2"/>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1B4FFC7C-56E9-4657-9D18-34EC39A3C4B8}"/>
              </a:ext>
            </a:extLst>
          </p:cNvPr>
          <p:cNvSpPr/>
          <p:nvPr/>
        </p:nvSpPr>
        <p:spPr bwMode="auto">
          <a:xfrm>
            <a:off x="1757363" y="2336483"/>
            <a:ext cx="385762" cy="257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7" name="Rectangle 36">
            <a:extLst>
              <a:ext uri="{FF2B5EF4-FFF2-40B4-BE49-F238E27FC236}">
                <a16:creationId xmlns:a16="http://schemas.microsoft.com/office/drawing/2014/main" id="{8F754B47-7C33-4ECC-942E-235BA6BDE2CC}"/>
              </a:ext>
            </a:extLst>
          </p:cNvPr>
          <p:cNvSpPr/>
          <p:nvPr/>
        </p:nvSpPr>
        <p:spPr bwMode="auto">
          <a:xfrm>
            <a:off x="4455125" y="2336483"/>
            <a:ext cx="385762" cy="257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1" name="Freeform: Shape 30">
            <a:extLst>
              <a:ext uri="{FF2B5EF4-FFF2-40B4-BE49-F238E27FC236}">
                <a16:creationId xmlns:a16="http://schemas.microsoft.com/office/drawing/2014/main" id="{F3C3B477-90D4-490C-AF7E-B1585FF4D5C5}"/>
              </a:ext>
            </a:extLst>
          </p:cNvPr>
          <p:cNvSpPr/>
          <p:nvPr/>
        </p:nvSpPr>
        <p:spPr>
          <a:xfrm flipH="1" flipV="1">
            <a:off x="1865159" y="2393633"/>
            <a:ext cx="182092" cy="130878"/>
          </a:xfrm>
          <a:custGeom>
            <a:avLst/>
            <a:gdLst>
              <a:gd name="connsiteX0" fmla="*/ 759024 w 952501"/>
              <a:gd name="connsiteY0" fmla="*/ 618306 h 684609"/>
              <a:gd name="connsiteX1" fmla="*/ 759024 w 952501"/>
              <a:gd name="connsiteY1" fmla="*/ 365299 h 684609"/>
              <a:gd name="connsiteX2" fmla="*/ 744142 w 952501"/>
              <a:gd name="connsiteY2" fmla="*/ 350416 h 684609"/>
              <a:gd name="connsiteX3" fmla="*/ 580431 w 952501"/>
              <a:gd name="connsiteY3" fmla="*/ 350416 h 684609"/>
              <a:gd name="connsiteX4" fmla="*/ 580431 w 952501"/>
              <a:gd name="connsiteY4" fmla="*/ 29766 h 684609"/>
              <a:gd name="connsiteX5" fmla="*/ 922735 w 952501"/>
              <a:gd name="connsiteY5" fmla="*/ 29766 h 684609"/>
              <a:gd name="connsiteX6" fmla="*/ 922735 w 952501"/>
              <a:gd name="connsiteY6" fmla="*/ 360908 h 684609"/>
              <a:gd name="connsiteX7" fmla="*/ 208359 w 952501"/>
              <a:gd name="connsiteY7" fmla="*/ 618306 h 684609"/>
              <a:gd name="connsiteX8" fmla="*/ 208359 w 952501"/>
              <a:gd name="connsiteY8" fmla="*/ 365299 h 684609"/>
              <a:gd name="connsiteX9" fmla="*/ 193477 w 952501"/>
              <a:gd name="connsiteY9" fmla="*/ 350416 h 684609"/>
              <a:gd name="connsiteX10" fmla="*/ 29766 w 952501"/>
              <a:gd name="connsiteY10" fmla="*/ 350416 h 684609"/>
              <a:gd name="connsiteX11" fmla="*/ 29766 w 952501"/>
              <a:gd name="connsiteY11" fmla="*/ 29766 h 684609"/>
              <a:gd name="connsiteX12" fmla="*/ 372070 w 952501"/>
              <a:gd name="connsiteY12" fmla="*/ 29766 h 684609"/>
              <a:gd name="connsiteX13" fmla="*/ 372070 w 952501"/>
              <a:gd name="connsiteY13" fmla="*/ 360908 h 684609"/>
              <a:gd name="connsiteX14" fmla="*/ 744142 w 952501"/>
              <a:gd name="connsiteY14" fmla="*/ 684609 h 684609"/>
              <a:gd name="connsiteX15" fmla="*/ 756718 w 952501"/>
              <a:gd name="connsiteY15" fmla="*/ 677689 h 684609"/>
              <a:gd name="connsiteX16" fmla="*/ 950194 w 952501"/>
              <a:gd name="connsiteY16" fmla="*/ 373261 h 684609"/>
              <a:gd name="connsiteX17" fmla="*/ 952501 w 952501"/>
              <a:gd name="connsiteY17" fmla="*/ 365299 h 684609"/>
              <a:gd name="connsiteX18" fmla="*/ 952501 w 952501"/>
              <a:gd name="connsiteY18" fmla="*/ 14883 h 684609"/>
              <a:gd name="connsiteX19" fmla="*/ 937618 w 952501"/>
              <a:gd name="connsiteY19" fmla="*/ 0 h 684609"/>
              <a:gd name="connsiteX20" fmla="*/ 565548 w 952501"/>
              <a:gd name="connsiteY20" fmla="*/ 0 h 684609"/>
              <a:gd name="connsiteX21" fmla="*/ 550665 w 952501"/>
              <a:gd name="connsiteY21" fmla="*/ 14883 h 684609"/>
              <a:gd name="connsiteX22" fmla="*/ 550665 w 952501"/>
              <a:gd name="connsiteY22" fmla="*/ 365596 h 684609"/>
              <a:gd name="connsiteX23" fmla="*/ 565548 w 952501"/>
              <a:gd name="connsiteY23" fmla="*/ 380479 h 684609"/>
              <a:gd name="connsiteX24" fmla="*/ 729259 w 952501"/>
              <a:gd name="connsiteY24" fmla="*/ 380479 h 684609"/>
              <a:gd name="connsiteX25" fmla="*/ 729259 w 952501"/>
              <a:gd name="connsiteY25" fmla="*/ 669727 h 684609"/>
              <a:gd name="connsiteX26" fmla="*/ 739974 w 952501"/>
              <a:gd name="connsiteY26" fmla="*/ 684014 h 684609"/>
              <a:gd name="connsiteX27" fmla="*/ 744142 w 952501"/>
              <a:gd name="connsiteY27" fmla="*/ 684609 h 684609"/>
              <a:gd name="connsiteX28" fmla="*/ 193477 w 952501"/>
              <a:gd name="connsiteY28" fmla="*/ 684609 h 684609"/>
              <a:gd name="connsiteX29" fmla="*/ 206053 w 952501"/>
              <a:gd name="connsiteY29" fmla="*/ 677689 h 684609"/>
              <a:gd name="connsiteX30" fmla="*/ 399529 w 952501"/>
              <a:gd name="connsiteY30" fmla="*/ 373261 h 684609"/>
              <a:gd name="connsiteX31" fmla="*/ 401836 w 952501"/>
              <a:gd name="connsiteY31" fmla="*/ 365299 h 684609"/>
              <a:gd name="connsiteX32" fmla="*/ 401836 w 952501"/>
              <a:gd name="connsiteY32" fmla="*/ 14883 h 684609"/>
              <a:gd name="connsiteX33" fmla="*/ 386953 w 952501"/>
              <a:gd name="connsiteY33" fmla="*/ 0 h 684609"/>
              <a:gd name="connsiteX34" fmla="*/ 14883 w 952501"/>
              <a:gd name="connsiteY34" fmla="*/ 0 h 684609"/>
              <a:gd name="connsiteX35" fmla="*/ 0 w 952501"/>
              <a:gd name="connsiteY35" fmla="*/ 14883 h 684609"/>
              <a:gd name="connsiteX36" fmla="*/ 0 w 952501"/>
              <a:gd name="connsiteY36" fmla="*/ 365596 h 684609"/>
              <a:gd name="connsiteX37" fmla="*/ 14883 w 952501"/>
              <a:gd name="connsiteY37" fmla="*/ 380479 h 684609"/>
              <a:gd name="connsiteX38" fmla="*/ 178594 w 952501"/>
              <a:gd name="connsiteY38" fmla="*/ 380479 h 684609"/>
              <a:gd name="connsiteX39" fmla="*/ 178594 w 952501"/>
              <a:gd name="connsiteY39" fmla="*/ 669727 h 684609"/>
              <a:gd name="connsiteX40" fmla="*/ 189309 w 952501"/>
              <a:gd name="connsiteY40" fmla="*/ 684014 h 684609"/>
              <a:gd name="connsiteX41" fmla="*/ 193477 w 952501"/>
              <a:gd name="connsiteY41" fmla="*/ 684609 h 68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52501" h="684609">
                <a:moveTo>
                  <a:pt x="759024" y="618306"/>
                </a:moveTo>
                <a:lnTo>
                  <a:pt x="759024" y="365299"/>
                </a:lnTo>
                <a:cubicBezTo>
                  <a:pt x="759024" y="357079"/>
                  <a:pt x="752361" y="350416"/>
                  <a:pt x="744142" y="350416"/>
                </a:cubicBezTo>
                <a:lnTo>
                  <a:pt x="580431" y="350416"/>
                </a:lnTo>
                <a:lnTo>
                  <a:pt x="580431" y="29766"/>
                </a:lnTo>
                <a:lnTo>
                  <a:pt x="922735" y="29766"/>
                </a:lnTo>
                <a:lnTo>
                  <a:pt x="922735" y="360908"/>
                </a:lnTo>
                <a:close/>
                <a:moveTo>
                  <a:pt x="208359" y="618306"/>
                </a:moveTo>
                <a:lnTo>
                  <a:pt x="208359" y="365299"/>
                </a:lnTo>
                <a:cubicBezTo>
                  <a:pt x="208359" y="357079"/>
                  <a:pt x="201696" y="350416"/>
                  <a:pt x="193477" y="350416"/>
                </a:cubicBezTo>
                <a:lnTo>
                  <a:pt x="29766" y="350416"/>
                </a:lnTo>
                <a:lnTo>
                  <a:pt x="29766" y="29766"/>
                </a:lnTo>
                <a:lnTo>
                  <a:pt x="372070" y="29766"/>
                </a:lnTo>
                <a:lnTo>
                  <a:pt x="372070" y="360908"/>
                </a:lnTo>
                <a:close/>
                <a:moveTo>
                  <a:pt x="744142" y="684609"/>
                </a:moveTo>
                <a:cubicBezTo>
                  <a:pt x="749243" y="684610"/>
                  <a:pt x="753989" y="681998"/>
                  <a:pt x="756718" y="677689"/>
                </a:cubicBezTo>
                <a:lnTo>
                  <a:pt x="950194" y="373261"/>
                </a:lnTo>
                <a:cubicBezTo>
                  <a:pt x="951702" y="370879"/>
                  <a:pt x="952502" y="368118"/>
                  <a:pt x="952501" y="365299"/>
                </a:cubicBezTo>
                <a:lnTo>
                  <a:pt x="952501" y="14883"/>
                </a:lnTo>
                <a:cubicBezTo>
                  <a:pt x="952501" y="6663"/>
                  <a:pt x="945838" y="0"/>
                  <a:pt x="937618" y="0"/>
                </a:cubicBezTo>
                <a:lnTo>
                  <a:pt x="565548" y="0"/>
                </a:lnTo>
                <a:cubicBezTo>
                  <a:pt x="557328" y="0"/>
                  <a:pt x="550665" y="6663"/>
                  <a:pt x="550665" y="14883"/>
                </a:cubicBezTo>
                <a:lnTo>
                  <a:pt x="550665" y="365596"/>
                </a:lnTo>
                <a:cubicBezTo>
                  <a:pt x="550665" y="373816"/>
                  <a:pt x="557328" y="380479"/>
                  <a:pt x="565548" y="380479"/>
                </a:cubicBezTo>
                <a:lnTo>
                  <a:pt x="729259" y="380479"/>
                </a:lnTo>
                <a:lnTo>
                  <a:pt x="729259" y="669727"/>
                </a:lnTo>
                <a:cubicBezTo>
                  <a:pt x="729259" y="676341"/>
                  <a:pt x="733624" y="682162"/>
                  <a:pt x="739974" y="684014"/>
                </a:cubicBezTo>
                <a:cubicBezTo>
                  <a:pt x="741331" y="684394"/>
                  <a:pt x="742732" y="684595"/>
                  <a:pt x="744142" y="684609"/>
                </a:cubicBezTo>
                <a:close/>
                <a:moveTo>
                  <a:pt x="193477" y="684609"/>
                </a:moveTo>
                <a:cubicBezTo>
                  <a:pt x="198578" y="684610"/>
                  <a:pt x="203324" y="681998"/>
                  <a:pt x="206053" y="677689"/>
                </a:cubicBezTo>
                <a:lnTo>
                  <a:pt x="399529" y="373261"/>
                </a:lnTo>
                <a:cubicBezTo>
                  <a:pt x="401037" y="370879"/>
                  <a:pt x="401837" y="368118"/>
                  <a:pt x="401836" y="365299"/>
                </a:cubicBezTo>
                <a:lnTo>
                  <a:pt x="401836" y="14883"/>
                </a:lnTo>
                <a:cubicBezTo>
                  <a:pt x="401836" y="6663"/>
                  <a:pt x="395173" y="0"/>
                  <a:pt x="386953" y="0"/>
                </a:cubicBezTo>
                <a:lnTo>
                  <a:pt x="14883" y="0"/>
                </a:lnTo>
                <a:cubicBezTo>
                  <a:pt x="6663" y="0"/>
                  <a:pt x="0" y="6663"/>
                  <a:pt x="0" y="14883"/>
                </a:cubicBezTo>
                <a:lnTo>
                  <a:pt x="0" y="365596"/>
                </a:lnTo>
                <a:cubicBezTo>
                  <a:pt x="0" y="373816"/>
                  <a:pt x="6663" y="380479"/>
                  <a:pt x="14883" y="380479"/>
                </a:cubicBezTo>
                <a:lnTo>
                  <a:pt x="178594" y="380479"/>
                </a:lnTo>
                <a:lnTo>
                  <a:pt x="178594" y="669727"/>
                </a:lnTo>
                <a:cubicBezTo>
                  <a:pt x="178594" y="676341"/>
                  <a:pt x="182959" y="682162"/>
                  <a:pt x="189309" y="684014"/>
                </a:cubicBezTo>
                <a:cubicBezTo>
                  <a:pt x="190666" y="684394"/>
                  <a:pt x="192067" y="684595"/>
                  <a:pt x="193477" y="684609"/>
                </a:cubicBezTo>
                <a:close/>
              </a:path>
            </a:pathLst>
          </a:custGeom>
          <a:solidFill>
            <a:schemeClr val="bg1"/>
          </a:solidFill>
          <a:ln w="744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9FE87E1-CD29-44C8-B26E-4D3406E90127}"/>
              </a:ext>
            </a:extLst>
          </p:cNvPr>
          <p:cNvSpPr/>
          <p:nvPr/>
        </p:nvSpPr>
        <p:spPr>
          <a:xfrm flipH="1" flipV="1">
            <a:off x="4556960" y="2393633"/>
            <a:ext cx="182092" cy="130878"/>
          </a:xfrm>
          <a:custGeom>
            <a:avLst/>
            <a:gdLst>
              <a:gd name="connsiteX0" fmla="*/ 759024 w 952501"/>
              <a:gd name="connsiteY0" fmla="*/ 618306 h 684609"/>
              <a:gd name="connsiteX1" fmla="*/ 759024 w 952501"/>
              <a:gd name="connsiteY1" fmla="*/ 365299 h 684609"/>
              <a:gd name="connsiteX2" fmla="*/ 744142 w 952501"/>
              <a:gd name="connsiteY2" fmla="*/ 350416 h 684609"/>
              <a:gd name="connsiteX3" fmla="*/ 580431 w 952501"/>
              <a:gd name="connsiteY3" fmla="*/ 350416 h 684609"/>
              <a:gd name="connsiteX4" fmla="*/ 580431 w 952501"/>
              <a:gd name="connsiteY4" fmla="*/ 29766 h 684609"/>
              <a:gd name="connsiteX5" fmla="*/ 922735 w 952501"/>
              <a:gd name="connsiteY5" fmla="*/ 29766 h 684609"/>
              <a:gd name="connsiteX6" fmla="*/ 922735 w 952501"/>
              <a:gd name="connsiteY6" fmla="*/ 360908 h 684609"/>
              <a:gd name="connsiteX7" fmla="*/ 208359 w 952501"/>
              <a:gd name="connsiteY7" fmla="*/ 618306 h 684609"/>
              <a:gd name="connsiteX8" fmla="*/ 208359 w 952501"/>
              <a:gd name="connsiteY8" fmla="*/ 365299 h 684609"/>
              <a:gd name="connsiteX9" fmla="*/ 193477 w 952501"/>
              <a:gd name="connsiteY9" fmla="*/ 350416 h 684609"/>
              <a:gd name="connsiteX10" fmla="*/ 29766 w 952501"/>
              <a:gd name="connsiteY10" fmla="*/ 350416 h 684609"/>
              <a:gd name="connsiteX11" fmla="*/ 29766 w 952501"/>
              <a:gd name="connsiteY11" fmla="*/ 29766 h 684609"/>
              <a:gd name="connsiteX12" fmla="*/ 372070 w 952501"/>
              <a:gd name="connsiteY12" fmla="*/ 29766 h 684609"/>
              <a:gd name="connsiteX13" fmla="*/ 372070 w 952501"/>
              <a:gd name="connsiteY13" fmla="*/ 360908 h 684609"/>
              <a:gd name="connsiteX14" fmla="*/ 744142 w 952501"/>
              <a:gd name="connsiteY14" fmla="*/ 684609 h 684609"/>
              <a:gd name="connsiteX15" fmla="*/ 756718 w 952501"/>
              <a:gd name="connsiteY15" fmla="*/ 677689 h 684609"/>
              <a:gd name="connsiteX16" fmla="*/ 950194 w 952501"/>
              <a:gd name="connsiteY16" fmla="*/ 373261 h 684609"/>
              <a:gd name="connsiteX17" fmla="*/ 952501 w 952501"/>
              <a:gd name="connsiteY17" fmla="*/ 365299 h 684609"/>
              <a:gd name="connsiteX18" fmla="*/ 952501 w 952501"/>
              <a:gd name="connsiteY18" fmla="*/ 14883 h 684609"/>
              <a:gd name="connsiteX19" fmla="*/ 937618 w 952501"/>
              <a:gd name="connsiteY19" fmla="*/ 0 h 684609"/>
              <a:gd name="connsiteX20" fmla="*/ 565548 w 952501"/>
              <a:gd name="connsiteY20" fmla="*/ 0 h 684609"/>
              <a:gd name="connsiteX21" fmla="*/ 550665 w 952501"/>
              <a:gd name="connsiteY21" fmla="*/ 14883 h 684609"/>
              <a:gd name="connsiteX22" fmla="*/ 550665 w 952501"/>
              <a:gd name="connsiteY22" fmla="*/ 365596 h 684609"/>
              <a:gd name="connsiteX23" fmla="*/ 565548 w 952501"/>
              <a:gd name="connsiteY23" fmla="*/ 380479 h 684609"/>
              <a:gd name="connsiteX24" fmla="*/ 729259 w 952501"/>
              <a:gd name="connsiteY24" fmla="*/ 380479 h 684609"/>
              <a:gd name="connsiteX25" fmla="*/ 729259 w 952501"/>
              <a:gd name="connsiteY25" fmla="*/ 669727 h 684609"/>
              <a:gd name="connsiteX26" fmla="*/ 739974 w 952501"/>
              <a:gd name="connsiteY26" fmla="*/ 684014 h 684609"/>
              <a:gd name="connsiteX27" fmla="*/ 744142 w 952501"/>
              <a:gd name="connsiteY27" fmla="*/ 684609 h 684609"/>
              <a:gd name="connsiteX28" fmla="*/ 193477 w 952501"/>
              <a:gd name="connsiteY28" fmla="*/ 684609 h 684609"/>
              <a:gd name="connsiteX29" fmla="*/ 206053 w 952501"/>
              <a:gd name="connsiteY29" fmla="*/ 677689 h 684609"/>
              <a:gd name="connsiteX30" fmla="*/ 399529 w 952501"/>
              <a:gd name="connsiteY30" fmla="*/ 373261 h 684609"/>
              <a:gd name="connsiteX31" fmla="*/ 401836 w 952501"/>
              <a:gd name="connsiteY31" fmla="*/ 365299 h 684609"/>
              <a:gd name="connsiteX32" fmla="*/ 401836 w 952501"/>
              <a:gd name="connsiteY32" fmla="*/ 14883 h 684609"/>
              <a:gd name="connsiteX33" fmla="*/ 386953 w 952501"/>
              <a:gd name="connsiteY33" fmla="*/ 0 h 684609"/>
              <a:gd name="connsiteX34" fmla="*/ 14883 w 952501"/>
              <a:gd name="connsiteY34" fmla="*/ 0 h 684609"/>
              <a:gd name="connsiteX35" fmla="*/ 0 w 952501"/>
              <a:gd name="connsiteY35" fmla="*/ 14883 h 684609"/>
              <a:gd name="connsiteX36" fmla="*/ 0 w 952501"/>
              <a:gd name="connsiteY36" fmla="*/ 365596 h 684609"/>
              <a:gd name="connsiteX37" fmla="*/ 14883 w 952501"/>
              <a:gd name="connsiteY37" fmla="*/ 380479 h 684609"/>
              <a:gd name="connsiteX38" fmla="*/ 178594 w 952501"/>
              <a:gd name="connsiteY38" fmla="*/ 380479 h 684609"/>
              <a:gd name="connsiteX39" fmla="*/ 178594 w 952501"/>
              <a:gd name="connsiteY39" fmla="*/ 669727 h 684609"/>
              <a:gd name="connsiteX40" fmla="*/ 189309 w 952501"/>
              <a:gd name="connsiteY40" fmla="*/ 684014 h 684609"/>
              <a:gd name="connsiteX41" fmla="*/ 193477 w 952501"/>
              <a:gd name="connsiteY41" fmla="*/ 684609 h 68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52501" h="684609">
                <a:moveTo>
                  <a:pt x="759024" y="618306"/>
                </a:moveTo>
                <a:lnTo>
                  <a:pt x="759024" y="365299"/>
                </a:lnTo>
                <a:cubicBezTo>
                  <a:pt x="759024" y="357079"/>
                  <a:pt x="752361" y="350416"/>
                  <a:pt x="744142" y="350416"/>
                </a:cubicBezTo>
                <a:lnTo>
                  <a:pt x="580431" y="350416"/>
                </a:lnTo>
                <a:lnTo>
                  <a:pt x="580431" y="29766"/>
                </a:lnTo>
                <a:lnTo>
                  <a:pt x="922735" y="29766"/>
                </a:lnTo>
                <a:lnTo>
                  <a:pt x="922735" y="360908"/>
                </a:lnTo>
                <a:close/>
                <a:moveTo>
                  <a:pt x="208359" y="618306"/>
                </a:moveTo>
                <a:lnTo>
                  <a:pt x="208359" y="365299"/>
                </a:lnTo>
                <a:cubicBezTo>
                  <a:pt x="208359" y="357079"/>
                  <a:pt x="201696" y="350416"/>
                  <a:pt x="193477" y="350416"/>
                </a:cubicBezTo>
                <a:lnTo>
                  <a:pt x="29766" y="350416"/>
                </a:lnTo>
                <a:lnTo>
                  <a:pt x="29766" y="29766"/>
                </a:lnTo>
                <a:lnTo>
                  <a:pt x="372070" y="29766"/>
                </a:lnTo>
                <a:lnTo>
                  <a:pt x="372070" y="360908"/>
                </a:lnTo>
                <a:close/>
                <a:moveTo>
                  <a:pt x="744142" y="684609"/>
                </a:moveTo>
                <a:cubicBezTo>
                  <a:pt x="749243" y="684610"/>
                  <a:pt x="753989" y="681998"/>
                  <a:pt x="756718" y="677689"/>
                </a:cubicBezTo>
                <a:lnTo>
                  <a:pt x="950194" y="373261"/>
                </a:lnTo>
                <a:cubicBezTo>
                  <a:pt x="951702" y="370879"/>
                  <a:pt x="952502" y="368118"/>
                  <a:pt x="952501" y="365299"/>
                </a:cubicBezTo>
                <a:lnTo>
                  <a:pt x="952501" y="14883"/>
                </a:lnTo>
                <a:cubicBezTo>
                  <a:pt x="952501" y="6663"/>
                  <a:pt x="945838" y="0"/>
                  <a:pt x="937618" y="0"/>
                </a:cubicBezTo>
                <a:lnTo>
                  <a:pt x="565548" y="0"/>
                </a:lnTo>
                <a:cubicBezTo>
                  <a:pt x="557328" y="0"/>
                  <a:pt x="550665" y="6663"/>
                  <a:pt x="550665" y="14883"/>
                </a:cubicBezTo>
                <a:lnTo>
                  <a:pt x="550665" y="365596"/>
                </a:lnTo>
                <a:cubicBezTo>
                  <a:pt x="550665" y="373816"/>
                  <a:pt x="557328" y="380479"/>
                  <a:pt x="565548" y="380479"/>
                </a:cubicBezTo>
                <a:lnTo>
                  <a:pt x="729259" y="380479"/>
                </a:lnTo>
                <a:lnTo>
                  <a:pt x="729259" y="669727"/>
                </a:lnTo>
                <a:cubicBezTo>
                  <a:pt x="729259" y="676341"/>
                  <a:pt x="733624" y="682162"/>
                  <a:pt x="739974" y="684014"/>
                </a:cubicBezTo>
                <a:cubicBezTo>
                  <a:pt x="741331" y="684394"/>
                  <a:pt x="742732" y="684595"/>
                  <a:pt x="744142" y="684609"/>
                </a:cubicBezTo>
                <a:close/>
                <a:moveTo>
                  <a:pt x="193477" y="684609"/>
                </a:moveTo>
                <a:cubicBezTo>
                  <a:pt x="198578" y="684610"/>
                  <a:pt x="203324" y="681998"/>
                  <a:pt x="206053" y="677689"/>
                </a:cubicBezTo>
                <a:lnTo>
                  <a:pt x="399529" y="373261"/>
                </a:lnTo>
                <a:cubicBezTo>
                  <a:pt x="401037" y="370879"/>
                  <a:pt x="401837" y="368118"/>
                  <a:pt x="401836" y="365299"/>
                </a:cubicBezTo>
                <a:lnTo>
                  <a:pt x="401836" y="14883"/>
                </a:lnTo>
                <a:cubicBezTo>
                  <a:pt x="401836" y="6663"/>
                  <a:pt x="395173" y="0"/>
                  <a:pt x="386953" y="0"/>
                </a:cubicBezTo>
                <a:lnTo>
                  <a:pt x="14883" y="0"/>
                </a:lnTo>
                <a:cubicBezTo>
                  <a:pt x="6663" y="0"/>
                  <a:pt x="0" y="6663"/>
                  <a:pt x="0" y="14883"/>
                </a:cubicBezTo>
                <a:lnTo>
                  <a:pt x="0" y="365596"/>
                </a:lnTo>
                <a:cubicBezTo>
                  <a:pt x="0" y="373816"/>
                  <a:pt x="6663" y="380479"/>
                  <a:pt x="14883" y="380479"/>
                </a:cubicBezTo>
                <a:lnTo>
                  <a:pt x="178594" y="380479"/>
                </a:lnTo>
                <a:lnTo>
                  <a:pt x="178594" y="669727"/>
                </a:lnTo>
                <a:cubicBezTo>
                  <a:pt x="178594" y="676341"/>
                  <a:pt x="182959" y="682162"/>
                  <a:pt x="189309" y="684014"/>
                </a:cubicBezTo>
                <a:cubicBezTo>
                  <a:pt x="190666" y="684394"/>
                  <a:pt x="192067" y="684595"/>
                  <a:pt x="193477" y="684609"/>
                </a:cubicBezTo>
                <a:close/>
              </a:path>
            </a:pathLst>
          </a:custGeom>
          <a:solidFill>
            <a:schemeClr val="bg1"/>
          </a:solidFill>
          <a:ln w="7441" cap="flat">
            <a:noFill/>
            <a:prstDash val="solid"/>
            <a:miter/>
          </a:ln>
        </p:spPr>
        <p:txBody>
          <a:bodyPr rtlCol="0" anchor="ctr"/>
          <a:lstStyle/>
          <a:p>
            <a:endParaRPr lang="en-US"/>
          </a:p>
        </p:txBody>
      </p:sp>
    </p:spTree>
    <p:extLst>
      <p:ext uri="{BB962C8B-B14F-4D97-AF65-F5344CB8AC3E}">
        <p14:creationId xmlns:p14="http://schemas.microsoft.com/office/powerpoint/2010/main" val="17123488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FEBDF38-7168-4B5C-AA1C-E53F022D6787}"/>
              </a:ext>
            </a:extLst>
          </p:cNvPr>
          <p:cNvGraphicFramePr>
            <a:graphicFrameLocks noChangeAspect="1"/>
          </p:cNvGraphicFramePr>
          <p:nvPr>
            <p:custDataLst>
              <p:tags r:id="rId2"/>
            </p:custDataLst>
            <p:extLst>
              <p:ext uri="{D42A27DB-BD31-4B8C-83A1-F6EECF244321}">
                <p14:modId xmlns:p14="http://schemas.microsoft.com/office/powerpoint/2010/main" val="4286227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89" name="think-cell Slide" r:id="rId5" imgW="425" imgH="424" progId="TCLayout.ActiveDocument.1">
                  <p:embed/>
                </p:oleObj>
              </mc:Choice>
              <mc:Fallback>
                <p:oleObj name="think-cell Slide" r:id="rId5" imgW="425" imgH="424" progId="TCLayout.ActiveDocument.1">
                  <p:embed/>
                  <p:pic>
                    <p:nvPicPr>
                      <p:cNvPr id="5" name="Object 4" hidden="1">
                        <a:extLst>
                          <a:ext uri="{FF2B5EF4-FFF2-40B4-BE49-F238E27FC236}">
                            <a16:creationId xmlns:a16="http://schemas.microsoft.com/office/drawing/2014/main" id="{6FEBDF38-7168-4B5C-AA1C-E53F022D67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B1009B0-676D-4981-B1B1-E77E23A17C5D}"/>
              </a:ext>
            </a:extLst>
          </p:cNvPr>
          <p:cNvSpPr/>
          <p:nvPr>
            <p:custDataLst>
              <p:tags r:id="rId3"/>
            </p:custDataLst>
          </p:nvPr>
        </p:nvSpPr>
        <p:spPr bwMode="auto">
          <a:xfrm>
            <a:off x="0" y="0"/>
            <a:ext cx="158750" cy="1587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932472" fontAlgn="base">
              <a:spcBef>
                <a:spcPct val="0"/>
              </a:spcBef>
              <a:spcAft>
                <a:spcPct val="0"/>
              </a:spcAft>
            </a:pPr>
            <a:endParaRPr lang="en-US" sz="2700" dirty="0" err="1">
              <a:solidFill>
                <a:srgbClr val="FFFFFF"/>
              </a:solidFill>
              <a:latin typeface="Segoe UI Semibold" panose="020B0702040204020203" pitchFamily="34" charset="0"/>
              <a:cs typeface="Segoe UI" panose="020B0502040204020203" pitchFamily="34" charset="0"/>
              <a:sym typeface="Segoe UI Semibold" panose="020B0702040204020203" pitchFamily="34" charset="0"/>
            </a:endParaRPr>
          </a:p>
        </p:txBody>
      </p:sp>
      <p:sp>
        <p:nvSpPr>
          <p:cNvPr id="6" name="Rectangle 5">
            <a:extLst>
              <a:ext uri="{FF2B5EF4-FFF2-40B4-BE49-F238E27FC236}">
                <a16:creationId xmlns:a16="http://schemas.microsoft.com/office/drawing/2014/main" id="{7ED3946C-D4C4-493F-A09E-DEEC8AC6E50E}"/>
              </a:ext>
            </a:extLst>
          </p:cNvPr>
          <p:cNvSpPr/>
          <p:nvPr/>
        </p:nvSpPr>
        <p:spPr bwMode="auto">
          <a:xfrm>
            <a:off x="0" y="150470"/>
            <a:ext cx="12192000" cy="106487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Rectangle 6">
            <a:extLst>
              <a:ext uri="{FF2B5EF4-FFF2-40B4-BE49-F238E27FC236}">
                <a16:creationId xmlns:a16="http://schemas.microsoft.com/office/drawing/2014/main" id="{D745D67E-8DDE-45A8-8731-378337A6AAB7}"/>
              </a:ext>
            </a:extLst>
          </p:cNvPr>
          <p:cNvSpPr/>
          <p:nvPr/>
        </p:nvSpPr>
        <p:spPr bwMode="auto">
          <a:xfrm>
            <a:off x="11269980" y="0"/>
            <a:ext cx="701040" cy="10083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grpSp>
        <p:nvGrpSpPr>
          <p:cNvPr id="8" name="Group 7">
            <a:extLst>
              <a:ext uri="{FF2B5EF4-FFF2-40B4-BE49-F238E27FC236}">
                <a16:creationId xmlns:a16="http://schemas.microsoft.com/office/drawing/2014/main" id="{DC13E349-4986-4814-9619-89B45A3F6C1E}"/>
              </a:ext>
            </a:extLst>
          </p:cNvPr>
          <p:cNvGrpSpPr/>
          <p:nvPr/>
        </p:nvGrpSpPr>
        <p:grpSpPr>
          <a:xfrm>
            <a:off x="703474" y="300942"/>
            <a:ext cx="11334197" cy="763928"/>
            <a:chOff x="703474" y="300942"/>
            <a:chExt cx="11334197" cy="763928"/>
          </a:xfrm>
        </p:grpSpPr>
        <p:sp>
          <p:nvSpPr>
            <p:cNvPr id="9" name="Rectangle 8">
              <a:extLst>
                <a:ext uri="{FF2B5EF4-FFF2-40B4-BE49-F238E27FC236}">
                  <a16:creationId xmlns:a16="http://schemas.microsoft.com/office/drawing/2014/main" id="{944C5065-0002-4010-96AC-89BEDF8DB349}"/>
                </a:ext>
              </a:extLst>
            </p:cNvPr>
            <p:cNvSpPr/>
            <p:nvPr/>
          </p:nvSpPr>
          <p:spPr bwMode="auto">
            <a:xfrm>
              <a:off x="739141" y="300942"/>
              <a:ext cx="11298530" cy="763928"/>
            </a:xfrm>
            <a:prstGeom prst="rect">
              <a:avLst/>
            </a:prstGeom>
            <a:no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0" name="Rectangle 9">
              <a:extLst>
                <a:ext uri="{FF2B5EF4-FFF2-40B4-BE49-F238E27FC236}">
                  <a16:creationId xmlns:a16="http://schemas.microsoft.com/office/drawing/2014/main" id="{05CC4E4F-3A8E-483B-8D32-488E387FE962}"/>
                </a:ext>
              </a:extLst>
            </p:cNvPr>
            <p:cNvSpPr/>
            <p:nvPr/>
          </p:nvSpPr>
          <p:spPr bwMode="auto">
            <a:xfrm>
              <a:off x="703474" y="369570"/>
              <a:ext cx="71088" cy="62667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grpSp>
      <p:sp>
        <p:nvSpPr>
          <p:cNvPr id="4" name="Title 3">
            <a:extLst>
              <a:ext uri="{FF2B5EF4-FFF2-40B4-BE49-F238E27FC236}">
                <a16:creationId xmlns:a16="http://schemas.microsoft.com/office/drawing/2014/main" id="{6E6155B0-28B3-4882-8897-A908BA73043C}"/>
              </a:ext>
            </a:extLst>
          </p:cNvPr>
          <p:cNvSpPr>
            <a:spLocks noGrp="1"/>
          </p:cNvSpPr>
          <p:nvPr>
            <p:ph type="title"/>
          </p:nvPr>
        </p:nvSpPr>
        <p:spPr>
          <a:xfrm>
            <a:off x="588263" y="467463"/>
            <a:ext cx="11018520" cy="430887"/>
          </a:xfrm>
        </p:spPr>
        <p:txBody>
          <a:bodyPr anchor="ctr" anchorCtr="0"/>
          <a:lstStyle/>
          <a:p>
            <a:r>
              <a:rPr lang="en-US" sz="2700" dirty="0">
                <a:solidFill>
                  <a:schemeClr val="bg1"/>
                </a:solidFill>
              </a:rPr>
              <a:t>Windows Server &amp; SQL Server on Azure: Value proposition</a:t>
            </a:r>
          </a:p>
        </p:txBody>
      </p:sp>
      <p:sp>
        <p:nvSpPr>
          <p:cNvPr id="22" name="Rectangle 21">
            <a:extLst>
              <a:ext uri="{FF2B5EF4-FFF2-40B4-BE49-F238E27FC236}">
                <a16:creationId xmlns:a16="http://schemas.microsoft.com/office/drawing/2014/main" id="{A59FF9F0-7344-4263-BF4E-79E2DC03DD4E}"/>
              </a:ext>
            </a:extLst>
          </p:cNvPr>
          <p:cNvSpPr/>
          <p:nvPr/>
        </p:nvSpPr>
        <p:spPr bwMode="auto">
          <a:xfrm>
            <a:off x="501571" y="1284791"/>
            <a:ext cx="11188860" cy="4984248"/>
          </a:xfrm>
          <a:prstGeom prst="rect">
            <a:avLst/>
          </a:prstGeom>
          <a:noFill/>
          <a:ln w="635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6" name="Rectangle 25">
            <a:extLst>
              <a:ext uri="{FF2B5EF4-FFF2-40B4-BE49-F238E27FC236}">
                <a16:creationId xmlns:a16="http://schemas.microsoft.com/office/drawing/2014/main" id="{E1634EF2-033B-4032-AC7E-AB562F5362BD}"/>
              </a:ext>
            </a:extLst>
          </p:cNvPr>
          <p:cNvSpPr/>
          <p:nvPr/>
        </p:nvSpPr>
        <p:spPr>
          <a:xfrm>
            <a:off x="606006" y="3314700"/>
            <a:ext cx="5450097" cy="2868386"/>
          </a:xfrm>
          <a:prstGeom prst="rect">
            <a:avLst/>
          </a:prstGeom>
          <a:solidFill>
            <a:schemeClr val="bg1">
              <a:lumMod val="95000"/>
            </a:schemeClr>
          </a:solidFill>
        </p:spPr>
        <p:txBody>
          <a:bodyPr wrap="square">
            <a:noAutofit/>
          </a:bodyPr>
          <a:lstStyle/>
          <a:p>
            <a:pPr lvl="0">
              <a:spcAft>
                <a:spcPts val="300"/>
              </a:spcAft>
            </a:pPr>
            <a:r>
              <a:rPr lang="en-US" dirty="0">
                <a:solidFill>
                  <a:schemeClr val="tx2"/>
                </a:solidFill>
                <a:latin typeface="+mj-lt"/>
                <a:ea typeface="Calibri" panose="020F0502020204030204" pitchFamily="34" charset="0"/>
                <a:cs typeface="Times New Roman" panose="02020603050405020304" pitchFamily="18" charset="0"/>
              </a:rPr>
              <a:t>Multiple ways to use Azure</a:t>
            </a:r>
            <a:endParaRPr lang="en-US" sz="1400" u="sng" dirty="0">
              <a:solidFill>
                <a:schemeClr val="tx2"/>
              </a:solidFill>
              <a:latin typeface="+mj-lt"/>
              <a:ea typeface="Calibri" panose="020F0502020204030204" pitchFamily="34" charset="0"/>
              <a:cs typeface="Times New Roman" panose="02020603050405020304" pitchFamily="18" charset="0"/>
            </a:endParaRPr>
          </a:p>
          <a:p>
            <a:pPr marL="0" marR="0" lvl="1">
              <a:spcBef>
                <a:spcPts val="300"/>
              </a:spcBef>
            </a:pPr>
            <a:r>
              <a:rPr lang="en-US" sz="1400" u="sng" dirty="0">
                <a:solidFill>
                  <a:schemeClr val="accent1"/>
                </a:solidFill>
                <a:latin typeface="+mj-lt"/>
                <a:ea typeface="Calibri" panose="020F0502020204030204" pitchFamily="34" charset="0"/>
                <a:cs typeface="Times New Roman" panose="02020603050405020304" pitchFamily="18" charset="0"/>
              </a:rPr>
              <a:t>Infrastructure as service</a:t>
            </a:r>
          </a:p>
          <a:p>
            <a:pPr marL="228600" indent="-114300">
              <a:spcBef>
                <a:spcPts val="600"/>
              </a:spcBef>
              <a:buFont typeface="Arial" panose="020B0604020202020204" pitchFamily="34" charset="0"/>
              <a:buChar char="•"/>
            </a:pPr>
            <a:r>
              <a:rPr lang="en-US" sz="1200" dirty="0">
                <a:latin typeface="+mj-lt"/>
                <a:cs typeface="Arial" panose="020B0604020202020204" pitchFamily="34" charset="0"/>
              </a:rPr>
              <a:t>SQL Server on Azure virtual machines: </a:t>
            </a:r>
            <a:r>
              <a:rPr lang="en-US" sz="1200" dirty="0">
                <a:cs typeface="Arial" panose="020B0604020202020204" pitchFamily="34" charset="0"/>
              </a:rPr>
              <a:t>Best for complete SQL Server and OS control</a:t>
            </a:r>
          </a:p>
          <a:p>
            <a:pPr marL="0" marR="0" lvl="1">
              <a:spcBef>
                <a:spcPts val="300"/>
              </a:spcBef>
            </a:pPr>
            <a:r>
              <a:rPr lang="en-US" sz="1400" u="sng" dirty="0">
                <a:solidFill>
                  <a:schemeClr val="accent1"/>
                </a:solidFill>
                <a:latin typeface="+mj-lt"/>
                <a:ea typeface="Calibri" panose="020F0502020204030204" pitchFamily="34" charset="0"/>
                <a:cs typeface="Times New Roman" panose="02020603050405020304" pitchFamily="18" charset="0"/>
              </a:rPr>
              <a:t>Platform as a service</a:t>
            </a:r>
          </a:p>
          <a:p>
            <a:pPr marL="228600" indent="-114300">
              <a:spcBef>
                <a:spcPts val="600"/>
              </a:spcBef>
              <a:buFont typeface="Arial" panose="020B0604020202020204" pitchFamily="34" charset="0"/>
              <a:buChar char="•"/>
            </a:pPr>
            <a:r>
              <a:rPr lang="en-US" sz="1200" dirty="0">
                <a:latin typeface="+mj-lt"/>
                <a:cs typeface="Arial" panose="020B0604020202020204" pitchFamily="34" charset="0"/>
              </a:rPr>
              <a:t>Azure SQL Managed Instance: </a:t>
            </a:r>
            <a:r>
              <a:rPr lang="en-US" sz="1200" dirty="0">
                <a:cs typeface="Arial" panose="020B0604020202020204" pitchFamily="34" charset="0"/>
              </a:rPr>
              <a:t>Best for a fully managed SQL Instance</a:t>
            </a:r>
          </a:p>
          <a:p>
            <a:pPr marL="228600" marR="0" indent="-114300">
              <a:spcBef>
                <a:spcPts val="600"/>
              </a:spcBef>
              <a:buFont typeface="Arial" panose="020B0604020202020204" pitchFamily="34" charset="0"/>
              <a:buChar char="•"/>
            </a:pPr>
            <a:r>
              <a:rPr lang="en-US" sz="1200" dirty="0">
                <a:latin typeface="+mj-lt"/>
                <a:cs typeface="Arial" panose="020B0604020202020204" pitchFamily="34" charset="0"/>
              </a:rPr>
              <a:t>Azure SQL Database: </a:t>
            </a:r>
            <a:r>
              <a:rPr lang="en-US" sz="1200" dirty="0">
                <a:cs typeface="Arial" panose="020B0604020202020204" pitchFamily="34" charset="0"/>
              </a:rPr>
              <a:t>Best for modern cloud applications</a:t>
            </a:r>
          </a:p>
        </p:txBody>
      </p:sp>
      <p:sp>
        <p:nvSpPr>
          <p:cNvPr id="28" name="Rectangle 27">
            <a:extLst>
              <a:ext uri="{FF2B5EF4-FFF2-40B4-BE49-F238E27FC236}">
                <a16:creationId xmlns:a16="http://schemas.microsoft.com/office/drawing/2014/main" id="{25F52C34-CFC3-4537-83C2-FD370B6281AF}"/>
              </a:ext>
            </a:extLst>
          </p:cNvPr>
          <p:cNvSpPr/>
          <p:nvPr/>
        </p:nvSpPr>
        <p:spPr>
          <a:xfrm>
            <a:off x="606006" y="1375728"/>
            <a:ext cx="5450097" cy="1831271"/>
          </a:xfrm>
          <a:prstGeom prst="rect">
            <a:avLst/>
          </a:prstGeom>
          <a:solidFill>
            <a:schemeClr val="tx2"/>
          </a:solidFill>
        </p:spPr>
        <p:txBody>
          <a:bodyPr wrap="square" lIns="91440" tIns="91440" rIns="91440" bIns="91440">
            <a:noAutofit/>
          </a:bodyPr>
          <a:lstStyle/>
          <a:p>
            <a:pPr lvl="0">
              <a:spcBef>
                <a:spcPts val="600"/>
              </a:spcBef>
            </a:pPr>
            <a:r>
              <a:rPr lang="en-US" sz="1400" b="1" dirty="0">
                <a:solidFill>
                  <a:schemeClr val="bg1"/>
                </a:solidFill>
                <a:ea typeface="Calibri" panose="020F0502020204030204" pitchFamily="34" charset="0"/>
                <a:cs typeface="Arial" panose="020B0604020202020204" pitchFamily="34" charset="0"/>
              </a:rPr>
              <a:t>With cost savings and efficiency top of mind, migrating to Windows Server &amp; SQL Server on Azure provides you the most cost-effective, frictionless way to move to the Cloud. </a:t>
            </a:r>
          </a:p>
          <a:p>
            <a:pPr lvl="0">
              <a:spcBef>
                <a:spcPts val="600"/>
              </a:spcBef>
            </a:pPr>
            <a:r>
              <a:rPr lang="en-US" sz="1200" dirty="0">
                <a:solidFill>
                  <a:schemeClr val="bg1"/>
                </a:solidFill>
                <a:ea typeface="Calibri" panose="020F0502020204030204" pitchFamily="34" charset="0"/>
                <a:cs typeface="Arial" panose="020B0604020202020204" pitchFamily="34" charset="0"/>
              </a:rPr>
              <a:t>Intelligent security and performance features mean consistent and predictable workload performance, and you can get the lowest cost of ownership by combining unique pricing options and extended security updates. Fully-managed infrastructure and services take the pressure of management off your teams and free you up to spend more time creating. </a:t>
            </a:r>
          </a:p>
        </p:txBody>
      </p:sp>
      <p:sp>
        <p:nvSpPr>
          <p:cNvPr id="29" name="Rectangle 28">
            <a:extLst>
              <a:ext uri="{FF2B5EF4-FFF2-40B4-BE49-F238E27FC236}">
                <a16:creationId xmlns:a16="http://schemas.microsoft.com/office/drawing/2014/main" id="{A5282C91-46A5-4EF2-A371-81939818E65C}"/>
              </a:ext>
            </a:extLst>
          </p:cNvPr>
          <p:cNvSpPr/>
          <p:nvPr/>
        </p:nvSpPr>
        <p:spPr>
          <a:xfrm>
            <a:off x="6156686" y="1375728"/>
            <a:ext cx="5450097" cy="4807358"/>
          </a:xfrm>
          <a:prstGeom prst="rect">
            <a:avLst/>
          </a:prstGeom>
          <a:solidFill>
            <a:schemeClr val="bg1">
              <a:lumMod val="95000"/>
            </a:schemeClr>
          </a:solidFill>
        </p:spPr>
        <p:txBody>
          <a:bodyPr wrap="square" lIns="91440" tIns="45720" rIns="91440" bIns="45720">
            <a:noAutofit/>
          </a:bodyPr>
          <a:lstStyle/>
          <a:p>
            <a:pPr lvl="0">
              <a:spcBef>
                <a:spcPts val="600"/>
              </a:spcBef>
            </a:pPr>
            <a:r>
              <a:rPr lang="en-US" sz="1400" dirty="0">
                <a:solidFill>
                  <a:srgbClr val="000000"/>
                </a:solidFill>
                <a:latin typeface="Segoe UI Semibold"/>
                <a:ea typeface="Calibri" panose="020F0502020204030204" pitchFamily="34" charset="0"/>
                <a:cs typeface="Arial" panose="020B0604020202020204" pitchFamily="34" charset="0"/>
              </a:rPr>
              <a:t>Modernize digital processes and stay relevant by using Microsoft Azure SQL Server to ensure data security, optimize operational processes, and improve profitability</a:t>
            </a:r>
          </a:p>
          <a:p>
            <a:pPr marL="228600" lvl="0" indent="-114300">
              <a:spcBef>
                <a:spcPts val="600"/>
              </a:spcBef>
              <a:buFont typeface="Arial" panose="020B0604020202020204" pitchFamily="34" charset="0"/>
              <a:buChar char="•"/>
            </a:pPr>
            <a:r>
              <a:rPr lang="en-US" sz="1200" b="1" dirty="0">
                <a:solidFill>
                  <a:srgbClr val="000000"/>
                </a:solidFill>
                <a:latin typeface="Segoe UI Semibold"/>
                <a:ea typeface="Calibri" panose="020F0502020204030204" pitchFamily="34" charset="0"/>
                <a:cs typeface="Arial" panose="020B0604020202020204" pitchFamily="34" charset="0"/>
              </a:rPr>
              <a:t>Innovation for your data applications </a:t>
            </a:r>
            <a:r>
              <a:rPr lang="en-US" sz="1200" dirty="0">
                <a:solidFill>
                  <a:srgbClr val="000000"/>
                </a:solidFill>
              </a:rPr>
              <a:t>–  r</a:t>
            </a:r>
            <a:r>
              <a:rPr lang="en-US" sz="1200" dirty="0">
                <a:solidFill>
                  <a:srgbClr val="000000"/>
                </a:solidFill>
                <a:ea typeface="Calibri" panose="020F0502020204030204" pitchFamily="34" charset="0"/>
                <a:cs typeface="Arial" panose="020B0604020202020204" pitchFamily="34" charset="0"/>
              </a:rPr>
              <a:t>eimagine your business offerings and operations by modernizing SQL apps in Azure</a:t>
            </a:r>
          </a:p>
          <a:p>
            <a:pPr marL="228600" lvl="0" indent="-114300">
              <a:spcBef>
                <a:spcPts val="600"/>
              </a:spcBef>
              <a:buFont typeface="Arial" panose="020B0604020202020204" pitchFamily="34" charset="0"/>
              <a:buChar char="•"/>
            </a:pPr>
            <a:r>
              <a:rPr lang="en-US" sz="1200" b="1" dirty="0">
                <a:solidFill>
                  <a:srgbClr val="000000"/>
                </a:solidFill>
                <a:latin typeface="Segoe UI Semibold"/>
                <a:ea typeface="Calibri" panose="020F0502020204030204" pitchFamily="34" charset="0"/>
                <a:cs typeface="Arial" panose="020B0604020202020204" pitchFamily="34" charset="0"/>
              </a:rPr>
              <a:t>Flexible and open cloud destinations </a:t>
            </a:r>
            <a:r>
              <a:rPr lang="en-US" sz="1200" dirty="0">
                <a:solidFill>
                  <a:srgbClr val="000000"/>
                </a:solidFill>
              </a:rPr>
              <a:t>–</a:t>
            </a:r>
            <a:r>
              <a:rPr lang="en-US" sz="1200" dirty="0">
                <a:solidFill>
                  <a:srgbClr val="000000"/>
                </a:solidFill>
                <a:latin typeface="Segoe UI Semibold"/>
                <a:ea typeface="Calibri" panose="020F0502020204030204" pitchFamily="34" charset="0"/>
                <a:cs typeface="Arial" panose="020B0604020202020204" pitchFamily="34" charset="0"/>
              </a:rPr>
              <a:t> m</a:t>
            </a:r>
            <a:r>
              <a:rPr lang="en-US" sz="1200" dirty="0">
                <a:solidFill>
                  <a:srgbClr val="000000"/>
                </a:solidFill>
                <a:ea typeface="Calibri" panose="020F0502020204030204" pitchFamily="34" charset="0"/>
                <a:cs typeface="Arial" panose="020B0604020202020204" pitchFamily="34" charset="0"/>
              </a:rPr>
              <a:t>aximize your SQL investments by migrating to the only cloud with end-to-end hybrid infrastructure</a:t>
            </a:r>
          </a:p>
          <a:p>
            <a:pPr marL="228600" lvl="0" indent="-114300">
              <a:spcBef>
                <a:spcPts val="600"/>
              </a:spcBef>
              <a:buFont typeface="Arial" panose="020B0604020202020204" pitchFamily="34" charset="0"/>
              <a:buChar char="•"/>
            </a:pPr>
            <a:r>
              <a:rPr lang="en-US" sz="1200" b="1" dirty="0">
                <a:solidFill>
                  <a:srgbClr val="000000"/>
                </a:solidFill>
                <a:latin typeface="Segoe UI Semibold"/>
                <a:ea typeface="Calibri" panose="020F0502020204030204" pitchFamily="34" charset="0"/>
                <a:cs typeface="Arial" panose="020B0604020202020204" pitchFamily="34" charset="0"/>
              </a:rPr>
              <a:t>Limitless scale and unmatched performance </a:t>
            </a:r>
            <a:r>
              <a:rPr lang="en-US" sz="1200" dirty="0">
                <a:solidFill>
                  <a:srgbClr val="000000"/>
                </a:solidFill>
              </a:rPr>
              <a:t>–  g</a:t>
            </a:r>
            <a:r>
              <a:rPr lang="en-US" sz="1200" dirty="0">
                <a:solidFill>
                  <a:srgbClr val="000000"/>
                </a:solidFill>
                <a:ea typeface="Calibri" panose="020F0502020204030204" pitchFamily="34" charset="0"/>
                <a:cs typeface="Arial" panose="020B0604020202020204" pitchFamily="34" charset="0"/>
              </a:rPr>
              <a:t>uarantee performance at limitless scale with industry-leading SLAs and built-in high availability</a:t>
            </a:r>
          </a:p>
          <a:p>
            <a:pPr marL="228600" lvl="0" indent="-114300">
              <a:spcBef>
                <a:spcPts val="600"/>
              </a:spcBef>
              <a:buFont typeface="Arial" panose="020B0604020202020204" pitchFamily="34" charset="0"/>
              <a:buChar char="•"/>
            </a:pPr>
            <a:r>
              <a:rPr lang="en-US" sz="1200" b="1" dirty="0">
                <a:solidFill>
                  <a:srgbClr val="000000"/>
                </a:solidFill>
                <a:latin typeface="Segoe UI Semibold"/>
                <a:ea typeface="Calibri" panose="020F0502020204030204" pitchFamily="34" charset="0"/>
                <a:cs typeface="Arial" panose="020B0604020202020204" pitchFamily="34" charset="0"/>
              </a:rPr>
              <a:t>Layers of security and leading compliance </a:t>
            </a:r>
            <a:r>
              <a:rPr lang="en-US" sz="1200" dirty="0">
                <a:solidFill>
                  <a:srgbClr val="000000"/>
                </a:solidFill>
              </a:rPr>
              <a:t>– </a:t>
            </a:r>
            <a:r>
              <a:rPr lang="en-US" sz="1200" dirty="0">
                <a:solidFill>
                  <a:srgbClr val="000000"/>
                </a:solidFill>
                <a:cs typeface="Arial" panose="020B0604020202020204" pitchFamily="34" charset="0"/>
              </a:rPr>
              <a:t>p</a:t>
            </a:r>
            <a:r>
              <a:rPr lang="en-US" sz="1200" dirty="0">
                <a:solidFill>
                  <a:srgbClr val="000000"/>
                </a:solidFill>
                <a:ea typeface="Calibri" panose="020F0502020204030204" pitchFamily="34" charset="0"/>
                <a:cs typeface="Arial" panose="020B0604020202020204" pitchFamily="34" charset="0"/>
              </a:rPr>
              <a:t>rotect</a:t>
            </a:r>
            <a:r>
              <a:rPr lang="en-US" sz="1200" b="1" dirty="0">
                <a:solidFill>
                  <a:srgbClr val="000000"/>
                </a:solidFill>
                <a:ea typeface="Calibri" panose="020F0502020204030204" pitchFamily="34" charset="0"/>
                <a:cs typeface="Arial" panose="020B0604020202020204" pitchFamily="34" charset="0"/>
              </a:rPr>
              <a:t> </a:t>
            </a:r>
            <a:r>
              <a:rPr lang="en-US" sz="1200" dirty="0">
                <a:solidFill>
                  <a:srgbClr val="000000"/>
                </a:solidFill>
                <a:ea typeface="Calibri" panose="020F0502020204030204" pitchFamily="34" charset="0"/>
                <a:cs typeface="Arial" panose="020B0604020202020204" pitchFamily="34" charset="0"/>
              </a:rPr>
              <a:t>your data with the most comprehensive set of compliance and security offerings in public cloud</a:t>
            </a:r>
          </a:p>
          <a:p>
            <a:pPr marL="228600" lvl="0" indent="-114300">
              <a:spcBef>
                <a:spcPts val="600"/>
              </a:spcBef>
              <a:buFont typeface="Arial" panose="020B0604020202020204" pitchFamily="34" charset="0"/>
              <a:buChar char="•"/>
            </a:pPr>
            <a:r>
              <a:rPr lang="en-US" sz="1200" b="1" dirty="0">
                <a:solidFill>
                  <a:srgbClr val="000000"/>
                </a:solidFill>
                <a:latin typeface="Segoe UI Semibold"/>
                <a:ea typeface="Calibri" panose="020F0502020204030204" pitchFamily="34" charset="0"/>
                <a:cs typeface="Arial" panose="020B0604020202020204" pitchFamily="34" charset="0"/>
              </a:rPr>
              <a:t>Best total cost of ownership </a:t>
            </a:r>
            <a:r>
              <a:rPr lang="en-US" sz="1200" dirty="0">
                <a:solidFill>
                  <a:srgbClr val="000000"/>
                </a:solidFill>
              </a:rPr>
              <a:t>– s</a:t>
            </a:r>
            <a:r>
              <a:rPr lang="en-US" sz="1200" dirty="0">
                <a:solidFill>
                  <a:srgbClr val="000000"/>
                </a:solidFill>
                <a:ea typeface="Calibri" panose="020F0502020204030204" pitchFamily="34" charset="0"/>
                <a:cs typeface="Arial" panose="020B0604020202020204" pitchFamily="34" charset="0"/>
              </a:rPr>
              <a:t>ave money in Azure by leveraging your existing licenses and free upgrades</a:t>
            </a:r>
          </a:p>
          <a:p>
            <a:pPr marL="228600" lvl="0" indent="-114300">
              <a:spcBef>
                <a:spcPts val="600"/>
              </a:spcBef>
              <a:buFont typeface="Arial" panose="020B0604020202020204" pitchFamily="34" charset="0"/>
              <a:buChar char="•"/>
            </a:pPr>
            <a:r>
              <a:rPr lang="en-US" sz="1200" b="1" dirty="0">
                <a:solidFill>
                  <a:srgbClr val="0078D4"/>
                </a:solidFill>
                <a:ea typeface="Calibri" panose="020F0502020204030204" pitchFamily="34" charset="0"/>
                <a:cs typeface="Arial" panose="020B0604020202020204" pitchFamily="34" charset="0"/>
              </a:rPr>
              <a:t>On Azure Virtual Machines</a:t>
            </a:r>
          </a:p>
          <a:p>
            <a:pPr marL="514350" lvl="0" indent="-177800">
              <a:spcBef>
                <a:spcPts val="300"/>
              </a:spcBef>
              <a:buFont typeface="Segoe UI" panose="020B0502040204020203" pitchFamily="34" charset="0"/>
              <a:buChar char="–"/>
            </a:pPr>
            <a:r>
              <a:rPr lang="en-US" sz="1200" b="1" dirty="0">
                <a:solidFill>
                  <a:srgbClr val="000000"/>
                </a:solidFill>
                <a:latin typeface="Segoe UI Semibold"/>
                <a:ea typeface="Calibri" panose="020F0502020204030204" pitchFamily="34" charset="0"/>
                <a:cs typeface="Arial" panose="020B0604020202020204" pitchFamily="34" charset="0"/>
              </a:rPr>
              <a:t>Best TCO </a:t>
            </a:r>
            <a:r>
              <a:rPr lang="en-US" sz="1200" dirty="0">
                <a:solidFill>
                  <a:srgbClr val="000000"/>
                </a:solidFill>
              </a:rPr>
              <a:t>– p</a:t>
            </a:r>
            <a:r>
              <a:rPr lang="en-US" sz="1200" dirty="0">
                <a:solidFill>
                  <a:srgbClr val="000000"/>
                </a:solidFill>
                <a:ea typeface="Calibri" panose="020F0502020204030204" pitchFamily="34" charset="0"/>
                <a:cs typeface="Arial" panose="020B0604020202020204" pitchFamily="34" charset="0"/>
              </a:rPr>
              <a:t>ay up to 84% less than AWS</a:t>
            </a:r>
          </a:p>
          <a:p>
            <a:pPr marL="514350" lvl="0" indent="-177800">
              <a:spcBef>
                <a:spcPts val="300"/>
              </a:spcBef>
              <a:buFont typeface="Segoe UI" panose="020B0502040204020203" pitchFamily="34" charset="0"/>
              <a:buChar char="–"/>
            </a:pPr>
            <a:r>
              <a:rPr lang="en-US" sz="1200" b="1" dirty="0">
                <a:solidFill>
                  <a:srgbClr val="000000"/>
                </a:solidFill>
                <a:latin typeface="Segoe UI Semibold"/>
                <a:ea typeface="Calibri" panose="020F0502020204030204" pitchFamily="34" charset="0"/>
                <a:cs typeface="Arial" panose="020B0604020202020204" pitchFamily="34" charset="0"/>
              </a:rPr>
              <a:t>Industry-leading database</a:t>
            </a:r>
            <a:r>
              <a:rPr lang="en-US" sz="1200" dirty="0">
                <a:solidFill>
                  <a:srgbClr val="000000"/>
                </a:solidFill>
                <a:latin typeface="Segoe UI Semibold"/>
                <a:ea typeface="Calibri" panose="020F0502020204030204" pitchFamily="34" charset="0"/>
                <a:cs typeface="Arial" panose="020B0604020202020204" pitchFamily="34" charset="0"/>
              </a:rPr>
              <a:t> </a:t>
            </a:r>
            <a:r>
              <a:rPr lang="en-US" sz="1200" dirty="0">
                <a:solidFill>
                  <a:srgbClr val="000000"/>
                </a:solidFill>
              </a:rPr>
              <a:t>– a</a:t>
            </a:r>
            <a:r>
              <a:rPr lang="en-US" sz="1200" dirty="0">
                <a:solidFill>
                  <a:srgbClr val="000000"/>
                </a:solidFill>
                <a:ea typeface="Calibri" panose="020F0502020204030204" pitchFamily="34" charset="0"/>
                <a:cs typeface="Arial" panose="020B0604020202020204" pitchFamily="34" charset="0"/>
              </a:rPr>
              <a:t>n enterprise-grade unified data platform</a:t>
            </a:r>
          </a:p>
          <a:p>
            <a:pPr marL="514350" lvl="0" indent="-177800">
              <a:spcBef>
                <a:spcPts val="300"/>
              </a:spcBef>
              <a:buFont typeface="Segoe UI" panose="020B0502040204020203" pitchFamily="34" charset="0"/>
              <a:buChar char="–"/>
            </a:pPr>
            <a:r>
              <a:rPr lang="en-US" sz="1200" b="1" dirty="0">
                <a:solidFill>
                  <a:srgbClr val="000000"/>
                </a:solidFill>
                <a:latin typeface="Segoe UI Semibold"/>
                <a:ea typeface="Calibri" panose="020F0502020204030204" pitchFamily="34" charset="0"/>
                <a:cs typeface="Arial" panose="020B0604020202020204" pitchFamily="34" charset="0"/>
              </a:rPr>
              <a:t>High performance on any operating system </a:t>
            </a:r>
            <a:r>
              <a:rPr lang="en-US" sz="1200" dirty="0">
                <a:solidFill>
                  <a:srgbClr val="000000"/>
                </a:solidFill>
              </a:rPr>
              <a:t>– l</a:t>
            </a:r>
            <a:r>
              <a:rPr lang="en-US" sz="1200" dirty="0">
                <a:solidFill>
                  <a:srgbClr val="000000"/>
                </a:solidFill>
                <a:ea typeface="Calibri" panose="020F0502020204030204" pitchFamily="34" charset="0"/>
                <a:cs typeface="Arial" panose="020B0604020202020204" pitchFamily="34" charset="0"/>
              </a:rPr>
              <a:t>eading performance on Linux or Windows</a:t>
            </a:r>
          </a:p>
          <a:p>
            <a:pPr marL="514350" lvl="0" indent="-177800">
              <a:spcBef>
                <a:spcPts val="300"/>
              </a:spcBef>
              <a:buFont typeface="Segoe UI" panose="020B0502040204020203" pitchFamily="34" charset="0"/>
              <a:buChar char="–"/>
            </a:pPr>
            <a:r>
              <a:rPr lang="en-US" sz="1200" b="1" dirty="0">
                <a:solidFill>
                  <a:srgbClr val="000000"/>
                </a:solidFill>
                <a:latin typeface="Segoe UI Semibold"/>
                <a:ea typeface="Calibri" panose="020F0502020204030204" pitchFamily="34" charset="0"/>
                <a:cs typeface="Arial" panose="020B0604020202020204" pitchFamily="34" charset="0"/>
              </a:rPr>
              <a:t>Built-in security and manageability </a:t>
            </a:r>
            <a:r>
              <a:rPr lang="en-US" sz="1200" dirty="0">
                <a:solidFill>
                  <a:srgbClr val="000000"/>
                </a:solidFill>
              </a:rPr>
              <a:t>– a</a:t>
            </a:r>
            <a:r>
              <a:rPr lang="en-US" sz="1200" dirty="0">
                <a:solidFill>
                  <a:srgbClr val="000000"/>
                </a:solidFill>
                <a:ea typeface="Calibri" panose="020F0502020204030204" pitchFamily="34" charset="0"/>
                <a:cs typeface="Arial" panose="020B0604020202020204" pitchFamily="34" charset="0"/>
              </a:rPr>
              <a:t>utomatic security updates and built-in availability</a:t>
            </a:r>
          </a:p>
        </p:txBody>
      </p:sp>
      <p:sp>
        <p:nvSpPr>
          <p:cNvPr id="30" name="Financial_E7BB" title="Icon of a chart made of vertical lines with a line tracing the top of each, turning into an arrow pointing up">
            <a:extLst>
              <a:ext uri="{FF2B5EF4-FFF2-40B4-BE49-F238E27FC236}">
                <a16:creationId xmlns:a16="http://schemas.microsoft.com/office/drawing/2014/main" id="{58C51280-6C70-4272-B148-3D424F026351}"/>
              </a:ext>
            </a:extLst>
          </p:cNvPr>
          <p:cNvSpPr>
            <a:spLocks noChangeAspect="1" noEditPoints="1"/>
          </p:cNvSpPr>
          <p:nvPr/>
        </p:nvSpPr>
        <p:spPr bwMode="auto">
          <a:xfrm>
            <a:off x="11369040" y="432280"/>
            <a:ext cx="502920" cy="448620"/>
          </a:xfrm>
          <a:custGeom>
            <a:avLst/>
            <a:gdLst>
              <a:gd name="T0" fmla="*/ 47 w 4770"/>
              <a:gd name="T1" fmla="*/ 4255 h 4255"/>
              <a:gd name="T2" fmla="*/ 47 w 4770"/>
              <a:gd name="T3" fmla="*/ 3626 h 4255"/>
              <a:gd name="T4" fmla="*/ 676 w 4770"/>
              <a:gd name="T5" fmla="*/ 4255 h 4255"/>
              <a:gd name="T6" fmla="*/ 676 w 4770"/>
              <a:gd name="T7" fmla="*/ 2996 h 4255"/>
              <a:gd name="T8" fmla="*/ 1306 w 4770"/>
              <a:gd name="T9" fmla="*/ 4255 h 4255"/>
              <a:gd name="T10" fmla="*/ 1306 w 4770"/>
              <a:gd name="T11" fmla="*/ 2366 h 4255"/>
              <a:gd name="T12" fmla="*/ 1935 w 4770"/>
              <a:gd name="T13" fmla="*/ 4255 h 4255"/>
              <a:gd name="T14" fmla="*/ 1935 w 4770"/>
              <a:gd name="T15" fmla="*/ 1736 h 4255"/>
              <a:gd name="T16" fmla="*/ 2564 w 4770"/>
              <a:gd name="T17" fmla="*/ 4255 h 4255"/>
              <a:gd name="T18" fmla="*/ 2564 w 4770"/>
              <a:gd name="T19" fmla="*/ 1736 h 4255"/>
              <a:gd name="T20" fmla="*/ 3194 w 4770"/>
              <a:gd name="T21" fmla="*/ 4255 h 4255"/>
              <a:gd name="T22" fmla="*/ 3194 w 4770"/>
              <a:gd name="T23" fmla="*/ 2361 h 4255"/>
              <a:gd name="T24" fmla="*/ 3823 w 4770"/>
              <a:gd name="T25" fmla="*/ 4255 h 4255"/>
              <a:gd name="T26" fmla="*/ 3823 w 4770"/>
              <a:gd name="T27" fmla="*/ 1736 h 4255"/>
              <a:gd name="T28" fmla="*/ 4453 w 4770"/>
              <a:gd name="T29" fmla="*/ 4255 h 4255"/>
              <a:gd name="T30" fmla="*/ 4453 w 4770"/>
              <a:gd name="T31" fmla="*/ 1424 h 4255"/>
              <a:gd name="T32" fmla="*/ 4760 w 4770"/>
              <a:gd name="T33" fmla="*/ 5 h 4255"/>
              <a:gd name="T34" fmla="*/ 3191 w 4770"/>
              <a:gd name="T35" fmla="*/ 1575 h 4255"/>
              <a:gd name="T36" fmla="*/ 2247 w 4770"/>
              <a:gd name="T37" fmla="*/ 630 h 4255"/>
              <a:gd name="T38" fmla="*/ 0 w 4770"/>
              <a:gd name="T39" fmla="*/ 2879 h 4255"/>
              <a:gd name="T40" fmla="*/ 4770 w 4770"/>
              <a:gd name="T41" fmla="*/ 948 h 4255"/>
              <a:gd name="T42" fmla="*/ 4770 w 4770"/>
              <a:gd name="T43" fmla="*/ 0 h 4255"/>
              <a:gd name="T44" fmla="*/ 3818 w 4770"/>
              <a:gd name="T45" fmla="*/ 0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70" h="4255">
                <a:moveTo>
                  <a:pt x="47" y="4255"/>
                </a:moveTo>
                <a:lnTo>
                  <a:pt x="47" y="3626"/>
                </a:lnTo>
                <a:moveTo>
                  <a:pt x="676" y="4255"/>
                </a:moveTo>
                <a:lnTo>
                  <a:pt x="676" y="2996"/>
                </a:lnTo>
                <a:moveTo>
                  <a:pt x="1306" y="4255"/>
                </a:moveTo>
                <a:lnTo>
                  <a:pt x="1306" y="2366"/>
                </a:lnTo>
                <a:moveTo>
                  <a:pt x="1935" y="4255"/>
                </a:moveTo>
                <a:lnTo>
                  <a:pt x="1935" y="1736"/>
                </a:lnTo>
                <a:moveTo>
                  <a:pt x="2564" y="4255"/>
                </a:moveTo>
                <a:lnTo>
                  <a:pt x="2564" y="1736"/>
                </a:lnTo>
                <a:moveTo>
                  <a:pt x="3194" y="4255"/>
                </a:moveTo>
                <a:lnTo>
                  <a:pt x="3194" y="2361"/>
                </a:lnTo>
                <a:moveTo>
                  <a:pt x="3823" y="4255"/>
                </a:moveTo>
                <a:lnTo>
                  <a:pt x="3823" y="1736"/>
                </a:lnTo>
                <a:moveTo>
                  <a:pt x="4453" y="4255"/>
                </a:moveTo>
                <a:lnTo>
                  <a:pt x="4453" y="1424"/>
                </a:lnTo>
                <a:moveTo>
                  <a:pt x="4760" y="5"/>
                </a:moveTo>
                <a:lnTo>
                  <a:pt x="3191" y="1575"/>
                </a:lnTo>
                <a:lnTo>
                  <a:pt x="2247" y="630"/>
                </a:lnTo>
                <a:lnTo>
                  <a:pt x="0" y="2879"/>
                </a:lnTo>
                <a:moveTo>
                  <a:pt x="4770" y="948"/>
                </a:moveTo>
                <a:lnTo>
                  <a:pt x="4770" y="0"/>
                </a:lnTo>
                <a:lnTo>
                  <a:pt x="3818" y="0"/>
                </a:lnTo>
              </a:path>
            </a:pathLst>
          </a:custGeom>
          <a:no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889685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FEBDF38-7168-4B5C-AA1C-E53F022D67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3" name="think-cell Slide" r:id="rId5" imgW="425" imgH="424" progId="TCLayout.ActiveDocument.1">
                  <p:embed/>
                </p:oleObj>
              </mc:Choice>
              <mc:Fallback>
                <p:oleObj name="think-cell Slide" r:id="rId5" imgW="425" imgH="424" progId="TCLayout.ActiveDocument.1">
                  <p:embed/>
                  <p:pic>
                    <p:nvPicPr>
                      <p:cNvPr id="5" name="Object 4" hidden="1">
                        <a:extLst>
                          <a:ext uri="{FF2B5EF4-FFF2-40B4-BE49-F238E27FC236}">
                            <a16:creationId xmlns:a16="http://schemas.microsoft.com/office/drawing/2014/main" id="{6FEBDF38-7168-4B5C-AA1C-E53F022D67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B1009B0-676D-4981-B1B1-E77E23A17C5D}"/>
              </a:ext>
            </a:extLst>
          </p:cNvPr>
          <p:cNvSpPr/>
          <p:nvPr>
            <p:custDataLst>
              <p:tags r:id="rId3"/>
            </p:custDataLst>
          </p:nvPr>
        </p:nvSpPr>
        <p:spPr bwMode="auto">
          <a:xfrm>
            <a:off x="0" y="0"/>
            <a:ext cx="158750" cy="1587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932472" fontAlgn="base">
              <a:spcBef>
                <a:spcPct val="0"/>
              </a:spcBef>
              <a:spcAft>
                <a:spcPct val="0"/>
              </a:spcAft>
            </a:pPr>
            <a:endParaRPr lang="en-US" sz="2700" dirty="0" err="1">
              <a:solidFill>
                <a:srgbClr val="FFFFFF"/>
              </a:solidFill>
              <a:latin typeface="Segoe UI Semibold" panose="020B0702040204020203" pitchFamily="34" charset="0"/>
              <a:cs typeface="Segoe UI" panose="020B0502040204020203" pitchFamily="34" charset="0"/>
              <a:sym typeface="Segoe UI Semibold" panose="020B0702040204020203" pitchFamily="34" charset="0"/>
            </a:endParaRPr>
          </a:p>
        </p:txBody>
      </p:sp>
      <p:sp>
        <p:nvSpPr>
          <p:cNvPr id="6" name="Rectangle 5">
            <a:extLst>
              <a:ext uri="{FF2B5EF4-FFF2-40B4-BE49-F238E27FC236}">
                <a16:creationId xmlns:a16="http://schemas.microsoft.com/office/drawing/2014/main" id="{7ED3946C-D4C4-493F-A09E-DEEC8AC6E50E}"/>
              </a:ext>
            </a:extLst>
          </p:cNvPr>
          <p:cNvSpPr/>
          <p:nvPr/>
        </p:nvSpPr>
        <p:spPr bwMode="auto">
          <a:xfrm>
            <a:off x="0" y="150470"/>
            <a:ext cx="12192000" cy="106487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Rectangle 6">
            <a:extLst>
              <a:ext uri="{FF2B5EF4-FFF2-40B4-BE49-F238E27FC236}">
                <a16:creationId xmlns:a16="http://schemas.microsoft.com/office/drawing/2014/main" id="{D745D67E-8DDE-45A8-8731-378337A6AAB7}"/>
              </a:ext>
            </a:extLst>
          </p:cNvPr>
          <p:cNvSpPr/>
          <p:nvPr/>
        </p:nvSpPr>
        <p:spPr bwMode="auto">
          <a:xfrm>
            <a:off x="11269980" y="0"/>
            <a:ext cx="701040" cy="10083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grpSp>
        <p:nvGrpSpPr>
          <p:cNvPr id="8" name="Group 7">
            <a:extLst>
              <a:ext uri="{FF2B5EF4-FFF2-40B4-BE49-F238E27FC236}">
                <a16:creationId xmlns:a16="http://schemas.microsoft.com/office/drawing/2014/main" id="{DC13E349-4986-4814-9619-89B45A3F6C1E}"/>
              </a:ext>
            </a:extLst>
          </p:cNvPr>
          <p:cNvGrpSpPr/>
          <p:nvPr/>
        </p:nvGrpSpPr>
        <p:grpSpPr>
          <a:xfrm>
            <a:off x="703474" y="300942"/>
            <a:ext cx="11334197" cy="763928"/>
            <a:chOff x="703474" y="300942"/>
            <a:chExt cx="11334197" cy="763928"/>
          </a:xfrm>
        </p:grpSpPr>
        <p:sp>
          <p:nvSpPr>
            <p:cNvPr id="9" name="Rectangle 8">
              <a:extLst>
                <a:ext uri="{FF2B5EF4-FFF2-40B4-BE49-F238E27FC236}">
                  <a16:creationId xmlns:a16="http://schemas.microsoft.com/office/drawing/2014/main" id="{944C5065-0002-4010-96AC-89BEDF8DB349}"/>
                </a:ext>
              </a:extLst>
            </p:cNvPr>
            <p:cNvSpPr/>
            <p:nvPr/>
          </p:nvSpPr>
          <p:spPr bwMode="auto">
            <a:xfrm>
              <a:off x="739141" y="300942"/>
              <a:ext cx="11298530" cy="763928"/>
            </a:xfrm>
            <a:prstGeom prst="rect">
              <a:avLst/>
            </a:prstGeom>
            <a:no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0" name="Rectangle 9">
              <a:extLst>
                <a:ext uri="{FF2B5EF4-FFF2-40B4-BE49-F238E27FC236}">
                  <a16:creationId xmlns:a16="http://schemas.microsoft.com/office/drawing/2014/main" id="{05CC4E4F-3A8E-483B-8D32-488E387FE962}"/>
                </a:ext>
              </a:extLst>
            </p:cNvPr>
            <p:cNvSpPr/>
            <p:nvPr/>
          </p:nvSpPr>
          <p:spPr bwMode="auto">
            <a:xfrm>
              <a:off x="703474" y="369570"/>
              <a:ext cx="71088" cy="62667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grpSp>
      <p:sp>
        <p:nvSpPr>
          <p:cNvPr id="4" name="Title 3">
            <a:extLst>
              <a:ext uri="{FF2B5EF4-FFF2-40B4-BE49-F238E27FC236}">
                <a16:creationId xmlns:a16="http://schemas.microsoft.com/office/drawing/2014/main" id="{6E6155B0-28B3-4882-8897-A908BA73043C}"/>
              </a:ext>
            </a:extLst>
          </p:cNvPr>
          <p:cNvSpPr>
            <a:spLocks noGrp="1"/>
          </p:cNvSpPr>
          <p:nvPr>
            <p:ph type="title"/>
          </p:nvPr>
        </p:nvSpPr>
        <p:spPr>
          <a:xfrm>
            <a:off x="588263" y="467463"/>
            <a:ext cx="11018520" cy="430887"/>
          </a:xfrm>
        </p:spPr>
        <p:txBody>
          <a:bodyPr anchor="ctr" anchorCtr="0"/>
          <a:lstStyle/>
          <a:p>
            <a:r>
              <a:rPr lang="en-US" sz="2700" dirty="0">
                <a:solidFill>
                  <a:schemeClr val="bg1"/>
                </a:solidFill>
              </a:rPr>
              <a:t>Windows Server &amp; SQL Server on Azure: Solution overview</a:t>
            </a:r>
          </a:p>
        </p:txBody>
      </p:sp>
      <p:cxnSp>
        <p:nvCxnSpPr>
          <p:cNvPr id="15" name="Straight Connector 14">
            <a:extLst>
              <a:ext uri="{FF2B5EF4-FFF2-40B4-BE49-F238E27FC236}">
                <a16:creationId xmlns:a16="http://schemas.microsoft.com/office/drawing/2014/main" id="{81C5F0E6-22CF-4DC9-8F40-9AD8BA1BFD1F}"/>
              </a:ext>
            </a:extLst>
          </p:cNvPr>
          <p:cNvCxnSpPr>
            <a:cxnSpLocks/>
          </p:cNvCxnSpPr>
          <p:nvPr/>
        </p:nvCxnSpPr>
        <p:spPr>
          <a:xfrm>
            <a:off x="0" y="6512108"/>
            <a:ext cx="12191998" cy="0"/>
          </a:xfrm>
          <a:prstGeom prst="line">
            <a:avLst/>
          </a:prstGeom>
          <a:ln w="31750">
            <a:solidFill>
              <a:schemeClr val="tx2"/>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58FF4690-447E-4119-8149-1B422C26BB6E}"/>
              </a:ext>
            </a:extLst>
          </p:cNvPr>
          <p:cNvGraphicFramePr>
            <a:graphicFrameLocks noGrp="1"/>
          </p:cNvGraphicFramePr>
          <p:nvPr>
            <p:extLst>
              <p:ext uri="{D42A27DB-BD31-4B8C-83A1-F6EECF244321}">
                <p14:modId xmlns:p14="http://schemas.microsoft.com/office/powerpoint/2010/main" val="2103527829"/>
              </p:ext>
            </p:extLst>
          </p:nvPr>
        </p:nvGraphicFramePr>
        <p:xfrm>
          <a:off x="584200" y="1576388"/>
          <a:ext cx="11019538" cy="4354057"/>
        </p:xfrm>
        <a:graphic>
          <a:graphicData uri="http://schemas.openxmlformats.org/drawingml/2006/table">
            <a:tbl>
              <a:tblPr firstRow="1" firstCol="1" bandRow="1"/>
              <a:tblGrid>
                <a:gridCol w="1739900">
                  <a:extLst>
                    <a:ext uri="{9D8B030D-6E8A-4147-A177-3AD203B41FA5}">
                      <a16:colId xmlns:a16="http://schemas.microsoft.com/office/drawing/2014/main" val="4274364774"/>
                    </a:ext>
                  </a:extLst>
                </a:gridCol>
                <a:gridCol w="4639819">
                  <a:extLst>
                    <a:ext uri="{9D8B030D-6E8A-4147-A177-3AD203B41FA5}">
                      <a16:colId xmlns:a16="http://schemas.microsoft.com/office/drawing/2014/main" val="842492154"/>
                    </a:ext>
                  </a:extLst>
                </a:gridCol>
                <a:gridCol w="4639819">
                  <a:extLst>
                    <a:ext uri="{9D8B030D-6E8A-4147-A177-3AD203B41FA5}">
                      <a16:colId xmlns:a16="http://schemas.microsoft.com/office/drawing/2014/main" val="3931103992"/>
                    </a:ext>
                  </a:extLst>
                </a:gridCol>
              </a:tblGrid>
              <a:tr h="483307">
                <a:tc>
                  <a:txBody>
                    <a:bodyPr/>
                    <a:lstStyle/>
                    <a:p>
                      <a:pPr marL="0" marR="0">
                        <a:spcBef>
                          <a:spcPts val="0"/>
                        </a:spcBef>
                        <a:spcAft>
                          <a:spcPts val="300"/>
                        </a:spcAft>
                      </a:pPr>
                      <a:r>
                        <a:rPr lang="en-US" sz="1600" dirty="0">
                          <a:solidFill>
                            <a:schemeClr val="bg1"/>
                          </a:solidFill>
                          <a:effectLst/>
                          <a:latin typeface="+mj-lt"/>
                        </a:rPr>
                        <a:t>Azure SQL Server</a:t>
                      </a:r>
                      <a:endParaRPr lang="en-US" sz="1600" dirty="0">
                        <a:solidFill>
                          <a:schemeClr val="bg1"/>
                        </a:solidFill>
                        <a:effectLst/>
                        <a:latin typeface="+mj-lt"/>
                        <a:ea typeface="Calibri" panose="020F0502020204030204" pitchFamily="34" charset="0"/>
                        <a:cs typeface="Times New Roman" panose="02020603050405020304" pitchFamily="18"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spcBef>
                          <a:spcPts val="0"/>
                        </a:spcBef>
                        <a:spcAft>
                          <a:spcPts val="300"/>
                        </a:spcAft>
                        <a:buFont typeface="Symbol" panose="05050102010706020507" pitchFamily="18" charset="2"/>
                        <a:buNone/>
                      </a:pPr>
                      <a:r>
                        <a:rPr lang="en-US" sz="1400" dirty="0">
                          <a:effectLst/>
                        </a:rPr>
                        <a:t>For structured or unstructured data. Query and analyze using the data platform with industry-leading performance and security.</a:t>
                      </a:r>
                      <a:endParaRPr lang="en-US" sz="1400" b="0" dirty="0">
                        <a:effectLst/>
                        <a:latin typeface="+mn-lt"/>
                      </a:endParaRP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300"/>
                        </a:spcAft>
                        <a:buClrTx/>
                        <a:buSzTx/>
                        <a:buFont typeface="Symbol" panose="05050102010706020507" pitchFamily="18" charset="2"/>
                        <a:buNone/>
                        <a:tabLst/>
                        <a:defRPr/>
                      </a:pPr>
                      <a:r>
                        <a:rPr lang="en-US" sz="1400" dirty="0">
                          <a:solidFill>
                            <a:schemeClr val="accent1"/>
                          </a:solidFill>
                          <a:effectLst/>
                        </a:rPr>
                        <a:t>Get the combined performance, security, and analytics of SQL Server, backed by the flexibility, security, and hybrid connectivity of Azure.</a:t>
                      </a:r>
                      <a:endParaRPr lang="en-US" sz="1400" b="0" dirty="0">
                        <a:solidFill>
                          <a:schemeClr val="accent1"/>
                        </a:solidFill>
                        <a:effectLst/>
                        <a:latin typeface="+mn-lt"/>
                        <a:ea typeface="Calibri" panose="020F0502020204030204" pitchFamily="34" charset="0"/>
                        <a:cs typeface="Times New Roman" panose="02020603050405020304" pitchFamily="18"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0271372"/>
                  </a:ext>
                </a:extLst>
              </a:tr>
              <a:tr h="630317">
                <a:tc>
                  <a:txBody>
                    <a:bodyPr/>
                    <a:lstStyle/>
                    <a:p>
                      <a:pPr marL="0" marR="0">
                        <a:spcBef>
                          <a:spcPts val="0"/>
                        </a:spcBef>
                        <a:spcAft>
                          <a:spcPts val="300"/>
                        </a:spcAft>
                      </a:pPr>
                      <a:r>
                        <a:rPr lang="en-US" sz="1600" dirty="0">
                          <a:solidFill>
                            <a:schemeClr val="bg1"/>
                          </a:solidFill>
                          <a:effectLst/>
                          <a:latin typeface="+mj-lt"/>
                        </a:rPr>
                        <a:t>Azure Cosmos DB</a:t>
                      </a:r>
                      <a:endParaRPr lang="en-US" sz="1600" dirty="0">
                        <a:solidFill>
                          <a:schemeClr val="bg1"/>
                        </a:solidFill>
                        <a:effectLst/>
                        <a:latin typeface="+mj-lt"/>
                        <a:ea typeface="Calibri" panose="020F0502020204030204" pitchFamily="34" charset="0"/>
                        <a:cs typeface="Times New Roman" panose="02020603050405020304" pitchFamily="18"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spcBef>
                          <a:spcPts val="0"/>
                        </a:spcBef>
                        <a:spcAft>
                          <a:spcPts val="300"/>
                        </a:spcAft>
                        <a:buFont typeface="Symbol" panose="05050102010706020507" pitchFamily="18" charset="2"/>
                        <a:buNone/>
                      </a:pPr>
                      <a:r>
                        <a:rPr lang="en-US" sz="1400" dirty="0">
                          <a:effectLst/>
                        </a:rPr>
                        <a:t>Database designed for modern mobile and web applications. Delivers consistently fast reads and writes, schema flexibility, and the ability to easily scale a database up and down on demand.</a:t>
                      </a:r>
                      <a:endParaRPr lang="en-US" sz="1400" dirty="0">
                        <a:solidFill>
                          <a:schemeClr val="tx1"/>
                        </a:solidFill>
                        <a:effectLst/>
                        <a:latin typeface="+mn-lt"/>
                      </a:endParaRP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spcBef>
                          <a:spcPts val="0"/>
                        </a:spcBef>
                        <a:spcAft>
                          <a:spcPts val="300"/>
                        </a:spcAft>
                        <a:buFont typeface="Symbol" panose="05050102010706020507" pitchFamily="18" charset="2"/>
                        <a:buNone/>
                      </a:pPr>
                      <a:r>
                        <a:rPr lang="en-US" sz="1400" dirty="0">
                          <a:solidFill>
                            <a:schemeClr val="accent1"/>
                          </a:solidFill>
                          <a:effectLst/>
                        </a:rPr>
                        <a:t>Also, </a:t>
                      </a:r>
                      <a:r>
                        <a:rPr lang="en-US" sz="1400" dirty="0">
                          <a:solidFill>
                            <a:schemeClr val="accent1"/>
                          </a:solidFill>
                          <a:effectLst/>
                          <a:latin typeface="+mj-lt"/>
                        </a:rPr>
                        <a:t>Database-as-a-service</a:t>
                      </a:r>
                      <a:r>
                        <a:rPr lang="en-US" sz="1400" dirty="0">
                          <a:solidFill>
                            <a:schemeClr val="accent1"/>
                          </a:solidFill>
                          <a:effectLst/>
                        </a:rPr>
                        <a:t> – fully managed by Microsoft Azure. </a:t>
                      </a:r>
                      <a:endParaRPr lang="en-US" sz="1400" dirty="0">
                        <a:solidFill>
                          <a:schemeClr val="accent1"/>
                        </a:solidFill>
                        <a:effectLst/>
                        <a:latin typeface="+mn-lt"/>
                        <a:ea typeface="Calibri" panose="020F0502020204030204" pitchFamily="34" charset="0"/>
                        <a:cs typeface="Times New Roman" panose="02020603050405020304" pitchFamily="18"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4079296"/>
                  </a:ext>
                </a:extLst>
              </a:tr>
              <a:tr h="866686">
                <a:tc>
                  <a:txBody>
                    <a:bodyPr/>
                    <a:lstStyle/>
                    <a:p>
                      <a:pPr marL="0" marR="0">
                        <a:spcBef>
                          <a:spcPts val="0"/>
                        </a:spcBef>
                        <a:spcAft>
                          <a:spcPts val="300"/>
                        </a:spcAft>
                      </a:pPr>
                      <a:r>
                        <a:rPr lang="en-US" sz="1600" dirty="0">
                          <a:solidFill>
                            <a:schemeClr val="bg1"/>
                          </a:solidFill>
                          <a:effectLst/>
                          <a:latin typeface="+mj-lt"/>
                        </a:rPr>
                        <a:t>Azure SQL Data Warehouse</a:t>
                      </a:r>
                      <a:endParaRPr lang="en-US" sz="1600" dirty="0">
                        <a:solidFill>
                          <a:schemeClr val="bg1"/>
                        </a:solidFill>
                        <a:effectLst/>
                        <a:latin typeface="+mj-lt"/>
                        <a:ea typeface="Calibri" panose="020F0502020204030204" pitchFamily="34" charset="0"/>
                        <a:cs typeface="Times New Roman" panose="02020603050405020304" pitchFamily="18"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spcBef>
                          <a:spcPts val="0"/>
                        </a:spcBef>
                        <a:spcAft>
                          <a:spcPts val="300"/>
                        </a:spcAft>
                        <a:buFont typeface="Symbol" panose="05050102010706020507" pitchFamily="18" charset="2"/>
                        <a:buNone/>
                      </a:pPr>
                      <a:r>
                        <a:rPr lang="en-US" sz="1400" dirty="0">
                          <a:effectLst/>
                        </a:rPr>
                        <a:t>Based on the proven SQL Server relational database engine. Gives petabyte scalability with massive parallel-processing architecture that enables distributed processing to handle the rigors of modern data realities.  </a:t>
                      </a:r>
                      <a:endParaRPr lang="en-US" sz="1400" dirty="0">
                        <a:effectLst/>
                        <a:latin typeface="+mn-lt"/>
                        <a:ea typeface="Calibri" panose="020F0502020204030204" pitchFamily="34" charset="0"/>
                        <a:cs typeface="Times New Roman" panose="02020603050405020304" pitchFamily="18" charset="0"/>
                      </a:endParaRP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300"/>
                        </a:spcAft>
                        <a:buClrTx/>
                        <a:buSzTx/>
                        <a:buFont typeface="Symbol" panose="05050102010706020507" pitchFamily="18" charset="2"/>
                        <a:buNone/>
                        <a:tabLst/>
                        <a:defRPr/>
                      </a:pPr>
                      <a:r>
                        <a:rPr lang="en-US" sz="1400" dirty="0">
                          <a:solidFill>
                            <a:schemeClr val="accent1"/>
                          </a:solidFill>
                          <a:effectLst/>
                        </a:rPr>
                        <a:t>The industry’s first enterprise-class cloud data warehouse that can grow, shrink, and pause in seconds. Independently scales compute and storage in seconds. </a:t>
                      </a:r>
                      <a:endParaRPr lang="en-US" sz="1400" dirty="0">
                        <a:solidFill>
                          <a:schemeClr val="accent1"/>
                        </a:solidFill>
                        <a:effectLst/>
                        <a:latin typeface="+mn-lt"/>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1923352"/>
                  </a:ext>
                </a:extLst>
              </a:tr>
              <a:tr h="787897">
                <a:tc>
                  <a:txBody>
                    <a:bodyPr/>
                    <a:lstStyle/>
                    <a:p>
                      <a:pPr marL="0" marR="0">
                        <a:spcBef>
                          <a:spcPts val="0"/>
                        </a:spcBef>
                        <a:spcAft>
                          <a:spcPts val="300"/>
                        </a:spcAft>
                      </a:pPr>
                      <a:r>
                        <a:rPr lang="en-US" sz="1600" dirty="0">
                          <a:solidFill>
                            <a:schemeClr val="bg1"/>
                          </a:solidFill>
                          <a:effectLst/>
                          <a:latin typeface="+mj-lt"/>
                        </a:rPr>
                        <a:t>Azure Data Lake</a:t>
                      </a:r>
                      <a:endParaRPr lang="en-US" sz="1600" dirty="0">
                        <a:solidFill>
                          <a:schemeClr val="bg1"/>
                        </a:solidFill>
                        <a:effectLst/>
                        <a:latin typeface="+mj-lt"/>
                        <a:ea typeface="Calibri" panose="020F0502020204030204" pitchFamily="34" charset="0"/>
                        <a:cs typeface="Times New Roman" panose="02020603050405020304" pitchFamily="18"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spcBef>
                          <a:spcPts val="0"/>
                        </a:spcBef>
                        <a:spcAft>
                          <a:spcPts val="300"/>
                        </a:spcAft>
                        <a:buFont typeface="Symbol" panose="05050102010706020507" pitchFamily="18" charset="2"/>
                        <a:buNone/>
                      </a:pPr>
                      <a:r>
                        <a:rPr lang="en-US" sz="1400" dirty="0">
                          <a:effectLst/>
                        </a:rPr>
                        <a:t>For data management and analytics at scale.  Composed of three parts: Azure Data Lake Store, Azure Data Lake Analytics, and HD Insight.  </a:t>
                      </a:r>
                      <a:endParaRPr lang="en-US" sz="1400" dirty="0">
                        <a:effectLst/>
                        <a:latin typeface="+mn-lt"/>
                        <a:ea typeface="Calibri" panose="020F0502020204030204" pitchFamily="34" charset="0"/>
                        <a:cs typeface="Times New Roman" panose="02020603050405020304" pitchFamily="18" charset="0"/>
                      </a:endParaRP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spcBef>
                          <a:spcPts val="0"/>
                        </a:spcBef>
                        <a:spcAft>
                          <a:spcPts val="300"/>
                        </a:spcAft>
                        <a:buFont typeface="Symbol" panose="05050102010706020507" pitchFamily="18" charset="2"/>
                        <a:buNone/>
                      </a:pPr>
                      <a:r>
                        <a:rPr lang="en-US" sz="1400" dirty="0">
                          <a:solidFill>
                            <a:schemeClr val="accent1"/>
                          </a:solidFill>
                          <a:effectLst/>
                        </a:rPr>
                        <a:t>Together with these products, you can store big data of any size and type and analyze it with familiar open-source tools – all while getting a leading, enterprise-class SLA.</a:t>
                      </a:r>
                      <a:endParaRPr lang="en-US" sz="1400" dirty="0">
                        <a:solidFill>
                          <a:schemeClr val="accent1"/>
                        </a:solidFill>
                        <a:effectLst/>
                        <a:latin typeface="+mn-lt"/>
                        <a:ea typeface="Calibri" panose="020F0502020204030204" pitchFamily="34" charset="0"/>
                        <a:cs typeface="Times New Roman" panose="02020603050405020304" pitchFamily="18"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3339697"/>
                  </a:ext>
                </a:extLst>
              </a:tr>
              <a:tr h="787897">
                <a:tc>
                  <a:txBody>
                    <a:bodyPr/>
                    <a:lstStyle/>
                    <a:p>
                      <a:pPr marL="0" marR="0">
                        <a:spcBef>
                          <a:spcPts val="0"/>
                        </a:spcBef>
                        <a:spcAft>
                          <a:spcPts val="300"/>
                        </a:spcAft>
                      </a:pPr>
                      <a:r>
                        <a:rPr lang="en-US" sz="1600" dirty="0">
                          <a:solidFill>
                            <a:schemeClr val="bg1"/>
                          </a:solidFill>
                          <a:effectLst/>
                          <a:latin typeface="+mj-lt"/>
                        </a:rPr>
                        <a:t>Power BI</a:t>
                      </a:r>
                    </a:p>
                    <a:p>
                      <a:pPr marL="0" marR="0">
                        <a:spcBef>
                          <a:spcPts val="0"/>
                        </a:spcBef>
                        <a:spcAft>
                          <a:spcPts val="300"/>
                        </a:spcAft>
                      </a:pPr>
                      <a:r>
                        <a:rPr lang="en-US" sz="1600" dirty="0">
                          <a:solidFill>
                            <a:schemeClr val="bg1"/>
                          </a:solidFill>
                          <a:effectLst/>
                          <a:latin typeface="+mj-lt"/>
                        </a:rPr>
                        <a:t> </a:t>
                      </a:r>
                      <a:endParaRPr lang="en-US" sz="1600" dirty="0">
                        <a:solidFill>
                          <a:schemeClr val="bg1"/>
                        </a:solidFill>
                        <a:effectLst/>
                        <a:latin typeface="+mj-lt"/>
                        <a:ea typeface="Calibri" panose="020F0502020204030204" pitchFamily="34" charset="0"/>
                        <a:cs typeface="Times New Roman" panose="02020603050405020304" pitchFamily="18"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spcBef>
                          <a:spcPts val="0"/>
                        </a:spcBef>
                        <a:spcAft>
                          <a:spcPts val="300"/>
                        </a:spcAft>
                        <a:buFont typeface="Symbol" panose="05050102010706020507" pitchFamily="18" charset="2"/>
                        <a:buNone/>
                      </a:pPr>
                      <a:r>
                        <a:rPr lang="en-US" sz="1400" dirty="0">
                          <a:effectLst/>
                        </a:rPr>
                        <a:t>Microsoft’s fully managed intelligent, big data and advanced analytics offering in the cloud. </a:t>
                      </a:r>
                      <a:r>
                        <a:rPr lang="en-US" sz="1400">
                          <a:effectLst/>
                        </a:rPr>
                        <a:t>Designed </a:t>
                      </a:r>
                      <a:r>
                        <a:rPr lang="en-US" sz="1400" dirty="0">
                          <a:effectLst/>
                        </a:rPr>
                        <a:t>to help transform data into intelligent action.  </a:t>
                      </a:r>
                      <a:endParaRPr lang="en-US" sz="1400" dirty="0">
                        <a:effectLst/>
                        <a:latin typeface="+mn-lt"/>
                        <a:ea typeface="Calibri" panose="020F0502020204030204" pitchFamily="34" charset="0"/>
                        <a:cs typeface="Times New Roman" panose="02020603050405020304" pitchFamily="18" charset="0"/>
                      </a:endParaRP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spcBef>
                          <a:spcPts val="0"/>
                        </a:spcBef>
                        <a:spcAft>
                          <a:spcPts val="300"/>
                        </a:spcAft>
                        <a:buFont typeface="Symbol" panose="05050102010706020507" pitchFamily="18" charset="2"/>
                        <a:buNone/>
                      </a:pPr>
                      <a:r>
                        <a:rPr lang="en-US" sz="1400" dirty="0">
                          <a:solidFill>
                            <a:schemeClr val="accent1"/>
                          </a:solidFill>
                          <a:effectLst/>
                        </a:rPr>
                        <a:t>Comprehensive suite that brings together technologies throughout Microsoft. It provides fast and flexible deployment.</a:t>
                      </a:r>
                      <a:endParaRPr lang="en-US" sz="1400" dirty="0">
                        <a:solidFill>
                          <a:schemeClr val="accent1"/>
                        </a:solidFill>
                        <a:effectLst/>
                        <a:latin typeface="+mn-lt"/>
                        <a:ea typeface="Calibri" panose="020F0502020204030204" pitchFamily="34" charset="0"/>
                        <a:cs typeface="Times New Roman" panose="02020603050405020304" pitchFamily="18"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162975"/>
                  </a:ext>
                </a:extLst>
              </a:tr>
            </a:tbl>
          </a:graphicData>
        </a:graphic>
      </p:graphicFrame>
      <p:sp>
        <p:nvSpPr>
          <p:cNvPr id="13" name="check 3" title="Icon of a checkmark with a circle around it">
            <a:extLst>
              <a:ext uri="{FF2B5EF4-FFF2-40B4-BE49-F238E27FC236}">
                <a16:creationId xmlns:a16="http://schemas.microsoft.com/office/drawing/2014/main" id="{83725FE0-4C73-48B8-A953-919DA4F0713F}"/>
              </a:ext>
            </a:extLst>
          </p:cNvPr>
          <p:cNvSpPr>
            <a:spLocks noChangeAspect="1" noEditPoints="1"/>
          </p:cNvSpPr>
          <p:nvPr/>
        </p:nvSpPr>
        <p:spPr bwMode="auto">
          <a:xfrm>
            <a:off x="11389995" y="417633"/>
            <a:ext cx="461010" cy="458337"/>
          </a:xfrm>
          <a:custGeom>
            <a:avLst/>
            <a:gdLst>
              <a:gd name="T0" fmla="*/ 250 w 250"/>
              <a:gd name="T1" fmla="*/ 125 h 250"/>
              <a:gd name="T2" fmla="*/ 125 w 250"/>
              <a:gd name="T3" fmla="*/ 250 h 250"/>
              <a:gd name="T4" fmla="*/ 0 w 250"/>
              <a:gd name="T5" fmla="*/ 125 h 250"/>
              <a:gd name="T6" fmla="*/ 125 w 250"/>
              <a:gd name="T7" fmla="*/ 0 h 250"/>
              <a:gd name="T8" fmla="*/ 250 w 250"/>
              <a:gd name="T9" fmla="*/ 125 h 250"/>
              <a:gd name="T10" fmla="*/ 60 w 250"/>
              <a:gd name="T11" fmla="*/ 125 h 250"/>
              <a:gd name="T12" fmla="*/ 100 w 250"/>
              <a:gd name="T13" fmla="*/ 165 h 250"/>
              <a:gd name="T14" fmla="*/ 190 w 250"/>
              <a:gd name="T15" fmla="*/ 74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50">
                <a:moveTo>
                  <a:pt x="250" y="125"/>
                </a:moveTo>
                <a:cubicBezTo>
                  <a:pt x="250" y="194"/>
                  <a:pt x="194" y="250"/>
                  <a:pt x="125" y="250"/>
                </a:cubicBezTo>
                <a:cubicBezTo>
                  <a:pt x="56" y="250"/>
                  <a:pt x="0" y="194"/>
                  <a:pt x="0" y="125"/>
                </a:cubicBezTo>
                <a:cubicBezTo>
                  <a:pt x="0" y="56"/>
                  <a:pt x="56" y="0"/>
                  <a:pt x="125" y="0"/>
                </a:cubicBezTo>
                <a:cubicBezTo>
                  <a:pt x="194" y="0"/>
                  <a:pt x="250" y="56"/>
                  <a:pt x="250" y="125"/>
                </a:cubicBezTo>
                <a:close/>
                <a:moveTo>
                  <a:pt x="60" y="125"/>
                </a:moveTo>
                <a:cubicBezTo>
                  <a:pt x="100" y="165"/>
                  <a:pt x="100" y="165"/>
                  <a:pt x="100" y="165"/>
                </a:cubicBezTo>
                <a:cubicBezTo>
                  <a:pt x="190" y="74"/>
                  <a:pt x="190" y="74"/>
                  <a:pt x="190" y="74"/>
                </a:cubicBezTo>
              </a:path>
            </a:pathLst>
          </a:custGeom>
          <a:no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935349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FEBDF38-7168-4B5C-AA1C-E53F022D6787}"/>
              </a:ext>
            </a:extLst>
          </p:cNvPr>
          <p:cNvGraphicFramePr>
            <a:graphicFrameLocks noChangeAspect="1"/>
          </p:cNvGraphicFramePr>
          <p:nvPr>
            <p:custDataLst>
              <p:tags r:id="rId2"/>
            </p:custDataLst>
            <p:extLst>
              <p:ext uri="{D42A27DB-BD31-4B8C-83A1-F6EECF244321}">
                <p14:modId xmlns:p14="http://schemas.microsoft.com/office/powerpoint/2010/main" val="3396624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7" name="think-cell Slide" r:id="rId5" imgW="425" imgH="424" progId="TCLayout.ActiveDocument.1">
                  <p:embed/>
                </p:oleObj>
              </mc:Choice>
              <mc:Fallback>
                <p:oleObj name="think-cell Slide" r:id="rId5" imgW="425" imgH="424" progId="TCLayout.ActiveDocument.1">
                  <p:embed/>
                  <p:pic>
                    <p:nvPicPr>
                      <p:cNvPr id="5" name="Object 4" hidden="1">
                        <a:extLst>
                          <a:ext uri="{FF2B5EF4-FFF2-40B4-BE49-F238E27FC236}">
                            <a16:creationId xmlns:a16="http://schemas.microsoft.com/office/drawing/2014/main" id="{6FEBDF38-7168-4B5C-AA1C-E53F022D67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B1009B0-676D-4981-B1B1-E77E23A17C5D}"/>
              </a:ext>
            </a:extLst>
          </p:cNvPr>
          <p:cNvSpPr/>
          <p:nvPr>
            <p:custDataLst>
              <p:tags r:id="rId3"/>
            </p:custDataLst>
          </p:nvPr>
        </p:nvSpPr>
        <p:spPr bwMode="auto">
          <a:xfrm>
            <a:off x="0" y="0"/>
            <a:ext cx="158750" cy="1587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932472" fontAlgn="base">
              <a:spcBef>
                <a:spcPct val="0"/>
              </a:spcBef>
              <a:spcAft>
                <a:spcPct val="0"/>
              </a:spcAft>
            </a:pPr>
            <a:endParaRPr lang="en-US" sz="2700" dirty="0" err="1">
              <a:solidFill>
                <a:srgbClr val="FFFFFF"/>
              </a:solidFill>
              <a:latin typeface="Segoe UI Semibold" panose="020B0702040204020203" pitchFamily="34" charset="0"/>
              <a:cs typeface="Segoe UI" panose="020B0502040204020203" pitchFamily="34" charset="0"/>
              <a:sym typeface="Segoe UI Semibold" panose="020B0702040204020203" pitchFamily="34" charset="0"/>
            </a:endParaRPr>
          </a:p>
        </p:txBody>
      </p:sp>
      <p:sp>
        <p:nvSpPr>
          <p:cNvPr id="6" name="Rectangle 5">
            <a:extLst>
              <a:ext uri="{FF2B5EF4-FFF2-40B4-BE49-F238E27FC236}">
                <a16:creationId xmlns:a16="http://schemas.microsoft.com/office/drawing/2014/main" id="{7ED3946C-D4C4-493F-A09E-DEEC8AC6E50E}"/>
              </a:ext>
            </a:extLst>
          </p:cNvPr>
          <p:cNvSpPr/>
          <p:nvPr/>
        </p:nvSpPr>
        <p:spPr bwMode="auto">
          <a:xfrm>
            <a:off x="0" y="150470"/>
            <a:ext cx="12192000" cy="106487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Rectangle 6">
            <a:extLst>
              <a:ext uri="{FF2B5EF4-FFF2-40B4-BE49-F238E27FC236}">
                <a16:creationId xmlns:a16="http://schemas.microsoft.com/office/drawing/2014/main" id="{D745D67E-8DDE-45A8-8731-378337A6AAB7}"/>
              </a:ext>
            </a:extLst>
          </p:cNvPr>
          <p:cNvSpPr/>
          <p:nvPr/>
        </p:nvSpPr>
        <p:spPr bwMode="auto">
          <a:xfrm>
            <a:off x="11269980" y="0"/>
            <a:ext cx="701040" cy="10083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grpSp>
        <p:nvGrpSpPr>
          <p:cNvPr id="8" name="Group 7">
            <a:extLst>
              <a:ext uri="{FF2B5EF4-FFF2-40B4-BE49-F238E27FC236}">
                <a16:creationId xmlns:a16="http://schemas.microsoft.com/office/drawing/2014/main" id="{DC13E349-4986-4814-9619-89B45A3F6C1E}"/>
              </a:ext>
            </a:extLst>
          </p:cNvPr>
          <p:cNvGrpSpPr/>
          <p:nvPr/>
        </p:nvGrpSpPr>
        <p:grpSpPr>
          <a:xfrm>
            <a:off x="703474" y="300942"/>
            <a:ext cx="11334197" cy="763928"/>
            <a:chOff x="703474" y="300942"/>
            <a:chExt cx="11334197" cy="763928"/>
          </a:xfrm>
        </p:grpSpPr>
        <p:sp>
          <p:nvSpPr>
            <p:cNvPr id="9" name="Rectangle 8">
              <a:extLst>
                <a:ext uri="{FF2B5EF4-FFF2-40B4-BE49-F238E27FC236}">
                  <a16:creationId xmlns:a16="http://schemas.microsoft.com/office/drawing/2014/main" id="{944C5065-0002-4010-96AC-89BEDF8DB349}"/>
                </a:ext>
              </a:extLst>
            </p:cNvPr>
            <p:cNvSpPr/>
            <p:nvPr/>
          </p:nvSpPr>
          <p:spPr bwMode="auto">
            <a:xfrm>
              <a:off x="739141" y="300942"/>
              <a:ext cx="11298530" cy="763928"/>
            </a:xfrm>
            <a:prstGeom prst="rect">
              <a:avLst/>
            </a:prstGeom>
            <a:no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0" name="Rectangle 9">
              <a:extLst>
                <a:ext uri="{FF2B5EF4-FFF2-40B4-BE49-F238E27FC236}">
                  <a16:creationId xmlns:a16="http://schemas.microsoft.com/office/drawing/2014/main" id="{05CC4E4F-3A8E-483B-8D32-488E387FE962}"/>
                </a:ext>
              </a:extLst>
            </p:cNvPr>
            <p:cNvSpPr/>
            <p:nvPr/>
          </p:nvSpPr>
          <p:spPr bwMode="auto">
            <a:xfrm>
              <a:off x="703474" y="369570"/>
              <a:ext cx="71088" cy="62667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grpSp>
      <p:sp>
        <p:nvSpPr>
          <p:cNvPr id="4" name="Title 3">
            <a:extLst>
              <a:ext uri="{FF2B5EF4-FFF2-40B4-BE49-F238E27FC236}">
                <a16:creationId xmlns:a16="http://schemas.microsoft.com/office/drawing/2014/main" id="{6E6155B0-28B3-4882-8897-A908BA73043C}"/>
              </a:ext>
            </a:extLst>
          </p:cNvPr>
          <p:cNvSpPr>
            <a:spLocks noGrp="1"/>
          </p:cNvSpPr>
          <p:nvPr>
            <p:ph type="title"/>
          </p:nvPr>
        </p:nvSpPr>
        <p:spPr>
          <a:xfrm>
            <a:off x="588263" y="467463"/>
            <a:ext cx="11018520" cy="430887"/>
          </a:xfrm>
        </p:spPr>
        <p:txBody>
          <a:bodyPr anchor="ctr" anchorCtr="0"/>
          <a:lstStyle/>
          <a:p>
            <a:r>
              <a:rPr lang="en-US" sz="2700" dirty="0">
                <a:solidFill>
                  <a:schemeClr val="bg1"/>
                </a:solidFill>
              </a:rPr>
              <a:t>Windows Server &amp; SQL Server on Azure: Customers</a:t>
            </a:r>
          </a:p>
        </p:txBody>
      </p:sp>
      <p:sp>
        <p:nvSpPr>
          <p:cNvPr id="17" name="Rectangle 16">
            <a:extLst>
              <a:ext uri="{FF2B5EF4-FFF2-40B4-BE49-F238E27FC236}">
                <a16:creationId xmlns:a16="http://schemas.microsoft.com/office/drawing/2014/main" id="{87255D5F-6306-41CF-A6DA-F04226236098}"/>
              </a:ext>
            </a:extLst>
          </p:cNvPr>
          <p:cNvSpPr/>
          <p:nvPr/>
        </p:nvSpPr>
        <p:spPr bwMode="auto">
          <a:xfrm>
            <a:off x="501571" y="1284791"/>
            <a:ext cx="11188860" cy="4984248"/>
          </a:xfrm>
          <a:prstGeom prst="rect">
            <a:avLst/>
          </a:prstGeom>
          <a:noFill/>
          <a:ln w="635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8" name="Rectangle 17">
            <a:extLst>
              <a:ext uri="{FF2B5EF4-FFF2-40B4-BE49-F238E27FC236}">
                <a16:creationId xmlns:a16="http://schemas.microsoft.com/office/drawing/2014/main" id="{34C4B932-D171-4AF0-903B-C872C1B26CE1}"/>
              </a:ext>
            </a:extLst>
          </p:cNvPr>
          <p:cNvSpPr/>
          <p:nvPr/>
        </p:nvSpPr>
        <p:spPr>
          <a:xfrm>
            <a:off x="595613" y="1375728"/>
            <a:ext cx="11000777" cy="461665"/>
          </a:xfrm>
          <a:prstGeom prst="rect">
            <a:avLst/>
          </a:prstGeom>
          <a:solidFill>
            <a:schemeClr val="tx2"/>
          </a:solidFill>
        </p:spPr>
        <p:txBody>
          <a:bodyPr wrap="square" lIns="91440" tIns="91440" rIns="91440" bIns="91440" anchor="ctr" anchorCtr="0">
            <a:spAutoFit/>
          </a:bodyPr>
          <a:lstStyle/>
          <a:p>
            <a:pPr lvl="0">
              <a:spcBef>
                <a:spcPts val="600"/>
              </a:spcBef>
            </a:pPr>
            <a:r>
              <a:rPr lang="en-US" b="1" dirty="0">
                <a:solidFill>
                  <a:schemeClr val="bg1"/>
                </a:solidFill>
                <a:ea typeface="Calibri" panose="020F0502020204030204" pitchFamily="34" charset="0"/>
                <a:cs typeface="Arial" panose="020B0604020202020204" pitchFamily="34" charset="0"/>
              </a:rPr>
              <a:t>Customers large and small trust Azure</a:t>
            </a:r>
          </a:p>
        </p:txBody>
      </p:sp>
      <p:sp>
        <p:nvSpPr>
          <p:cNvPr id="2" name="Rectangle 1">
            <a:extLst>
              <a:ext uri="{FF2B5EF4-FFF2-40B4-BE49-F238E27FC236}">
                <a16:creationId xmlns:a16="http://schemas.microsoft.com/office/drawing/2014/main" id="{257B8607-3E04-4D4F-B649-73E3C09349E9}"/>
              </a:ext>
            </a:extLst>
          </p:cNvPr>
          <p:cNvSpPr/>
          <p:nvPr/>
        </p:nvSpPr>
        <p:spPr bwMode="auto">
          <a:xfrm>
            <a:off x="595612" y="1911350"/>
            <a:ext cx="5464819" cy="4260850"/>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dirty="0">
                <a:solidFill>
                  <a:schemeClr val="accent1"/>
                </a:solidFill>
                <a:latin typeface="+mj-lt"/>
                <a:ea typeface="Segoe UI" pitchFamily="34" charset="0"/>
                <a:cs typeface="Segoe UI" pitchFamily="34" charset="0"/>
              </a:rPr>
              <a:t>Fortune 500 companies</a:t>
            </a:r>
          </a:p>
        </p:txBody>
      </p:sp>
      <p:sp>
        <p:nvSpPr>
          <p:cNvPr id="20" name="Rectangle 19">
            <a:extLst>
              <a:ext uri="{FF2B5EF4-FFF2-40B4-BE49-F238E27FC236}">
                <a16:creationId xmlns:a16="http://schemas.microsoft.com/office/drawing/2014/main" id="{D86E68FA-6049-4FDF-89A9-F59D12820FAB}"/>
              </a:ext>
            </a:extLst>
          </p:cNvPr>
          <p:cNvSpPr/>
          <p:nvPr/>
        </p:nvSpPr>
        <p:spPr bwMode="auto">
          <a:xfrm>
            <a:off x="6131571" y="1911350"/>
            <a:ext cx="5464819" cy="4260850"/>
          </a:xfrm>
          <a:prstGeom prst="rect">
            <a:avLst/>
          </a:prstGeom>
          <a:solidFill>
            <a:schemeClr val="bg1">
              <a:lumMod val="95000"/>
            </a:schemeClr>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dirty="0">
                <a:solidFill>
                  <a:schemeClr val="tx2"/>
                </a:solidFill>
                <a:latin typeface="+mj-lt"/>
                <a:ea typeface="Segoe UI" pitchFamily="34" charset="0"/>
                <a:cs typeface="Segoe UI" pitchFamily="34" charset="0"/>
              </a:rPr>
              <a:t>Small and medium organizations</a:t>
            </a:r>
          </a:p>
        </p:txBody>
      </p:sp>
      <p:pic>
        <p:nvPicPr>
          <p:cNvPr id="25" name="Picture 2" descr="Image result for ge logo">
            <a:extLst>
              <a:ext uri="{FF2B5EF4-FFF2-40B4-BE49-F238E27FC236}">
                <a16:creationId xmlns:a16="http://schemas.microsoft.com/office/drawing/2014/main" id="{83F0CA8B-EB8D-4EE1-84BF-573CC5BEC4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805" y="2789294"/>
            <a:ext cx="725076" cy="7250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BMW logo">
            <a:extLst>
              <a:ext uri="{FF2B5EF4-FFF2-40B4-BE49-F238E27FC236}">
                <a16:creationId xmlns:a16="http://schemas.microsoft.com/office/drawing/2014/main" id="{4D213C67-B2FB-4F70-B71A-A20AD6349C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9586" y="2782715"/>
            <a:ext cx="725076" cy="7382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Image result for walmart logo">
            <a:extLst>
              <a:ext uri="{FF2B5EF4-FFF2-40B4-BE49-F238E27FC236}">
                <a16:creationId xmlns:a16="http://schemas.microsoft.com/office/drawing/2014/main" id="{DBDBA9DF-2FE3-4FF6-BAFB-4C8B741E200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708" t="33080" r="3708" b="33080"/>
          <a:stretch/>
        </p:blipFill>
        <p:spPr bwMode="auto">
          <a:xfrm>
            <a:off x="849805" y="4189726"/>
            <a:ext cx="1962340" cy="5379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Image result for nbc news logos">
            <a:extLst>
              <a:ext uri="{FF2B5EF4-FFF2-40B4-BE49-F238E27FC236}">
                <a16:creationId xmlns:a16="http://schemas.microsoft.com/office/drawing/2014/main" id="{B467E5DC-BFB4-4126-BBCB-643C7F0326C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4047"/>
          <a:stretch/>
        </p:blipFill>
        <p:spPr bwMode="auto">
          <a:xfrm>
            <a:off x="3489367" y="2871479"/>
            <a:ext cx="911400" cy="56070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Image result for 3M logos png">
            <a:extLst>
              <a:ext uri="{FF2B5EF4-FFF2-40B4-BE49-F238E27FC236}">
                <a16:creationId xmlns:a16="http://schemas.microsoft.com/office/drawing/2014/main" id="{91FEC1AC-F5BA-4B11-8D96-74AB75C429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9367" y="4206286"/>
            <a:ext cx="946724" cy="5048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Image result for toyota logos png">
            <a:extLst>
              <a:ext uri="{FF2B5EF4-FFF2-40B4-BE49-F238E27FC236}">
                <a16:creationId xmlns:a16="http://schemas.microsoft.com/office/drawing/2014/main" id="{B33AE9FE-32A6-4C2A-A449-DE5FD40FD90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9805" y="5468260"/>
            <a:ext cx="2237832" cy="3689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6" descr="Image result for heineken logos png">
            <a:extLst>
              <a:ext uri="{FF2B5EF4-FFF2-40B4-BE49-F238E27FC236}">
                <a16:creationId xmlns:a16="http://schemas.microsoft.com/office/drawing/2014/main" id="{C00EA790-59E9-470A-A670-755C6009356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995" t="15847" r="3995" b="15847"/>
          <a:stretch/>
        </p:blipFill>
        <p:spPr bwMode="auto">
          <a:xfrm>
            <a:off x="3489367" y="5381091"/>
            <a:ext cx="2463142" cy="54327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Image result for newoxygen logo">
            <a:hlinkClick r:id="rId14"/>
            <a:extLst>
              <a:ext uri="{FF2B5EF4-FFF2-40B4-BE49-F238E27FC236}">
                <a16:creationId xmlns:a16="http://schemas.microsoft.com/office/drawing/2014/main" id="{8A6FBE8B-9153-4A74-BACA-211572F6160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65251" y="2655302"/>
            <a:ext cx="2294574" cy="46911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descr="Image result for MUFG logo">
            <a:hlinkClick r:id="rId16"/>
            <a:extLst>
              <a:ext uri="{FF2B5EF4-FFF2-40B4-BE49-F238E27FC236}">
                <a16:creationId xmlns:a16="http://schemas.microsoft.com/office/drawing/2014/main" id="{80C4B7C1-2B49-4014-9A2B-85610EB1C1D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340218" y="2568387"/>
            <a:ext cx="2038982" cy="4806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6" descr="Image result for snapbizz logo png">
            <a:hlinkClick r:id="rId18"/>
            <a:extLst>
              <a:ext uri="{FF2B5EF4-FFF2-40B4-BE49-F238E27FC236}">
                <a16:creationId xmlns:a16="http://schemas.microsoft.com/office/drawing/2014/main" id="{DBA3F911-0628-4968-85DC-8EA4B37CB32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65251" y="3310399"/>
            <a:ext cx="1199956" cy="81802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2" descr="Image result for redwood bank logo png">
            <a:hlinkClick r:id="rId20"/>
            <a:extLst>
              <a:ext uri="{FF2B5EF4-FFF2-40B4-BE49-F238E27FC236}">
                <a16:creationId xmlns:a16="http://schemas.microsoft.com/office/drawing/2014/main" id="{4A639880-45C1-42B7-A110-37CAFCB2533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65251" y="4385694"/>
            <a:ext cx="2674776" cy="6107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4" descr="Image result for parmonic logo png">
            <a:hlinkClick r:id="rId22"/>
            <a:extLst>
              <a:ext uri="{FF2B5EF4-FFF2-40B4-BE49-F238E27FC236}">
                <a16:creationId xmlns:a16="http://schemas.microsoft.com/office/drawing/2014/main" id="{B0916E96-230E-4AA9-B147-92F7E3F3F8C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704424" y="3385066"/>
            <a:ext cx="2674776" cy="66869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6" descr="Image result for by the ocean we unite logo png">
            <a:hlinkClick r:id="rId24"/>
            <a:extLst>
              <a:ext uri="{FF2B5EF4-FFF2-40B4-BE49-F238E27FC236}">
                <a16:creationId xmlns:a16="http://schemas.microsoft.com/office/drawing/2014/main" id="{879CAE37-EFA0-459F-9C73-ED331618A0FE}"/>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4353" t="10249" b="18350"/>
          <a:stretch/>
        </p:blipFill>
        <p:spPr bwMode="auto">
          <a:xfrm>
            <a:off x="10262070" y="4314410"/>
            <a:ext cx="1117130" cy="75330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hlinkClick r:id="rId26"/>
            <a:extLst>
              <a:ext uri="{FF2B5EF4-FFF2-40B4-BE49-F238E27FC236}">
                <a16:creationId xmlns:a16="http://schemas.microsoft.com/office/drawing/2014/main" id="{6B9E3A01-5C77-4DDF-9E69-B97AF6F18DA8}"/>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7895" b="95677" l="355" r="99764">
                        <a14:foregroundMark x1="1182" y1="34211" x2="1182" y2="43421"/>
                        <a14:foregroundMark x1="1773" y1="45489" x2="1773" y2="52256"/>
                        <a14:foregroundMark x1="17317" y1="45113" x2="16726" y2="52632"/>
                        <a14:foregroundMark x1="36348" y1="41353" x2="36348" y2="46617"/>
                        <a14:foregroundMark x1="54019" y1="36654" x2="52896" y2="40977"/>
                        <a14:foregroundMark x1="92376" y1="45113" x2="93499" y2="49812"/>
                        <a14:foregroundMark x1="87766" y1="7895" x2="83629" y2="7895"/>
                        <a14:foregroundMark x1="98759" y1="61842" x2="98641" y2="65038"/>
                        <a14:foregroundMark x1="98877" y1="37782" x2="98877" y2="37782"/>
                        <a14:foregroundMark x1="7092" y1="88910" x2="7092" y2="88910"/>
                        <a14:foregroundMark x1="7151" y1="88722" x2="7151" y2="88722"/>
                        <a14:foregroundMark x1="8215" y1="92105" x2="8452" y2="93609"/>
                        <a14:foregroundMark x1="355" y1="88910" x2="355" y2="90602"/>
                        <a14:foregroundMark x1="14657" y1="88910" x2="14657" y2="91729"/>
                        <a14:foregroundMark x1="23877" y1="90602" x2="23700" y2="92105"/>
                        <a14:foregroundMark x1="28723" y1="90602" x2="28723" y2="91729"/>
                        <a14:foregroundMark x1="38889" y1="89850" x2="38652" y2="90038"/>
                        <a14:foregroundMark x1="48877" y1="89850" x2="48818" y2="90414"/>
                        <a14:foregroundMark x1="55969" y1="90038" x2="55969" y2="91165"/>
                        <a14:foregroundMark x1="65071" y1="90414" x2="65189" y2="90602"/>
                        <a14:foregroundMark x1="72636" y1="88722" x2="72518" y2="90038"/>
                        <a14:foregroundMark x1="77660" y1="90602" x2="77719" y2="93045"/>
                        <a14:foregroundMark x1="82979" y1="90038" x2="82801" y2="92105"/>
                        <a14:foregroundMark x1="90366" y1="89850" x2="90307" y2="90977"/>
                        <a14:foregroundMark x1="99586" y1="94737" x2="99527" y2="95677"/>
                        <a14:foregroundMark x1="99764" y1="60526" x2="99764" y2="61842"/>
                        <a14:backgroundMark x1="22813" y1="90602" x2="22518" y2="90602"/>
                        <a14:backgroundMark x1="22518" y1="96429" x2="22813" y2="99248"/>
                        <a14:backgroundMark x1="64539" y1="90414" x2="63830" y2="90602"/>
                        <a14:backgroundMark x1="63830" y1="97368" x2="63948" y2="99248"/>
                        <a14:backgroundMark x1="99941" y1="98684" x2="99941" y2="98684"/>
                      </a14:backgroundRemoval>
                    </a14:imgEffect>
                  </a14:imgLayer>
                </a14:imgProps>
              </a:ext>
            </a:extLst>
          </a:blip>
          <a:stretch>
            <a:fillRect/>
          </a:stretch>
        </p:blipFill>
        <p:spPr>
          <a:xfrm>
            <a:off x="7809538" y="5253702"/>
            <a:ext cx="2108884" cy="663078"/>
          </a:xfrm>
          <a:prstGeom prst="rect">
            <a:avLst/>
          </a:prstGeom>
        </p:spPr>
      </p:pic>
      <p:sp>
        <p:nvSpPr>
          <p:cNvPr id="42" name="personal_connect" title="Icon of a person with two bidirectional arrows below them">
            <a:extLst>
              <a:ext uri="{FF2B5EF4-FFF2-40B4-BE49-F238E27FC236}">
                <a16:creationId xmlns:a16="http://schemas.microsoft.com/office/drawing/2014/main" id="{99529246-FDE0-4814-BB4F-D671ACFCA350}"/>
              </a:ext>
            </a:extLst>
          </p:cNvPr>
          <p:cNvSpPr>
            <a:spLocks noChangeAspect="1" noEditPoints="1"/>
          </p:cNvSpPr>
          <p:nvPr/>
        </p:nvSpPr>
        <p:spPr bwMode="auto">
          <a:xfrm>
            <a:off x="11447694" y="368300"/>
            <a:ext cx="345612" cy="566420"/>
          </a:xfrm>
          <a:custGeom>
            <a:avLst/>
            <a:gdLst>
              <a:gd name="T0" fmla="*/ 39 w 198"/>
              <a:gd name="T1" fmla="*/ 61 h 325"/>
              <a:gd name="T2" fmla="*/ 100 w 198"/>
              <a:gd name="T3" fmla="*/ 0 h 325"/>
              <a:gd name="T4" fmla="*/ 161 w 198"/>
              <a:gd name="T5" fmla="*/ 61 h 325"/>
              <a:gd name="T6" fmla="*/ 100 w 198"/>
              <a:gd name="T7" fmla="*/ 122 h 325"/>
              <a:gd name="T8" fmla="*/ 39 w 198"/>
              <a:gd name="T9" fmla="*/ 61 h 325"/>
              <a:gd name="T10" fmla="*/ 198 w 198"/>
              <a:gd name="T11" fmla="*/ 221 h 325"/>
              <a:gd name="T12" fmla="*/ 99 w 198"/>
              <a:gd name="T13" fmla="*/ 122 h 325"/>
              <a:gd name="T14" fmla="*/ 0 w 198"/>
              <a:gd name="T15" fmla="*/ 221 h 325"/>
              <a:gd name="T16" fmla="*/ 122 w 198"/>
              <a:gd name="T17" fmla="*/ 261 h 325"/>
              <a:gd name="T18" fmla="*/ 152 w 198"/>
              <a:gd name="T19" fmla="*/ 231 h 325"/>
              <a:gd name="T20" fmla="*/ 122 w 198"/>
              <a:gd name="T21" fmla="*/ 201 h 325"/>
              <a:gd name="T22" fmla="*/ 152 w 198"/>
              <a:gd name="T23" fmla="*/ 231 h 325"/>
              <a:gd name="T24" fmla="*/ 43 w 198"/>
              <a:gd name="T25" fmla="*/ 231 h 325"/>
              <a:gd name="T26" fmla="*/ 81 w 198"/>
              <a:gd name="T27" fmla="*/ 265 h 325"/>
              <a:gd name="T28" fmla="*/ 51 w 198"/>
              <a:gd name="T29" fmla="*/ 295 h 325"/>
              <a:gd name="T30" fmla="*/ 81 w 198"/>
              <a:gd name="T31" fmla="*/ 325 h 325"/>
              <a:gd name="T32" fmla="*/ 51 w 198"/>
              <a:gd name="T33" fmla="*/ 295 h 325"/>
              <a:gd name="T34" fmla="*/ 161 w 198"/>
              <a:gd name="T35" fmla="*/ 29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325">
                <a:moveTo>
                  <a:pt x="39" y="61"/>
                </a:moveTo>
                <a:cubicBezTo>
                  <a:pt x="39" y="27"/>
                  <a:pt x="66" y="0"/>
                  <a:pt x="100" y="0"/>
                </a:cubicBezTo>
                <a:cubicBezTo>
                  <a:pt x="134" y="0"/>
                  <a:pt x="161" y="27"/>
                  <a:pt x="161" y="61"/>
                </a:cubicBezTo>
                <a:cubicBezTo>
                  <a:pt x="161" y="95"/>
                  <a:pt x="134" y="122"/>
                  <a:pt x="100" y="122"/>
                </a:cubicBezTo>
                <a:cubicBezTo>
                  <a:pt x="66" y="122"/>
                  <a:pt x="39" y="95"/>
                  <a:pt x="39" y="61"/>
                </a:cubicBezTo>
                <a:close/>
                <a:moveTo>
                  <a:pt x="198" y="221"/>
                </a:moveTo>
                <a:cubicBezTo>
                  <a:pt x="198" y="166"/>
                  <a:pt x="153" y="122"/>
                  <a:pt x="99" y="122"/>
                </a:cubicBezTo>
                <a:cubicBezTo>
                  <a:pt x="44" y="122"/>
                  <a:pt x="0" y="166"/>
                  <a:pt x="0" y="221"/>
                </a:cubicBezTo>
                <a:moveTo>
                  <a:pt x="122" y="261"/>
                </a:moveTo>
                <a:cubicBezTo>
                  <a:pt x="152" y="231"/>
                  <a:pt x="152" y="231"/>
                  <a:pt x="152" y="231"/>
                </a:cubicBezTo>
                <a:cubicBezTo>
                  <a:pt x="122" y="201"/>
                  <a:pt x="122" y="201"/>
                  <a:pt x="122" y="201"/>
                </a:cubicBezTo>
                <a:moveTo>
                  <a:pt x="152" y="231"/>
                </a:moveTo>
                <a:cubicBezTo>
                  <a:pt x="43" y="231"/>
                  <a:pt x="43" y="231"/>
                  <a:pt x="43" y="231"/>
                </a:cubicBezTo>
                <a:moveTo>
                  <a:pt x="81" y="265"/>
                </a:moveTo>
                <a:cubicBezTo>
                  <a:pt x="51" y="295"/>
                  <a:pt x="51" y="295"/>
                  <a:pt x="51" y="295"/>
                </a:cubicBezTo>
                <a:cubicBezTo>
                  <a:pt x="81" y="325"/>
                  <a:pt x="81" y="325"/>
                  <a:pt x="81" y="325"/>
                </a:cubicBezTo>
                <a:moveTo>
                  <a:pt x="51" y="295"/>
                </a:moveTo>
                <a:cubicBezTo>
                  <a:pt x="161" y="295"/>
                  <a:pt x="161" y="295"/>
                  <a:pt x="161" y="295"/>
                </a:cubicBezTo>
              </a:path>
            </a:pathLst>
          </a:custGeom>
          <a:no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5044554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c1Tn8PEEsiMNBcSxzv5_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6c1Tn8PEEsiMNBcSxzv5_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oSFNl.dceSPKQWsomr_Qr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DB9XuRQE3YwEeveoL89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6c1Tn8PEEsiMNBcSxzv5_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c1Tn8PEEsiMNBcSxzv5_g"/>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White Template" id="{7A78AAC2-A856-4A12-ABCB-2B4BC361156F}" vid="{5EA4A8C5-E7D8-4D70-8339-F150118C80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oject_x0020_ID xmlns="0971047c-4c4b-47d6-9978-fe64b8df6ef8" xsi:nil="true"/>
    <_dlc_DocId xmlns="30c63ef3-9331-48f0-bec7-fd83b8c2ba2b">XN7JQW3N34YQ-163904256-163718</_dlc_DocId>
    <_dlc_DocIdUrl xmlns="30c63ef3-9331-48f0-bec7-fd83b8c2ba2b">
      <Url>https://ply.sharepoint.com/sites/TeamSYNNEXatYesler/_layouts/15/DocIdRedir.aspx?ID=XN7JQW3N34YQ-163904256-163718</Url>
      <Description>XN7JQW3N34YQ-163904256-163718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B353FC5CCB104D91CE7927B6B41B99" ma:contentTypeVersion="21" ma:contentTypeDescription="Create a new document." ma:contentTypeScope="" ma:versionID="2fbf5a1d5133dabe088f981ee9084ad6">
  <xsd:schema xmlns:xsd="http://www.w3.org/2001/XMLSchema" xmlns:xs="http://www.w3.org/2001/XMLSchema" xmlns:p="http://schemas.microsoft.com/office/2006/metadata/properties" xmlns:ns2="30c63ef3-9331-48f0-bec7-fd83b8c2ba2b" xmlns:ns3="0971047c-4c4b-47d6-9978-fe64b8df6ef8" targetNamespace="http://schemas.microsoft.com/office/2006/metadata/properties" ma:root="true" ma:fieldsID="0533378bfd96bbbb727c2794b950dc15" ns2:_="" ns3:_="">
    <xsd:import namespace="30c63ef3-9331-48f0-bec7-fd83b8c2ba2b"/>
    <xsd:import namespace="0971047c-4c4b-47d6-9978-fe64b8df6ef8"/>
    <xsd:element name="properties">
      <xsd:complexType>
        <xsd:sequence>
          <xsd:element name="documentManagement">
            <xsd:complexType>
              <xsd:all>
                <xsd:element ref="ns2:SharedWithUsers" minOccurs="0"/>
                <xsd:element ref="ns2:SharedWithDetails" minOccurs="0"/>
                <xsd:element ref="ns3:Project_x0020_ID" minOccurs="0"/>
                <xsd:element ref="ns3:MediaServiceMetadata" minOccurs="0"/>
                <xsd:element ref="ns3:MediaServiceFastMetadata" minOccurs="0"/>
                <xsd:element ref="ns3:MediaServiceDateTaken" minOccurs="0"/>
                <xsd:element ref="ns3:MediaServiceAutoTags" minOccurs="0"/>
                <xsd:element ref="ns2:_dlc_DocId" minOccurs="0"/>
                <xsd:element ref="ns2:_dlc_DocIdUrl" minOccurs="0"/>
                <xsd:element ref="ns2:_dlc_DocIdPersistId"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63ef3-9331-48f0-bec7-fd83b8c2ba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971047c-4c4b-47d6-9978-fe64b8df6ef8" elementFormDefault="qualified">
    <xsd:import namespace="http://schemas.microsoft.com/office/2006/documentManagement/types"/>
    <xsd:import namespace="http://schemas.microsoft.com/office/infopath/2007/PartnerControls"/>
    <xsd:element name="Project_x0020_ID" ma:index="10" nillable="true" ma:displayName="Project ID" ma:internalName="Project_x0020_ID">
      <xsd:simpleType>
        <xsd:restriction base="dms:Text">
          <xsd:maxLength value="255"/>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637423-74ED-485F-B7A0-0A21FF1EBD4F}">
  <ds:schemaRef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a20bb1a-2526-436b-a0aa-406322af6dcc"/>
    <ds:schemaRef ds:uri="http://schemas.microsoft.com/office/2006/documentManagement/types"/>
    <ds:schemaRef ds:uri="http://purl.org/dc/terms/"/>
    <ds:schemaRef ds:uri="0c1a6c9c-f016-4857-bf43-21b252e701d9"/>
    <ds:schemaRef ds:uri="http://www.w3.org/XML/1998/namespace"/>
    <ds:schemaRef ds:uri="http://purl.org/dc/dcmitype/"/>
    <ds:schemaRef ds:uri="http://schemas.microsoft.com/sharepoint/v3"/>
    <ds:schemaRef ds:uri="0971047c-4c4b-47d6-9978-fe64b8df6ef8"/>
    <ds:schemaRef ds:uri="30c63ef3-9331-48f0-bec7-fd83b8c2ba2b"/>
  </ds:schemaRefs>
</ds:datastoreItem>
</file>

<file path=customXml/itemProps2.xml><?xml version="1.0" encoding="utf-8"?>
<ds:datastoreItem xmlns:ds="http://schemas.openxmlformats.org/officeDocument/2006/customXml" ds:itemID="{705A98C8-273E-4CB3-ADE6-F768E57930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c63ef3-9331-48f0-bec7-fd83b8c2ba2b"/>
    <ds:schemaRef ds:uri="0971047c-4c4b-47d6-9978-fe64b8df6e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491DFC-7DF6-41EF-8A0F-73F07D56ADF8}">
  <ds:schemaRefs>
    <ds:schemaRef ds:uri="http://schemas.microsoft.com/sharepoint/events"/>
  </ds:schemaRefs>
</ds:datastoreItem>
</file>

<file path=customXml/itemProps4.xml><?xml version="1.0" encoding="utf-8"?>
<ds:datastoreItem xmlns:ds="http://schemas.openxmlformats.org/officeDocument/2006/customXml" ds:itemID="{98000127-D032-466A-93F5-C8FAA6DEB3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1277</TotalTime>
  <Words>826</Words>
  <Application>Microsoft Office PowerPoint</Application>
  <PresentationFormat>Widescreen</PresentationFormat>
  <Paragraphs>61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White Template</vt:lpstr>
      <vt:lpstr>Windows Server &amp; SQL Server on Azure Solution Play Sales Guidance</vt:lpstr>
      <vt:lpstr>Windows Server &amp; SQL Server on Azure: Opportunity</vt:lpstr>
      <vt:lpstr>Windows Server &amp; SQL Server on Azure: Value proposition</vt:lpstr>
      <vt:lpstr>Windows Server &amp; SQL Server on Azure: Solution overview</vt:lpstr>
      <vt:lpstr>Windows Server &amp; SQL Server on Azure: Customers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Bryers</dc:creator>
  <cp:lastModifiedBy>Brianna Farah</cp:lastModifiedBy>
  <cp:revision>307</cp:revision>
  <dcterms:created xsi:type="dcterms:W3CDTF">2020-06-22T01:04:27Z</dcterms:created>
  <dcterms:modified xsi:type="dcterms:W3CDTF">2020-10-09T16:02:14Z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0x0101008FB353FC5CCB104D91CE7927B6B41B99</vt:lpwstr>
  </property>
  <property fmtid="{D5CDD505-2E9C-101B-9397-08002B2CF9AE}" pid="3" name="_dlc_DocIdItemGuid">
    <vt:lpwstr>bc4df7b2-f091-4c6b-9f90-03de9935e11d</vt:lpwstr>
  </property>
</Properties>
</file>