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5"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0ECC72-73E7-BD5E-CC89-EFD4EB1D77BC}" name="Malex Guinand" initials="MG" userId="S::mguinand@microsoft.com::8d33ed36-44a0-4896-bfb4-386a8ce58484" providerId="AD"/>
  <p188:author id="{6FC87F81-4BC5-A561-F604-F003AB8BD26A}" name="Erin Verna" initials="EV" userId="S::erverna@microsoft.com::de552d3a-27bf-41a7-9940-0c1db0357a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aye Treichel" initials="FT" lastIdx="11" clrIdx="6">
    <p:extLst>
      <p:ext uri="{19B8F6BF-5375-455C-9EA6-DF929625EA0E}">
        <p15:presenceInfo xmlns:p15="http://schemas.microsoft.com/office/powerpoint/2012/main" userId="S::ftreichel@we-worldwide.com::751cc57f-e96a-4592-936e-6f07e71b9bb3" providerId="AD"/>
      </p:ext>
    </p:extLst>
  </p:cmAuthor>
  <p:cmAuthor id="1" name="Jen MacDonald" initials="JM" lastIdx="14" clrIdx="0">
    <p:extLst>
      <p:ext uri="{19B8F6BF-5375-455C-9EA6-DF929625EA0E}">
        <p15:presenceInfo xmlns:p15="http://schemas.microsoft.com/office/powerpoint/2012/main" userId="S::jmacdonald@we-worldwide.com::fd9c0a30-2878-4368-bbb7-ae9edb5f5395" providerId="AD"/>
      </p:ext>
    </p:extLst>
  </p:cmAuthor>
  <p:cmAuthor id="8" name="David Edwards" initials="DE" lastIdx="1" clrIdx="7">
    <p:extLst>
      <p:ext uri="{19B8F6BF-5375-455C-9EA6-DF929625EA0E}">
        <p15:presenceInfo xmlns:p15="http://schemas.microsoft.com/office/powerpoint/2012/main" userId="S::daedwards@we-worldwide.com::6d324ec6-50dd-44a3-8e1c-6d2115dc7789" providerId="AD"/>
      </p:ext>
    </p:extLst>
  </p:cmAuthor>
  <p:cmAuthor id="2" name="Merry Ann Moore" initials="MAM" lastIdx="13" clrIdx="1">
    <p:extLst>
      <p:ext uri="{19B8F6BF-5375-455C-9EA6-DF929625EA0E}">
        <p15:presenceInfo xmlns:p15="http://schemas.microsoft.com/office/powerpoint/2012/main" userId="S-1-5-21-1557410345-297731334-483988704-72934" providerId="AD"/>
      </p:ext>
    </p:extLst>
  </p:cmAuthor>
  <p:cmAuthor id="9" name="Malex Guinand" initials="MG" lastIdx="9" clrIdx="8">
    <p:extLst>
      <p:ext uri="{19B8F6BF-5375-455C-9EA6-DF929625EA0E}">
        <p15:presenceInfo xmlns:p15="http://schemas.microsoft.com/office/powerpoint/2012/main" userId="S::mguinand@microsoft.com::8d33ed36-44a0-4896-bfb4-386a8ce58484" providerId="AD"/>
      </p:ext>
    </p:extLst>
  </p:cmAuthor>
  <p:cmAuthor id="3" name="Merry Ann Moore" initials="MM" lastIdx="18" clrIdx="2">
    <p:extLst>
      <p:ext uri="{19B8F6BF-5375-455C-9EA6-DF929625EA0E}">
        <p15:presenceInfo xmlns:p15="http://schemas.microsoft.com/office/powerpoint/2012/main" userId="S::mmoore@we-worldwide.com::80460421-d1e8-4562-b5ef-33a9f0e10071" providerId="AD"/>
      </p:ext>
    </p:extLst>
  </p:cmAuthor>
  <p:cmAuthor id="4" name="Abby Reinertsen" initials="AR" lastIdx="15" clrIdx="3">
    <p:extLst>
      <p:ext uri="{19B8F6BF-5375-455C-9EA6-DF929625EA0E}">
        <p15:presenceInfo xmlns:p15="http://schemas.microsoft.com/office/powerpoint/2012/main" userId="S::areinertsen@we-worldwide.com::58066137-ab0b-4017-9f77-7c8f2b2a38c6" providerId="AD"/>
      </p:ext>
    </p:extLst>
  </p:cmAuthor>
  <p:cmAuthor id="5" name="Kirsten Klieman" initials="KK" lastIdx="3" clrIdx="4">
    <p:extLst>
      <p:ext uri="{19B8F6BF-5375-455C-9EA6-DF929625EA0E}">
        <p15:presenceInfo xmlns:p15="http://schemas.microsoft.com/office/powerpoint/2012/main" userId="S::kklieman@we-worldwide.com::1135bb8c-bff5-4e7a-81ad-14bd299dcad9" providerId="AD"/>
      </p:ext>
    </p:extLst>
  </p:cmAuthor>
  <p:cmAuthor id="6" name="Faizan" initials="F" lastIdx="4" clrIdx="5">
    <p:extLst>
      <p:ext uri="{19B8F6BF-5375-455C-9EA6-DF929625EA0E}">
        <p15:presenceInfo xmlns:p15="http://schemas.microsoft.com/office/powerpoint/2012/main" userId="S::faizanm@microsoft.com::e1af70d0-ae1a-4402-b376-d19bafc2b5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FFFF"/>
    <a:srgbClr val="F3F2F1"/>
    <a:srgbClr val="505050"/>
    <a:srgbClr val="0078D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059F4-67ED-431D-AE3F-E50C74AD65D0}" v="1" dt="2020-11-25T20:42:35.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0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846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5214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50167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1580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A562-F584-AC46-A79F-6D1AA468BF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35671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A562-F584-AC46-A79F-6D1AA468BF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503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A562-F584-AC46-A79F-6D1AA468BF0D}"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347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A562-F584-AC46-A79F-6D1AA468BF0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9107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A562-F584-AC46-A79F-6D1AA468BF0D}"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6296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184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4623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C4A562-F584-AC46-A79F-6D1AA468BF0D}" type="datetimeFigureOut">
              <a:rPr lang="en-US" smtClean="0"/>
              <a:t>11/29/2020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B5DB62A-25BE-284C-9CE1-83DBED85BED3}" type="slidenum">
              <a:rPr lang="en-US" smtClean="0"/>
              <a:t>‹#›</a:t>
            </a:fld>
            <a:endParaRPr lang="en-US"/>
          </a:p>
        </p:txBody>
      </p:sp>
    </p:spTree>
    <p:extLst>
      <p:ext uri="{BB962C8B-B14F-4D97-AF65-F5344CB8AC3E}">
        <p14:creationId xmlns:p14="http://schemas.microsoft.com/office/powerpoint/2010/main" val="49565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cs.microsoft.com/en-us/surface/manage-surface-uefi-settings"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38261-B17F-4B43-BC58-042C8AE56426}"/>
              </a:ext>
            </a:extLst>
          </p:cNvPr>
          <p:cNvSpPr/>
          <p:nvPr/>
        </p:nvSpPr>
        <p:spPr>
          <a:xfrm>
            <a:off x="0" y="6733246"/>
            <a:ext cx="7772400" cy="27872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F1E8C8-891F-4E83-8395-C5181715146B}"/>
              </a:ext>
            </a:extLst>
          </p:cNvPr>
          <p:cNvSpPr txBox="1"/>
          <p:nvPr/>
        </p:nvSpPr>
        <p:spPr>
          <a:xfrm>
            <a:off x="0" y="3002363"/>
            <a:ext cx="7772400" cy="338554"/>
          </a:xfrm>
          <a:prstGeom prst="rect">
            <a:avLst/>
          </a:prstGeom>
          <a:noFill/>
        </p:spPr>
        <p:txBody>
          <a:bodyPr wrap="square" rtlCol="0" anchor="t">
            <a:spAutoFit/>
          </a:bodyPr>
          <a:lstStyle/>
          <a:p>
            <a:pPr algn="ctr"/>
            <a:r>
              <a:rPr lang="en-US" sz="1600" b="1">
                <a:solidFill>
                  <a:srgbClr val="0078D5"/>
                </a:solidFill>
                <a:latin typeface="Segoe UI" panose="020B0502040204020203" pitchFamily="34" charset="0"/>
                <a:cs typeface="Segoe UI" panose="020B0502040204020203" pitchFamily="34" charset="0"/>
              </a:rPr>
              <a:t>Meet the new Surface Laptop Go for Education</a:t>
            </a:r>
          </a:p>
        </p:txBody>
      </p:sp>
      <p:sp>
        <p:nvSpPr>
          <p:cNvPr id="7" name="TextBox 6">
            <a:extLst>
              <a:ext uri="{FF2B5EF4-FFF2-40B4-BE49-F238E27FC236}">
                <a16:creationId xmlns:a16="http://schemas.microsoft.com/office/drawing/2014/main" id="{6F38464E-CC16-4521-B930-A0CA69DA4E8D}"/>
              </a:ext>
            </a:extLst>
          </p:cNvPr>
          <p:cNvSpPr txBox="1"/>
          <p:nvPr/>
        </p:nvSpPr>
        <p:spPr>
          <a:xfrm>
            <a:off x="242904" y="3502698"/>
            <a:ext cx="2767520" cy="830997"/>
          </a:xfrm>
          <a:prstGeom prst="rect">
            <a:avLst/>
          </a:prstGeom>
          <a:noFill/>
        </p:spPr>
        <p:txBody>
          <a:bodyPr wrap="square" rtlCol="0">
            <a:spAutoFit/>
          </a:bodyPr>
          <a:lstStyle/>
          <a:p>
            <a:r>
              <a:rPr lang="en-US" sz="1600" b="1">
                <a:solidFill>
                  <a:srgbClr val="505050"/>
                </a:solidFill>
                <a:latin typeface="Segoe UI Semibold" panose="020B0502040204020203" pitchFamily="34" charset="0"/>
                <a:cs typeface="Segoe UI Semibold" panose="020B0502040204020203" pitchFamily="34" charset="0"/>
              </a:rPr>
              <a:t>Get high marks for style</a:t>
            </a:r>
          </a:p>
          <a:p>
            <a:r>
              <a:rPr lang="en-US" sz="1600" b="1">
                <a:solidFill>
                  <a:srgbClr val="505050"/>
                </a:solidFill>
                <a:latin typeface="Segoe UI Semibold" panose="020B0502040204020203" pitchFamily="34" charset="0"/>
                <a:cs typeface="Segoe UI Semibold" panose="020B0502040204020203" pitchFamily="34" charset="0"/>
              </a:rPr>
              <a:t>and durability</a:t>
            </a:r>
          </a:p>
          <a:p>
            <a:endParaRPr lang="en-US" sz="1600" b="1">
              <a:solidFill>
                <a:srgbClr val="505050"/>
              </a:solidFill>
              <a:latin typeface="Segoe UI Semibold" panose="020B0502040204020203" pitchFamily="34" charset="0"/>
              <a:cs typeface="Segoe UI Semibold" panose="020B0502040204020203" pitchFamily="34" charset="0"/>
            </a:endParaRPr>
          </a:p>
        </p:txBody>
      </p:sp>
      <p:sp>
        <p:nvSpPr>
          <p:cNvPr id="8" name="TextBox 7">
            <a:extLst>
              <a:ext uri="{FF2B5EF4-FFF2-40B4-BE49-F238E27FC236}">
                <a16:creationId xmlns:a16="http://schemas.microsoft.com/office/drawing/2014/main" id="{F42BC9A9-32FD-497D-99C1-538116D17937}"/>
              </a:ext>
            </a:extLst>
          </p:cNvPr>
          <p:cNvSpPr txBox="1"/>
          <p:nvPr/>
        </p:nvSpPr>
        <p:spPr>
          <a:xfrm>
            <a:off x="242904" y="4095384"/>
            <a:ext cx="3388440" cy="2708434"/>
          </a:xfrm>
          <a:prstGeom prst="rect">
            <a:avLst/>
          </a:prstGeom>
          <a:noFill/>
        </p:spPr>
        <p:txBody>
          <a:bodyPr wrap="square" lIns="91440" tIns="45720" rIns="91440" bIns="45720" rtlCol="0" anchor="t">
            <a:spAutoFit/>
          </a:bodyPr>
          <a:lstStyle/>
          <a:p>
            <a:r>
              <a:rPr lang="en-US" sz="900" b="1">
                <a:solidFill>
                  <a:srgbClr val="505050"/>
                </a:solidFill>
                <a:latin typeface="Segoe UI Semibold" panose="020B0702040204020203" pitchFamily="34" charset="0"/>
                <a:cs typeface="Segoe UI Semibold" panose="020B0702040204020203" pitchFamily="34" charset="0"/>
              </a:rPr>
              <a:t>Lightweight, modern design with the premium Surface experience at an affordable price.</a:t>
            </a:r>
          </a:p>
          <a:p>
            <a:endParaRPr lang="en-US" sz="800">
              <a:solidFill>
                <a:srgbClr val="505050"/>
              </a:solidFill>
              <a:latin typeface="Segoe UI" panose="020B0502040204020203" pitchFamily="34" charset="0"/>
              <a:cs typeface="Segoe UI" panose="020B0502040204020203" pitchFamily="34" charset="0"/>
            </a:endParaRPr>
          </a:p>
          <a:p>
            <a:pPr marL="171450" indent="-171450" algn="l" rtl="0" fontAlgn="base">
              <a:buFont typeface="Arial" panose="020B0604020202020204" pitchFamily="34" charset="0"/>
              <a:buChar char="•"/>
            </a:pPr>
            <a:r>
              <a:rPr lang="en-US" sz="800" b="0" i="0" u="none" strike="noStrike">
                <a:solidFill>
                  <a:srgbClr val="505050"/>
                </a:solidFill>
                <a:effectLst/>
                <a:latin typeface="Segoe UI" panose="020B0502040204020203" pitchFamily="34" charset="0"/>
              </a:rPr>
              <a:t>Join class remotely and see, hear and share more with a 12.4”1 touchscreen, </a:t>
            </a:r>
            <a:r>
              <a:rPr lang="en-US" sz="800" b="0" i="0" u="none" strike="noStrike" err="1">
                <a:solidFill>
                  <a:srgbClr val="505050"/>
                </a:solidFill>
                <a:effectLst/>
                <a:latin typeface="Segoe UI" panose="020B0502040204020203" pitchFamily="34" charset="0"/>
              </a:rPr>
              <a:t>Omnisonic</a:t>
            </a:r>
            <a:r>
              <a:rPr lang="en-US" sz="800" b="0" i="0" u="none" strike="noStrike">
                <a:solidFill>
                  <a:srgbClr val="505050"/>
                </a:solidFill>
                <a:effectLst/>
                <a:latin typeface="Segoe UI" panose="020B0502040204020203" pitchFamily="34" charset="0"/>
              </a:rPr>
              <a:t> speakers and studio mics. </a:t>
            </a:r>
            <a:r>
              <a:rPr lang="en-US" sz="800" b="0" i="0">
                <a:effectLst/>
                <a:latin typeface="Segoe UI" panose="020B0502040204020203" pitchFamily="34" charset="0"/>
              </a:rPr>
              <a:t>​</a:t>
            </a:r>
            <a:endParaRPr lang="en-US" sz="800" b="0" i="0">
              <a:effectLst/>
            </a:endParaRPr>
          </a:p>
          <a:p>
            <a:pPr marL="171450" indent="-171450" fontAlgn="base">
              <a:buFont typeface="Arial" panose="020B0604020202020204" pitchFamily="34" charset="0"/>
              <a:buChar char="•"/>
            </a:pPr>
            <a:endParaRPr lang="en-US" sz="800">
              <a:solidFill>
                <a:srgbClr val="505050"/>
              </a:solidFill>
              <a:latin typeface="Segoe UI"/>
              <a:cs typeface="Segoe UI"/>
            </a:endParaRPr>
          </a:p>
          <a:p>
            <a:pPr marL="171450" indent="-171450" fontAlgn="base">
              <a:buFont typeface="Arial" panose="020B0604020202020204" pitchFamily="34" charset="0"/>
              <a:buChar char="•"/>
            </a:pPr>
            <a:r>
              <a:rPr lang="en-US" sz="800">
                <a:solidFill>
                  <a:srgbClr val="505050"/>
                </a:solidFill>
                <a:latin typeface="Segoe UI"/>
                <a:cs typeface="Segoe UI"/>
              </a:rPr>
              <a:t>An everyday laptop that’s lighter than most textbooks at just 2.4 lb.</a:t>
            </a:r>
            <a:br>
              <a:rPr lang="en-US" sz="800">
                <a:latin typeface="Segoe UI" panose="020B0502040204020203" pitchFamily="34" charset="0"/>
                <a:cs typeface="Segoe UI" panose="020B0502040204020203" pitchFamily="34" charset="0"/>
              </a:rPr>
            </a:br>
            <a:endParaRPr lang="en-US" sz="800">
              <a:solidFill>
                <a:srgbClr val="505050"/>
              </a:solidFill>
              <a:latin typeface="Segoe UI" panose="020B0502040204020203" pitchFamily="34" charset="0"/>
              <a:cs typeface="Segoe UI" panose="020B0502040204020203" pitchFamily="34" charset="0"/>
            </a:endParaRPr>
          </a:p>
          <a:p>
            <a:pPr marL="171450" indent="-171450" fontAlgn="base">
              <a:buFont typeface="Arial" panose="020B0604020202020204" pitchFamily="34" charset="0"/>
              <a:buChar char="•"/>
            </a:pPr>
            <a:r>
              <a:rPr lang="en-US" sz="800">
                <a:solidFill>
                  <a:srgbClr val="505050"/>
                </a:solidFill>
                <a:latin typeface="Segoe UI"/>
                <a:cs typeface="Segoe UI"/>
              </a:rPr>
              <a:t>Choose from Platinum, Ice Blue, or Sandstone</a:t>
            </a:r>
            <a:r>
              <a:rPr lang="en-US" sz="800" baseline="30000">
                <a:solidFill>
                  <a:srgbClr val="505050"/>
                </a:solidFill>
                <a:latin typeface="Segoe UI"/>
                <a:cs typeface="Segoe UI"/>
              </a:rPr>
              <a:t>2</a:t>
            </a:r>
            <a:r>
              <a:rPr lang="en-US" sz="800">
                <a:solidFill>
                  <a:srgbClr val="505050"/>
                </a:solidFill>
                <a:latin typeface="Segoe UI"/>
                <a:cs typeface="Segoe UI"/>
              </a:rPr>
              <a:t> that compliment your style and depend on a keyboard finish that lasts.</a:t>
            </a:r>
            <a:br>
              <a:rPr lang="en-US" sz="800">
                <a:latin typeface="Segoe UI" panose="020B0502040204020203" pitchFamily="34" charset="0"/>
                <a:cs typeface="Segoe UI" panose="020B0502040204020203" pitchFamily="34" charset="0"/>
              </a:rPr>
            </a:br>
            <a:endParaRPr lang="en-US" sz="800">
              <a:solidFill>
                <a:srgbClr val="505050"/>
              </a:solidFill>
              <a:latin typeface="Segoe UI" panose="020B0502040204020203" pitchFamily="34" charset="0"/>
              <a:cs typeface="Segoe UI" panose="020B0502040204020203" pitchFamily="34" charset="0"/>
            </a:endParaRPr>
          </a:p>
          <a:p>
            <a:pPr marL="171450" indent="-171450" fontAlgn="base">
              <a:buFont typeface="Arial" panose="020B0604020202020204" pitchFamily="34" charset="0"/>
              <a:buChar char="•"/>
            </a:pPr>
            <a:r>
              <a:rPr lang="en-US" sz="800">
                <a:solidFill>
                  <a:srgbClr val="505050"/>
                </a:solidFill>
                <a:latin typeface="Segoe UI" panose="020B0502040204020203" pitchFamily="34" charset="0"/>
                <a:cs typeface="Segoe UI" panose="020B0502040204020203" pitchFamily="34" charset="0"/>
              </a:rPr>
              <a:t>Industry-leading typing comfort on a full-size keyboard with tamper-resistant keys, and a precise trackpad for easy navigation and Instant On to get back to work faster.</a:t>
            </a:r>
          </a:p>
          <a:p>
            <a:pPr marL="171450" indent="-171450" fontAlgn="base">
              <a:buFont typeface="Arial" panose="020B0604020202020204" pitchFamily="34" charset="0"/>
              <a:buChar char="•"/>
            </a:pPr>
            <a:endParaRPr lang="en-US" sz="800">
              <a:solidFill>
                <a:srgbClr val="505050"/>
              </a:solidFill>
              <a:latin typeface="Segoe UI" panose="020B0502040204020203" pitchFamily="34" charset="0"/>
              <a:cs typeface="Segoe UI" panose="020B0502040204020203" pitchFamily="34" charset="0"/>
            </a:endParaRPr>
          </a:p>
          <a:p>
            <a:pPr marL="171450" indent="-171450" fontAlgn="base">
              <a:buFont typeface="Arial" panose="020B0604020202020204" pitchFamily="34" charset="0"/>
              <a:buChar char="•"/>
            </a:pPr>
            <a:r>
              <a:rPr lang="en-US" sz="800">
                <a:solidFill>
                  <a:srgbClr val="505050"/>
                </a:solidFill>
                <a:latin typeface="Segoe UI" panose="020B0502040204020203" pitchFamily="34" charset="0"/>
                <a:cs typeface="Segoe UI" panose="020B0502040204020203" pitchFamily="34" charset="0"/>
              </a:rPr>
              <a:t>Power through a day of schoolwork, from classroom assignments to homework with battery life up to 13 hours</a:t>
            </a:r>
            <a:r>
              <a:rPr lang="en-US" sz="800" baseline="30000">
                <a:solidFill>
                  <a:srgbClr val="505050"/>
                </a:solidFill>
                <a:latin typeface="Segoe UI" panose="020B0502040204020203" pitchFamily="34" charset="0"/>
                <a:cs typeface="Segoe UI" panose="020B0502040204020203" pitchFamily="34" charset="0"/>
              </a:rPr>
              <a:t>3</a:t>
            </a:r>
            <a:r>
              <a:rPr lang="en-US" sz="800">
                <a:solidFill>
                  <a:srgbClr val="505050"/>
                </a:solidFill>
                <a:latin typeface="Segoe UI" panose="020B0502040204020203" pitchFamily="34" charset="0"/>
                <a:cs typeface="Segoe UI" panose="020B0502040204020203" pitchFamily="34" charset="0"/>
              </a:rPr>
              <a:t> and Fast Charging – up to 80% in just over an hour.</a:t>
            </a:r>
            <a:r>
              <a:rPr lang="en-US" sz="800" baseline="30000">
                <a:solidFill>
                  <a:srgbClr val="505050"/>
                </a:solidFill>
                <a:latin typeface="Segoe UI" panose="020B0502040204020203" pitchFamily="34" charset="0"/>
                <a:cs typeface="Segoe UI" panose="020B0502040204020203" pitchFamily="34" charset="0"/>
              </a:rPr>
              <a:t>4</a:t>
            </a:r>
            <a:endParaRPr lang="en-US" sz="800">
              <a:solidFill>
                <a:srgbClr val="505050"/>
              </a:solidFill>
              <a:latin typeface="Segoe UI" panose="020B0502040204020203" pitchFamily="34" charset="0"/>
              <a:cs typeface="Segoe UI" panose="020B0502040204020203" pitchFamily="34" charset="0"/>
            </a:endParaRPr>
          </a:p>
          <a:p>
            <a:pPr marL="171450" indent="-171450" fontAlgn="base">
              <a:buFont typeface="Arial" panose="020B0604020202020204" pitchFamily="34" charset="0"/>
              <a:buChar char="•"/>
            </a:pPr>
            <a:endParaRPr lang="en-US" sz="800">
              <a:solidFill>
                <a:srgbClr val="505050"/>
              </a:solidFill>
              <a:latin typeface="Segoe UI" panose="020B0502040204020203" pitchFamily="34" charset="0"/>
              <a:cs typeface="Segoe UI" panose="020B0502040204020203" pitchFamily="34" charset="0"/>
            </a:endParaRPr>
          </a:p>
          <a:p>
            <a:pPr marL="171450" indent="-171450" fontAlgn="base">
              <a:buFont typeface="Arial" panose="020B0604020202020204" pitchFamily="34" charset="0"/>
              <a:buChar char="•"/>
            </a:pPr>
            <a:endParaRPr lang="en-US" sz="800">
              <a:solidFill>
                <a:srgbClr val="505050"/>
              </a:solidFill>
              <a:latin typeface="Segoe UI" panose="020B0502040204020203" pitchFamily="34" charset="0"/>
              <a:ea typeface="+mn-lt"/>
              <a:cs typeface="Segoe UI" panose="020B0502040204020203" pitchFamily="34" charset="0"/>
            </a:endParaRPr>
          </a:p>
          <a:p>
            <a:pPr marL="171450" indent="-171450" fontAlgn="base">
              <a:buFont typeface="Arial" panose="020B0604020202020204" pitchFamily="34" charset="0"/>
              <a:buChar char="•"/>
            </a:pPr>
            <a:endParaRPr lang="en-US" sz="800">
              <a:solidFill>
                <a:srgbClr val="505050"/>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29C196B1-8972-4E94-8127-D020BCBA9DCF}"/>
              </a:ext>
            </a:extLst>
          </p:cNvPr>
          <p:cNvSpPr txBox="1"/>
          <p:nvPr/>
        </p:nvSpPr>
        <p:spPr>
          <a:xfrm>
            <a:off x="4358006" y="3502698"/>
            <a:ext cx="3376985" cy="830997"/>
          </a:xfrm>
          <a:prstGeom prst="rect">
            <a:avLst/>
          </a:prstGeom>
          <a:noFill/>
        </p:spPr>
        <p:txBody>
          <a:bodyPr wrap="square" rtlCol="0">
            <a:spAutoFit/>
          </a:bodyPr>
          <a:lstStyle/>
          <a:p>
            <a:pPr fontAlgn="t"/>
            <a:r>
              <a:rPr lang="en-US" sz="1600">
                <a:solidFill>
                  <a:srgbClr val="505050"/>
                </a:solidFill>
                <a:latin typeface="Segoe UI Semibold" panose="020B0702040204020203" pitchFamily="34" charset="0"/>
                <a:cs typeface="Segoe UI Semibold" panose="020B0702040204020203" pitchFamily="34" charset="0"/>
              </a:rPr>
              <a:t>Create a safe, manageable environment from anywhere</a:t>
            </a:r>
          </a:p>
          <a:p>
            <a:endParaRPr lang="en-US" sz="1600" b="1">
              <a:solidFill>
                <a:srgbClr val="505050"/>
              </a:solidFill>
              <a:latin typeface="Segoe UI Semibold" panose="020B0502040204020203" pitchFamily="34" charset="0"/>
              <a:cs typeface="Segoe UI Semibold" panose="020B0502040204020203" pitchFamily="34" charset="0"/>
            </a:endParaRPr>
          </a:p>
        </p:txBody>
      </p:sp>
      <p:sp>
        <p:nvSpPr>
          <p:cNvPr id="11" name="TextBox 10">
            <a:extLst>
              <a:ext uri="{FF2B5EF4-FFF2-40B4-BE49-F238E27FC236}">
                <a16:creationId xmlns:a16="http://schemas.microsoft.com/office/drawing/2014/main" id="{C251340F-0155-4A5C-B4B7-EE7F953492C3}"/>
              </a:ext>
            </a:extLst>
          </p:cNvPr>
          <p:cNvSpPr txBox="1"/>
          <p:nvPr/>
        </p:nvSpPr>
        <p:spPr>
          <a:xfrm>
            <a:off x="4358005" y="4091364"/>
            <a:ext cx="3249878" cy="2437590"/>
          </a:xfrm>
          <a:prstGeom prst="rect">
            <a:avLst/>
          </a:prstGeom>
          <a:noFill/>
        </p:spPr>
        <p:txBody>
          <a:bodyPr wrap="square"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Full-featured, student-ready devices that are easy to deploy and manage remotely </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endParaRPr lang="en-US" sz="800" kern="0">
              <a:solidFill>
                <a:srgbClr val="505050"/>
              </a:solidFill>
              <a:latin typeface="Segoe UI"/>
              <a:cs typeface="Segoe UI"/>
            </a:endParaRPr>
          </a:p>
          <a:p>
            <a:pPr marL="171450" indent="-171450">
              <a:spcAft>
                <a:spcPts val="600"/>
              </a:spcAft>
              <a:buFont typeface="Arial" panose="020B0604020202020204" pitchFamily="34" charset="0"/>
              <a:buChar char="•"/>
              <a:defRPr/>
            </a:pPr>
            <a:r>
              <a:rPr lang="en-US" sz="800">
                <a:solidFill>
                  <a:srgbClr val="505050"/>
                </a:solidFill>
                <a:latin typeface="Segoe UI"/>
                <a:cs typeface="Segoe UI"/>
              </a:rPr>
              <a:t>Keep devices secure with updates via Microsoft Endpoint Manager,* restrict access to only the apps students need, and find custom-designed accessories for every task.</a:t>
            </a:r>
          </a:p>
          <a:p>
            <a:pPr marL="171450" indent="-171450">
              <a:spcAft>
                <a:spcPts val="600"/>
              </a:spcAft>
              <a:buFont typeface="Arial" panose="020B0604020202020204" pitchFamily="34" charset="0"/>
              <a:buChar char="•"/>
              <a:defRPr/>
            </a:pPr>
            <a:r>
              <a:rPr kumimoji="0" lang="en-US" sz="80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Make the most of your technology investments with devices that optimize the Microsoft 365* experience, including Windows, Windows</a:t>
            </a:r>
            <a:r>
              <a:rPr kumimoji="0" lang="en-US" sz="800" u="none" strike="noStrike" kern="1200" cap="none" spc="0" normalizeH="0" noProof="0">
                <a:ln>
                  <a:noFill/>
                </a:ln>
                <a:solidFill>
                  <a:srgbClr val="505050"/>
                </a:solidFill>
                <a:effectLst/>
                <a:uLnTx/>
                <a:uFillTx/>
                <a:latin typeface="Segoe UI" panose="020B0502040204020203" pitchFamily="34" charset="0"/>
                <a:cs typeface="Segoe UI" panose="020B0502040204020203" pitchFamily="34" charset="0"/>
              </a:rPr>
              <a:t> Hello,</a:t>
            </a:r>
            <a:r>
              <a:rPr kumimoji="0" lang="en-US" sz="80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 Office, Minecraft*: Education Edition, and more. </a:t>
            </a:r>
          </a:p>
          <a:p>
            <a:pPr marL="171450" indent="-171450">
              <a:spcAft>
                <a:spcPts val="600"/>
              </a:spcAft>
              <a:buFont typeface="Arial" panose="020B0604020202020204" pitchFamily="34" charset="0"/>
              <a:buChar char="•"/>
              <a:defRPr/>
            </a:pPr>
            <a:r>
              <a:rPr lang="en-US" sz="800">
                <a:solidFill>
                  <a:srgbClr val="505050"/>
                </a:solidFill>
                <a:latin typeface="Segoe UI"/>
                <a:cs typeface="Segoe UI"/>
              </a:rPr>
              <a:t>Reduce downtime with Advanced Exchange, an</a:t>
            </a:r>
            <a:br>
              <a:rPr lang="en-US" sz="800">
                <a:solidFill>
                  <a:srgbClr val="505050"/>
                </a:solidFill>
                <a:latin typeface="Segoe UI"/>
                <a:cs typeface="Segoe UI"/>
              </a:rPr>
            </a:br>
            <a:r>
              <a:rPr lang="en-US" sz="800">
                <a:solidFill>
                  <a:srgbClr val="505050"/>
                </a:solidFill>
                <a:latin typeface="Segoe UI"/>
                <a:cs typeface="Segoe UI"/>
              </a:rPr>
              <a:t>expedited replacement service, at no additional cost.</a:t>
            </a:r>
            <a:r>
              <a:rPr lang="en-US" sz="800" baseline="30000">
                <a:solidFill>
                  <a:srgbClr val="505050"/>
                </a:solidFill>
                <a:latin typeface="Segoe UI"/>
                <a:cs typeface="Segoe UI"/>
              </a:rPr>
              <a:t>3</a:t>
            </a:r>
            <a:endParaRPr lang="en-US" sz="800">
              <a:solidFill>
                <a:srgbClr val="505050"/>
              </a:solidFill>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defRPr/>
            </a:pPr>
            <a:r>
              <a:rPr kumimoji="0" lang="en-US" sz="80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Privacy you should expect: safe searches and</a:t>
            </a:r>
            <a:r>
              <a:rPr kumimoji="0" lang="en-US" sz="800" u="none" strike="noStrike" kern="1200" cap="none" spc="0" normalizeH="0" noProof="0">
                <a:ln>
                  <a:noFill/>
                </a:ln>
                <a:solidFill>
                  <a:srgbClr val="505050"/>
                </a:solidFill>
                <a:effectLst/>
                <a:uLnTx/>
                <a:uFillTx/>
                <a:latin typeface="Segoe UI" panose="020B0502040204020203" pitchFamily="34" charset="0"/>
                <a:cs typeface="Segoe UI" panose="020B0502040204020203" pitchFamily="34" charset="0"/>
              </a:rPr>
              <a:t> </a:t>
            </a:r>
            <a:r>
              <a:rPr kumimoji="0" lang="en-US" sz="80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no student re-targeting.</a:t>
            </a:r>
            <a:endParaRPr lang="en-US" sz="800">
              <a:solidFill>
                <a:srgbClr val="505050"/>
              </a:solidFill>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defRPr/>
            </a:pPr>
            <a:r>
              <a:rPr lang="en-US" sz="800" b="0" i="0" u="none" strike="noStrike">
                <a:solidFill>
                  <a:srgbClr val="505050"/>
                </a:solidFill>
                <a:effectLst/>
                <a:latin typeface="Segoe UI" panose="020B0502040204020203" pitchFamily="34" charset="0"/>
              </a:rPr>
              <a:t>Windows 10 Pro delivers the security IT teams trust.</a:t>
            </a:r>
            <a:r>
              <a:rPr lang="en-US" sz="800" b="0" i="0">
                <a:effectLst/>
                <a:latin typeface="Segoe UI" panose="020B0502040204020203" pitchFamily="34" charset="0"/>
              </a:rPr>
              <a:t>​</a:t>
            </a:r>
            <a:endParaRPr lang="en-US" sz="800" b="0" i="0">
              <a:effectLst/>
            </a:endParaRPr>
          </a:p>
          <a:p>
            <a:pPr marL="171450" indent="-171450">
              <a:spcAft>
                <a:spcPts val="600"/>
              </a:spcAft>
              <a:buFont typeface="Arial" panose="020B0604020202020204" pitchFamily="34" charset="0"/>
              <a:buChar char="•"/>
              <a:defRPr/>
            </a:pPr>
            <a:endParaRPr kumimoji="0" lang="en-US" sz="80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6CD8D679-5A7A-46BD-B11A-57E9CC6C012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60213" y="6261302"/>
            <a:ext cx="3521279" cy="3709482"/>
          </a:xfrm>
          <a:prstGeom prst="rect">
            <a:avLst/>
          </a:prstGeom>
        </p:spPr>
      </p:pic>
      <p:pic>
        <p:nvPicPr>
          <p:cNvPr id="32" name="Picture 31">
            <a:extLst>
              <a:ext uri="{FF2B5EF4-FFF2-40B4-BE49-F238E27FC236}">
                <a16:creationId xmlns:a16="http://schemas.microsoft.com/office/drawing/2014/main" id="{A1231D2B-2CFD-4DC0-A621-D870DD2ED0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48106" y="6732517"/>
            <a:ext cx="2933386" cy="2156167"/>
          </a:xfrm>
          <a:prstGeom prst="rect">
            <a:avLst/>
          </a:prstGeom>
        </p:spPr>
      </p:pic>
      <p:sp>
        <p:nvSpPr>
          <p:cNvPr id="34" name="TextBox 33">
            <a:extLst>
              <a:ext uri="{FF2B5EF4-FFF2-40B4-BE49-F238E27FC236}">
                <a16:creationId xmlns:a16="http://schemas.microsoft.com/office/drawing/2014/main" id="{C9AF8428-5F3A-44B4-970A-8D2E4CD7B472}"/>
              </a:ext>
            </a:extLst>
          </p:cNvPr>
          <p:cNvSpPr txBox="1"/>
          <p:nvPr/>
        </p:nvSpPr>
        <p:spPr>
          <a:xfrm>
            <a:off x="242904" y="6804337"/>
            <a:ext cx="3889680" cy="1229952"/>
          </a:xfrm>
          <a:prstGeom prst="rect">
            <a:avLst/>
          </a:prstGeom>
          <a:noFill/>
        </p:spPr>
        <p:txBody>
          <a:bodyPr wrap="square">
            <a:spAutoFit/>
          </a:bodyPr>
          <a:lstStyle/>
          <a:p>
            <a:pPr>
              <a:lnSpc>
                <a:spcPct val="107000"/>
              </a:lnSpc>
              <a:spcAft>
                <a:spcPts val="800"/>
              </a:spcAft>
              <a:defRPr/>
            </a:pPr>
            <a:r>
              <a:rPr lang="en-US" sz="1800" b="1">
                <a:solidFill>
                  <a:srgbClr val="505050"/>
                </a:solidFill>
                <a:latin typeface="Segoe UI Semibold" panose="020B0502040204020203" pitchFamily="34" charset="0"/>
                <a:cs typeface="Segoe UI Semibold" panose="020B0502040204020203" pitchFamily="34" charset="0"/>
              </a:rPr>
              <a:t>Secondary Education (Grade 6-12)</a:t>
            </a:r>
          </a:p>
          <a:p>
            <a:pPr algn="l" rtl="0" fontAlgn="base"/>
            <a:r>
              <a:rPr lang="en-US" sz="800">
                <a:solidFill>
                  <a:srgbClr val="505050"/>
                </a:solidFill>
                <a:latin typeface="Segoe UI" panose="020B0502040204020203" pitchFamily="34" charset="0"/>
                <a:cs typeface="Segoe UI" panose="020B0502040204020203" pitchFamily="34" charset="0"/>
              </a:rPr>
              <a:t>Keep student data safe and reduce headaches for IT with zero-touch remote deployment, one-click device management, and protection from Microsoft. Upgrading your classroom technology doesn’t have to bust the budget. You believe students need modern and sophisticated tools to make the most of their 6th through 12th grade educations that are easy to repair and durable enough to handle even the toughest critics.​</a:t>
            </a:r>
          </a:p>
        </p:txBody>
      </p:sp>
      <p:sp>
        <p:nvSpPr>
          <p:cNvPr id="36" name="TextBox 35">
            <a:extLst>
              <a:ext uri="{FF2B5EF4-FFF2-40B4-BE49-F238E27FC236}">
                <a16:creationId xmlns:a16="http://schemas.microsoft.com/office/drawing/2014/main" id="{11F25AF2-9D6C-49C4-B7C8-D5AD3A2972BA}"/>
              </a:ext>
            </a:extLst>
          </p:cNvPr>
          <p:cNvSpPr txBox="1"/>
          <p:nvPr/>
        </p:nvSpPr>
        <p:spPr>
          <a:xfrm>
            <a:off x="242904" y="8187863"/>
            <a:ext cx="3889680" cy="1271887"/>
          </a:xfrm>
          <a:prstGeom prst="rect">
            <a:avLst/>
          </a:prstGeom>
          <a:noFill/>
        </p:spPr>
        <p:txBody>
          <a:bodyPr wrap="square">
            <a:spAutoFit/>
          </a:bodyPr>
          <a:lstStyle/>
          <a:p>
            <a:pPr>
              <a:lnSpc>
                <a:spcPct val="107000"/>
              </a:lnSpc>
              <a:spcAft>
                <a:spcPts val="800"/>
              </a:spcAft>
              <a:defRPr/>
            </a:pPr>
            <a:r>
              <a:rPr lang="en-US" b="1">
                <a:solidFill>
                  <a:srgbClr val="505050"/>
                </a:solidFill>
                <a:latin typeface="Segoe UI Semibold" panose="020B0502040204020203" pitchFamily="34" charset="0"/>
                <a:cs typeface="Segoe UI Semibold" panose="020B0502040204020203" pitchFamily="34" charset="0"/>
              </a:rPr>
              <a:t>Higher Education</a:t>
            </a:r>
          </a:p>
          <a:p>
            <a:pPr algn="l" rtl="0" fontAlgn="base"/>
            <a:r>
              <a:rPr lang="en-US" sz="800">
                <a:solidFill>
                  <a:srgbClr val="505050"/>
                </a:solidFill>
                <a:latin typeface="Segoe UI" panose="020B0502040204020203" pitchFamily="34" charset="0"/>
                <a:cs typeface="Segoe UI" panose="020B0502040204020203" pitchFamily="34" charset="0"/>
              </a:rPr>
              <a:t>Unlock new ways of learning and collaborating by equipping students with a laptop that’s powerful enough to handle their essential apps, portable enough to carry everywhere, and stylish enough to excite young minds. Great devices shouldn’t come at a crippling price – now students can spark creativity and improve readiness for college and career while appreciating the durability and modern design.​</a:t>
            </a:r>
          </a:p>
        </p:txBody>
      </p:sp>
      <p:sp>
        <p:nvSpPr>
          <p:cNvPr id="38" name="Rectangle 37">
            <a:extLst>
              <a:ext uri="{FF2B5EF4-FFF2-40B4-BE49-F238E27FC236}">
                <a16:creationId xmlns:a16="http://schemas.microsoft.com/office/drawing/2014/main" id="{5F0942BB-FF5E-4098-97C9-91032B4B388D}"/>
              </a:ext>
            </a:extLst>
          </p:cNvPr>
          <p:cNvSpPr/>
          <p:nvPr/>
        </p:nvSpPr>
        <p:spPr>
          <a:xfrm>
            <a:off x="-1" y="-16293"/>
            <a:ext cx="3787859" cy="294679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B3DBC4C-009C-415E-8AC3-963C4372EB7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87859" y="-16293"/>
            <a:ext cx="3984541" cy="2946791"/>
          </a:xfrm>
          <a:prstGeom prst="rect">
            <a:avLst/>
          </a:prstGeom>
        </p:spPr>
      </p:pic>
      <p:pic>
        <p:nvPicPr>
          <p:cNvPr id="44" name="Picture 43">
            <a:extLst>
              <a:ext uri="{FF2B5EF4-FFF2-40B4-BE49-F238E27FC236}">
                <a16:creationId xmlns:a16="http://schemas.microsoft.com/office/drawing/2014/main" id="{8F3CD93E-18C7-4289-8B0D-1CB4A6964F8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20852" y="9558262"/>
            <a:ext cx="1610700" cy="545231"/>
          </a:xfrm>
          <a:prstGeom prst="rect">
            <a:avLst/>
          </a:prstGeom>
        </p:spPr>
      </p:pic>
      <p:sp>
        <p:nvSpPr>
          <p:cNvPr id="46" name="Rectangle 45">
            <a:extLst>
              <a:ext uri="{FF2B5EF4-FFF2-40B4-BE49-F238E27FC236}">
                <a16:creationId xmlns:a16="http://schemas.microsoft.com/office/drawing/2014/main" id="{60F50134-0F94-49CB-AA20-07A41C017441}"/>
              </a:ext>
            </a:extLst>
          </p:cNvPr>
          <p:cNvSpPr/>
          <p:nvPr/>
        </p:nvSpPr>
        <p:spPr>
          <a:xfrm>
            <a:off x="0" y="841704"/>
            <a:ext cx="4358004" cy="1458810"/>
          </a:xfrm>
          <a:prstGeom prst="rect">
            <a:avLst/>
          </a:prstGeom>
          <a:solidFill>
            <a:srgbClr val="505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61072CF-1C27-474F-B44E-F21A1EDCED98}"/>
              </a:ext>
            </a:extLst>
          </p:cNvPr>
          <p:cNvSpPr txBox="1"/>
          <p:nvPr/>
        </p:nvSpPr>
        <p:spPr>
          <a:xfrm>
            <a:off x="188267" y="906711"/>
            <a:ext cx="4330705" cy="1246495"/>
          </a:xfrm>
          <a:prstGeom prst="rect">
            <a:avLst/>
          </a:prstGeom>
          <a:noFill/>
        </p:spPr>
        <p:txBody>
          <a:bodyPr wrap="square" rtlCol="0">
            <a:spAutoFit/>
          </a:bodyPr>
          <a:lstStyle/>
          <a:p>
            <a:pPr fontAlgn="t"/>
            <a:r>
              <a:rPr lang="en-US" sz="2500">
                <a:solidFill>
                  <a:schemeClr val="bg1"/>
                </a:solidFill>
                <a:latin typeface="Segoe UI Semibold" panose="020B0702040204020203" pitchFamily="34" charset="0"/>
                <a:cs typeface="Segoe UI Semibold" panose="020B0702040204020203" pitchFamily="34" charset="0"/>
              </a:rPr>
              <a:t>Empower students and teachers with a laptop </a:t>
            </a:r>
            <a:br>
              <a:rPr lang="en-US" sz="2500">
                <a:solidFill>
                  <a:schemeClr val="bg1"/>
                </a:solidFill>
                <a:latin typeface="Segoe UI Semibold" panose="020B0702040204020203" pitchFamily="34" charset="0"/>
                <a:cs typeface="Segoe UI Semibold" panose="020B0702040204020203" pitchFamily="34" charset="0"/>
              </a:rPr>
            </a:br>
            <a:r>
              <a:rPr lang="en-US" sz="2500">
                <a:solidFill>
                  <a:schemeClr val="bg1"/>
                </a:solidFill>
                <a:latin typeface="Segoe UI Semibold" panose="020B0702040204020203" pitchFamily="34" charset="0"/>
                <a:cs typeface="Segoe UI Semibold" panose="020B0702040204020203" pitchFamily="34" charset="0"/>
              </a:rPr>
              <a:t>they’ll love</a:t>
            </a:r>
          </a:p>
        </p:txBody>
      </p:sp>
      <p:sp>
        <p:nvSpPr>
          <p:cNvPr id="50" name="TextBox 49">
            <a:extLst>
              <a:ext uri="{FF2B5EF4-FFF2-40B4-BE49-F238E27FC236}">
                <a16:creationId xmlns:a16="http://schemas.microsoft.com/office/drawing/2014/main" id="{CE8B2785-3670-4327-9EBA-89785541C3BF}"/>
              </a:ext>
            </a:extLst>
          </p:cNvPr>
          <p:cNvSpPr txBox="1"/>
          <p:nvPr/>
        </p:nvSpPr>
        <p:spPr>
          <a:xfrm>
            <a:off x="110221" y="9639726"/>
            <a:ext cx="4943042" cy="338554"/>
          </a:xfrm>
          <a:prstGeom prst="rect">
            <a:avLst/>
          </a:prstGeom>
          <a:noFill/>
        </p:spPr>
        <p:txBody>
          <a:bodyPr wrap="square" rtlCol="0" anchor="t">
            <a:spAutoFit/>
          </a:bodyPr>
          <a:lstStyle/>
          <a:p>
            <a:r>
              <a:rPr lang="en-US" sz="1600" b="1" dirty="0">
                <a:solidFill>
                  <a:srgbClr val="0078D5"/>
                </a:solidFill>
                <a:latin typeface="Segoe UI" panose="020B0502040204020203" pitchFamily="34" charset="0"/>
                <a:cs typeface="Segoe UI" panose="020B0502040204020203" pitchFamily="34" charset="0"/>
              </a:rPr>
              <a:t>Reach out to your partner today to learn more.</a:t>
            </a:r>
          </a:p>
        </p:txBody>
      </p:sp>
      <p:sp>
        <p:nvSpPr>
          <p:cNvPr id="3" name="Rectangle 2">
            <a:extLst>
              <a:ext uri="{FF2B5EF4-FFF2-40B4-BE49-F238E27FC236}">
                <a16:creationId xmlns:a16="http://schemas.microsoft.com/office/drawing/2014/main" id="{2419B0CC-FE8E-47CA-A381-3A664472DB2C}"/>
              </a:ext>
            </a:extLst>
          </p:cNvPr>
          <p:cNvSpPr/>
          <p:nvPr/>
        </p:nvSpPr>
        <p:spPr>
          <a:xfrm>
            <a:off x="242904" y="80596"/>
            <a:ext cx="1819422" cy="6892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Partner Logo</a:t>
            </a:r>
          </a:p>
        </p:txBody>
      </p:sp>
    </p:spTree>
    <p:extLst>
      <p:ext uri="{BB962C8B-B14F-4D97-AF65-F5344CB8AC3E}">
        <p14:creationId xmlns:p14="http://schemas.microsoft.com/office/powerpoint/2010/main" val="413795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E7583D-7054-A94F-8D96-5269119E6D69}"/>
              </a:ext>
            </a:extLst>
          </p:cNvPr>
          <p:cNvSpPr/>
          <p:nvPr/>
        </p:nvSpPr>
        <p:spPr>
          <a:xfrm>
            <a:off x="0" y="3172908"/>
            <a:ext cx="7772400" cy="68854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E4943DA-70E1-7546-B13B-362C45D7E210}"/>
              </a:ext>
            </a:extLst>
          </p:cNvPr>
          <p:cNvSpPr txBox="1"/>
          <p:nvPr/>
        </p:nvSpPr>
        <p:spPr>
          <a:xfrm>
            <a:off x="274721" y="3364492"/>
            <a:ext cx="3541643" cy="584775"/>
          </a:xfrm>
          <a:prstGeom prst="rect">
            <a:avLst/>
          </a:prstGeom>
          <a:noFill/>
        </p:spPr>
        <p:txBody>
          <a:bodyPr wrap="square" rtlCol="0">
            <a:spAutoFit/>
          </a:bodyPr>
          <a:lstStyle/>
          <a:p>
            <a:r>
              <a:rPr lang="en-US" sz="1600" b="1">
                <a:solidFill>
                  <a:srgbClr val="505050"/>
                </a:solidFill>
                <a:latin typeface="Segoe UI Semibold" panose="020B0502040204020203" pitchFamily="34" charset="0"/>
                <a:cs typeface="Segoe UI Semibold" panose="020B0502040204020203" pitchFamily="34" charset="0"/>
              </a:rPr>
              <a:t>Technical specifications</a:t>
            </a:r>
          </a:p>
          <a:p>
            <a:endParaRPr lang="en-US" sz="1600" b="1">
              <a:solidFill>
                <a:srgbClr val="505050"/>
              </a:solidFill>
              <a:latin typeface="Segoe UI Semibold" panose="020B0502040204020203" pitchFamily="34" charset="0"/>
              <a:cs typeface="Segoe UI Semibold" panose="020B0502040204020203" pitchFamily="34" charset="0"/>
            </a:endParaRPr>
          </a:p>
        </p:txBody>
      </p:sp>
      <p:graphicFrame>
        <p:nvGraphicFramePr>
          <p:cNvPr id="10" name="Table 2">
            <a:extLst>
              <a:ext uri="{FF2B5EF4-FFF2-40B4-BE49-F238E27FC236}">
                <a16:creationId xmlns:a16="http://schemas.microsoft.com/office/drawing/2014/main" id="{029AE7CA-CFC5-814F-9891-2B5A354980A7}"/>
              </a:ext>
            </a:extLst>
          </p:cNvPr>
          <p:cNvGraphicFramePr>
            <a:graphicFrameLocks noGrp="1"/>
          </p:cNvGraphicFramePr>
          <p:nvPr/>
        </p:nvGraphicFramePr>
        <p:xfrm>
          <a:off x="274722" y="3795928"/>
          <a:ext cx="3328356" cy="4320868"/>
        </p:xfrm>
        <a:graphic>
          <a:graphicData uri="http://schemas.openxmlformats.org/drawingml/2006/table">
            <a:tbl>
              <a:tblPr firstRow="1" bandRow="1">
                <a:tableStyleId>{5940675A-B579-460E-94D1-54222C63F5DA}</a:tableStyleId>
              </a:tblPr>
              <a:tblGrid>
                <a:gridCol w="939610">
                  <a:extLst>
                    <a:ext uri="{9D8B030D-6E8A-4147-A177-3AD203B41FA5}">
                      <a16:colId xmlns:a16="http://schemas.microsoft.com/office/drawing/2014/main" val="66097278"/>
                    </a:ext>
                  </a:extLst>
                </a:gridCol>
                <a:gridCol w="2388746">
                  <a:extLst>
                    <a:ext uri="{9D8B030D-6E8A-4147-A177-3AD203B41FA5}">
                      <a16:colId xmlns:a16="http://schemas.microsoft.com/office/drawing/2014/main" val="2683968764"/>
                    </a:ext>
                  </a:extLst>
                </a:gridCol>
              </a:tblGrid>
              <a:tr h="442722">
                <a:tc>
                  <a:txBody>
                    <a:bodyPr/>
                    <a:lstStyle/>
                    <a:p>
                      <a:r>
                        <a:rPr lang="en-US" sz="800" b="1" i="0">
                          <a:solidFill>
                            <a:srgbClr val="2D76BC"/>
                          </a:solidFill>
                          <a:effectLst/>
                          <a:latin typeface="Segoe UI Semibold"/>
                          <a:cs typeface="Segoe UI Semibold"/>
                        </a:rPr>
                        <a:t>Dimensions</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0" i="0">
                          <a:solidFill>
                            <a:srgbClr val="505050"/>
                          </a:solidFill>
                          <a:effectLst/>
                          <a:latin typeface="Segoe UI"/>
                          <a:cs typeface="Segoe UI"/>
                        </a:rPr>
                        <a:t>10.95” x 8.10” x 0.62” </a:t>
                      </a:r>
                      <a:endParaRPr lang="en-US" sz="800" b="0" i="0">
                        <a:solidFill>
                          <a:srgbClr val="505050"/>
                        </a:solidFill>
                        <a:effectLst/>
                        <a:latin typeface="Segoe UI" panose="020B0502040204020203" pitchFamily="34" charset="0"/>
                        <a:cs typeface="Segoe UI" panose="020B0502040204020203" pitchFamily="34" charset="0"/>
                      </a:endParaRPr>
                    </a:p>
                    <a:p>
                      <a:r>
                        <a:rPr lang="en-US" sz="800" b="0" i="0">
                          <a:solidFill>
                            <a:srgbClr val="505050"/>
                          </a:solidFill>
                          <a:effectLst/>
                          <a:latin typeface="Segoe UI"/>
                          <a:cs typeface="Segoe UI"/>
                        </a:rPr>
                        <a:t>(278.18mm x 205.67mm x 15.69mm)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376359"/>
                  </a:ext>
                </a:extLst>
              </a:tr>
              <a:tr h="701136">
                <a:tc>
                  <a:txBody>
                    <a:bodyPr/>
                    <a:lstStyle/>
                    <a:p>
                      <a:r>
                        <a:rPr lang="en-US" sz="800" b="1" i="0">
                          <a:solidFill>
                            <a:srgbClr val="2D76BC"/>
                          </a:solidFill>
                          <a:effectLst/>
                          <a:latin typeface="Segoe UI Semibold"/>
                          <a:cs typeface="Segoe UI Semibold"/>
                        </a:rPr>
                        <a:t>Display</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800" b="0" i="0">
                          <a:solidFill>
                            <a:srgbClr val="505050"/>
                          </a:solidFill>
                          <a:effectLst/>
                          <a:latin typeface="Segoe UI"/>
                          <a:cs typeface="Segoe UI"/>
                        </a:rPr>
                        <a:t>Screen: 12.4” PixelSense™ Display</a:t>
                      </a:r>
                      <a:r>
                        <a:rPr lang="en-US" sz="800" b="0" i="0" baseline="30000">
                          <a:solidFill>
                            <a:srgbClr val="505050"/>
                          </a:solidFill>
                          <a:effectLst/>
                          <a:latin typeface="Segoe UI"/>
                          <a:cs typeface="Segoe UI"/>
                        </a:rPr>
                        <a:t>7</a:t>
                      </a:r>
                    </a:p>
                    <a:p>
                      <a:pPr lvl="0">
                        <a:buNone/>
                      </a:pPr>
                      <a:r>
                        <a:rPr lang="en-US" sz="800" b="0" i="0">
                          <a:solidFill>
                            <a:srgbClr val="505050"/>
                          </a:solidFill>
                          <a:effectLst/>
                          <a:latin typeface="Segoe UI"/>
                          <a:cs typeface="Segoe UI"/>
                        </a:rPr>
                        <a:t>Resolution: 1536 x 1024 (148 PPI)</a:t>
                      </a:r>
                    </a:p>
                    <a:p>
                      <a:pPr lvl="0">
                        <a:buNone/>
                      </a:pPr>
                      <a:r>
                        <a:rPr lang="en-US" sz="800" b="0" i="0">
                          <a:solidFill>
                            <a:srgbClr val="505050"/>
                          </a:solidFill>
                          <a:effectLst/>
                          <a:latin typeface="Segoe UI"/>
                          <a:cs typeface="Segoe UI"/>
                        </a:rPr>
                        <a:t>Aspect ratio: 3:2</a:t>
                      </a:r>
                    </a:p>
                    <a:p>
                      <a:pPr lvl="0">
                        <a:buNone/>
                      </a:pPr>
                      <a:r>
                        <a:rPr lang="en-US" sz="800" b="0" i="0">
                          <a:solidFill>
                            <a:srgbClr val="505050"/>
                          </a:solidFill>
                          <a:effectLst/>
                          <a:latin typeface="Segoe UI"/>
                          <a:cs typeface="Segoe UI"/>
                        </a:rPr>
                        <a:t>Touch: 10 point multi-touch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917425"/>
                  </a:ext>
                </a:extLst>
              </a:tr>
              <a:tr h="354178">
                <a:tc>
                  <a:txBody>
                    <a:bodyPr/>
                    <a:lstStyle/>
                    <a:p>
                      <a:r>
                        <a:rPr lang="en-US" sz="800" b="1" i="0">
                          <a:solidFill>
                            <a:srgbClr val="2D76BC"/>
                          </a:solidFill>
                          <a:effectLst/>
                          <a:latin typeface="Segoe UI Semibold"/>
                          <a:cs typeface="Segoe UI Semibold"/>
                        </a:rPr>
                        <a:t>Memory</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sz="800" kern="1200">
                          <a:solidFill>
                            <a:srgbClr val="505050"/>
                          </a:solidFill>
                          <a:effectLst/>
                          <a:latin typeface="Segoe UI"/>
                          <a:ea typeface="+mn-ea"/>
                          <a:cs typeface="Segoe UI"/>
                        </a:rPr>
                        <a:t>8GB or 16GB LPDDR4x in Memory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34972"/>
                  </a:ext>
                </a:extLst>
              </a:tr>
              <a:tr h="427965">
                <a:tc>
                  <a:txBody>
                    <a:bodyPr/>
                    <a:lstStyle/>
                    <a:p>
                      <a:r>
                        <a:rPr lang="en-US" sz="800" b="1" i="0">
                          <a:solidFill>
                            <a:srgbClr val="2D76BC"/>
                          </a:solidFill>
                          <a:effectLst/>
                          <a:latin typeface="Segoe UI Semibold"/>
                          <a:cs typeface="Segoe UI Semibold"/>
                        </a:rPr>
                        <a:t>Processor</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0" i="0" kern="1200">
                          <a:solidFill>
                            <a:srgbClr val="505050"/>
                          </a:solidFill>
                          <a:effectLst/>
                          <a:latin typeface="Segoe UI"/>
                          <a:ea typeface="+mn-ea"/>
                          <a:cs typeface="Segoe UI"/>
                        </a:rPr>
                        <a:t>10th Gen Intel® Core™ i5-1035G1 Processor </a:t>
                      </a: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855549"/>
                  </a:ext>
                </a:extLst>
              </a:tr>
              <a:tr h="692528">
                <a:tc>
                  <a:txBody>
                    <a:bodyPr/>
                    <a:lstStyle/>
                    <a:p>
                      <a:r>
                        <a:rPr lang="en-US" sz="800" b="1" i="0">
                          <a:solidFill>
                            <a:srgbClr val="2D76BC"/>
                          </a:solidFill>
                          <a:effectLst/>
                          <a:latin typeface="Segoe UI Semibold"/>
                          <a:cs typeface="Segoe UI Semibold"/>
                        </a:rPr>
                        <a:t>Security</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0" i="0" kern="1200">
                          <a:solidFill>
                            <a:srgbClr val="505050"/>
                          </a:solidFill>
                          <a:effectLst/>
                          <a:latin typeface="Segoe UI"/>
                          <a:ea typeface="+mn-ea"/>
                          <a:cs typeface="Segoe UI"/>
                        </a:rPr>
                        <a:t>Discrete hardware TPM</a:t>
                      </a:r>
                    </a:p>
                    <a:p>
                      <a:pPr algn="l" fontAlgn="t"/>
                      <a:r>
                        <a:rPr lang="en-US" sz="800" b="0" i="0" kern="1200">
                          <a:solidFill>
                            <a:srgbClr val="505050"/>
                          </a:solidFill>
                          <a:effectLst/>
                          <a:latin typeface="Segoe UI"/>
                          <a:ea typeface="+mn-ea"/>
                          <a:cs typeface="Segoe UI"/>
                        </a:rPr>
                        <a:t>Enterprise-grade protection with Windows Hello sign-in</a:t>
                      </a:r>
                    </a:p>
                    <a:p>
                      <a:pPr marL="0" marR="0" lvl="0" indent="0" algn="l" defTabSz="914400" rtl="0" eaLnBrk="1" fontAlgn="t" latinLnBrk="0" hangingPunct="1">
                        <a:lnSpc>
                          <a:spcPct val="100000"/>
                        </a:lnSpc>
                        <a:spcBef>
                          <a:spcPts val="0"/>
                        </a:spcBef>
                        <a:spcAft>
                          <a:spcPts val="0"/>
                        </a:spcAft>
                        <a:buClrTx/>
                        <a:buSzTx/>
                        <a:buFontTx/>
                        <a:buNone/>
                        <a:tabLst/>
                        <a:defRPr/>
                      </a:pPr>
                      <a:r>
                        <a:rPr lang="en-US" sz="800" b="0" i="0" kern="1200">
                          <a:solidFill>
                            <a:srgbClr val="505050"/>
                          </a:solidFill>
                          <a:effectLst/>
                          <a:latin typeface="Segoe UI"/>
                          <a:ea typeface="+mn-ea"/>
                          <a:cs typeface="Segoe UI"/>
                        </a:rPr>
                        <a:t>One Touch sign in with Fingerprint Power Button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418575"/>
                  </a:ext>
                </a:extLst>
              </a:tr>
              <a:tr h="313077">
                <a:tc>
                  <a:txBody>
                    <a:bodyPr/>
                    <a:lstStyle/>
                    <a:p>
                      <a:r>
                        <a:rPr lang="en-US" sz="800" b="1" i="0">
                          <a:solidFill>
                            <a:srgbClr val="2D76BC"/>
                          </a:solidFill>
                          <a:effectLst/>
                          <a:latin typeface="Segoe UI Semibold"/>
                          <a:cs typeface="Segoe UI Semibold"/>
                        </a:rPr>
                        <a:t>Software</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77240" rtl="0" eaLnBrk="1" latinLnBrk="0" hangingPunct="1"/>
                      <a:r>
                        <a:rPr lang="en-US" sz="800" b="0" i="0" kern="1200">
                          <a:solidFill>
                            <a:srgbClr val="505050"/>
                          </a:solidFill>
                          <a:effectLst/>
                          <a:latin typeface="Segoe UI"/>
                          <a:ea typeface="+mn-ea"/>
                          <a:cs typeface="Segoe UI"/>
                        </a:rPr>
                        <a:t>Windows 10 Pro</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861542"/>
                  </a:ext>
                </a:extLst>
              </a:tr>
              <a:tr h="261580">
                <a:tc>
                  <a:txBody>
                    <a:bodyPr/>
                    <a:lstStyle/>
                    <a:p>
                      <a:r>
                        <a:rPr lang="en-US" sz="800" b="1" i="0">
                          <a:solidFill>
                            <a:srgbClr val="2D76BC"/>
                          </a:solidFill>
                          <a:effectLst/>
                          <a:latin typeface="Segoe UI Semibold"/>
                          <a:cs typeface="Segoe UI Semibold"/>
                        </a:rPr>
                        <a:t>Sensors</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0" i="0">
                          <a:solidFill>
                            <a:srgbClr val="505050"/>
                          </a:solidFill>
                          <a:effectLst/>
                          <a:latin typeface="Segoe UI"/>
                          <a:cs typeface="Segoe UI"/>
                        </a:rPr>
                        <a:t>Ambient light sensor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8376342"/>
                  </a:ext>
                </a:extLst>
              </a:tr>
              <a:tr h="758707">
                <a:tc>
                  <a:txBody>
                    <a:bodyPr/>
                    <a:lstStyle/>
                    <a:p>
                      <a:r>
                        <a:rPr lang="en-US" sz="800" b="1" i="0">
                          <a:solidFill>
                            <a:srgbClr val="2D76BC"/>
                          </a:solidFill>
                          <a:effectLst/>
                          <a:latin typeface="Segoe UI Semibold"/>
                          <a:cs typeface="Segoe UI Semibold"/>
                        </a:rPr>
                        <a:t>What’s in the box</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800"/>
                        </a:spcAft>
                        <a:buFont typeface="Symbol" panose="05050102010706020507" pitchFamily="18" charset="2"/>
                        <a:buNone/>
                      </a:pPr>
                      <a:r>
                        <a:rPr lang="en-US" sz="800" b="0" i="0" kern="1200">
                          <a:solidFill>
                            <a:srgbClr val="505050"/>
                          </a:solidFill>
                          <a:effectLst/>
                          <a:latin typeface="Segoe UI"/>
                          <a:ea typeface="+mn-ea"/>
                          <a:cs typeface="Segoe UI"/>
                        </a:rPr>
                        <a:t>Surface Laptop Go</a:t>
                      </a:r>
                      <a:br>
                        <a:rPr lang="en-US" sz="800" b="0" i="0" kern="1200">
                          <a:solidFill>
                            <a:srgbClr val="505050"/>
                          </a:solidFill>
                          <a:effectLst/>
                          <a:latin typeface="Segoe UI"/>
                          <a:ea typeface="+mn-ea"/>
                          <a:cs typeface="Segoe UI"/>
                        </a:rPr>
                      </a:br>
                      <a:r>
                        <a:rPr lang="en-US" sz="800" kern="1200">
                          <a:solidFill>
                            <a:srgbClr val="505050"/>
                          </a:solidFill>
                          <a:effectLst/>
                          <a:latin typeface="Segoe UI"/>
                          <a:ea typeface="+mn-ea"/>
                          <a:cs typeface="Segoe UI"/>
                        </a:rPr>
                        <a:t>39W</a:t>
                      </a:r>
                      <a:r>
                        <a:rPr lang="en-US" sz="800" kern="1200" baseline="0">
                          <a:solidFill>
                            <a:srgbClr val="505050"/>
                          </a:solidFill>
                          <a:effectLst/>
                          <a:latin typeface="Segoe UI"/>
                          <a:ea typeface="+mn-ea"/>
                          <a:cs typeface="Segoe UI"/>
                        </a:rPr>
                        <a:t> Power Supply</a:t>
                      </a:r>
                      <a:br>
                        <a:rPr lang="en-US" sz="800" b="0" i="0" kern="1200">
                          <a:solidFill>
                            <a:srgbClr val="505050"/>
                          </a:solidFill>
                          <a:effectLst/>
                          <a:latin typeface="Segoe UI"/>
                          <a:ea typeface="+mn-ea"/>
                          <a:cs typeface="Segoe UI"/>
                        </a:rPr>
                      </a:br>
                      <a:r>
                        <a:rPr lang="en-US" sz="800" b="0" i="0" kern="1200">
                          <a:solidFill>
                            <a:srgbClr val="505050"/>
                          </a:solidFill>
                          <a:effectLst/>
                          <a:latin typeface="Segoe UI"/>
                          <a:ea typeface="+mn-ea"/>
                          <a:cs typeface="Segoe UI"/>
                        </a:rPr>
                        <a:t>Quick Start Guide  </a:t>
                      </a:r>
                      <a:br>
                        <a:rPr lang="en-US" sz="800" b="0" i="0" kern="1200">
                          <a:solidFill>
                            <a:srgbClr val="505050"/>
                          </a:solidFill>
                          <a:effectLst/>
                          <a:latin typeface="Segoe UI"/>
                          <a:ea typeface="+mn-ea"/>
                          <a:cs typeface="Segoe UI"/>
                        </a:rPr>
                      </a:br>
                      <a:r>
                        <a:rPr lang="en-US" sz="800" b="0" i="0" kern="1200">
                          <a:solidFill>
                            <a:srgbClr val="505050"/>
                          </a:solidFill>
                          <a:effectLst/>
                          <a:latin typeface="Segoe UI"/>
                          <a:ea typeface="+mn-ea"/>
                          <a:cs typeface="Segoe UI"/>
                        </a:rPr>
                        <a:t>Safety and warranty documents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786172"/>
                  </a:ext>
                </a:extLst>
              </a:tr>
              <a:tr h="365760">
                <a:tc>
                  <a:txBody>
                    <a:bodyPr/>
                    <a:lstStyle/>
                    <a:p>
                      <a:r>
                        <a:rPr lang="en-US" sz="800" b="1" i="0">
                          <a:solidFill>
                            <a:srgbClr val="2D76BC"/>
                          </a:solidFill>
                          <a:effectLst/>
                          <a:latin typeface="Segoe UI Semibold"/>
                          <a:cs typeface="Segoe UI Semibold"/>
                        </a:rPr>
                        <a:t>Weight</a:t>
                      </a: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800"/>
                        </a:spcAft>
                        <a:buClrTx/>
                        <a:buSzTx/>
                        <a:buFont typeface="Symbol" panose="05050102010706020507" pitchFamily="18" charset="2"/>
                        <a:buNone/>
                        <a:tabLst/>
                        <a:defRPr/>
                      </a:pPr>
                      <a:r>
                        <a:rPr lang="en-US" sz="800" b="0" i="0" kern="1200">
                          <a:solidFill>
                            <a:srgbClr val="505050"/>
                          </a:solidFill>
                          <a:effectLst/>
                          <a:latin typeface="Segoe UI"/>
                          <a:ea typeface="+mn-ea"/>
                          <a:cs typeface="Segoe UI"/>
                        </a:rPr>
                        <a:t>2.45 </a:t>
                      </a:r>
                      <a:r>
                        <a:rPr lang="en-US" sz="800" b="0" i="0" kern="1200" err="1">
                          <a:solidFill>
                            <a:srgbClr val="505050"/>
                          </a:solidFill>
                          <a:effectLst/>
                          <a:latin typeface="Segoe UI"/>
                          <a:ea typeface="+mn-ea"/>
                          <a:cs typeface="Segoe UI"/>
                        </a:rPr>
                        <a:t>lb</a:t>
                      </a:r>
                      <a:r>
                        <a:rPr lang="en-US" sz="800" b="0" i="0" kern="1200">
                          <a:solidFill>
                            <a:srgbClr val="505050"/>
                          </a:solidFill>
                          <a:effectLst/>
                          <a:latin typeface="Segoe UI"/>
                          <a:ea typeface="+mn-ea"/>
                          <a:cs typeface="Segoe UI"/>
                        </a:rPr>
                        <a:t> (1,110 g)</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937085"/>
                  </a:ext>
                </a:extLst>
              </a:tr>
            </a:tbl>
          </a:graphicData>
        </a:graphic>
      </p:graphicFrame>
      <p:graphicFrame>
        <p:nvGraphicFramePr>
          <p:cNvPr id="13" name="Table 2">
            <a:extLst>
              <a:ext uri="{FF2B5EF4-FFF2-40B4-BE49-F238E27FC236}">
                <a16:creationId xmlns:a16="http://schemas.microsoft.com/office/drawing/2014/main" id="{90BAE96E-1AED-854B-9DCD-CCFBCA54ADF6}"/>
              </a:ext>
            </a:extLst>
          </p:cNvPr>
          <p:cNvGraphicFramePr>
            <a:graphicFrameLocks noGrp="1"/>
          </p:cNvGraphicFramePr>
          <p:nvPr/>
        </p:nvGraphicFramePr>
        <p:xfrm>
          <a:off x="4123124" y="3795928"/>
          <a:ext cx="3328356" cy="4528331"/>
        </p:xfrm>
        <a:graphic>
          <a:graphicData uri="http://schemas.openxmlformats.org/drawingml/2006/table">
            <a:tbl>
              <a:tblPr firstRow="1" bandRow="1">
                <a:tableStyleId>{5940675A-B579-460E-94D1-54222C63F5DA}</a:tableStyleId>
              </a:tblPr>
              <a:tblGrid>
                <a:gridCol w="925858">
                  <a:extLst>
                    <a:ext uri="{9D8B030D-6E8A-4147-A177-3AD203B41FA5}">
                      <a16:colId xmlns:a16="http://schemas.microsoft.com/office/drawing/2014/main" val="66097278"/>
                    </a:ext>
                  </a:extLst>
                </a:gridCol>
                <a:gridCol w="2402498">
                  <a:extLst>
                    <a:ext uri="{9D8B030D-6E8A-4147-A177-3AD203B41FA5}">
                      <a16:colId xmlns:a16="http://schemas.microsoft.com/office/drawing/2014/main" val="2683968764"/>
                    </a:ext>
                  </a:extLst>
                </a:gridCol>
              </a:tblGrid>
              <a:tr h="495300">
                <a:tc>
                  <a:txBody>
                    <a:bodyPr/>
                    <a:lstStyle/>
                    <a:p>
                      <a:r>
                        <a:rPr lang="en-US" sz="800" b="0" i="0" noProof="0">
                          <a:solidFill>
                            <a:srgbClr val="2D76BC"/>
                          </a:solidFill>
                          <a:effectLst/>
                          <a:latin typeface="Segoe UI Semibold"/>
                          <a:cs typeface="Segoe UI Semibold"/>
                        </a:rPr>
                        <a:t>Storage</a:t>
                      </a:r>
                      <a:r>
                        <a:rPr lang="en-US" sz="800" b="0" i="0" baseline="30000" noProof="0">
                          <a:solidFill>
                            <a:srgbClr val="2D76BC"/>
                          </a:solidFill>
                          <a:effectLst/>
                          <a:latin typeface="Segoe UI Semibold"/>
                          <a:cs typeface="Segoe UI Semibold"/>
                        </a:rPr>
                        <a:t>8</a:t>
                      </a:r>
                      <a:endParaRPr lang="en-US" sz="800" b="0" i="0" baseline="30000" noProof="0">
                        <a:solidFill>
                          <a:srgbClr val="2D76BC"/>
                        </a:solidFill>
                        <a:effectLst/>
                        <a:latin typeface="Segoe UI Semibold" panose="020B0502040204020203" pitchFamily="34" charset="0"/>
                        <a:cs typeface="Segoe UI Semibold" panose="020B0502040204020203" pitchFamily="34" charset="0"/>
                      </a:endParaRP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800" b="0" i="0" kern="1200">
                          <a:solidFill>
                            <a:srgbClr val="505050"/>
                          </a:solidFill>
                          <a:latin typeface="Segoe UI"/>
                          <a:ea typeface="+mn-ea"/>
                          <a:cs typeface="Segoe UI"/>
                        </a:rPr>
                        <a:t>Solid-state drive (SSD) options: 128GB, 256GB </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917425"/>
                  </a:ext>
                </a:extLst>
              </a:tr>
              <a:tr h="373380">
                <a:tc>
                  <a:txBody>
                    <a:bodyPr/>
                    <a:lstStyle/>
                    <a:p>
                      <a:r>
                        <a:rPr lang="en-US" sz="800" b="0" i="0" noProof="0">
                          <a:solidFill>
                            <a:srgbClr val="2D76BC"/>
                          </a:solidFill>
                          <a:effectLst/>
                          <a:latin typeface="Segoe UI Semibold"/>
                          <a:cs typeface="Segoe UI Semibold"/>
                        </a:rPr>
                        <a:t>Battery life</a:t>
                      </a:r>
                      <a:r>
                        <a:rPr lang="en-US" sz="800" b="0" i="0" baseline="30000" noProof="0">
                          <a:solidFill>
                            <a:srgbClr val="2D76BC"/>
                          </a:solidFill>
                          <a:effectLst/>
                          <a:latin typeface="Segoe UI Semibold"/>
                          <a:cs typeface="Segoe UI Semibold"/>
                        </a:rPr>
                        <a:t>1</a:t>
                      </a:r>
                      <a:endParaRPr lang="en-US" sz="800" b="0" i="0" baseline="30000" noProof="0">
                        <a:solidFill>
                          <a:srgbClr val="2D76BC"/>
                        </a:solidFill>
                        <a:effectLst/>
                        <a:latin typeface="Segoe UI Semibold" panose="020B0502040204020203" pitchFamily="34" charset="0"/>
                        <a:cs typeface="Segoe UI Semibold" panose="020B0502040204020203" pitchFamily="34" charset="0"/>
                      </a:endParaRPr>
                    </a:p>
                  </a:txBody>
                  <a:tcPr marL="57150" marR="85725"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fr-FR" sz="800" b="0" i="0" kern="1200">
                          <a:solidFill>
                            <a:srgbClr val="505050"/>
                          </a:solidFill>
                          <a:effectLst/>
                          <a:latin typeface="Segoe UI"/>
                          <a:ea typeface="+mn-ea"/>
                          <a:cs typeface="Segoe UI"/>
                        </a:rPr>
                        <a:t>Up to 13 </a:t>
                      </a:r>
                      <a:r>
                        <a:rPr lang="en-US" sz="800" b="0" i="0" kern="1200" noProof="0">
                          <a:solidFill>
                            <a:srgbClr val="505050"/>
                          </a:solidFill>
                          <a:effectLst/>
                          <a:latin typeface="Segoe UI"/>
                          <a:ea typeface="+mn-ea"/>
                          <a:cs typeface="Segoe UI"/>
                        </a:rPr>
                        <a:t>hours</a:t>
                      </a:r>
                      <a:r>
                        <a:rPr lang="fr-FR" sz="800" b="0" i="0" kern="1200">
                          <a:solidFill>
                            <a:srgbClr val="505050"/>
                          </a:solidFill>
                          <a:effectLst/>
                          <a:latin typeface="Segoe UI"/>
                          <a:ea typeface="+mn-ea"/>
                          <a:cs typeface="Segoe UI"/>
                        </a:rPr>
                        <a:t> of </a:t>
                      </a:r>
                      <a:r>
                        <a:rPr lang="en-US" sz="800" b="0" i="0" kern="1200" noProof="0">
                          <a:solidFill>
                            <a:srgbClr val="505050"/>
                          </a:solidFill>
                          <a:effectLst/>
                          <a:latin typeface="Segoe UI"/>
                          <a:ea typeface="+mn-ea"/>
                          <a:cs typeface="Segoe UI"/>
                        </a:rPr>
                        <a:t>typical</a:t>
                      </a:r>
                      <a:r>
                        <a:rPr lang="fr-FR" sz="800" b="0" i="0" kern="1200">
                          <a:solidFill>
                            <a:srgbClr val="505050"/>
                          </a:solidFill>
                          <a:effectLst/>
                          <a:latin typeface="Segoe UI"/>
                          <a:ea typeface="+mn-ea"/>
                          <a:cs typeface="Segoe UI"/>
                        </a:rPr>
                        <a:t> </a:t>
                      </a:r>
                      <a:r>
                        <a:rPr lang="en-US" sz="800" b="0" i="0" kern="1200" noProof="0">
                          <a:solidFill>
                            <a:srgbClr val="505050"/>
                          </a:solidFill>
                          <a:effectLst/>
                          <a:latin typeface="Segoe UI"/>
                          <a:ea typeface="+mn-ea"/>
                          <a:cs typeface="Segoe UI"/>
                        </a:rPr>
                        <a:t>device</a:t>
                      </a:r>
                      <a:r>
                        <a:rPr lang="fr-FR" sz="800" b="0" i="0" kern="1200">
                          <a:solidFill>
                            <a:srgbClr val="505050"/>
                          </a:solidFill>
                          <a:effectLst/>
                          <a:latin typeface="Segoe UI"/>
                          <a:ea typeface="+mn-ea"/>
                          <a:cs typeface="Segoe UI"/>
                        </a:rPr>
                        <a:t> usage</a:t>
                      </a:r>
                      <a:r>
                        <a:rPr lang="en-US" sz="800" kern="1200" baseline="30000">
                          <a:solidFill>
                            <a:srgbClr val="505050"/>
                          </a:solidFill>
                          <a:latin typeface="Segoe UI Semibold"/>
                          <a:ea typeface="+mn-ea"/>
                          <a:cs typeface="Segoe UI Semibold"/>
                        </a:rPr>
                        <a:t>1</a:t>
                      </a:r>
                      <a:endParaRPr lang="en-US" sz="800" b="0" i="0" kern="1200">
                        <a:solidFill>
                          <a:srgbClr val="505050"/>
                        </a:solidFill>
                        <a:effectLst/>
                        <a:latin typeface="Segoe UI"/>
                        <a:ea typeface="+mn-ea"/>
                        <a:cs typeface="Segoe UI"/>
                      </a:endParaRP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09491"/>
                  </a:ext>
                </a:extLst>
              </a:tr>
              <a:tr h="403860">
                <a:tc>
                  <a:txBody>
                    <a:bodyPr/>
                    <a:lstStyle/>
                    <a:p>
                      <a:r>
                        <a:rPr lang="en-US" sz="800" b="1" i="0" noProof="0">
                          <a:solidFill>
                            <a:srgbClr val="2D76BC"/>
                          </a:solidFill>
                          <a:effectLst/>
                          <a:latin typeface="Segoe UI Semibold" panose="020B0502040204020203" pitchFamily="34" charset="0"/>
                          <a:cs typeface="Segoe UI Semibold" panose="020B0502040204020203" pitchFamily="34" charset="0"/>
                        </a:rPr>
                        <a:t>Graphics </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sz="800" kern="1200">
                          <a:solidFill>
                            <a:srgbClr val="505050"/>
                          </a:solidFill>
                          <a:effectLst/>
                          <a:latin typeface="Segoe UI"/>
                          <a:ea typeface="+mn-ea"/>
                          <a:cs typeface="Segoe UI"/>
                        </a:rPr>
                        <a:t>Intel® UHD Graphics</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298490"/>
                  </a:ext>
                </a:extLst>
              </a:tr>
              <a:tr h="686336">
                <a:tc>
                  <a:txBody>
                    <a:bodyPr/>
                    <a:lstStyle/>
                    <a:p>
                      <a:r>
                        <a:rPr lang="en-US" sz="800" b="1" i="0" noProof="0">
                          <a:solidFill>
                            <a:srgbClr val="2D76BC"/>
                          </a:solidFill>
                          <a:effectLst/>
                          <a:latin typeface="Segoe UI Semibold"/>
                          <a:cs typeface="Segoe UI Semibold"/>
                        </a:rPr>
                        <a:t>Connections</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FontTx/>
                        <a:buNone/>
                      </a:pPr>
                      <a:r>
                        <a:rPr lang="en-US" sz="800" kern="1200">
                          <a:solidFill>
                            <a:srgbClr val="505050"/>
                          </a:solidFill>
                          <a:effectLst/>
                          <a:latin typeface="Segoe UI"/>
                          <a:ea typeface="+mn-ea"/>
                          <a:cs typeface="Segoe UI"/>
                        </a:rPr>
                        <a:t>1 x USB-C®</a:t>
                      </a:r>
                    </a:p>
                    <a:p>
                      <a:pPr marL="0" marR="0" lvl="0" indent="0" algn="l" rtl="0" eaLnBrk="1" fontAlgn="auto" latinLnBrk="0" hangingPunct="1">
                        <a:lnSpc>
                          <a:spcPct val="100000"/>
                        </a:lnSpc>
                        <a:spcBef>
                          <a:spcPts val="0"/>
                        </a:spcBef>
                        <a:spcAft>
                          <a:spcPts val="0"/>
                        </a:spcAft>
                        <a:buFontTx/>
                        <a:buNone/>
                      </a:pPr>
                      <a:r>
                        <a:rPr lang="en-US" sz="800" kern="1200">
                          <a:solidFill>
                            <a:srgbClr val="505050"/>
                          </a:solidFill>
                          <a:effectLst/>
                          <a:latin typeface="Segoe UI"/>
                          <a:ea typeface="+mn-ea"/>
                          <a:cs typeface="Segoe UI"/>
                        </a:rPr>
                        <a:t>1 x USB-A</a:t>
                      </a:r>
                    </a:p>
                    <a:p>
                      <a:pPr marL="0" marR="0" lvl="0" indent="0" algn="l" rtl="0" eaLnBrk="1" fontAlgn="auto" latinLnBrk="0" hangingPunct="1">
                        <a:lnSpc>
                          <a:spcPct val="100000"/>
                        </a:lnSpc>
                        <a:spcBef>
                          <a:spcPts val="0"/>
                        </a:spcBef>
                        <a:spcAft>
                          <a:spcPts val="0"/>
                        </a:spcAft>
                        <a:buFontTx/>
                        <a:buNone/>
                      </a:pPr>
                      <a:r>
                        <a:rPr lang="en-US" sz="800" kern="1200">
                          <a:solidFill>
                            <a:srgbClr val="505050"/>
                          </a:solidFill>
                          <a:effectLst/>
                          <a:latin typeface="Segoe UI"/>
                          <a:ea typeface="+mn-ea"/>
                          <a:cs typeface="Segoe UI"/>
                        </a:rPr>
                        <a:t>3.5 mm headphone jack</a:t>
                      </a:r>
                    </a:p>
                    <a:p>
                      <a:pPr marL="0" marR="0" lvl="0" indent="0" algn="l" rtl="0" eaLnBrk="1" fontAlgn="auto" latinLnBrk="0" hangingPunct="1">
                        <a:lnSpc>
                          <a:spcPct val="100000"/>
                        </a:lnSpc>
                        <a:spcBef>
                          <a:spcPts val="0"/>
                        </a:spcBef>
                        <a:spcAft>
                          <a:spcPts val="0"/>
                        </a:spcAft>
                        <a:buFontTx/>
                        <a:buNone/>
                      </a:pPr>
                      <a:r>
                        <a:rPr lang="en-US" sz="800" kern="1200">
                          <a:solidFill>
                            <a:srgbClr val="505050"/>
                          </a:solidFill>
                          <a:effectLst/>
                          <a:latin typeface="Segoe UI"/>
                          <a:ea typeface="+mn-ea"/>
                          <a:cs typeface="Segoe UI"/>
                        </a:rPr>
                        <a:t>1 x Surface Connect port</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34972"/>
                  </a:ext>
                </a:extLst>
              </a:tr>
              <a:tr h="595580">
                <a:tc>
                  <a:txBody>
                    <a:bodyPr/>
                    <a:lstStyle/>
                    <a:p>
                      <a:r>
                        <a:rPr lang="en-US" sz="800" b="1" i="0" noProof="0">
                          <a:solidFill>
                            <a:srgbClr val="2D76BC"/>
                          </a:solidFill>
                          <a:effectLst/>
                          <a:latin typeface="Segoe UI Semibold"/>
                          <a:cs typeface="Segoe UI Semibold"/>
                        </a:rPr>
                        <a:t>Cameras, video, and audio</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0" i="0" kern="1200">
                          <a:solidFill>
                            <a:srgbClr val="505050"/>
                          </a:solidFill>
                          <a:latin typeface="Segoe UI"/>
                          <a:ea typeface="+mn-ea"/>
                          <a:cs typeface="Segoe UI"/>
                        </a:rPr>
                        <a:t>720p HD f2.0 camera (front-facing)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0" i="0" kern="1200">
                          <a:solidFill>
                            <a:srgbClr val="505050"/>
                          </a:solidFill>
                          <a:latin typeface="Segoe UI"/>
                          <a:ea typeface="+mn-ea"/>
                          <a:cs typeface="Segoe UI"/>
                        </a:rPr>
                        <a:t>Dual far-field Studio Mics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0" i="0" kern="1200">
                          <a:solidFill>
                            <a:srgbClr val="505050"/>
                          </a:solidFill>
                          <a:latin typeface="Segoe UI"/>
                          <a:ea typeface="+mn-ea"/>
                          <a:cs typeface="Segoe UI"/>
                        </a:rPr>
                        <a:t>Omnisonic Speakers with Dolby® Audio™ Premium</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855549"/>
                  </a:ext>
                </a:extLst>
              </a:tr>
              <a:tr h="474717">
                <a:tc>
                  <a:txBody>
                    <a:bodyPr/>
                    <a:lstStyle/>
                    <a:p>
                      <a:r>
                        <a:rPr lang="en-US" sz="800" b="1" i="0" noProof="0">
                          <a:solidFill>
                            <a:srgbClr val="2D76BC"/>
                          </a:solidFill>
                          <a:effectLst/>
                          <a:latin typeface="Segoe UI Semibold" panose="020B0502040204020203" pitchFamily="34" charset="0"/>
                          <a:cs typeface="Segoe UI Semibold" panose="020B0502040204020203" pitchFamily="34" charset="0"/>
                        </a:rPr>
                        <a:t>Wireless</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0" i="0" kern="1200">
                          <a:solidFill>
                            <a:srgbClr val="505050"/>
                          </a:solidFill>
                          <a:latin typeface="Segoe UI"/>
                          <a:ea typeface="+mn-ea"/>
                          <a:cs typeface="Segoe UI"/>
                        </a:rPr>
                        <a:t>Wi-Fi 6: 802.11ax compatible</a:t>
                      </a:r>
                    </a:p>
                    <a:p>
                      <a:r>
                        <a:rPr lang="en-US" sz="800" b="0" i="0" kern="1200">
                          <a:solidFill>
                            <a:srgbClr val="505050"/>
                          </a:solidFill>
                          <a:latin typeface="Segoe UI"/>
                          <a:ea typeface="+mn-ea"/>
                          <a:cs typeface="Segoe UI"/>
                        </a:rPr>
                        <a:t>Bluetooth® Wireless 5.0 technology</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418575"/>
                  </a:ext>
                </a:extLst>
              </a:tr>
              <a:tr h="731520">
                <a:tc>
                  <a:txBody>
                    <a:bodyPr/>
                    <a:lstStyle/>
                    <a:p>
                      <a:pPr algn="l"/>
                      <a:r>
                        <a:rPr lang="en-US" sz="800" b="1" i="0" noProof="0">
                          <a:solidFill>
                            <a:srgbClr val="2D76BC"/>
                          </a:solidFill>
                          <a:effectLst/>
                          <a:latin typeface="Segoe UI Semibold"/>
                          <a:cs typeface="Segoe UI Semibold"/>
                        </a:rPr>
                        <a:t>Exterior</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i="0" kern="1200">
                          <a:solidFill>
                            <a:srgbClr val="505050"/>
                          </a:solidFill>
                          <a:latin typeface="Segoe UI"/>
                          <a:ea typeface="+mn-ea"/>
                          <a:cs typeface="Segoe UI"/>
                        </a:rPr>
                        <a:t>Top: Aluminum</a:t>
                      </a:r>
                    </a:p>
                    <a:p>
                      <a:pPr algn="l"/>
                      <a:r>
                        <a:rPr lang="en-US" sz="800" b="0" i="0" kern="1200">
                          <a:solidFill>
                            <a:srgbClr val="505050"/>
                          </a:solidFill>
                          <a:latin typeface="Segoe UI"/>
                          <a:ea typeface="+mn-ea"/>
                          <a:cs typeface="Segoe UI"/>
                        </a:rPr>
                        <a:t>Base: Polycarbonate composite resin system with glass fiber and 30% post-consumer recycled content</a:t>
                      </a:r>
                    </a:p>
                    <a:p>
                      <a:pPr algn="l"/>
                      <a:r>
                        <a:rPr lang="en-US" sz="800" b="0" i="0" kern="1200">
                          <a:solidFill>
                            <a:srgbClr val="505050"/>
                          </a:solidFill>
                          <a:latin typeface="Segoe UI"/>
                          <a:ea typeface="+mn-ea"/>
                          <a:cs typeface="Segoe UI"/>
                        </a:rPr>
                        <a:t>Colors</a:t>
                      </a:r>
                      <a:r>
                        <a:rPr lang="en-US" sz="800" b="0" i="0" kern="1200" baseline="30000">
                          <a:solidFill>
                            <a:srgbClr val="505050"/>
                          </a:solidFill>
                          <a:latin typeface="Segoe UI"/>
                          <a:ea typeface="+mn-ea"/>
                          <a:cs typeface="Segoe UI"/>
                        </a:rPr>
                        <a:t>6</a:t>
                      </a:r>
                      <a:r>
                        <a:rPr lang="en-US" sz="800" b="0" i="0" kern="1200">
                          <a:solidFill>
                            <a:srgbClr val="505050"/>
                          </a:solidFill>
                          <a:latin typeface="Segoe UI"/>
                          <a:ea typeface="+mn-ea"/>
                          <a:cs typeface="Segoe UI"/>
                        </a:rPr>
                        <a:t>: Ice Blue, Sandstone, and Platinum</a:t>
                      </a: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861542"/>
                  </a:ext>
                </a:extLst>
              </a:tr>
              <a:tr h="38381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i="0" noProof="0">
                          <a:solidFill>
                            <a:srgbClr val="2D76BC"/>
                          </a:solidFill>
                          <a:effectLst/>
                          <a:latin typeface="Segoe UI Semibold"/>
                          <a:cs typeface="Segoe UI Semibold"/>
                        </a:rPr>
                        <a:t>Warranty</a:t>
                      </a:r>
                      <a:r>
                        <a:rPr lang="en-US" sz="800" b="1" i="0" baseline="30000" noProof="0">
                          <a:solidFill>
                            <a:srgbClr val="2D76BC"/>
                          </a:solidFill>
                          <a:effectLst/>
                          <a:latin typeface="Segoe UI Semibold"/>
                          <a:cs typeface="Segoe UI Semibold"/>
                        </a:rPr>
                        <a:t>9</a:t>
                      </a: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0" i="0" noProof="0">
                          <a:solidFill>
                            <a:srgbClr val="505050"/>
                          </a:solidFill>
                          <a:effectLst/>
                          <a:latin typeface="Segoe UI" panose="020B0502040204020203" pitchFamily="34" charset="0"/>
                          <a:cs typeface="Segoe UI" panose="020B0502040204020203" pitchFamily="34" charset="0"/>
                        </a:rPr>
                        <a:t>1-year limited hardware warranty</a:t>
                      </a:r>
                      <a:endParaRPr lang="en-US" sz="800" b="0" i="0" noProof="0">
                        <a:solidFill>
                          <a:srgbClr val="505050"/>
                        </a:solidFill>
                        <a:effectLst/>
                        <a:latin typeface="Segoe UI Semibold" panose="020B0502040204020203" pitchFamily="34" charset="0"/>
                        <a:cs typeface="Segoe UI Semibold" panose="020B0502040204020203" pitchFamily="34" charset="0"/>
                      </a:endParaRP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8376342"/>
                  </a:ext>
                </a:extLst>
              </a:tr>
              <a:tr h="38381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b="1" i="0" baseline="30000" noProof="0">
                        <a:solidFill>
                          <a:srgbClr val="2D76BC"/>
                        </a:solidFill>
                        <a:effectLst/>
                        <a:latin typeface="Segoe UI Semibold"/>
                        <a:cs typeface="Segoe UI Semibold"/>
                      </a:endParaRPr>
                    </a:p>
                  </a:txBody>
                  <a:tcPr marL="57150"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b="0" i="0" noProof="0">
                        <a:solidFill>
                          <a:srgbClr val="505050"/>
                        </a:solidFill>
                        <a:effectLst/>
                        <a:latin typeface="Segoe UI Semibold" panose="020B0502040204020203" pitchFamily="34" charset="0"/>
                        <a:cs typeface="Segoe UI Semibold" panose="020B0502040204020203" pitchFamily="34" charset="0"/>
                      </a:endParaRPr>
                    </a:p>
                  </a:txBody>
                  <a:tcPr marL="42863" marR="0" marT="85725" marB="5715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338145"/>
                  </a:ext>
                </a:extLst>
              </a:tr>
            </a:tbl>
          </a:graphicData>
        </a:graphic>
      </p:graphicFrame>
      <p:sp>
        <p:nvSpPr>
          <p:cNvPr id="2" name="TextBox 1">
            <a:extLst>
              <a:ext uri="{FF2B5EF4-FFF2-40B4-BE49-F238E27FC236}">
                <a16:creationId xmlns:a16="http://schemas.microsoft.com/office/drawing/2014/main" id="{4FF4F9F0-2B4E-724E-BD77-FA5FD866BCA0}"/>
              </a:ext>
            </a:extLst>
          </p:cNvPr>
          <p:cNvSpPr txBox="1"/>
          <p:nvPr/>
        </p:nvSpPr>
        <p:spPr>
          <a:xfrm>
            <a:off x="274721" y="8119408"/>
            <a:ext cx="7176759" cy="1846659"/>
          </a:xfrm>
          <a:prstGeom prst="rect">
            <a:avLst/>
          </a:prstGeom>
          <a:noFill/>
        </p:spPr>
        <p:txBody>
          <a:bodyPr wrap="square" rtlCol="0" anchor="t">
            <a:spAutoFit/>
          </a:bodyPr>
          <a:lstStyle/>
          <a:p>
            <a:r>
              <a:rPr lang="en-US" sz="600">
                <a:solidFill>
                  <a:srgbClr val="505050"/>
                </a:solidFill>
                <a:latin typeface="Segoe UI" panose="020B0502040204020203" pitchFamily="34" charset="0"/>
                <a:cs typeface="Segoe UI" panose="020B0502040204020203" pitchFamily="34" charset="0"/>
              </a:rPr>
              <a:t>*Sold separately.</a:t>
            </a:r>
          </a:p>
          <a:p>
            <a:r>
              <a:rPr lang="en-US" sz="600" baseline="30000">
                <a:solidFill>
                  <a:srgbClr val="505050"/>
                </a:solidFill>
                <a:latin typeface="Segoe UI" panose="020B0502040204020203" pitchFamily="34" charset="0"/>
                <a:cs typeface="Segoe UI" panose="020B0502040204020203" pitchFamily="34" charset="0"/>
              </a:rPr>
              <a:t>1</a:t>
            </a:r>
            <a:r>
              <a:rPr lang="en-US" sz="600">
                <a:solidFill>
                  <a:srgbClr val="505050"/>
                </a:solidFill>
                <a:latin typeface="Segoe UI" panose="020B0502040204020203" pitchFamily="34" charset="0"/>
                <a:cs typeface="Segoe UI" panose="020B0502040204020203" pitchFamily="34" charset="0"/>
              </a:rPr>
              <a:t> Surface Laptop Go battery life: Up to 13 hours of battery life based on typical Surface device usage. Testing conducted by Microsoft in September 2020 using preproduction software and preproduction configurations of Surface Laptop Go Intel® Core™ i5, 128GB, 8 GB RAM Microsoft Surface® Edition devices. Testing consisted of full battery discharge with a mixture of active use and modern standby. The active use portion consists of (1) a web browsing test accessing 8 popular websites over multiple open tabs, (2) a productivity test utilizing Microsoft Word, PowerPoint, Excel and Outlook, and (3) a portion of time with the device in use with idle applications. All settings were default except screen brightness was set to 150nits with Auto-Brightness disabled. Wi-Fi was connected to a network. Battery life varies significantly with settings, usage and other factors. </a:t>
            </a:r>
          </a:p>
          <a:p>
            <a:pPr marL="0" marR="0">
              <a:spcBef>
                <a:spcPts val="0"/>
              </a:spcBef>
              <a:spcAft>
                <a:spcPts val="0"/>
              </a:spcAft>
            </a:pPr>
            <a:r>
              <a:rPr lang="en-US" sz="600" baseline="30000">
                <a:solidFill>
                  <a:srgbClr val="505050"/>
                </a:solidFill>
                <a:latin typeface="Segoe UI" panose="020B0502040204020203" pitchFamily="34" charset="0"/>
                <a:cs typeface="Segoe UI" panose="020B0502040204020203" pitchFamily="34" charset="0"/>
              </a:rPr>
              <a:t>2 </a:t>
            </a:r>
            <a:r>
              <a:rPr lang="en-US" sz="600">
                <a:solidFill>
                  <a:srgbClr val="505050"/>
                </a:solidFill>
                <a:latin typeface="Segoe UI" panose="020B0502040204020203" pitchFamily="34" charset="0"/>
                <a:cs typeface="Segoe UI" panose="020B0502040204020203" pitchFamily="34" charset="0"/>
              </a:rPr>
              <a:t>Go from low battery to full fast--80% in just over an hour. Testing conducted at Microsoft in September 2020 using pre-production devices and Software. Tested with the inbox </a:t>
            </a:r>
            <a:r>
              <a:rPr lang="en-US" sz="600" err="1">
                <a:solidFill>
                  <a:srgbClr val="505050"/>
                </a:solidFill>
                <a:latin typeface="Segoe UI" panose="020B0502040204020203" pitchFamily="34" charset="0"/>
                <a:cs typeface="Segoe UI" panose="020B0502040204020203" pitchFamily="34" charset="0"/>
              </a:rPr>
              <a:t>SurfLink</a:t>
            </a:r>
            <a:r>
              <a:rPr lang="en-US" sz="600">
                <a:solidFill>
                  <a:srgbClr val="505050"/>
                </a:solidFill>
                <a:latin typeface="Segoe UI" panose="020B0502040204020203" pitchFamily="34" charset="0"/>
                <a:cs typeface="Segoe UI" panose="020B0502040204020203" pitchFamily="34" charset="0"/>
              </a:rPr>
              <a:t> 39W PSU under controlled conditions with device in hibernate or off state. Device was powered on to desktop screen with default display brightness settings. Actual charge time will vary based on operating conditions. Measured at typical office ambient temperature of 23C.</a:t>
            </a:r>
          </a:p>
          <a:p>
            <a:r>
              <a:rPr lang="en-US" sz="600" baseline="30000">
                <a:solidFill>
                  <a:srgbClr val="505050"/>
                </a:solidFill>
                <a:latin typeface="Segoe UI" panose="020B0502040204020203" pitchFamily="34" charset="0"/>
                <a:cs typeface="Segoe UI" panose="020B0502040204020203" pitchFamily="34" charset="0"/>
              </a:rPr>
              <a:t>4 </a:t>
            </a:r>
            <a:r>
              <a:rPr lang="en-US" sz="600">
                <a:solidFill>
                  <a:srgbClr val="505050"/>
                </a:solidFill>
                <a:latin typeface="Segoe UI" panose="020B0502040204020203" pitchFamily="34" charset="0"/>
                <a:cs typeface="Segoe UI" panose="020B0502040204020203" pitchFamily="34" charset="0"/>
              </a:rPr>
              <a:t>Surface Go and Surface Go 2 use a third-party </a:t>
            </a:r>
            <a:r>
              <a:rPr lang="en-US" sz="600" err="1">
                <a:solidFill>
                  <a:srgbClr val="505050"/>
                </a:solidFill>
                <a:latin typeface="Segoe UI" panose="020B0502040204020203" pitchFamily="34" charset="0"/>
                <a:cs typeface="Segoe UI" panose="020B0502040204020203" pitchFamily="34" charset="0"/>
              </a:rPr>
              <a:t>UEFI</a:t>
            </a:r>
            <a:r>
              <a:rPr lang="en-US" sz="600">
                <a:solidFill>
                  <a:srgbClr val="505050"/>
                </a:solidFill>
                <a:latin typeface="Segoe UI" panose="020B0502040204020203" pitchFamily="34" charset="0"/>
                <a:cs typeface="Segoe UI" panose="020B0502040204020203" pitchFamily="34" charset="0"/>
              </a:rPr>
              <a:t> and do not support </a:t>
            </a:r>
            <a:r>
              <a:rPr lang="en-US" sz="600" err="1">
                <a:solidFill>
                  <a:srgbClr val="505050"/>
                </a:solidFill>
                <a:latin typeface="Segoe UI" panose="020B0502040204020203" pitchFamily="34" charset="0"/>
                <a:cs typeface="Segoe UI" panose="020B0502040204020203" pitchFamily="34" charset="0"/>
              </a:rPr>
              <a:t>DFCI</a:t>
            </a:r>
            <a:r>
              <a:rPr lang="en-US" sz="600">
                <a:solidFill>
                  <a:srgbClr val="505050"/>
                </a:solidFill>
                <a:latin typeface="Segoe UI" panose="020B0502040204020203" pitchFamily="34" charset="0"/>
                <a:cs typeface="Segoe UI" panose="020B0502040204020203" pitchFamily="34" charset="0"/>
              </a:rPr>
              <a:t>. </a:t>
            </a:r>
            <a:r>
              <a:rPr lang="en-US" sz="600" err="1">
                <a:solidFill>
                  <a:srgbClr val="505050"/>
                </a:solidFill>
                <a:latin typeface="Segoe UI" panose="020B0502040204020203" pitchFamily="34" charset="0"/>
                <a:cs typeface="Segoe UI" panose="020B0502040204020203" pitchFamily="34" charset="0"/>
              </a:rPr>
              <a:t>DFCI</a:t>
            </a:r>
            <a:r>
              <a:rPr lang="en-US" sz="600">
                <a:solidFill>
                  <a:srgbClr val="505050"/>
                </a:solidFill>
                <a:latin typeface="Segoe UI" panose="020B0502040204020203" pitchFamily="34" charset="0"/>
                <a:cs typeface="Segoe UI" panose="020B0502040204020203" pitchFamily="34" charset="0"/>
              </a:rPr>
              <a:t> is currently available for Surface Laptop Go, Surface Book 3, Surface Laptop 3, Surface Pro 7, and Surface Pro X. </a:t>
            </a:r>
            <a:r>
              <a:rPr lang="en-US" sz="600">
                <a:solidFill>
                  <a:srgbClr val="505050"/>
                </a:solidFill>
                <a:latin typeface="Segoe UI" panose="020B0502040204020203" pitchFamily="34" charset="0"/>
                <a:cs typeface="Segoe UI" panose="020B0502040204020203" pitchFamily="34" charset="0"/>
                <a:hlinkClick r:id="rId2"/>
              </a:rPr>
              <a:t>Find out more </a:t>
            </a:r>
            <a:r>
              <a:rPr lang="en-US" sz="600">
                <a:solidFill>
                  <a:srgbClr val="505050"/>
                </a:solidFill>
                <a:latin typeface="Segoe UI" panose="020B0502040204020203" pitchFamily="34" charset="0"/>
                <a:cs typeface="Segoe UI" panose="020B0502040204020203" pitchFamily="34" charset="0"/>
              </a:rPr>
              <a:t>about managing Surface </a:t>
            </a:r>
            <a:r>
              <a:rPr lang="en-US" sz="600" err="1">
                <a:solidFill>
                  <a:srgbClr val="505050"/>
                </a:solidFill>
                <a:latin typeface="Segoe UI" panose="020B0502040204020203" pitchFamily="34" charset="0"/>
                <a:cs typeface="Segoe UI" panose="020B0502040204020203" pitchFamily="34" charset="0"/>
              </a:rPr>
              <a:t>UEFI</a:t>
            </a:r>
            <a:r>
              <a:rPr lang="en-US" sz="600">
                <a:solidFill>
                  <a:srgbClr val="505050"/>
                </a:solidFill>
                <a:latin typeface="Segoe UI" panose="020B0502040204020203" pitchFamily="34" charset="0"/>
                <a:cs typeface="Segoe UI" panose="020B0502040204020203" pitchFamily="34" charset="0"/>
              </a:rPr>
              <a:t> settings.</a:t>
            </a:r>
          </a:p>
          <a:p>
            <a:r>
              <a:rPr lang="en-US" sz="600" baseline="30000">
                <a:solidFill>
                  <a:srgbClr val="505050"/>
                </a:solidFill>
                <a:latin typeface="Segoe UI" panose="020B0502040204020203" pitchFamily="34" charset="0"/>
                <a:cs typeface="Segoe UI" panose="020B0502040204020203" pitchFamily="34" charset="0"/>
              </a:rPr>
              <a:t>5</a:t>
            </a:r>
            <a:r>
              <a:rPr lang="en-US" sz="600">
                <a:solidFill>
                  <a:srgbClr val="505050"/>
                </a:solidFill>
                <a:latin typeface="Segoe UI" panose="020B0502040204020203" pitchFamily="34" charset="0"/>
                <a:cs typeface="Segoe UI" panose="020B0502040204020203" pitchFamily="34" charset="0"/>
              </a:rPr>
              <a:t>Advanced Exchange Service is available at no additional charge with the following Surface for Business products: Surface Laptop Go, Surface Book 3, Surface Go 2, Surface Laptop 3, Surface Pro 7, Surface Pro X, Surface Pro 6, and Surface Laptop 2. Advanced Exchange is only available in supported markets. Restrictions apply. See Surface for Business warranty page for AES terms and conditions and list of supported markets.</a:t>
            </a:r>
          </a:p>
          <a:p>
            <a:r>
              <a:rPr lang="en-US" sz="600" baseline="30000">
                <a:solidFill>
                  <a:srgbClr val="505050"/>
                </a:solidFill>
                <a:latin typeface="Segoe UI" panose="020B0502040204020203" pitchFamily="34" charset="0"/>
                <a:cs typeface="Segoe UI" panose="020B0502040204020203" pitchFamily="34" charset="0"/>
              </a:rPr>
              <a:t>6</a:t>
            </a:r>
            <a:r>
              <a:rPr lang="en-US" sz="600">
                <a:solidFill>
                  <a:srgbClr val="505050"/>
                </a:solidFill>
                <a:latin typeface="Segoe UI" panose="020B0502040204020203" pitchFamily="34" charset="0"/>
                <a:cs typeface="Segoe UI" panose="020B0502040204020203" pitchFamily="34" charset="0"/>
              </a:rPr>
              <a:t> Available colors may vary by market</a:t>
            </a:r>
          </a:p>
          <a:p>
            <a:r>
              <a:rPr lang="en-US" sz="600" baseline="30000">
                <a:solidFill>
                  <a:srgbClr val="505050"/>
                </a:solidFill>
                <a:latin typeface="Segoe UI" panose="020B0502040204020203" pitchFamily="34" charset="0"/>
                <a:cs typeface="Segoe UI" panose="020B0502040204020203" pitchFamily="34" charset="0"/>
              </a:rPr>
              <a:t>7</a:t>
            </a:r>
            <a:r>
              <a:rPr lang="en-US" sz="600">
                <a:solidFill>
                  <a:srgbClr val="505050"/>
                </a:solidFill>
                <a:latin typeface="Segoe UI" panose="020B0502040204020203" pitchFamily="34" charset="0"/>
                <a:cs typeface="Segoe UI" panose="020B0502040204020203" pitchFamily="34" charset="0"/>
              </a:rPr>
              <a:t> Surface Laptop Go display has rounded corners within a standard rectangle. When measured as a standard rectangular shape the screen is 12.45” diagonally (actual viewable area is less).</a:t>
            </a:r>
          </a:p>
          <a:p>
            <a:r>
              <a:rPr lang="en-US" sz="600" baseline="30000">
                <a:solidFill>
                  <a:srgbClr val="505050"/>
                </a:solidFill>
                <a:latin typeface="Segoe UI"/>
                <a:cs typeface="Segoe UI"/>
              </a:rPr>
              <a:t>8</a:t>
            </a:r>
            <a:r>
              <a:rPr lang="en-US" sz="600">
                <a:solidFill>
                  <a:srgbClr val="505050"/>
                </a:solidFill>
                <a:latin typeface="Segoe UI"/>
                <a:cs typeface="Segoe UI"/>
              </a:rPr>
              <a:t> System software and updates use significant storage space. Available storage is subject to change based on system software updates and apps usage. 1 GB= 1 billion bytes. See Surface.com/Storage for more details.</a:t>
            </a:r>
            <a:endParaRPr lang="en-US" sz="600">
              <a:solidFill>
                <a:srgbClr val="505050"/>
              </a:solidFill>
              <a:latin typeface="Segoe UI" panose="020B0502040204020203" pitchFamily="34" charset="0"/>
              <a:cs typeface="Segoe UI" panose="020B0502040204020203" pitchFamily="34" charset="0"/>
            </a:endParaRPr>
          </a:p>
          <a:p>
            <a:r>
              <a:rPr lang="en-US" sz="600" baseline="30000">
                <a:solidFill>
                  <a:srgbClr val="505050"/>
                </a:solidFill>
                <a:latin typeface="Segoe UI"/>
                <a:cs typeface="Segoe UI"/>
              </a:rPr>
              <a:t>9</a:t>
            </a:r>
            <a:r>
              <a:rPr lang="en-US" sz="600">
                <a:solidFill>
                  <a:srgbClr val="505050"/>
                </a:solidFill>
                <a:latin typeface="Segoe UI"/>
                <a:cs typeface="Segoe UI"/>
              </a:rPr>
              <a:t> Microsoft’s Limited Warranty is in addition to your consumer law rights.</a:t>
            </a:r>
          </a:p>
        </p:txBody>
      </p:sp>
      <p:pic>
        <p:nvPicPr>
          <p:cNvPr id="14" name="Picture 13">
            <a:extLst>
              <a:ext uri="{FF2B5EF4-FFF2-40B4-BE49-F238E27FC236}">
                <a16:creationId xmlns:a16="http://schemas.microsoft.com/office/drawing/2014/main" id="{59AEB2F2-741B-3D43-9726-6E949FFD66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8724" y="92181"/>
            <a:ext cx="1610700" cy="545231"/>
          </a:xfrm>
          <a:prstGeom prst="rect">
            <a:avLst/>
          </a:prstGeom>
        </p:spPr>
      </p:pic>
      <p:grpSp>
        <p:nvGrpSpPr>
          <p:cNvPr id="6" name="Group 5">
            <a:extLst>
              <a:ext uri="{FF2B5EF4-FFF2-40B4-BE49-F238E27FC236}">
                <a16:creationId xmlns:a16="http://schemas.microsoft.com/office/drawing/2014/main" id="{4716050E-D4D9-8741-84FB-877A002D7DC9}"/>
              </a:ext>
            </a:extLst>
          </p:cNvPr>
          <p:cNvGrpSpPr/>
          <p:nvPr/>
        </p:nvGrpSpPr>
        <p:grpSpPr>
          <a:xfrm>
            <a:off x="0" y="0"/>
            <a:ext cx="7839986" cy="3172908"/>
            <a:chOff x="0" y="0"/>
            <a:chExt cx="7772400" cy="3172908"/>
          </a:xfrm>
        </p:grpSpPr>
        <p:pic>
          <p:nvPicPr>
            <p:cNvPr id="9" name="Picture 8">
              <a:extLst>
                <a:ext uri="{FF2B5EF4-FFF2-40B4-BE49-F238E27FC236}">
                  <a16:creationId xmlns:a16="http://schemas.microsoft.com/office/drawing/2014/main" id="{F81C413A-A27D-484C-9A1F-A61FC0CC1A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7772400" cy="3172908"/>
            </a:xfrm>
            <a:prstGeom prst="rect">
              <a:avLst/>
            </a:prstGeom>
          </p:spPr>
        </p:pic>
        <p:pic>
          <p:nvPicPr>
            <p:cNvPr id="5" name="Picture 4">
              <a:extLst>
                <a:ext uri="{FF2B5EF4-FFF2-40B4-BE49-F238E27FC236}">
                  <a16:creationId xmlns:a16="http://schemas.microsoft.com/office/drawing/2014/main" id="{22732AC8-7334-C04C-95E0-B00D931651D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59949" y="546099"/>
              <a:ext cx="2176464" cy="1450975"/>
            </a:xfrm>
            <a:prstGeom prst="rect">
              <a:avLst/>
            </a:prstGeom>
          </p:spPr>
        </p:pic>
      </p:grpSp>
    </p:spTree>
    <p:extLst>
      <p:ext uri="{BB962C8B-B14F-4D97-AF65-F5344CB8AC3E}">
        <p14:creationId xmlns:p14="http://schemas.microsoft.com/office/powerpoint/2010/main" val="20881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9D16ED448F8489114568AD35DC964" ma:contentTypeVersion="11" ma:contentTypeDescription="Create a new document." ma:contentTypeScope="" ma:versionID="98a017f0339c6138fc532a9a31728489">
  <xsd:schema xmlns:xsd="http://www.w3.org/2001/XMLSchema" xmlns:xs="http://www.w3.org/2001/XMLSchema" xmlns:p="http://schemas.microsoft.com/office/2006/metadata/properties" xmlns:ns1="http://schemas.microsoft.com/sharepoint/v3" xmlns:ns2="6ad302ce-4e3d-4294-89ee-2ec4c27696fd" xmlns:ns3="d7baf0d6-e54e-4063-9267-fe6206021c68" targetNamespace="http://schemas.microsoft.com/office/2006/metadata/properties" ma:root="true" ma:fieldsID="4a77c8fee4f523caad9bfe376666b647" ns1:_="" ns2:_="" ns3:_="">
    <xsd:import namespace="http://schemas.microsoft.com/sharepoint/v3"/>
    <xsd:import namespace="6ad302ce-4e3d-4294-89ee-2ec4c27696fd"/>
    <xsd:import namespace="d7baf0d6-e54e-4063-9267-fe6206021c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302ce-4e3d-4294-89ee-2ec4c2769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af0d6-e54e-4063-9267-fe6206021c6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7baf0d6-e54e-4063-9267-fe6206021c68">
      <UserInfo>
        <DisplayName>Surface Product GTM Core Content [test] Members</DisplayName>
        <AccountId>7</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0B9248-80DE-4B56-983F-27029707F6F4}">
  <ds:schemaRefs>
    <ds:schemaRef ds:uri="6ad302ce-4e3d-4294-89ee-2ec4c27696fd"/>
    <ds:schemaRef ds:uri="d7baf0d6-e54e-4063-9267-fe6206021c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06A8C6-F86C-41FB-911C-A998CE3B5510}">
  <ds:schemaRefs>
    <ds:schemaRef ds:uri="http://schemas.microsoft.com/sharepoint/v3/contenttype/forms"/>
  </ds:schemaRefs>
</ds:datastoreItem>
</file>

<file path=customXml/itemProps3.xml><?xml version="1.0" encoding="utf-8"?>
<ds:datastoreItem xmlns:ds="http://schemas.openxmlformats.org/officeDocument/2006/customXml" ds:itemID="{A900C275-C85C-4F82-BC9B-837F42D0BABB}">
  <ds:schemaRefs>
    <ds:schemaRef ds:uri="095ff476-5d5c-4ac2-ad2e-07b450969ec9"/>
    <ds:schemaRef ds:uri="aa3a9796-5c47-4aeb-93a2-9db4aa830792"/>
    <ds:schemaRef ds:uri="d7baf0d6-e54e-4063-9267-fe6206021c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12</TotalTime>
  <Words>1133</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Symbol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Douglass</dc:creator>
  <cp:lastModifiedBy>Connor Douglass</cp:lastModifiedBy>
  <cp:revision>4</cp:revision>
  <dcterms:modified xsi:type="dcterms:W3CDTF">2020-11-29T23:57:16Z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0x010100A099D16ED448F8489114568AD35DC964</vt:lpwstr>
  </property>
</Properties>
</file>